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469" r:id="rId3"/>
    <p:sldId id="487" r:id="rId4"/>
    <p:sldId id="485" r:id="rId5"/>
    <p:sldId id="484" r:id="rId6"/>
    <p:sldId id="486" r:id="rId7"/>
    <p:sldId id="498" r:id="rId8"/>
    <p:sldId id="483" r:id="rId9"/>
    <p:sldId id="497" r:id="rId10"/>
    <p:sldId id="482" r:id="rId11"/>
    <p:sldId id="505" r:id="rId12"/>
    <p:sldId id="481" r:id="rId13"/>
    <p:sldId id="258" r:id="rId14"/>
    <p:sldId id="460" r:id="rId15"/>
    <p:sldId id="259" r:id="rId16"/>
    <p:sldId id="260" r:id="rId17"/>
    <p:sldId id="458" r:id="rId18"/>
    <p:sldId id="463" r:id="rId19"/>
    <p:sldId id="471" r:id="rId20"/>
    <p:sldId id="472" r:id="rId21"/>
    <p:sldId id="499" r:id="rId22"/>
    <p:sldId id="507" r:id="rId23"/>
    <p:sldId id="510" r:id="rId24"/>
    <p:sldId id="509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265" r:id="rId35"/>
    <p:sldId id="266" r:id="rId36"/>
    <p:sldId id="295" r:id="rId37"/>
    <p:sldId id="279" r:id="rId38"/>
    <p:sldId id="364" r:id="rId39"/>
    <p:sldId id="369" r:id="rId40"/>
    <p:sldId id="476" r:id="rId41"/>
    <p:sldId id="506" r:id="rId42"/>
    <p:sldId id="502" r:id="rId43"/>
    <p:sldId id="504" r:id="rId44"/>
    <p:sldId id="503" r:id="rId45"/>
    <p:sldId id="297" r:id="rId46"/>
    <p:sldId id="298" r:id="rId47"/>
    <p:sldId id="299" r:id="rId48"/>
    <p:sldId id="302" r:id="rId49"/>
    <p:sldId id="303" r:id="rId50"/>
    <p:sldId id="300" r:id="rId51"/>
    <p:sldId id="307" r:id="rId52"/>
    <p:sldId id="306" r:id="rId53"/>
    <p:sldId id="477" r:id="rId54"/>
    <p:sldId id="478" r:id="rId55"/>
    <p:sldId id="473" r:id="rId56"/>
    <p:sldId id="500" r:id="rId57"/>
    <p:sldId id="349" r:id="rId58"/>
    <p:sldId id="351" r:id="rId59"/>
    <p:sldId id="350" r:id="rId60"/>
    <p:sldId id="353" r:id="rId61"/>
    <p:sldId id="354" r:id="rId62"/>
    <p:sldId id="356" r:id="rId63"/>
    <p:sldId id="360" r:id="rId64"/>
    <p:sldId id="388" r:id="rId65"/>
    <p:sldId id="392" r:id="rId66"/>
    <p:sldId id="389" r:id="rId67"/>
    <p:sldId id="366" r:id="rId68"/>
    <p:sldId id="365" r:id="rId69"/>
    <p:sldId id="393" r:id="rId70"/>
    <p:sldId id="396" r:id="rId71"/>
    <p:sldId id="397" r:id="rId72"/>
    <p:sldId id="399" r:id="rId73"/>
    <p:sldId id="394" r:id="rId74"/>
    <p:sldId id="385" r:id="rId75"/>
    <p:sldId id="386" r:id="rId76"/>
    <p:sldId id="512" r:id="rId77"/>
    <p:sldId id="513" r:id="rId78"/>
    <p:sldId id="435" r:id="rId79"/>
    <p:sldId id="437" r:id="rId80"/>
    <p:sldId id="409" r:id="rId81"/>
    <p:sldId id="404" r:id="rId82"/>
    <p:sldId id="431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647" autoAdjust="0"/>
    <p:restoredTop sz="99418" autoAdjust="0"/>
  </p:normalViewPr>
  <p:slideViewPr>
    <p:cSldViewPr>
      <p:cViewPr>
        <p:scale>
          <a:sx n="70" d="100"/>
          <a:sy n="70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36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56B4B-3210-44A1-A7DF-CCEF2F9ACB0B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FA47-337F-448E-83EC-512EBCF2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6F8B-3B09-42E3-8568-86CC6C50158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B7589-0435-4848-A099-801F578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B7589-0435-4848-A099-801F5782D66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3C3-D428-4B47-AD68-6E2DE0C9E47C}" type="datetime1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8201-D00B-45FC-80B0-1B37145600FE}" type="datetime1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4AB7-F4C8-4695-8906-70D4516D2499}" type="datetime1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6E8A-83CE-48A7-9B61-05B32DB93352}" type="datetime1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175E-8667-4EE4-844B-3D86D5A2EF4C}" type="datetime1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1BD-2D85-4B7A-BD03-C95A25929EF9}" type="datetime1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DB1-FA7B-437D-B0B2-5E0EC9332CE8}" type="datetime1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6340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5B3E-2FFD-4748-B5E3-09CA1CD64926}" type="datetime1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1D73-67C9-4DD5-8754-4AEE78517D8E}" type="datetime1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E79-9802-41CB-A733-E7B27C893BCC}" type="datetime1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DEE7-AA4D-4C54-9F29-F5A8522963E3}" type="datetime1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40960" cy="524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525344"/>
            <a:ext cx="169168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13D1-4694-4CFF-B04C-47BBA9AC0779}" type="datetime1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1680" y="6525344"/>
            <a:ext cx="6408712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00392" y="6492875"/>
            <a:ext cx="1043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ornast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Вычислительные системы,</a:t>
            </a:r>
            <a:br>
              <a:rPr lang="ru-RU" sz="4000" dirty="0" smtClean="0"/>
            </a:br>
            <a:r>
              <a:rPr lang="ru-RU" sz="4000" dirty="0" smtClean="0"/>
              <a:t>сети и телекоммуникации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196680"/>
            <a:ext cx="7416824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Коробецкая Анастасия Александровна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каф. Математических методов и информационных технологий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e-mail: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kornast@yandex.ru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kornast.ucoz.ru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архитектур вычислительных систем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727038"/>
            <a:ext cx="79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b="1" dirty="0" smtClean="0"/>
              <a:t>Однопроцессорные</a:t>
            </a:r>
            <a:r>
              <a:rPr lang="ru-RU" dirty="0" smtClean="0"/>
              <a:t> (</a:t>
            </a:r>
            <a:r>
              <a:rPr lang="ru-RU" dirty="0" err="1" smtClean="0"/>
              <a:t>фон-Неймановская</a:t>
            </a:r>
            <a:r>
              <a:rPr lang="ru-RU" dirty="0" smtClean="0"/>
              <a:t> архитектура)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b="1" dirty="0" smtClean="0"/>
              <a:t>Многопроцессорные</a:t>
            </a:r>
            <a:r>
              <a:rPr lang="ru-RU" dirty="0" smtClean="0"/>
              <a:t> – несколько процессоров на одной общей ОЗУ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3100383"/>
            <a:ext cx="79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b="1" dirty="0" smtClean="0"/>
              <a:t>Многомашинные</a:t>
            </a:r>
            <a:r>
              <a:rPr lang="ru-RU" dirty="0" smtClean="0"/>
              <a:t> – несколько процессоров, каждый со своей ОЗУ, или отдельных компьютеров, соединенных в сеть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083" y="4159260"/>
            <a:ext cx="795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b="1" dirty="0" smtClean="0"/>
              <a:t>С параллельными процессорами </a:t>
            </a:r>
            <a:r>
              <a:rPr lang="ru-RU" dirty="0" smtClean="0"/>
              <a:t>– несколько АЛУ с общим УУ и ОЗУ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4967" y="2479662"/>
            <a:ext cx="29940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ОЗУ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74968" y="1420785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УУ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74968" y="1822428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АЛУ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87792" y="1420785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УУ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87792" y="1822428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АЛУ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02260" y="1420785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УУ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02260" y="1822428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АЛУ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4104" y="167637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3202763" y="2351865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424032" y="2349673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4115589" y="2351865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336858" y="2349673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430057" y="2351866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5651326" y="2349674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47993" y="5911884"/>
            <a:ext cx="29940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ОЗУ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7993" y="4670442"/>
            <a:ext cx="2957553" cy="3286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УУ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147994" y="5254650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АЛУ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060818" y="5254650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АЛУ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75286" y="5254650"/>
            <a:ext cx="730260" cy="4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АЛУ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937130" y="51085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 flipH="1" flipV="1">
            <a:off x="3275789" y="5784087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497058" y="5781895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188615" y="5784087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409884" y="5781895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503083" y="5784088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5724352" y="5781896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3239276" y="5126852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3460545" y="5124660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4152102" y="5126852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4373371" y="5124660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 flipH="1" flipV="1">
            <a:off x="5466570" y="5126853"/>
            <a:ext cx="25559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5687839" y="5124661"/>
            <a:ext cx="252000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вычислительной техники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642918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Нулевое поколение </a:t>
            </a:r>
            <a:r>
              <a:rPr lang="ru-RU" dirty="0" smtClean="0"/>
              <a:t>(</a:t>
            </a:r>
            <a:r>
              <a:rPr lang="ru-RU" dirty="0" err="1" smtClean="0"/>
              <a:t>докомпьют</a:t>
            </a:r>
            <a:r>
              <a:rPr lang="ru-RU" dirty="0" err="1" smtClean="0"/>
              <a:t>е</a:t>
            </a:r>
            <a:r>
              <a:rPr lang="ru-RU" dirty="0" err="1" smtClean="0"/>
              <a:t>рные</a:t>
            </a:r>
            <a:r>
              <a:rPr lang="ru-RU" dirty="0" smtClean="0"/>
              <a:t> </a:t>
            </a:r>
            <a:r>
              <a:rPr lang="ru-RU" dirty="0" smtClean="0"/>
              <a:t>технологии): 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dirty="0" smtClean="0"/>
              <a:t>счеты абак,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dirty="0" smtClean="0"/>
              <a:t>логарифмическая линейка,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dirty="0" smtClean="0"/>
              <a:t>механические вычислительные и программируемые устройства (станки, арифмометры, шифровальные машины, музыкальные проигрыватели),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dirty="0" smtClean="0"/>
              <a:t>электронные калькуляторы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35743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Первое поколение (1940-1950-е) – ламповые компьютеры</a:t>
            </a:r>
            <a:r>
              <a:rPr lang="ru-RU" dirty="0" smtClean="0"/>
              <a:t>: очень большие (целое здание) , дорогие (могут купить государства и крупные корпорации), ненадежные (лампы перегорают каждые несколько часов), медленные (тысячи операций в сек.), хранение на перфокартах и перфолентах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50043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Второе поколение (1950-е - начало 1960-х) – транзисторы: </a:t>
            </a:r>
            <a:r>
              <a:rPr lang="ru-RU" dirty="0" smtClean="0"/>
              <a:t>большие (комната), дорогие (государства, корпорации, университеты), надежные, (сотни тыс. операций в сек.), хранение на магнитных лентах, дисках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429132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Третье поколение (втор.пол.1960-х - 1970-е) – интегральные схемы: </a:t>
            </a:r>
            <a:r>
              <a:rPr lang="ru-RU" dirty="0" smtClean="0"/>
              <a:t>резкое удешевление и уменьшение размеров (шкаф), начало массового производства, миллионы операций в сек., появление дисплеев, печатающих устройств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286388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Четвертое поколение (конец 1970-х - современность) – микропроцессоры: </a:t>
            </a:r>
            <a:r>
              <a:rPr lang="ru-RU" dirty="0" smtClean="0"/>
              <a:t>микрокомпьютеры, дешевизна (доступны мелким фирмам и населению), быстрота (десятки миллионов - миллиарды операций в сек.), внедрение компьютеров в различные устройства</a:t>
            </a:r>
          </a:p>
          <a:p>
            <a:pPr algn="just"/>
            <a:r>
              <a:rPr lang="ru-RU" b="1" dirty="0" smtClean="0"/>
              <a:t>1980-е – </a:t>
            </a:r>
            <a:r>
              <a:rPr lang="ru-RU" dirty="0" smtClean="0"/>
              <a:t>распространение</a:t>
            </a:r>
            <a:r>
              <a:rPr lang="ru-RU" b="1" dirty="0" smtClean="0"/>
              <a:t> персональных компьютеров (ПК, </a:t>
            </a:r>
            <a:r>
              <a:rPr lang="en-US" b="1" dirty="0" smtClean="0"/>
              <a:t>PC – personal computer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Вычислительные сети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2703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Информационная сеть </a:t>
            </a:r>
            <a:r>
              <a:rPr lang="ru-RU" dirty="0"/>
              <a:t>(</a:t>
            </a:r>
            <a:r>
              <a:rPr lang="ru-RU" dirty="0" smtClean="0"/>
              <a:t>вычислительная, компьютерная, коммуникационная </a:t>
            </a:r>
            <a:r>
              <a:rPr lang="ru-RU" dirty="0"/>
              <a:t>сеть, </a:t>
            </a:r>
            <a:r>
              <a:rPr lang="en-US" dirty="0" smtClean="0"/>
              <a:t>network</a:t>
            </a:r>
            <a:r>
              <a:rPr lang="ru-RU" dirty="0" smtClean="0"/>
              <a:t>) </a:t>
            </a:r>
            <a:r>
              <a:rPr lang="ru-RU" dirty="0"/>
              <a:t>– это система распределенных на территории аппаратных, программных и информационных </a:t>
            </a:r>
            <a:r>
              <a:rPr lang="ru-RU" u="sng" dirty="0"/>
              <a:t>ресурсов</a:t>
            </a:r>
            <a:r>
              <a:rPr lang="ru-RU" dirty="0"/>
              <a:t>, связанных между собой </a:t>
            </a:r>
            <a:r>
              <a:rPr lang="ru-RU" u="sng" dirty="0"/>
              <a:t>каналами передачи данных</a:t>
            </a:r>
            <a:r>
              <a:rPr lang="ru-RU" dirty="0"/>
              <a:t>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184482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Пакет (кадр, блок) </a:t>
            </a:r>
            <a:r>
              <a:rPr lang="ru-RU" dirty="0"/>
              <a:t>– «порция» информации, передаваемая в сети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09518" y="320992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Абонент</a:t>
            </a:r>
            <a:r>
              <a:rPr lang="ru-RU" dirty="0"/>
              <a:t> (</a:t>
            </a:r>
            <a:r>
              <a:rPr lang="ru-RU" b="1" dirty="0"/>
              <a:t>узел, хост, станция</a:t>
            </a:r>
            <a:r>
              <a:rPr lang="ru-RU" dirty="0"/>
              <a:t>) — это устройство, подключенное к сети и активно участвующее в информационном </a:t>
            </a:r>
            <a:r>
              <a:rPr lang="ru-RU" dirty="0" smtClean="0"/>
              <a:t>обмене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027" name="Group 3"/>
          <p:cNvGrpSpPr>
            <a:grpSpLocks noChangeAspect="1"/>
          </p:cNvGrpSpPr>
          <p:nvPr/>
        </p:nvGrpSpPr>
        <p:grpSpPr bwMode="auto">
          <a:xfrm>
            <a:off x="1619672" y="2204864"/>
            <a:ext cx="5859145" cy="655955"/>
            <a:chOff x="3286" y="3955"/>
            <a:chExt cx="9227" cy="1033"/>
          </a:xfrm>
        </p:grpSpPr>
        <p:sp>
          <p:nvSpPr>
            <p:cNvPr id="10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3286" y="4068"/>
              <a:ext cx="7825" cy="9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3294" y="4408"/>
              <a:ext cx="3507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Заголовок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Header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6801" y="4408"/>
              <a:ext cx="5712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Данные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Data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5441" y="3955"/>
              <a:ext cx="238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Пакет (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851920" y="3862789"/>
            <a:ext cx="115212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Абонент</a:t>
            </a:r>
            <a:endParaRPr lang="ru-RU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411760" y="4726885"/>
            <a:ext cx="194421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Клиент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(Рабочая станция)</a:t>
            </a:r>
            <a:endParaRPr lang="ru-RU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860032" y="4726885"/>
            <a:ext cx="151216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Сервер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5" idx="2"/>
            <a:endCxn id="16" idx="0"/>
          </p:cNvCxnSpPr>
          <p:nvPr/>
        </p:nvCxnSpPr>
        <p:spPr>
          <a:xfrm rot="5400000">
            <a:off x="3658544" y="3957445"/>
            <a:ext cx="494764" cy="104411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2"/>
            <a:endCxn id="17" idx="0"/>
          </p:cNvCxnSpPr>
          <p:nvPr/>
        </p:nvCxnSpPr>
        <p:spPr>
          <a:xfrm rot="16200000" flipH="1">
            <a:off x="4774668" y="3885437"/>
            <a:ext cx="494764" cy="118813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995936" y="5662989"/>
            <a:ext cx="16561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Выделенный сервер</a:t>
            </a:r>
            <a:endParaRPr lang="ru-RU" dirty="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796136" y="5662989"/>
            <a:ext cx="1800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Невыделенный сервер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17" idx="2"/>
            <a:endCxn id="28" idx="0"/>
          </p:cNvCxnSpPr>
          <p:nvPr/>
        </p:nvCxnSpPr>
        <p:spPr>
          <a:xfrm rot="5400000">
            <a:off x="4936686" y="4983559"/>
            <a:ext cx="566772" cy="7920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7" idx="2"/>
            <a:endCxn id="29" idx="0"/>
          </p:cNvCxnSpPr>
          <p:nvPr/>
        </p:nvCxnSpPr>
        <p:spPr>
          <a:xfrm rot="16200000" flipH="1">
            <a:off x="5872790" y="4839543"/>
            <a:ext cx="566772" cy="108012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коммутации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6031" y="588410"/>
            <a:ext cx="8251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Коммутация каналов </a:t>
            </a:r>
            <a:r>
              <a:rPr lang="ru-RU" dirty="0" smtClean="0"/>
              <a:t>предполагает, что между  связывающимися абонентами устанавливается непрерывная физическая связь. Промежуточные коммутаторы передаваемые данные не задерживают.</a:t>
            </a:r>
          </a:p>
        </p:txBody>
      </p:sp>
      <p:sp>
        <p:nvSpPr>
          <p:cNvPr id="6" name="modem"/>
          <p:cNvSpPr>
            <a:spLocks noEditPoints="1" noChangeArrowheads="1"/>
          </p:cNvSpPr>
          <p:nvPr/>
        </p:nvSpPr>
        <p:spPr bwMode="auto">
          <a:xfrm>
            <a:off x="1833525" y="2004993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phone3"/>
          <p:cNvSpPr>
            <a:spLocks noEditPoints="1" noChangeArrowheads="1"/>
          </p:cNvSpPr>
          <p:nvPr/>
        </p:nvSpPr>
        <p:spPr bwMode="auto">
          <a:xfrm>
            <a:off x="303268" y="1749402"/>
            <a:ext cx="792122" cy="77946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phone3"/>
          <p:cNvSpPr>
            <a:spLocks noEditPoints="1" noChangeArrowheads="1"/>
          </p:cNvSpPr>
          <p:nvPr/>
        </p:nvSpPr>
        <p:spPr bwMode="auto">
          <a:xfrm>
            <a:off x="8121636" y="1676376"/>
            <a:ext cx="777927" cy="89853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674922"/>
            <a:ext cx="131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Абонент 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29532" y="2698740"/>
            <a:ext cx="131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Абонент 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43064" y="2370123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12" name="modem"/>
          <p:cNvSpPr>
            <a:spLocks noEditPoints="1" noChangeArrowheads="1"/>
          </p:cNvSpPr>
          <p:nvPr/>
        </p:nvSpPr>
        <p:spPr bwMode="auto">
          <a:xfrm>
            <a:off x="5010156" y="1647287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19695" y="2012417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14" name="modem"/>
          <p:cNvSpPr>
            <a:spLocks noEditPoints="1" noChangeArrowheads="1"/>
          </p:cNvSpPr>
          <p:nvPr/>
        </p:nvSpPr>
        <p:spPr bwMode="auto">
          <a:xfrm>
            <a:off x="4645026" y="2479662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54565" y="2844792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16" name="modem"/>
          <p:cNvSpPr>
            <a:spLocks noEditPoints="1" noChangeArrowheads="1"/>
          </p:cNvSpPr>
          <p:nvPr/>
        </p:nvSpPr>
        <p:spPr bwMode="auto">
          <a:xfrm>
            <a:off x="3147993" y="1464722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57532" y="1829852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18" name="modem"/>
          <p:cNvSpPr>
            <a:spLocks noEditPoints="1" noChangeArrowheads="1"/>
          </p:cNvSpPr>
          <p:nvPr/>
        </p:nvSpPr>
        <p:spPr bwMode="auto">
          <a:xfrm>
            <a:off x="3001941" y="2735253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111480" y="3100383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20" name="modem"/>
          <p:cNvSpPr>
            <a:spLocks noEditPoints="1" noChangeArrowheads="1"/>
          </p:cNvSpPr>
          <p:nvPr/>
        </p:nvSpPr>
        <p:spPr bwMode="auto">
          <a:xfrm>
            <a:off x="6434163" y="2669651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43702" y="3034781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22" name="modem"/>
          <p:cNvSpPr>
            <a:spLocks noEditPoints="1" noChangeArrowheads="1"/>
          </p:cNvSpPr>
          <p:nvPr/>
        </p:nvSpPr>
        <p:spPr bwMode="auto">
          <a:xfrm>
            <a:off x="6653241" y="1712889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762780" y="1347759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>
            <a:stCxn id="7" idx="3"/>
            <a:endCxn id="6" idx="8"/>
          </p:cNvCxnSpPr>
          <p:nvPr/>
        </p:nvCxnSpPr>
        <p:spPr>
          <a:xfrm>
            <a:off x="1095390" y="2139136"/>
            <a:ext cx="738135" cy="69356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6" idx="6"/>
            <a:endCxn id="16" idx="8"/>
          </p:cNvCxnSpPr>
          <p:nvPr/>
        </p:nvCxnSpPr>
        <p:spPr>
          <a:xfrm flipV="1">
            <a:off x="2235168" y="1668221"/>
            <a:ext cx="912825" cy="3367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9"/>
            <a:endCxn id="18" idx="6"/>
          </p:cNvCxnSpPr>
          <p:nvPr/>
        </p:nvCxnSpPr>
        <p:spPr>
          <a:xfrm>
            <a:off x="2636811" y="2208492"/>
            <a:ext cx="766773" cy="526761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6" idx="9"/>
            <a:endCxn id="12" idx="8"/>
          </p:cNvCxnSpPr>
          <p:nvPr/>
        </p:nvCxnSpPr>
        <p:spPr>
          <a:xfrm>
            <a:off x="3951279" y="1668221"/>
            <a:ext cx="1058877" cy="1825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8" idx="6"/>
            <a:endCxn id="12" idx="8"/>
          </p:cNvCxnSpPr>
          <p:nvPr/>
        </p:nvCxnSpPr>
        <p:spPr>
          <a:xfrm flipV="1">
            <a:off x="3403584" y="1850786"/>
            <a:ext cx="1606572" cy="8844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8" idx="9"/>
            <a:endCxn id="14" idx="8"/>
          </p:cNvCxnSpPr>
          <p:nvPr/>
        </p:nvCxnSpPr>
        <p:spPr>
          <a:xfrm flipV="1">
            <a:off x="3805227" y="2683161"/>
            <a:ext cx="839799" cy="255591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2" idx="9"/>
            <a:endCxn id="8" idx="7"/>
          </p:cNvCxnSpPr>
          <p:nvPr/>
        </p:nvCxnSpPr>
        <p:spPr>
          <a:xfrm>
            <a:off x="7456527" y="1916388"/>
            <a:ext cx="665109" cy="209255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2" idx="9"/>
            <a:endCxn id="22" idx="8"/>
          </p:cNvCxnSpPr>
          <p:nvPr/>
        </p:nvCxnSpPr>
        <p:spPr>
          <a:xfrm>
            <a:off x="5813442" y="1850786"/>
            <a:ext cx="839799" cy="656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4" idx="9"/>
            <a:endCxn id="20" idx="8"/>
          </p:cNvCxnSpPr>
          <p:nvPr/>
        </p:nvCxnSpPr>
        <p:spPr>
          <a:xfrm>
            <a:off x="5448312" y="2683161"/>
            <a:ext cx="985851" cy="189989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0" idx="6"/>
            <a:endCxn id="22" idx="7"/>
          </p:cNvCxnSpPr>
          <p:nvPr/>
        </p:nvCxnSpPr>
        <p:spPr>
          <a:xfrm flipV="1">
            <a:off x="6835806" y="2041506"/>
            <a:ext cx="219078" cy="628145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2" idx="9"/>
            <a:endCxn id="20" idx="6"/>
          </p:cNvCxnSpPr>
          <p:nvPr/>
        </p:nvCxnSpPr>
        <p:spPr>
          <a:xfrm>
            <a:off x="5813442" y="1850786"/>
            <a:ext cx="1022364" cy="8188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19057" y="3465513"/>
            <a:ext cx="8251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Коммутация пакетов </a:t>
            </a:r>
            <a:r>
              <a:rPr lang="ru-RU" dirty="0" smtClean="0"/>
              <a:t>– между абонентами не создается постоянное соединение. Данные передаются отдельными частями (пакетами), каждый из которых доставляется независимо от других. Коммутаторы анализируют сеть для выбора оптимального маршрута доставки.</a:t>
            </a:r>
          </a:p>
        </p:txBody>
      </p:sp>
      <p:sp>
        <p:nvSpPr>
          <p:cNvPr id="51" name="modem"/>
          <p:cNvSpPr>
            <a:spLocks noEditPoints="1" noChangeArrowheads="1"/>
          </p:cNvSpPr>
          <p:nvPr/>
        </p:nvSpPr>
        <p:spPr bwMode="auto">
          <a:xfrm>
            <a:off x="1833525" y="5276315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36492" y="5911884"/>
            <a:ext cx="88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Хост А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7894683" y="5802345"/>
            <a:ext cx="106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Хост Б</a:t>
            </a:r>
            <a:endParaRPr lang="ru-RU" dirty="0"/>
          </a:p>
        </p:txBody>
      </p:sp>
      <p:sp>
        <p:nvSpPr>
          <p:cNvPr id="54" name="modem"/>
          <p:cNvSpPr>
            <a:spLocks noEditPoints="1" noChangeArrowheads="1"/>
          </p:cNvSpPr>
          <p:nvPr/>
        </p:nvSpPr>
        <p:spPr bwMode="auto">
          <a:xfrm>
            <a:off x="5010156" y="4853007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modem"/>
          <p:cNvSpPr>
            <a:spLocks noEditPoints="1" noChangeArrowheads="1"/>
          </p:cNvSpPr>
          <p:nvPr/>
        </p:nvSpPr>
        <p:spPr bwMode="auto">
          <a:xfrm>
            <a:off x="4535487" y="5948397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modem"/>
          <p:cNvSpPr>
            <a:spLocks noEditPoints="1" noChangeArrowheads="1"/>
          </p:cNvSpPr>
          <p:nvPr/>
        </p:nvSpPr>
        <p:spPr bwMode="auto">
          <a:xfrm>
            <a:off x="3221019" y="4779981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modem"/>
          <p:cNvSpPr>
            <a:spLocks noEditPoints="1" noChangeArrowheads="1"/>
          </p:cNvSpPr>
          <p:nvPr/>
        </p:nvSpPr>
        <p:spPr bwMode="auto">
          <a:xfrm>
            <a:off x="3147993" y="6021423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2709837" y="6350040"/>
            <a:ext cx="175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маршрутизатор</a:t>
            </a:r>
            <a:endParaRPr lang="ru-RU" dirty="0"/>
          </a:p>
        </p:txBody>
      </p:sp>
      <p:sp>
        <p:nvSpPr>
          <p:cNvPr id="59" name="modem"/>
          <p:cNvSpPr>
            <a:spLocks noEditPoints="1" noChangeArrowheads="1"/>
          </p:cNvSpPr>
          <p:nvPr/>
        </p:nvSpPr>
        <p:spPr bwMode="auto">
          <a:xfrm>
            <a:off x="5996007" y="6094449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modem"/>
          <p:cNvSpPr>
            <a:spLocks noEditPoints="1" noChangeArrowheads="1"/>
          </p:cNvSpPr>
          <p:nvPr/>
        </p:nvSpPr>
        <p:spPr bwMode="auto">
          <a:xfrm>
            <a:off x="6653241" y="4918609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1" name="Прямая соединительная линия 60"/>
          <p:cNvCxnSpPr>
            <a:stCxn id="73" idx="3"/>
            <a:endCxn id="51" idx="8"/>
          </p:cNvCxnSpPr>
          <p:nvPr/>
        </p:nvCxnSpPr>
        <p:spPr>
          <a:xfrm>
            <a:off x="1138050" y="5427696"/>
            <a:ext cx="695475" cy="52118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51" idx="6"/>
            <a:endCxn id="56" idx="8"/>
          </p:cNvCxnSpPr>
          <p:nvPr/>
        </p:nvCxnSpPr>
        <p:spPr>
          <a:xfrm flipV="1">
            <a:off x="2235168" y="4983480"/>
            <a:ext cx="985851" cy="2928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51" idx="9"/>
            <a:endCxn id="57" idx="6"/>
          </p:cNvCxnSpPr>
          <p:nvPr/>
        </p:nvCxnSpPr>
        <p:spPr>
          <a:xfrm>
            <a:off x="2636811" y="5479814"/>
            <a:ext cx="912825" cy="541609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6" idx="9"/>
            <a:endCxn id="54" idx="8"/>
          </p:cNvCxnSpPr>
          <p:nvPr/>
        </p:nvCxnSpPr>
        <p:spPr>
          <a:xfrm>
            <a:off x="4024305" y="4983480"/>
            <a:ext cx="985851" cy="730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57" idx="6"/>
            <a:endCxn id="54" idx="8"/>
          </p:cNvCxnSpPr>
          <p:nvPr/>
        </p:nvCxnSpPr>
        <p:spPr>
          <a:xfrm flipV="1">
            <a:off x="3549636" y="5056506"/>
            <a:ext cx="1460520" cy="9649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57" idx="9"/>
            <a:endCxn id="55" idx="8"/>
          </p:cNvCxnSpPr>
          <p:nvPr/>
        </p:nvCxnSpPr>
        <p:spPr>
          <a:xfrm flipV="1">
            <a:off x="3951279" y="6151896"/>
            <a:ext cx="584208" cy="73026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60" idx="9"/>
            <a:endCxn id="72" idx="1"/>
          </p:cNvCxnSpPr>
          <p:nvPr/>
        </p:nvCxnSpPr>
        <p:spPr>
          <a:xfrm>
            <a:off x="7456527" y="5122108"/>
            <a:ext cx="601731" cy="115101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54" idx="9"/>
            <a:endCxn id="60" idx="8"/>
          </p:cNvCxnSpPr>
          <p:nvPr/>
        </p:nvCxnSpPr>
        <p:spPr>
          <a:xfrm>
            <a:off x="5813442" y="5056506"/>
            <a:ext cx="839799" cy="656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55" idx="9"/>
            <a:endCxn id="59" idx="8"/>
          </p:cNvCxnSpPr>
          <p:nvPr/>
        </p:nvCxnSpPr>
        <p:spPr>
          <a:xfrm>
            <a:off x="5338773" y="6151896"/>
            <a:ext cx="657234" cy="146052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59" idx="6"/>
            <a:endCxn id="60" idx="7"/>
          </p:cNvCxnSpPr>
          <p:nvPr/>
        </p:nvCxnSpPr>
        <p:spPr>
          <a:xfrm flipV="1">
            <a:off x="6397650" y="5247226"/>
            <a:ext cx="657234" cy="847223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54" idx="9"/>
            <a:endCxn id="59" idx="6"/>
          </p:cNvCxnSpPr>
          <p:nvPr/>
        </p:nvCxnSpPr>
        <p:spPr>
          <a:xfrm>
            <a:off x="5813442" y="5056506"/>
            <a:ext cx="584208" cy="10379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laptop"/>
          <p:cNvSpPr>
            <a:spLocks noEditPoints="1" noChangeArrowheads="1"/>
          </p:cNvSpPr>
          <p:nvPr/>
        </p:nvSpPr>
        <p:spPr bwMode="auto">
          <a:xfrm>
            <a:off x="7894683" y="4962546"/>
            <a:ext cx="1050927" cy="82709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computr3"/>
          <p:cNvSpPr>
            <a:spLocks noEditPoints="1" noChangeArrowheads="1"/>
          </p:cNvSpPr>
          <p:nvPr/>
        </p:nvSpPr>
        <p:spPr bwMode="auto">
          <a:xfrm>
            <a:off x="190440" y="5035572"/>
            <a:ext cx="1128667" cy="784247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5010156" y="5225561"/>
            <a:ext cx="839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Пакет 1</a:t>
            </a:r>
            <a:endParaRPr lang="ru-RU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6762780" y="5590691"/>
            <a:ext cx="839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Пакет 2</a:t>
            </a:r>
            <a:endParaRPr lang="ru-RU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1833525" y="5656293"/>
            <a:ext cx="839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Пакет 3</a:t>
            </a:r>
            <a:endParaRPr lang="ru-RU" sz="1600" dirty="0"/>
          </a:p>
        </p:txBody>
      </p:sp>
      <p:sp>
        <p:nvSpPr>
          <p:cNvPr id="77" name="Выноска-облако 76"/>
          <p:cNvSpPr/>
          <p:nvPr/>
        </p:nvSpPr>
        <p:spPr>
          <a:xfrm>
            <a:off x="5667390" y="4495301"/>
            <a:ext cx="657234" cy="438156"/>
          </a:xfrm>
          <a:prstGeom prst="cloudCallout">
            <a:avLst>
              <a:gd name="adj1" fmla="val -64513"/>
              <a:gd name="adj2" fmla="val 7220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"/>
              </a:rPr>
              <a:t>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Классификации компьютерных сетей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зависимости от того, какие абоненты входят в </a:t>
            </a:r>
            <a:r>
              <a:rPr lang="ru-RU" dirty="0" smtClean="0"/>
              <a:t>сеть:</a:t>
            </a:r>
          </a:p>
          <a:p>
            <a:pPr>
              <a:buFont typeface="Calibri" pitchFamily="34" charset="0"/>
              <a:buChar char="–"/>
            </a:pPr>
            <a:r>
              <a:rPr lang="ru-RU" b="1" dirty="0" smtClean="0"/>
              <a:t> </a:t>
            </a:r>
            <a:r>
              <a:rPr lang="ru-RU" b="1" dirty="0" err="1" smtClean="0"/>
              <a:t>одноранговые</a:t>
            </a:r>
            <a:r>
              <a:rPr lang="ru-RU" dirty="0" smtClean="0"/>
              <a:t> </a:t>
            </a:r>
            <a:r>
              <a:rPr lang="ru-RU" dirty="0"/>
              <a:t>сети </a:t>
            </a:r>
            <a:endParaRPr lang="ru-RU" dirty="0" smtClean="0"/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 сети </a:t>
            </a:r>
            <a:r>
              <a:rPr lang="ru-RU" b="1" dirty="0"/>
              <a:t>с выделенным сервером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8112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масштабности выделяют:</a:t>
            </a:r>
          </a:p>
          <a:p>
            <a:pPr>
              <a:buFont typeface="Calibri" pitchFamily="34" charset="0"/>
              <a:buChar char="–"/>
            </a:pPr>
            <a:r>
              <a:rPr lang="ru-RU" b="1" dirty="0" smtClean="0"/>
              <a:t> локальные </a:t>
            </a:r>
            <a:r>
              <a:rPr lang="ru-RU" b="1" dirty="0"/>
              <a:t>(ЛВС, LAN, </a:t>
            </a:r>
            <a:r>
              <a:rPr lang="ru-RU" b="1" dirty="0" err="1"/>
              <a:t>Local</a:t>
            </a:r>
            <a:r>
              <a:rPr lang="ru-RU" b="1" dirty="0"/>
              <a:t> </a:t>
            </a:r>
            <a:r>
              <a:rPr lang="ru-RU" b="1" dirty="0" err="1"/>
              <a:t>Area</a:t>
            </a:r>
            <a:r>
              <a:rPr lang="ru-RU" b="1" dirty="0"/>
              <a:t> </a:t>
            </a:r>
            <a:r>
              <a:rPr lang="ru-RU" b="1" dirty="0" err="1"/>
              <a:t>Network</a:t>
            </a:r>
            <a:r>
              <a:rPr lang="ru-RU" b="1" dirty="0" smtClean="0"/>
              <a:t>)</a:t>
            </a:r>
            <a:r>
              <a:rPr lang="ru-RU" dirty="0"/>
              <a:t> </a:t>
            </a:r>
            <a:r>
              <a:rPr lang="ru-RU" dirty="0" smtClean="0"/>
              <a:t>сети;</a:t>
            </a:r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 </a:t>
            </a:r>
            <a:r>
              <a:rPr lang="ru-RU" b="1" dirty="0"/>
              <a:t>региональные </a:t>
            </a:r>
            <a:r>
              <a:rPr lang="ru-RU" dirty="0"/>
              <a:t>(MAN, </a:t>
            </a:r>
            <a:r>
              <a:rPr lang="ru-RU" dirty="0" err="1"/>
              <a:t>Metropolitan</a:t>
            </a:r>
            <a:r>
              <a:rPr lang="ru-RU" dirty="0"/>
              <a:t> </a:t>
            </a:r>
            <a:r>
              <a:rPr lang="ru-RU" dirty="0" err="1"/>
              <a:t>Area</a:t>
            </a:r>
            <a:r>
              <a:rPr lang="ru-RU" dirty="0"/>
              <a:t> </a:t>
            </a:r>
            <a:r>
              <a:rPr lang="ru-RU" dirty="0" err="1"/>
              <a:t>Network</a:t>
            </a:r>
            <a:r>
              <a:rPr lang="ru-RU" dirty="0"/>
              <a:t>) </a:t>
            </a:r>
            <a:r>
              <a:rPr lang="ru-RU" dirty="0" smtClean="0"/>
              <a:t>сети;</a:t>
            </a:r>
          </a:p>
          <a:p>
            <a:pPr>
              <a:buFont typeface="Calibri" pitchFamily="34" charset="0"/>
              <a:buChar char="–"/>
            </a:pPr>
            <a:r>
              <a:rPr lang="ru-RU" dirty="0"/>
              <a:t> </a:t>
            </a:r>
            <a:r>
              <a:rPr lang="ru-RU" b="1" dirty="0" smtClean="0"/>
              <a:t>глобальные</a:t>
            </a:r>
            <a:r>
              <a:rPr lang="ru-RU" dirty="0" smtClean="0"/>
              <a:t> </a:t>
            </a:r>
            <a:r>
              <a:rPr lang="ru-RU" b="1" dirty="0"/>
              <a:t>(WAN, </a:t>
            </a:r>
            <a:r>
              <a:rPr lang="ru-RU" b="1" dirty="0" err="1"/>
              <a:t>Wide</a:t>
            </a:r>
            <a:r>
              <a:rPr lang="ru-RU" b="1" dirty="0"/>
              <a:t> </a:t>
            </a:r>
            <a:r>
              <a:rPr lang="ru-RU" b="1" dirty="0" err="1"/>
              <a:t>Area</a:t>
            </a:r>
            <a:r>
              <a:rPr lang="ru-RU" b="1" dirty="0"/>
              <a:t> </a:t>
            </a:r>
            <a:r>
              <a:rPr lang="ru-RU" b="1" dirty="0" err="1"/>
              <a:t>Network</a:t>
            </a:r>
            <a:r>
              <a:rPr lang="ru-RU" b="1" dirty="0"/>
              <a:t> или GAN, </a:t>
            </a:r>
            <a:r>
              <a:rPr lang="ru-RU" b="1" dirty="0" err="1"/>
              <a:t>Global</a:t>
            </a:r>
            <a:r>
              <a:rPr lang="ru-RU" b="1" dirty="0"/>
              <a:t> </a:t>
            </a:r>
            <a:r>
              <a:rPr lang="ru-RU" b="1" dirty="0" err="1"/>
              <a:t>Area</a:t>
            </a:r>
            <a:r>
              <a:rPr lang="ru-RU" b="1" dirty="0"/>
              <a:t> </a:t>
            </a:r>
            <a:r>
              <a:rPr lang="ru-RU" b="1" dirty="0" err="1"/>
              <a:t>Network</a:t>
            </a:r>
            <a:r>
              <a:rPr lang="ru-RU" b="1" dirty="0" smtClean="0"/>
              <a:t>) сети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80700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Корпоративные</a:t>
            </a:r>
            <a:r>
              <a:rPr lang="ru-RU" dirty="0" smtClean="0"/>
              <a:t> сети, как и региональные, могут иметь черты как локальных, так и глобальных сетей.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составу вычислительных средств:</a:t>
            </a:r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 </a:t>
            </a:r>
            <a:r>
              <a:rPr lang="ru-RU" b="1" dirty="0" smtClean="0"/>
              <a:t>однородные</a:t>
            </a:r>
            <a:r>
              <a:rPr lang="ru-RU" dirty="0" smtClean="0"/>
              <a:t> – объединяют однородные вычислительные средства (компьютеры);</a:t>
            </a:r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 </a:t>
            </a:r>
            <a:r>
              <a:rPr lang="ru-RU" b="1" dirty="0" smtClean="0"/>
              <a:t>неоднородные</a:t>
            </a:r>
            <a:r>
              <a:rPr lang="ru-RU" dirty="0" smtClean="0"/>
              <a:t> – объединяют различные вычислительные средства (например: ПК, торговые терминалы, </a:t>
            </a:r>
            <a:r>
              <a:rPr lang="ru-RU" dirty="0" err="1" smtClean="0"/>
              <a:t>веб-камеры</a:t>
            </a:r>
            <a:r>
              <a:rPr lang="ru-RU" dirty="0" smtClean="0"/>
              <a:t> и сетевое хранилище данных).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5699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способу связи:</a:t>
            </a:r>
          </a:p>
          <a:p>
            <a:pPr>
              <a:buFont typeface="Calibri" pitchFamily="34" charset="0"/>
              <a:buChar char="–"/>
            </a:pPr>
            <a:r>
              <a:rPr lang="ru-RU" b="1" dirty="0" smtClean="0"/>
              <a:t> проводные;</a:t>
            </a:r>
          </a:p>
          <a:p>
            <a:pPr>
              <a:buFont typeface="Calibri" pitchFamily="34" charset="0"/>
              <a:buChar char="–"/>
            </a:pPr>
            <a:r>
              <a:rPr lang="ru-RU" b="1" dirty="0" smtClean="0"/>
              <a:t> беспроводные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локальных и глобальных сетей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5689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 Высокая скорость передачи информации, большая пропускная способность сети.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Высококачественные каналы связи (низкий уровень ошибок передачи).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Гарантированная высокая скорость.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Заранее известное, ограниченное количество узлов.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956896"/>
            <a:ext cx="4211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 Возможна низкая скорость передачи.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Низкое качество каналов связи.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Невозможно гарантировать высокую скорость на всех участках.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Сеть рассчитана </a:t>
            </a:r>
            <a:r>
              <a:rPr lang="ru-RU" dirty="0"/>
              <a:t>на неограниченное число </a:t>
            </a:r>
            <a:r>
              <a:rPr lang="ru-RU" dirty="0" smtClean="0"/>
              <a:t>узлов.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5248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2000" b="1" dirty="0" smtClean="0"/>
              <a:t>Локальная сеть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15248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2000" b="1" dirty="0" smtClean="0"/>
              <a:t>Глобальная сеть</a:t>
            </a:r>
            <a:endParaRPr lang="ru-RU" sz="20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Internet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44707" y="7635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Internet</a:t>
            </a:r>
            <a:r>
              <a:rPr lang="en-US" dirty="0" smtClean="0"/>
              <a:t> = </a:t>
            </a:r>
            <a:r>
              <a:rPr lang="en-GB" b="1" dirty="0" smtClean="0"/>
              <a:t>Inter</a:t>
            </a:r>
            <a:r>
              <a:rPr lang="en-GB" dirty="0" smtClean="0"/>
              <a:t>connected </a:t>
            </a:r>
            <a:r>
              <a:rPr lang="en-GB" b="1" dirty="0" smtClean="0"/>
              <a:t>net</a:t>
            </a:r>
            <a:r>
              <a:rPr lang="en-GB" dirty="0" smtClean="0"/>
              <a:t>works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031" y="1201707"/>
            <a:ext cx="8324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Интернет</a:t>
            </a:r>
            <a:r>
              <a:rPr lang="ru-RU" dirty="0" smtClean="0"/>
              <a:t> – это глобальная система объединенных компьютерных сетей. Интернет использует принцип </a:t>
            </a:r>
            <a:r>
              <a:rPr lang="ru-RU" u="sng" dirty="0" smtClean="0"/>
              <a:t>маршрутизации пакетов</a:t>
            </a:r>
            <a:r>
              <a:rPr lang="ru-RU" dirty="0" smtClean="0"/>
              <a:t> данных и построен на основе </a:t>
            </a:r>
            <a:r>
              <a:rPr lang="ru-RU" u="sng" dirty="0" smtClean="0"/>
              <a:t>стека протоколов</a:t>
            </a:r>
            <a:r>
              <a:rPr lang="ru-RU" dirty="0" smtClean="0"/>
              <a:t> </a:t>
            </a:r>
            <a:r>
              <a:rPr lang="en-US" dirty="0" smtClean="0"/>
              <a:t>TCP/IP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031" y="2151045"/>
            <a:ext cx="8324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Сервисы Интернет </a:t>
            </a:r>
            <a:r>
              <a:rPr lang="ru-RU" dirty="0" smtClean="0"/>
              <a:t>определяют его </a:t>
            </a:r>
            <a:r>
              <a:rPr lang="ru-RU" u="sng" dirty="0" smtClean="0"/>
              <a:t>структуру</a:t>
            </a:r>
            <a:r>
              <a:rPr lang="ru-RU" dirty="0" smtClean="0"/>
              <a:t> с точки зрения </a:t>
            </a:r>
            <a:r>
              <a:rPr lang="ru-RU" u="sng" dirty="0" smtClean="0"/>
              <a:t>пользователя</a:t>
            </a:r>
            <a:r>
              <a:rPr lang="ru-RU" b="1" dirty="0" smtClean="0"/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Сервис </a:t>
            </a:r>
            <a:r>
              <a:rPr lang="en-US" dirty="0" smtClean="0"/>
              <a:t>DNS</a:t>
            </a:r>
            <a:r>
              <a:rPr lang="ru-RU" dirty="0" smtClean="0"/>
              <a:t>(система доменных имен)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Всемирная паутина (</a:t>
            </a:r>
            <a:r>
              <a:rPr lang="en-US" dirty="0" smtClean="0"/>
              <a:t>WWW, Web)</a:t>
            </a:r>
            <a:r>
              <a:rPr lang="ru-RU" dirty="0" smtClean="0"/>
              <a:t>, в том числе:</a:t>
            </a:r>
          </a:p>
          <a:p>
            <a:pPr lvl="2" algn="just">
              <a:buFont typeface="Arial" pitchFamily="34" charset="0"/>
              <a:buChar char="•"/>
            </a:pPr>
            <a:r>
              <a:rPr lang="ru-RU" dirty="0" err="1" smtClean="0"/>
              <a:t>Веб-сайты</a:t>
            </a:r>
            <a:endParaRPr lang="ru-RU" dirty="0" smtClean="0"/>
          </a:p>
          <a:p>
            <a:pPr lvl="2" algn="just">
              <a:buFont typeface="Arial" pitchFamily="34" charset="0"/>
              <a:buChar char="•"/>
            </a:pPr>
            <a:r>
              <a:rPr lang="ru-RU" dirty="0" smtClean="0"/>
              <a:t>Форумы</a:t>
            </a:r>
          </a:p>
          <a:p>
            <a:pPr lvl="2" algn="just">
              <a:buFont typeface="Arial" pitchFamily="34" charset="0"/>
              <a:buChar char="•"/>
            </a:pPr>
            <a:r>
              <a:rPr lang="ru-RU" dirty="0" smtClean="0"/>
              <a:t>Социальные сети</a:t>
            </a:r>
          </a:p>
          <a:p>
            <a:pPr lvl="2" algn="just">
              <a:buFont typeface="Arial" pitchFamily="34" charset="0"/>
              <a:buChar char="•"/>
            </a:pPr>
            <a:r>
              <a:rPr lang="ru-RU" dirty="0" err="1" smtClean="0"/>
              <a:t>Блоги</a:t>
            </a:r>
            <a:endParaRPr lang="ru-RU" dirty="0" smtClean="0"/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Электронная почта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Системы мгновенного обмена сообщениями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Системы файлового обмена 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Телеконференции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IPTV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IP-</a:t>
            </a:r>
            <a:r>
              <a:rPr lang="ru-RU" dirty="0" smtClean="0"/>
              <a:t>телефония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Удаленное управление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и др.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Intranet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617499"/>
            <a:ext cx="8288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err="1" smtClean="0"/>
              <a:t>Интранет</a:t>
            </a:r>
            <a:r>
              <a:rPr lang="ru-RU" dirty="0" smtClean="0"/>
              <a:t> (</a:t>
            </a:r>
            <a:r>
              <a:rPr lang="ru-RU" i="1" dirty="0" err="1" smtClean="0"/>
              <a:t>Intranet</a:t>
            </a:r>
            <a:r>
              <a:rPr lang="ru-RU" dirty="0" smtClean="0"/>
              <a:t>, </a:t>
            </a:r>
            <a:r>
              <a:rPr lang="ru-RU" b="1" dirty="0" smtClean="0"/>
              <a:t>интрасеть</a:t>
            </a:r>
            <a:r>
              <a:rPr lang="ru-RU" dirty="0" smtClean="0"/>
              <a:t>) — в отличие от сети Интернет, это внутренняя частная сеть организации, но строится на тех же принципах. Должен обеспечивать высокую скорость, надежность и безопасность передачи данных.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031" y="1493811"/>
            <a:ext cx="8288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err="1" smtClean="0"/>
              <a:t>Интранет</a:t>
            </a:r>
            <a:r>
              <a:rPr lang="ru-RU" dirty="0" smtClean="0"/>
              <a:t> — это «частный» Интернет отдельно взятой организации. </a:t>
            </a:r>
          </a:p>
          <a:p>
            <a:pPr indent="361950" algn="just"/>
            <a:r>
              <a:rPr lang="ru-RU" dirty="0" err="1" smtClean="0"/>
              <a:t>Интранет</a:t>
            </a:r>
            <a:r>
              <a:rPr lang="ru-RU" dirty="0" smtClean="0"/>
              <a:t> может как иметь доступ к Интернету, так и нет.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083" y="2881305"/>
            <a:ext cx="8069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Экстранет</a:t>
            </a:r>
            <a:r>
              <a:rPr lang="ru-RU" dirty="0" smtClean="0"/>
              <a:t> (</a:t>
            </a:r>
            <a:r>
              <a:rPr lang="ru-RU" i="1" dirty="0" err="1" smtClean="0"/>
              <a:t>extranet</a:t>
            </a:r>
            <a:r>
              <a:rPr lang="ru-RU" dirty="0" smtClean="0"/>
              <a:t>) — часть корпоративной информации и корпоративных приложений, доступных внешним деловым партнерам компании (клиентам, поставщикам). При этом их права их значительно ниже, чем у сотрудников компании.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Овал 179"/>
          <p:cNvSpPr/>
          <p:nvPr/>
        </p:nvSpPr>
        <p:spPr>
          <a:xfrm>
            <a:off x="6835806" y="4999059"/>
            <a:ext cx="1497033" cy="1497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Обобщённая структура сети Интернет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57213" y="982629"/>
            <a:ext cx="1497033" cy="14970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computr1"/>
          <p:cNvSpPr>
            <a:spLocks noEditPoints="1" noChangeArrowheads="1"/>
          </p:cNvSpPr>
          <p:nvPr/>
        </p:nvSpPr>
        <p:spPr bwMode="auto">
          <a:xfrm>
            <a:off x="957213" y="2078019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computr1"/>
          <p:cNvSpPr>
            <a:spLocks noEditPoints="1" noChangeArrowheads="1"/>
          </p:cNvSpPr>
          <p:nvPr/>
        </p:nvSpPr>
        <p:spPr bwMode="auto">
          <a:xfrm>
            <a:off x="2198655" y="1530324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computr1"/>
          <p:cNvSpPr>
            <a:spLocks noEditPoints="1" noChangeArrowheads="1"/>
          </p:cNvSpPr>
          <p:nvPr/>
        </p:nvSpPr>
        <p:spPr bwMode="auto">
          <a:xfrm>
            <a:off x="774648" y="1165194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omputr1"/>
          <p:cNvSpPr>
            <a:spLocks noEditPoints="1" noChangeArrowheads="1"/>
          </p:cNvSpPr>
          <p:nvPr/>
        </p:nvSpPr>
        <p:spPr bwMode="auto">
          <a:xfrm>
            <a:off x="1650960" y="800064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modem"/>
          <p:cNvSpPr>
            <a:spLocks noEditPoints="1" noChangeArrowheads="1"/>
          </p:cNvSpPr>
          <p:nvPr/>
        </p:nvSpPr>
        <p:spPr bwMode="auto">
          <a:xfrm>
            <a:off x="1760499" y="2260584"/>
            <a:ext cx="620721" cy="292104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modem"/>
          <p:cNvSpPr>
            <a:spLocks noEditPoints="1" noChangeArrowheads="1"/>
          </p:cNvSpPr>
          <p:nvPr/>
        </p:nvSpPr>
        <p:spPr bwMode="auto">
          <a:xfrm>
            <a:off x="1431882" y="4889520"/>
            <a:ext cx="620721" cy="292104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computr1"/>
          <p:cNvSpPr>
            <a:spLocks noEditPoints="1" noChangeArrowheads="1"/>
          </p:cNvSpPr>
          <p:nvPr/>
        </p:nvSpPr>
        <p:spPr bwMode="auto">
          <a:xfrm>
            <a:off x="1395369" y="4086234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computr1"/>
          <p:cNvSpPr>
            <a:spLocks noEditPoints="1" noChangeArrowheads="1"/>
          </p:cNvSpPr>
          <p:nvPr/>
        </p:nvSpPr>
        <p:spPr bwMode="auto">
          <a:xfrm>
            <a:off x="592083" y="4962546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/>
          <p:cNvCxnSpPr>
            <a:stCxn id="11" idx="5"/>
            <a:endCxn id="10" idx="6"/>
          </p:cNvCxnSpPr>
          <p:nvPr/>
        </p:nvCxnSpPr>
        <p:spPr>
          <a:xfrm>
            <a:off x="1614447" y="4487877"/>
            <a:ext cx="127796" cy="401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2" idx="11"/>
            <a:endCxn id="10" idx="8"/>
          </p:cNvCxnSpPr>
          <p:nvPr/>
        </p:nvCxnSpPr>
        <p:spPr>
          <a:xfrm flipV="1">
            <a:off x="988350" y="5070408"/>
            <a:ext cx="443532" cy="18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0" idx="7"/>
            <a:endCxn id="1030" idx="4"/>
          </p:cNvCxnSpPr>
          <p:nvPr/>
        </p:nvCxnSpPr>
        <p:spPr>
          <a:xfrm>
            <a:off x="1742243" y="5181624"/>
            <a:ext cx="1588" cy="4016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Cloud"/>
          <p:cNvSpPr>
            <a:spLocks noChangeAspect="1" noEditPoints="1" noChangeArrowheads="1"/>
          </p:cNvSpPr>
          <p:nvPr/>
        </p:nvSpPr>
        <p:spPr bwMode="auto">
          <a:xfrm>
            <a:off x="2125629" y="2114532"/>
            <a:ext cx="4637151" cy="31075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computr1"/>
          <p:cNvSpPr>
            <a:spLocks noEditPoints="1" noChangeArrowheads="1"/>
          </p:cNvSpPr>
          <p:nvPr/>
        </p:nvSpPr>
        <p:spPr bwMode="auto">
          <a:xfrm>
            <a:off x="7967709" y="2297097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server"/>
          <p:cNvSpPr>
            <a:spLocks noEditPoints="1" noChangeArrowheads="1"/>
          </p:cNvSpPr>
          <p:nvPr/>
        </p:nvSpPr>
        <p:spPr bwMode="auto">
          <a:xfrm>
            <a:off x="7346988" y="1238220"/>
            <a:ext cx="611230" cy="58579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modem"/>
          <p:cNvSpPr>
            <a:spLocks noEditPoints="1" noChangeArrowheads="1"/>
          </p:cNvSpPr>
          <p:nvPr/>
        </p:nvSpPr>
        <p:spPr bwMode="auto">
          <a:xfrm>
            <a:off x="3038454" y="4049721"/>
            <a:ext cx="620721" cy="292104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modem"/>
          <p:cNvSpPr>
            <a:spLocks noEditPoints="1" noChangeArrowheads="1"/>
          </p:cNvSpPr>
          <p:nvPr/>
        </p:nvSpPr>
        <p:spPr bwMode="auto">
          <a:xfrm>
            <a:off x="3367071" y="2990844"/>
            <a:ext cx="620721" cy="292104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modem"/>
          <p:cNvSpPr>
            <a:spLocks noEditPoints="1" noChangeArrowheads="1"/>
          </p:cNvSpPr>
          <p:nvPr/>
        </p:nvSpPr>
        <p:spPr bwMode="auto">
          <a:xfrm>
            <a:off x="5375286" y="2808279"/>
            <a:ext cx="620721" cy="292104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modem"/>
          <p:cNvSpPr>
            <a:spLocks noEditPoints="1" noChangeArrowheads="1"/>
          </p:cNvSpPr>
          <p:nvPr/>
        </p:nvSpPr>
        <p:spPr bwMode="auto">
          <a:xfrm>
            <a:off x="4498974" y="3575052"/>
            <a:ext cx="620721" cy="292104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4" name="Прямая соединительная линия 53"/>
          <p:cNvCxnSpPr>
            <a:stCxn id="10" idx="9"/>
            <a:endCxn id="49" idx="7"/>
          </p:cNvCxnSpPr>
          <p:nvPr/>
        </p:nvCxnSpPr>
        <p:spPr>
          <a:xfrm flipV="1">
            <a:off x="2052603" y="4341825"/>
            <a:ext cx="1296212" cy="728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027" idx="7"/>
            <a:endCxn id="50" idx="8"/>
          </p:cNvCxnSpPr>
          <p:nvPr/>
        </p:nvCxnSpPr>
        <p:spPr>
          <a:xfrm>
            <a:off x="2070860" y="2552688"/>
            <a:ext cx="1296211" cy="619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50" idx="7"/>
            <a:endCxn id="49" idx="6"/>
          </p:cNvCxnSpPr>
          <p:nvPr/>
        </p:nvCxnSpPr>
        <p:spPr>
          <a:xfrm flipH="1">
            <a:off x="3348815" y="3282948"/>
            <a:ext cx="328617" cy="766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49" idx="9"/>
            <a:endCxn id="52" idx="8"/>
          </p:cNvCxnSpPr>
          <p:nvPr/>
        </p:nvCxnSpPr>
        <p:spPr>
          <a:xfrm flipV="1">
            <a:off x="3659175" y="3755940"/>
            <a:ext cx="839799" cy="474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50" idx="9"/>
            <a:endCxn id="52" idx="0"/>
          </p:cNvCxnSpPr>
          <p:nvPr/>
        </p:nvCxnSpPr>
        <p:spPr>
          <a:xfrm>
            <a:off x="3987792" y="3171732"/>
            <a:ext cx="511182" cy="472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1" idx="7"/>
            <a:endCxn id="52" idx="6"/>
          </p:cNvCxnSpPr>
          <p:nvPr/>
        </p:nvCxnSpPr>
        <p:spPr>
          <a:xfrm flipH="1">
            <a:off x="4809335" y="3100383"/>
            <a:ext cx="876312" cy="474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50" idx="3"/>
            <a:endCxn id="51" idx="8"/>
          </p:cNvCxnSpPr>
          <p:nvPr/>
        </p:nvCxnSpPr>
        <p:spPr>
          <a:xfrm flipV="1">
            <a:off x="3987792" y="2989167"/>
            <a:ext cx="1387494" cy="71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51" idx="9"/>
            <a:endCxn id="81" idx="7"/>
          </p:cNvCxnSpPr>
          <p:nvPr/>
        </p:nvCxnSpPr>
        <p:spPr>
          <a:xfrm flipV="1">
            <a:off x="5996007" y="2443149"/>
            <a:ext cx="785030" cy="5460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modem"/>
          <p:cNvSpPr>
            <a:spLocks noEditPoints="1" noChangeArrowheads="1"/>
          </p:cNvSpPr>
          <p:nvPr/>
        </p:nvSpPr>
        <p:spPr bwMode="auto">
          <a:xfrm>
            <a:off x="6470676" y="2151045"/>
            <a:ext cx="620721" cy="292104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85" name="Прямая соединительная линия 84"/>
          <p:cNvCxnSpPr>
            <a:stCxn id="1029" idx="5"/>
            <a:endCxn id="81" idx="3"/>
          </p:cNvCxnSpPr>
          <p:nvPr/>
        </p:nvCxnSpPr>
        <p:spPr>
          <a:xfrm flipH="1">
            <a:off x="7091397" y="1824018"/>
            <a:ext cx="561206" cy="396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mputr1"/>
          <p:cNvSpPr>
            <a:spLocks noEditPoints="1" noChangeArrowheads="1"/>
          </p:cNvSpPr>
          <p:nvPr/>
        </p:nvSpPr>
        <p:spPr bwMode="auto">
          <a:xfrm>
            <a:off x="8405865" y="873090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computr1"/>
          <p:cNvSpPr>
            <a:spLocks noEditPoints="1" noChangeArrowheads="1"/>
          </p:cNvSpPr>
          <p:nvPr/>
        </p:nvSpPr>
        <p:spPr bwMode="auto">
          <a:xfrm>
            <a:off x="6653241" y="763551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0" name="Прямая соединительная линия 89"/>
          <p:cNvCxnSpPr>
            <a:stCxn id="88" idx="8"/>
            <a:endCxn id="1029" idx="0"/>
          </p:cNvCxnSpPr>
          <p:nvPr/>
        </p:nvCxnSpPr>
        <p:spPr>
          <a:xfrm>
            <a:off x="7049508" y="1015563"/>
            <a:ext cx="297480" cy="222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87" idx="5"/>
            <a:endCxn id="1029" idx="3"/>
          </p:cNvCxnSpPr>
          <p:nvPr/>
        </p:nvCxnSpPr>
        <p:spPr>
          <a:xfrm flipH="1">
            <a:off x="7958218" y="1274733"/>
            <a:ext cx="666725" cy="256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1029" idx="4"/>
            <a:endCxn id="44" idx="1"/>
          </p:cNvCxnSpPr>
          <p:nvPr/>
        </p:nvCxnSpPr>
        <p:spPr>
          <a:xfrm>
            <a:off x="7958218" y="1824018"/>
            <a:ext cx="228569" cy="473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laptop"/>
          <p:cNvSpPr>
            <a:spLocks noEditPoints="1" noChangeArrowheads="1"/>
          </p:cNvSpPr>
          <p:nvPr/>
        </p:nvSpPr>
        <p:spPr bwMode="auto">
          <a:xfrm>
            <a:off x="1468395" y="5583267"/>
            <a:ext cx="547695" cy="40164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3513123" y="4743468"/>
            <a:ext cx="200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WAN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176291" y="1530324"/>
            <a:ext cx="91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46031" y="5510241"/>
            <a:ext cx="91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383501" y="800064"/>
            <a:ext cx="91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LAN</a:t>
            </a:r>
          </a:p>
        </p:txBody>
      </p:sp>
      <p:sp>
        <p:nvSpPr>
          <p:cNvPr id="127" name="computr1"/>
          <p:cNvSpPr>
            <a:spLocks noEditPoints="1" noChangeArrowheads="1"/>
          </p:cNvSpPr>
          <p:nvPr/>
        </p:nvSpPr>
        <p:spPr bwMode="auto">
          <a:xfrm>
            <a:off x="7529553" y="3027357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" name="computr1"/>
          <p:cNvSpPr>
            <a:spLocks noEditPoints="1" noChangeArrowheads="1"/>
          </p:cNvSpPr>
          <p:nvPr/>
        </p:nvSpPr>
        <p:spPr bwMode="auto">
          <a:xfrm>
            <a:off x="8405865" y="3063870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3" name="Прямая соединительная линия 132"/>
          <p:cNvCxnSpPr>
            <a:stCxn id="44" idx="5"/>
            <a:endCxn id="127" idx="1"/>
          </p:cNvCxnSpPr>
          <p:nvPr/>
        </p:nvCxnSpPr>
        <p:spPr>
          <a:xfrm flipH="1">
            <a:off x="7748631" y="2698740"/>
            <a:ext cx="438156" cy="328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>
            <a:stCxn id="44" idx="5"/>
            <a:endCxn id="128" idx="1"/>
          </p:cNvCxnSpPr>
          <p:nvPr/>
        </p:nvCxnSpPr>
        <p:spPr>
          <a:xfrm>
            <a:off x="8186787" y="2698740"/>
            <a:ext cx="438156" cy="365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Группа 152"/>
          <p:cNvGrpSpPr/>
          <p:nvPr/>
        </p:nvGrpSpPr>
        <p:grpSpPr>
          <a:xfrm>
            <a:off x="5192721" y="3757617"/>
            <a:ext cx="693747" cy="657234"/>
            <a:chOff x="6616728" y="4531070"/>
            <a:chExt cx="1387857" cy="1417327"/>
          </a:xfrm>
        </p:grpSpPr>
        <p:sp>
          <p:nvSpPr>
            <p:cNvPr id="151" name="Прямоугольник 150"/>
            <p:cNvSpPr/>
            <p:nvPr/>
          </p:nvSpPr>
          <p:spPr>
            <a:xfrm>
              <a:off x="6616728" y="5765832"/>
              <a:ext cx="985851" cy="1825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Равнобедренный треугольник 151"/>
            <p:cNvSpPr/>
            <p:nvPr/>
          </p:nvSpPr>
          <p:spPr>
            <a:xfrm>
              <a:off x="6945345" y="5254650"/>
              <a:ext cx="292104" cy="51118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0" name="Группа 149"/>
            <p:cNvGrpSpPr/>
            <p:nvPr/>
          </p:nvGrpSpPr>
          <p:grpSpPr>
            <a:xfrm rot="18777695">
              <a:off x="6927451" y="4293736"/>
              <a:ext cx="839799" cy="1314468"/>
              <a:chOff x="7091397" y="4633929"/>
              <a:chExt cx="839799" cy="1314468"/>
            </a:xfrm>
          </p:grpSpPr>
          <p:sp>
            <p:nvSpPr>
              <p:cNvPr id="149" name="Равнобедренный треугольник 148"/>
              <p:cNvSpPr/>
              <p:nvPr/>
            </p:nvSpPr>
            <p:spPr>
              <a:xfrm rot="5400000">
                <a:off x="7474783" y="4944290"/>
                <a:ext cx="219079" cy="69374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Месяц 147"/>
              <p:cNvSpPr/>
              <p:nvPr/>
            </p:nvSpPr>
            <p:spPr>
              <a:xfrm>
                <a:off x="7091397" y="4633929"/>
                <a:ext cx="547695" cy="1314468"/>
              </a:xfrm>
              <a:prstGeom prst="moon">
                <a:avLst>
                  <a:gd name="adj" fmla="val 73296"/>
                </a:avLst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7" name="Группа 156"/>
          <p:cNvGrpSpPr/>
          <p:nvPr/>
        </p:nvGrpSpPr>
        <p:grpSpPr>
          <a:xfrm flipH="1">
            <a:off x="6361137" y="4341825"/>
            <a:ext cx="693747" cy="657234"/>
            <a:chOff x="6616728" y="4531070"/>
            <a:chExt cx="1387857" cy="1417327"/>
          </a:xfrm>
        </p:grpSpPr>
        <p:sp>
          <p:nvSpPr>
            <p:cNvPr id="158" name="Прямоугольник 157"/>
            <p:cNvSpPr/>
            <p:nvPr/>
          </p:nvSpPr>
          <p:spPr>
            <a:xfrm>
              <a:off x="6616728" y="5765832"/>
              <a:ext cx="985851" cy="1825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Равнобедренный треугольник 158"/>
            <p:cNvSpPr/>
            <p:nvPr/>
          </p:nvSpPr>
          <p:spPr>
            <a:xfrm>
              <a:off x="6945345" y="5254650"/>
              <a:ext cx="292104" cy="51118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0" name="Группа 159"/>
            <p:cNvGrpSpPr/>
            <p:nvPr/>
          </p:nvGrpSpPr>
          <p:grpSpPr>
            <a:xfrm rot="18777695">
              <a:off x="6927451" y="4293736"/>
              <a:ext cx="839799" cy="1314468"/>
              <a:chOff x="7091397" y="4633929"/>
              <a:chExt cx="839799" cy="1314468"/>
            </a:xfrm>
          </p:grpSpPr>
          <p:sp>
            <p:nvSpPr>
              <p:cNvPr id="161" name="Равнобедренный треугольник 160"/>
              <p:cNvSpPr/>
              <p:nvPr/>
            </p:nvSpPr>
            <p:spPr>
              <a:xfrm rot="5400000">
                <a:off x="7474783" y="4944290"/>
                <a:ext cx="219079" cy="69374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Месяц 161"/>
              <p:cNvSpPr/>
              <p:nvPr/>
            </p:nvSpPr>
            <p:spPr>
              <a:xfrm>
                <a:off x="7091397" y="4633929"/>
                <a:ext cx="547695" cy="1314468"/>
              </a:xfrm>
              <a:prstGeom prst="moon">
                <a:avLst>
                  <a:gd name="adj" fmla="val 73296"/>
                </a:avLst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164" name="Прямая соединительная линия 163"/>
          <p:cNvCxnSpPr>
            <a:stCxn id="52" idx="7"/>
            <a:endCxn id="151" idx="1"/>
          </p:cNvCxnSpPr>
          <p:nvPr/>
        </p:nvCxnSpPr>
        <p:spPr>
          <a:xfrm>
            <a:off x="4809335" y="3867156"/>
            <a:ext cx="383386" cy="5053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>
            <a:stCxn id="158" idx="2"/>
            <a:endCxn id="177" idx="0"/>
          </p:cNvCxnSpPr>
          <p:nvPr/>
        </p:nvCxnSpPr>
        <p:spPr>
          <a:xfrm rot="16200000" flipH="1">
            <a:off x="6769053" y="5038491"/>
            <a:ext cx="580854" cy="501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computr1"/>
          <p:cNvSpPr>
            <a:spLocks noEditPoints="1" noChangeArrowheads="1"/>
          </p:cNvSpPr>
          <p:nvPr/>
        </p:nvSpPr>
        <p:spPr bwMode="auto">
          <a:xfrm>
            <a:off x="7529553" y="4816494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0" name="computr1"/>
          <p:cNvSpPr>
            <a:spLocks noEditPoints="1" noChangeArrowheads="1"/>
          </p:cNvSpPr>
          <p:nvPr/>
        </p:nvSpPr>
        <p:spPr bwMode="auto">
          <a:xfrm>
            <a:off x="8077248" y="5765832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1" name="computr1"/>
          <p:cNvSpPr>
            <a:spLocks noEditPoints="1" noChangeArrowheads="1"/>
          </p:cNvSpPr>
          <p:nvPr/>
        </p:nvSpPr>
        <p:spPr bwMode="auto">
          <a:xfrm>
            <a:off x="7310475" y="6240501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2" name="computr1"/>
          <p:cNvSpPr>
            <a:spLocks noEditPoints="1" noChangeArrowheads="1"/>
          </p:cNvSpPr>
          <p:nvPr/>
        </p:nvSpPr>
        <p:spPr bwMode="auto">
          <a:xfrm>
            <a:off x="6616728" y="5619780"/>
            <a:ext cx="438156" cy="401643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7" name="modem"/>
          <p:cNvSpPr>
            <a:spLocks noEditPoints="1" noChangeArrowheads="1"/>
          </p:cNvSpPr>
          <p:nvPr/>
        </p:nvSpPr>
        <p:spPr bwMode="auto">
          <a:xfrm>
            <a:off x="7310475" y="5510241"/>
            <a:ext cx="620721" cy="292104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82" name="Прямая соединительная линия 181"/>
          <p:cNvCxnSpPr>
            <a:stCxn id="172" idx="11"/>
            <a:endCxn id="177" idx="8"/>
          </p:cNvCxnSpPr>
          <p:nvPr/>
        </p:nvCxnSpPr>
        <p:spPr>
          <a:xfrm flipV="1">
            <a:off x="7012995" y="5691129"/>
            <a:ext cx="297480" cy="54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>
            <a:stCxn id="177" idx="7"/>
            <a:endCxn id="171" idx="1"/>
          </p:cNvCxnSpPr>
          <p:nvPr/>
        </p:nvCxnSpPr>
        <p:spPr>
          <a:xfrm flipH="1">
            <a:off x="7529553" y="5802345"/>
            <a:ext cx="91283" cy="4381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>
            <a:stCxn id="177" idx="6"/>
            <a:endCxn id="169" idx="5"/>
          </p:cNvCxnSpPr>
          <p:nvPr/>
        </p:nvCxnSpPr>
        <p:spPr>
          <a:xfrm flipV="1">
            <a:off x="7620836" y="5218137"/>
            <a:ext cx="127795" cy="292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>
            <a:stCxn id="177" idx="4"/>
            <a:endCxn id="170" idx="10"/>
          </p:cNvCxnSpPr>
          <p:nvPr/>
        </p:nvCxnSpPr>
        <p:spPr>
          <a:xfrm>
            <a:off x="7931196" y="5802345"/>
            <a:ext cx="187941" cy="89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7273962" y="4414851"/>
            <a:ext cx="91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вычислительных систем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1285830" y="3757617"/>
            <a:ext cx="1387494" cy="7667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Автономная система </a:t>
            </a:r>
            <a:r>
              <a:rPr lang="en-US" dirty="0" smtClean="0"/>
              <a:t>(AS)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2544" y="654012"/>
            <a:ext cx="82884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Локальных сетей в мире слишком много, поэтому реально объединяют не отдельные сети, а </a:t>
            </a:r>
            <a:r>
              <a:rPr lang="ru-RU" i="1" dirty="0" smtClean="0"/>
              <a:t>автономные системы</a:t>
            </a:r>
            <a:r>
              <a:rPr lang="ru-RU" dirty="0" smtClean="0"/>
              <a:t>.</a:t>
            </a:r>
          </a:p>
          <a:p>
            <a:pPr indent="361950" algn="just"/>
            <a:endParaRPr lang="ru-RU" dirty="0" smtClean="0"/>
          </a:p>
          <a:p>
            <a:pPr indent="361950" algn="just"/>
            <a:r>
              <a:rPr lang="ru-RU" b="1" dirty="0" smtClean="0"/>
              <a:t>Автономная система</a:t>
            </a:r>
            <a:r>
              <a:rPr lang="ru-RU" dirty="0" smtClean="0"/>
              <a:t> (AS - </a:t>
            </a:r>
            <a:r>
              <a:rPr lang="ru-RU" dirty="0" err="1" smtClean="0"/>
              <a:t>autonomous</a:t>
            </a:r>
            <a:r>
              <a:rPr lang="ru-RU" dirty="0" smtClean="0"/>
              <a:t> </a:t>
            </a:r>
            <a:r>
              <a:rPr lang="ru-RU" dirty="0" err="1" smtClean="0"/>
              <a:t>system</a:t>
            </a:r>
            <a:r>
              <a:rPr lang="ru-RU" dirty="0" smtClean="0"/>
              <a:t>) – система сетей, находящаяся под единым административным контролем и с общим доступом к глобальной сети Интернет. Это может быть  как несколько компьютеров или большая сеть. Каждая </a:t>
            </a:r>
            <a:r>
              <a:rPr lang="en-US" dirty="0" smtClean="0"/>
              <a:t>AS </a:t>
            </a:r>
            <a:r>
              <a:rPr lang="ru-RU" dirty="0" smtClean="0"/>
              <a:t>имеет уникальный номер.</a:t>
            </a:r>
          </a:p>
          <a:p>
            <a:pPr indent="361950" algn="just"/>
            <a:endParaRPr lang="ru-RU" dirty="0" smtClean="0"/>
          </a:p>
          <a:p>
            <a:pPr indent="361950" algn="just"/>
            <a:r>
              <a:rPr lang="ru-RU" dirty="0" smtClean="0"/>
              <a:t>На середину 2011 года в глобальной сети представлено более 37 тысяч автономных систем.</a:t>
            </a:r>
            <a:endParaRPr lang="ru-RU" dirty="0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3229814" y="3794130"/>
            <a:ext cx="2877064" cy="20039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modem"/>
          <p:cNvSpPr>
            <a:spLocks noEditPoints="1" noChangeArrowheads="1"/>
          </p:cNvSpPr>
          <p:nvPr/>
        </p:nvSpPr>
        <p:spPr bwMode="auto">
          <a:xfrm>
            <a:off x="3796165" y="5042056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modem"/>
          <p:cNvSpPr>
            <a:spLocks noEditPoints="1" noChangeArrowheads="1"/>
          </p:cNvSpPr>
          <p:nvPr/>
        </p:nvSpPr>
        <p:spPr bwMode="auto">
          <a:xfrm>
            <a:off x="4000052" y="4359228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modem"/>
          <p:cNvSpPr>
            <a:spLocks noEditPoints="1" noChangeArrowheads="1"/>
          </p:cNvSpPr>
          <p:nvPr/>
        </p:nvSpPr>
        <p:spPr bwMode="auto">
          <a:xfrm>
            <a:off x="5246025" y="4241500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modem"/>
          <p:cNvSpPr>
            <a:spLocks noEditPoints="1" noChangeArrowheads="1"/>
          </p:cNvSpPr>
          <p:nvPr/>
        </p:nvSpPr>
        <p:spPr bwMode="auto">
          <a:xfrm>
            <a:off x="4702327" y="4735961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>
            <a:stCxn id="48" idx="9"/>
            <a:endCxn id="7" idx="7"/>
          </p:cNvCxnSpPr>
          <p:nvPr/>
        </p:nvCxnSpPr>
        <p:spPr>
          <a:xfrm flipV="1">
            <a:off x="3241008" y="5230422"/>
            <a:ext cx="747717" cy="506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8" idx="9"/>
            <a:endCxn id="8" idx="8"/>
          </p:cNvCxnSpPr>
          <p:nvPr/>
        </p:nvCxnSpPr>
        <p:spPr>
          <a:xfrm>
            <a:off x="2875878" y="4166368"/>
            <a:ext cx="1124174" cy="309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8" idx="7"/>
            <a:endCxn id="7" idx="6"/>
          </p:cNvCxnSpPr>
          <p:nvPr/>
        </p:nvCxnSpPr>
        <p:spPr>
          <a:xfrm flipH="1">
            <a:off x="3988725" y="4547595"/>
            <a:ext cx="203886" cy="4944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9"/>
            <a:endCxn id="10" idx="8"/>
          </p:cNvCxnSpPr>
          <p:nvPr/>
        </p:nvCxnSpPr>
        <p:spPr>
          <a:xfrm flipV="1">
            <a:off x="4181284" y="4852608"/>
            <a:ext cx="521043" cy="306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" idx="9"/>
            <a:endCxn id="10" idx="0"/>
          </p:cNvCxnSpPr>
          <p:nvPr/>
        </p:nvCxnSpPr>
        <p:spPr>
          <a:xfrm>
            <a:off x="4385171" y="4475876"/>
            <a:ext cx="317157" cy="305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7"/>
            <a:endCxn id="10" idx="6"/>
          </p:cNvCxnSpPr>
          <p:nvPr/>
        </p:nvCxnSpPr>
        <p:spPr>
          <a:xfrm flipH="1">
            <a:off x="4894887" y="4429866"/>
            <a:ext cx="543697" cy="306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3"/>
            <a:endCxn id="9" idx="8"/>
          </p:cNvCxnSpPr>
          <p:nvPr/>
        </p:nvCxnSpPr>
        <p:spPr>
          <a:xfrm flipV="1">
            <a:off x="4385171" y="4358147"/>
            <a:ext cx="860854" cy="46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9"/>
            <a:endCxn id="58" idx="8"/>
          </p:cNvCxnSpPr>
          <p:nvPr/>
        </p:nvCxnSpPr>
        <p:spPr>
          <a:xfrm flipV="1">
            <a:off x="5631144" y="4129855"/>
            <a:ext cx="803019" cy="2282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97331" y="5802345"/>
            <a:ext cx="1245973" cy="238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WAN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132754" y="4853689"/>
            <a:ext cx="430427" cy="423824"/>
            <a:chOff x="6616728" y="4531070"/>
            <a:chExt cx="1387857" cy="141732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616728" y="5765832"/>
              <a:ext cx="985851" cy="1825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945345" y="5254650"/>
              <a:ext cx="292104" cy="51118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149"/>
            <p:cNvGrpSpPr/>
            <p:nvPr/>
          </p:nvGrpSpPr>
          <p:grpSpPr>
            <a:xfrm rot="18777695">
              <a:off x="6927451" y="4293736"/>
              <a:ext cx="839799" cy="1314468"/>
              <a:chOff x="7091397" y="4633929"/>
              <a:chExt cx="839799" cy="1314468"/>
            </a:xfrm>
          </p:grpSpPr>
          <p:sp>
            <p:nvSpPr>
              <p:cNvPr id="24" name="Равнобедренный треугольник 23"/>
              <p:cNvSpPr/>
              <p:nvPr/>
            </p:nvSpPr>
            <p:spPr>
              <a:xfrm rot="5400000">
                <a:off x="7474783" y="4944290"/>
                <a:ext cx="219079" cy="69374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Месяц 24"/>
              <p:cNvSpPr/>
              <p:nvPr/>
            </p:nvSpPr>
            <p:spPr>
              <a:xfrm>
                <a:off x="7091397" y="4633929"/>
                <a:ext cx="547695" cy="1314468"/>
              </a:xfrm>
              <a:prstGeom prst="moon">
                <a:avLst>
                  <a:gd name="adj" fmla="val 73296"/>
                </a:avLst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 flipH="1">
            <a:off x="5857684" y="5230422"/>
            <a:ext cx="430427" cy="423824"/>
            <a:chOff x="6616728" y="4531070"/>
            <a:chExt cx="1387857" cy="141732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616728" y="5765832"/>
              <a:ext cx="985851" cy="1825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6945345" y="5254650"/>
              <a:ext cx="292104" cy="51118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159"/>
            <p:cNvGrpSpPr/>
            <p:nvPr/>
          </p:nvGrpSpPr>
          <p:grpSpPr>
            <a:xfrm rot="18777695">
              <a:off x="6927451" y="4293736"/>
              <a:ext cx="839799" cy="1314468"/>
              <a:chOff x="7091397" y="4633929"/>
              <a:chExt cx="839799" cy="1314468"/>
            </a:xfrm>
          </p:grpSpPr>
          <p:sp>
            <p:nvSpPr>
              <p:cNvPr id="30" name="Равнобедренный треугольник 29"/>
              <p:cNvSpPr/>
              <p:nvPr/>
            </p:nvSpPr>
            <p:spPr>
              <a:xfrm rot="5400000">
                <a:off x="7474783" y="4944290"/>
                <a:ext cx="219079" cy="69374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Месяц 30"/>
              <p:cNvSpPr/>
              <p:nvPr/>
            </p:nvSpPr>
            <p:spPr>
              <a:xfrm>
                <a:off x="7091397" y="4633929"/>
                <a:ext cx="547695" cy="1314468"/>
              </a:xfrm>
              <a:prstGeom prst="moon">
                <a:avLst>
                  <a:gd name="adj" fmla="val 73296"/>
                </a:avLst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32" name="Прямая соединительная линия 31"/>
          <p:cNvCxnSpPr>
            <a:stCxn id="10" idx="7"/>
          </p:cNvCxnSpPr>
          <p:nvPr/>
        </p:nvCxnSpPr>
        <p:spPr>
          <a:xfrm>
            <a:off x="4894887" y="4924327"/>
            <a:ext cx="237867" cy="325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odem"/>
          <p:cNvSpPr>
            <a:spLocks noEditPoints="1" noChangeArrowheads="1"/>
          </p:cNvSpPr>
          <p:nvPr/>
        </p:nvSpPr>
        <p:spPr bwMode="auto">
          <a:xfrm>
            <a:off x="2490759" y="4049721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687473" y="5327676"/>
            <a:ext cx="1387494" cy="7667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ru-RU" dirty="0"/>
          </a:p>
        </p:txBody>
      </p:sp>
      <p:sp>
        <p:nvSpPr>
          <p:cNvPr id="48" name="modem"/>
          <p:cNvSpPr>
            <a:spLocks noEditPoints="1" noChangeArrowheads="1"/>
          </p:cNvSpPr>
          <p:nvPr/>
        </p:nvSpPr>
        <p:spPr bwMode="auto">
          <a:xfrm>
            <a:off x="2855889" y="5619780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981858" y="5437215"/>
            <a:ext cx="1387494" cy="7667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ru-RU" dirty="0"/>
          </a:p>
        </p:txBody>
      </p:sp>
      <p:sp>
        <p:nvSpPr>
          <p:cNvPr id="53" name="modem"/>
          <p:cNvSpPr>
            <a:spLocks noEditPoints="1" noChangeArrowheads="1"/>
          </p:cNvSpPr>
          <p:nvPr/>
        </p:nvSpPr>
        <p:spPr bwMode="auto">
          <a:xfrm>
            <a:off x="6799293" y="5729319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5" name="Прямая соединительная линия 54"/>
          <p:cNvCxnSpPr>
            <a:stCxn id="27" idx="1"/>
            <a:endCxn id="53" idx="8"/>
          </p:cNvCxnSpPr>
          <p:nvPr/>
        </p:nvCxnSpPr>
        <p:spPr>
          <a:xfrm>
            <a:off x="6288111" y="5626950"/>
            <a:ext cx="511182" cy="219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6616728" y="3757617"/>
            <a:ext cx="1387494" cy="7667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ru-RU" dirty="0"/>
          </a:p>
        </p:txBody>
      </p:sp>
      <p:sp>
        <p:nvSpPr>
          <p:cNvPr id="58" name="modem"/>
          <p:cNvSpPr>
            <a:spLocks noEditPoints="1" noChangeArrowheads="1"/>
          </p:cNvSpPr>
          <p:nvPr/>
        </p:nvSpPr>
        <p:spPr bwMode="auto">
          <a:xfrm>
            <a:off x="6434163" y="4013208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сетевые устройства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80986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кабели для передачи информации;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разъемы для присоединения кабелей;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терминаторы (заглушки);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сетевые адаптеры;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репитеры (повторитель сигнала);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трансиверы (преобразователь сигнала);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концентраторы (</a:t>
            </a:r>
            <a:r>
              <a:rPr lang="ru-RU" dirty="0" err="1" smtClean="0"/>
              <a:t>хаб</a:t>
            </a:r>
            <a:r>
              <a:rPr lang="ru-RU" dirty="0" smtClean="0"/>
              <a:t>, </a:t>
            </a:r>
            <a:r>
              <a:rPr lang="ru-RU" dirty="0" err="1" smtClean="0"/>
              <a:t>разветвитель</a:t>
            </a:r>
            <a:r>
              <a:rPr lang="ru-RU" dirty="0" smtClean="0"/>
              <a:t>);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коммутаторы (</a:t>
            </a:r>
            <a:r>
              <a:rPr lang="ru-RU" dirty="0" err="1" smtClean="0"/>
              <a:t>свич</a:t>
            </a:r>
            <a:r>
              <a:rPr lang="ru-RU" dirty="0" smtClean="0"/>
              <a:t>, переключатель);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err="1" smtClean="0"/>
              <a:t>маршрутизаторы</a:t>
            </a:r>
            <a:r>
              <a:rPr lang="ru-RU" dirty="0" smtClean="0"/>
              <a:t> (</a:t>
            </a:r>
            <a:r>
              <a:rPr lang="ru-RU" dirty="0" smtClean="0"/>
              <a:t>роутер, определяет путь доставки пакета);</a:t>
            </a:r>
            <a:endParaRPr lang="ru-RU" dirty="0" smtClean="0"/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мосты (между разнородными сетями);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шлюзы (между локальной и глобальной сетью).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648078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Средой передачи информации</a:t>
            </a:r>
            <a:r>
              <a:rPr lang="ru-RU" dirty="0" smtClean="0"/>
              <a:t> называются те линии связи, по которым производится обмен информацией между абонентами.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сетевой кабель:</a:t>
            </a:r>
          </a:p>
          <a:p>
            <a:pPr lvl="2" algn="just">
              <a:buFont typeface="Calibri" pitchFamily="34" charset="0"/>
              <a:buChar char="–"/>
            </a:pPr>
            <a:r>
              <a:rPr lang="ru-RU" dirty="0" smtClean="0"/>
              <a:t>коаксиальный кабель;</a:t>
            </a:r>
          </a:p>
          <a:p>
            <a:pPr lvl="2" algn="just">
              <a:buFont typeface="Calibri" pitchFamily="34" charset="0"/>
              <a:buChar char="–"/>
            </a:pPr>
            <a:r>
              <a:rPr lang="ru-RU" dirty="0" smtClean="0"/>
              <a:t>витая </a:t>
            </a:r>
            <a:r>
              <a:rPr lang="ru-RU" dirty="0" smtClean="0"/>
              <a:t>пара (экранированная и неэкранированная);</a:t>
            </a:r>
            <a:endParaRPr lang="ru-RU" dirty="0" smtClean="0"/>
          </a:p>
          <a:p>
            <a:pPr lvl="2" algn="just">
              <a:buFont typeface="Calibri" pitchFamily="34" charset="0"/>
              <a:buChar char="–"/>
            </a:pPr>
            <a:r>
              <a:rPr lang="ru-RU" dirty="0" smtClean="0"/>
              <a:t>оптоволоконный кабель;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беспроводная связь:</a:t>
            </a:r>
          </a:p>
          <a:p>
            <a:pPr lvl="2" algn="just">
              <a:buFont typeface="Calibri" pitchFamily="34" charset="0"/>
              <a:buChar char="–"/>
            </a:pPr>
            <a:r>
              <a:rPr lang="ru-RU" dirty="0" smtClean="0"/>
              <a:t>радиоканал;</a:t>
            </a:r>
          </a:p>
          <a:p>
            <a:pPr lvl="2" algn="just">
              <a:buFont typeface="Calibri" pitchFamily="34" charset="0"/>
              <a:buChar char="–"/>
            </a:pPr>
            <a:r>
              <a:rPr lang="ru-RU" dirty="0" smtClean="0"/>
              <a:t>инфракрасный канал.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082" y="6130962"/>
            <a:ext cx="7959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Характеризуется максимальной скоростью и расстоянием передачи, полосой пропускания, помехоустойчивостью и </a:t>
            </a:r>
            <a:r>
              <a:rPr lang="ru-RU" dirty="0" err="1" smtClean="0"/>
              <a:t>взломозащищенностью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Режимы передачи данных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73090"/>
            <a:ext cx="79233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 smtClean="0"/>
              <a:t>Симплексный</a:t>
            </a:r>
            <a:r>
              <a:rPr lang="ru-RU" dirty="0" smtClean="0"/>
              <a:t> – односторонняя передача (радио, телевидение).</a:t>
            </a:r>
          </a:p>
          <a:p>
            <a:pPr>
              <a:spcBef>
                <a:spcPts val="1200"/>
              </a:spcBef>
            </a:pPr>
            <a:r>
              <a:rPr lang="ru-RU" b="1" dirty="0" smtClean="0"/>
              <a:t>Дуплексный</a:t>
            </a:r>
            <a:r>
              <a:rPr lang="ru-RU" dirty="0" smtClean="0"/>
              <a:t> (</a:t>
            </a:r>
            <a:r>
              <a:rPr lang="ru-RU" b="1" dirty="0" smtClean="0"/>
              <a:t>полнодуплексный</a:t>
            </a:r>
            <a:r>
              <a:rPr lang="ru-RU" dirty="0" smtClean="0"/>
              <a:t>) – одновременная двусторонняя передача (телефон).</a:t>
            </a:r>
          </a:p>
          <a:p>
            <a:pPr>
              <a:spcBef>
                <a:spcPts val="1200"/>
              </a:spcBef>
            </a:pPr>
            <a:r>
              <a:rPr lang="ru-RU" b="1" dirty="0" smtClean="0"/>
              <a:t>Полудуплексный</a:t>
            </a:r>
            <a:r>
              <a:rPr lang="ru-RU" dirty="0" smtClean="0"/>
              <a:t> – попеременная передача данных в обе стороны (рация).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3466" y="2662227"/>
            <a:ext cx="864096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Разделение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канала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284984"/>
            <a:ext cx="79233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 smtClean="0"/>
              <a:t>Разделение по времени – </a:t>
            </a:r>
            <a:r>
              <a:rPr lang="ru-RU" dirty="0" smtClean="0"/>
              <a:t>все устройства передают сигнал по очереди, в течение отведенного промежутка времени.</a:t>
            </a:r>
          </a:p>
          <a:p>
            <a:pPr>
              <a:spcBef>
                <a:spcPts val="1200"/>
              </a:spcBef>
            </a:pPr>
            <a:r>
              <a:rPr lang="ru-RU" b="1" dirty="0" smtClean="0"/>
              <a:t>Разделение по частоте </a:t>
            </a:r>
            <a:r>
              <a:rPr lang="ru-RU" dirty="0" smtClean="0"/>
              <a:t>– каждое устройство ведет передачу на своей частоте, передача идет одновременно.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7538" y="4933164"/>
            <a:ext cx="864096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Кодирование цифрового сигнала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5570" y="561557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dirty="0" smtClean="0"/>
              <a:t>Способ записи 0 и 1 через электромагнитные импульсы.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Наиболее распространенные коды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764704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Код </a:t>
            </a:r>
            <a:r>
              <a:rPr lang="ru-RU" b="1" dirty="0" smtClean="0"/>
              <a:t>NRZ</a:t>
            </a:r>
            <a:r>
              <a:rPr lang="ru-RU" dirty="0" smtClean="0"/>
              <a:t> (</a:t>
            </a:r>
            <a:r>
              <a:rPr lang="ru-RU" dirty="0" err="1" smtClean="0"/>
              <a:t>Non</a:t>
            </a:r>
            <a:r>
              <a:rPr lang="ru-RU" dirty="0" smtClean="0"/>
              <a:t> </a:t>
            </a:r>
            <a:r>
              <a:rPr lang="ru-RU" dirty="0" err="1" smtClean="0"/>
              <a:t>Return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Zero</a:t>
            </a:r>
            <a:r>
              <a:rPr lang="ru-RU" dirty="0" smtClean="0"/>
              <a:t>) – без возврата к нулю </a:t>
            </a:r>
            <a:endParaRPr lang="ru-RU" dirty="0"/>
          </a:p>
        </p:txBody>
      </p:sp>
      <p:pic>
        <p:nvPicPr>
          <p:cNvPr id="7" name="Рисунок 6" descr="Скорость передачи и требуемая пропускная способность при коде NRZ"/>
          <p:cNvPicPr/>
          <p:nvPr/>
        </p:nvPicPr>
        <p:blipFill>
          <a:blip r:embed="rId2" cstate="print"/>
          <a:srcRect l="16308" t="6713" r="16057" b="11924"/>
          <a:stretch>
            <a:fillRect/>
          </a:stretch>
        </p:blipFill>
        <p:spPr bwMode="auto">
          <a:xfrm>
            <a:off x="5441222" y="1592796"/>
            <a:ext cx="3594766" cy="11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281693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Код </a:t>
            </a:r>
            <a:r>
              <a:rPr lang="ru-RU" b="1" dirty="0" smtClean="0"/>
              <a:t>RZ</a:t>
            </a:r>
            <a:r>
              <a:rPr lang="ru-RU" dirty="0" smtClean="0"/>
              <a:t> (</a:t>
            </a:r>
            <a:r>
              <a:rPr lang="ru-RU" dirty="0" err="1" smtClean="0"/>
              <a:t>Return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Zero</a:t>
            </a:r>
            <a:r>
              <a:rPr lang="ru-RU" dirty="0" smtClean="0"/>
              <a:t> )– с возвратом к нулю, трехуровневый</a:t>
            </a:r>
            <a:endParaRPr lang="ru-RU" dirty="0"/>
          </a:p>
        </p:txBody>
      </p:sp>
      <p:pic>
        <p:nvPicPr>
          <p:cNvPr id="9" name="Рисунок 8" descr="Скорость передачи и пропускная способность при коде RZ"/>
          <p:cNvPicPr/>
          <p:nvPr/>
        </p:nvPicPr>
        <p:blipFill>
          <a:blip r:embed="rId3" cstate="print"/>
          <a:srcRect l="30418" t="5405" r="17257" b="12123"/>
          <a:stretch>
            <a:fillRect/>
          </a:stretch>
        </p:blipFill>
        <p:spPr bwMode="auto">
          <a:xfrm>
            <a:off x="5508104" y="3537012"/>
            <a:ext cx="2789885" cy="11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Определение окончания последовательности при коде NRZ"/>
          <p:cNvPicPr/>
          <p:nvPr/>
        </p:nvPicPr>
        <p:blipFill>
          <a:blip r:embed="rId4" cstate="print"/>
          <a:srcRect l="2683" t="2857" r="4803" b="11835"/>
          <a:stretch>
            <a:fillRect/>
          </a:stretch>
        </p:blipFill>
        <p:spPr bwMode="auto">
          <a:xfrm>
            <a:off x="539552" y="1124744"/>
            <a:ext cx="492587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Определение начала и конца приема при коде RZ"/>
          <p:cNvPicPr/>
          <p:nvPr/>
        </p:nvPicPr>
        <p:blipFill>
          <a:blip r:embed="rId5" cstate="print"/>
          <a:srcRect l="2683" t="5174" r="4222" b="12114"/>
          <a:stretch>
            <a:fillRect/>
          </a:stretch>
        </p:blipFill>
        <p:spPr bwMode="auto">
          <a:xfrm>
            <a:off x="503548" y="3176972"/>
            <a:ext cx="4956810" cy="158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5536" y="476114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Манчестерский</a:t>
            </a:r>
            <a:r>
              <a:rPr lang="ru-RU" dirty="0" smtClean="0"/>
              <a:t> код (или код Манчестер-II) (не требует синхронизации)</a:t>
            </a:r>
            <a:endParaRPr lang="ru-RU" dirty="0"/>
          </a:p>
        </p:txBody>
      </p:sp>
      <p:pic>
        <p:nvPicPr>
          <p:cNvPr id="13" name="Рисунок 12" descr="Скорость передачи и пропускная способность при манчестерском коде"/>
          <p:cNvPicPr/>
          <p:nvPr/>
        </p:nvPicPr>
        <p:blipFill>
          <a:blip r:embed="rId6" cstate="print"/>
          <a:srcRect l="32368" t="11034" r="14634" b="17655"/>
          <a:stretch>
            <a:fillRect/>
          </a:stretch>
        </p:blipFill>
        <p:spPr bwMode="auto">
          <a:xfrm>
            <a:off x="5652120" y="5517232"/>
            <a:ext cx="280780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Определение начала и конца приема при манчестерском коде"/>
          <p:cNvPicPr/>
          <p:nvPr/>
        </p:nvPicPr>
        <p:blipFill>
          <a:blip r:embed="rId7" cstate="print"/>
          <a:srcRect l="4043" t="7152" r="5460" b="11894"/>
          <a:stretch>
            <a:fillRect/>
          </a:stretch>
        </p:blipFill>
        <p:spPr bwMode="auto">
          <a:xfrm>
            <a:off x="647564" y="5193196"/>
            <a:ext cx="4814890" cy="127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Модуляция аналогового сигнала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1266" name="Picture 2" descr="http://xreferat.ru/image/33/1305944698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48780"/>
            <a:ext cx="4676775" cy="50673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39143" y="3031294"/>
            <a:ext cx="146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амплитудная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39143" y="4382275"/>
            <a:ext cx="114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частотная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573325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фазовая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620688"/>
            <a:ext cx="795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Модуляция – способ представления цифрового кода в виде аналогового сигнала (электромагнитных волн).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Топология локальных сетей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Топология</a:t>
            </a:r>
            <a:r>
              <a:rPr lang="ru-RU" dirty="0"/>
              <a:t> локальных сетей – способ объединения компьютеров в сеть.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5570" y="1420785"/>
            <a:ext cx="7959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топологии локальных сетей:</a:t>
            </a:r>
          </a:p>
          <a:p>
            <a:pPr marL="180975" indent="-180975">
              <a:buFont typeface="Calibri" pitchFamily="34" charset="0"/>
              <a:buChar char="–"/>
            </a:pPr>
            <a:r>
              <a:rPr lang="ru-RU" b="1" dirty="0" smtClean="0"/>
              <a:t>шина (</a:t>
            </a:r>
            <a:r>
              <a:rPr lang="en-US" b="1" dirty="0" smtClean="0"/>
              <a:t>bus)</a:t>
            </a:r>
            <a:endParaRPr lang="ru-RU" b="1" dirty="0" smtClean="0"/>
          </a:p>
          <a:p>
            <a:pPr marL="180975" indent="-180975">
              <a:buFont typeface="Calibri" pitchFamily="34" charset="0"/>
              <a:buChar char="–"/>
            </a:pPr>
            <a:r>
              <a:rPr lang="ru-RU" b="1" dirty="0" smtClean="0"/>
              <a:t>звезда</a:t>
            </a:r>
            <a:r>
              <a:rPr lang="en-US" b="1" dirty="0" smtClean="0"/>
              <a:t> (star)</a:t>
            </a:r>
            <a:endParaRPr lang="ru-RU" b="1" dirty="0" smtClean="0"/>
          </a:p>
          <a:p>
            <a:pPr marL="180975" indent="-180975">
              <a:buFont typeface="Calibri" pitchFamily="34" charset="0"/>
              <a:buChar char="–"/>
            </a:pPr>
            <a:r>
              <a:rPr lang="ru-RU" b="1" dirty="0" smtClean="0"/>
              <a:t>кольцо</a:t>
            </a:r>
            <a:r>
              <a:rPr lang="en-US" b="1" dirty="0" smtClean="0"/>
              <a:t> (ring)</a:t>
            </a:r>
            <a:endParaRPr lang="ru-RU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8596" y="3392487"/>
            <a:ext cx="7959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Другие топологии:</a:t>
            </a:r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 </a:t>
            </a:r>
            <a:r>
              <a:rPr lang="ru-RU" b="1" dirty="0" smtClean="0"/>
              <a:t>точка-точка</a:t>
            </a:r>
          </a:p>
          <a:p>
            <a:pPr>
              <a:buFont typeface="Calibri" pitchFamily="34" charset="0"/>
              <a:buChar char="–"/>
            </a:pPr>
            <a:r>
              <a:rPr lang="ru-RU" b="1" dirty="0" smtClean="0"/>
              <a:t> ячеистая</a:t>
            </a:r>
          </a:p>
          <a:p>
            <a:pPr>
              <a:buFont typeface="Calibri" pitchFamily="34" charset="0"/>
              <a:buChar char="–"/>
            </a:pPr>
            <a:r>
              <a:rPr lang="ru-RU" b="1" dirty="0" smtClean="0"/>
              <a:t> сочетания основных топологий:</a:t>
            </a:r>
          </a:p>
          <a:p>
            <a:pPr lvl="1">
              <a:buFont typeface="Calibri" pitchFamily="34" charset="0"/>
              <a:buChar char="–"/>
            </a:pPr>
            <a:r>
              <a:rPr lang="ru-RU" b="1" dirty="0" smtClean="0"/>
              <a:t>дерево (снежинка)</a:t>
            </a:r>
          </a:p>
          <a:p>
            <a:pPr lvl="1">
              <a:buFont typeface="Calibri" pitchFamily="34" charset="0"/>
              <a:buChar char="–"/>
            </a:pPr>
            <a:r>
              <a:rPr lang="en-US" b="1" dirty="0" smtClean="0"/>
              <a:t>Token ring</a:t>
            </a:r>
          </a:p>
          <a:p>
            <a:pPr lvl="1">
              <a:buFont typeface="Calibri" pitchFamily="34" charset="0"/>
              <a:buChar char="–"/>
            </a:pPr>
            <a:r>
              <a:rPr lang="ru-RU" b="1" dirty="0" smtClean="0"/>
              <a:t>двойное кольцо</a:t>
            </a:r>
          </a:p>
          <a:p>
            <a:pPr lvl="1">
              <a:buFont typeface="Calibri" pitchFamily="34" charset="0"/>
              <a:buChar char="–"/>
            </a:pPr>
            <a:r>
              <a:rPr lang="ru-RU" b="1" dirty="0" smtClean="0"/>
              <a:t>и др.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loud"/>
          <p:cNvSpPr>
            <a:spLocks noChangeAspect="1" noEditPoints="1" noChangeArrowheads="1"/>
          </p:cNvSpPr>
          <p:nvPr/>
        </p:nvSpPr>
        <p:spPr bwMode="auto">
          <a:xfrm>
            <a:off x="6872319" y="1676376"/>
            <a:ext cx="2157691" cy="14459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3"/>
            <a:ext cx="8640960" cy="8649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Сеть «точка-точка»</a:t>
            </a:r>
            <a:br>
              <a:rPr lang="ru-RU" dirty="0" smtClean="0"/>
            </a:br>
            <a:r>
              <a:rPr lang="en-US" dirty="0" smtClean="0"/>
              <a:t>Point-to-point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1092168"/>
            <a:ext cx="832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Простейшая </a:t>
            </a:r>
            <a:r>
              <a:rPr lang="ru-RU" dirty="0" err="1" smtClean="0"/>
              <a:t>одноранговая</a:t>
            </a:r>
            <a:r>
              <a:rPr lang="ru-RU" dirty="0" smtClean="0"/>
              <a:t> сеть. Соединяет 2 сетевых устройства напрямую, или две сети.</a:t>
            </a:r>
            <a:endParaRPr lang="ru-RU" dirty="0"/>
          </a:p>
        </p:txBody>
      </p:sp>
      <p:sp>
        <p:nvSpPr>
          <p:cNvPr id="1026" name="computr3"/>
          <p:cNvSpPr>
            <a:spLocks noEditPoints="1" noChangeArrowheads="1"/>
          </p:cNvSpPr>
          <p:nvPr/>
        </p:nvSpPr>
        <p:spPr bwMode="auto">
          <a:xfrm>
            <a:off x="774648" y="1858941"/>
            <a:ext cx="854439" cy="745934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modem"/>
          <p:cNvSpPr>
            <a:spLocks noEditPoints="1" noChangeArrowheads="1"/>
          </p:cNvSpPr>
          <p:nvPr/>
        </p:nvSpPr>
        <p:spPr bwMode="auto">
          <a:xfrm>
            <a:off x="5338773" y="2114532"/>
            <a:ext cx="657234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aptop"/>
          <p:cNvSpPr>
            <a:spLocks noEditPoints="1" noChangeArrowheads="1"/>
          </p:cNvSpPr>
          <p:nvPr/>
        </p:nvSpPr>
        <p:spPr bwMode="auto">
          <a:xfrm>
            <a:off x="2673324" y="2004993"/>
            <a:ext cx="730260" cy="620721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>
            <a:stCxn id="1026" idx="3"/>
            <a:endCxn id="1028" idx="1"/>
          </p:cNvCxnSpPr>
          <p:nvPr/>
        </p:nvCxnSpPr>
        <p:spPr>
          <a:xfrm flipV="1">
            <a:off x="1492021" y="2211124"/>
            <a:ext cx="1294967" cy="20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027" idx="9"/>
            <a:endCxn id="26" idx="8"/>
          </p:cNvCxnSpPr>
          <p:nvPr/>
        </p:nvCxnSpPr>
        <p:spPr>
          <a:xfrm>
            <a:off x="5996007" y="2318031"/>
            <a:ext cx="1277955" cy="504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odem"/>
          <p:cNvSpPr>
            <a:spLocks noEditPoints="1" noChangeArrowheads="1"/>
          </p:cNvSpPr>
          <p:nvPr/>
        </p:nvSpPr>
        <p:spPr bwMode="auto">
          <a:xfrm>
            <a:off x="7273962" y="2187558"/>
            <a:ext cx="730260" cy="292104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Cloud"/>
          <p:cNvSpPr>
            <a:spLocks noChangeAspect="1" noEditPoints="1" noChangeArrowheads="1"/>
          </p:cNvSpPr>
          <p:nvPr/>
        </p:nvSpPr>
        <p:spPr bwMode="auto">
          <a:xfrm>
            <a:off x="4206870" y="1749402"/>
            <a:ext cx="2157691" cy="14459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47674" y="2662227"/>
            <a:ext cx="7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Хост 1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636811" y="2662227"/>
            <a:ext cx="7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Хост 2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864104" y="2552688"/>
            <a:ext cx="79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Сеть 1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602579" y="2516175"/>
            <a:ext cx="79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Сеть 2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28596" y="4962546"/>
            <a:ext cx="79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проводном соединении используется специальный </a:t>
            </a:r>
            <a:r>
              <a:rPr lang="ru-RU" b="1" dirty="0" smtClean="0"/>
              <a:t>перекрестный кабель </a:t>
            </a:r>
            <a:r>
              <a:rPr lang="ru-RU" dirty="0" smtClean="0"/>
              <a:t>(обычно витая пара) – </a:t>
            </a:r>
            <a:r>
              <a:rPr lang="ru-RU" dirty="0" err="1" smtClean="0"/>
              <a:t>кросс-овер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65109" y="3319461"/>
            <a:ext cx="7959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Достоинства:</a:t>
            </a:r>
          </a:p>
          <a:p>
            <a:pPr algn="just"/>
            <a:r>
              <a:rPr lang="ru-RU" dirty="0" smtClean="0"/>
              <a:t>-простота</a:t>
            </a:r>
          </a:p>
          <a:p>
            <a:pPr algn="just"/>
            <a:r>
              <a:rPr lang="ru-RU" dirty="0" smtClean="0"/>
              <a:t>-дешевизна</a:t>
            </a:r>
          </a:p>
          <a:p>
            <a:pPr algn="just"/>
            <a:r>
              <a:rPr lang="ru-RU" dirty="0" smtClean="0"/>
              <a:t>Недостатки:</a:t>
            </a:r>
          </a:p>
          <a:p>
            <a:pPr algn="just"/>
            <a:r>
              <a:rPr lang="ru-RU" dirty="0" smtClean="0"/>
              <a:t>-только 2 хоста в сети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28596" y="5692806"/>
            <a:ext cx="79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беспроводном соединении физически обеспечивается направленным излучением (направленная антенна, лазер), либо на программном уровне.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&amp;Icy;&amp;lcy;&amp;lcy;&amp;yucy;&amp;scy;&amp;tcy;&amp;rcy;&amp;icy;&amp;rcy;&amp;ocy;&amp;vcy;&amp;acy;&amp;ncy;&amp;ncy;&amp;ycy;&amp;jcy; &amp;scy;&amp;acy;&amp;mcy;&amp;ocy;&amp;ucy;&amp;chcy;&amp;icy;&amp;tcy;&amp;iecy;&amp;lcy;&amp;softcy; &amp;pcy;&amp;ocy; &amp;lcy;&amp;ocy;&amp;kcy;&amp;acy;&amp;lcy;&amp;softcy;&amp;ncy;&amp;ycy;&amp;mcy; &amp;scy;&amp;iecy;&amp;tcy;&amp;yacy;&amp;mcy; &quot; &amp;Ocy;&amp;pcy;&amp;rcy;&amp;iecy;&amp;dcy;&amp;iecy;&amp;lcy;&amp;iecy;&amp;ncy;&amp;icy;…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266" t="12921" r="7174" b="6678"/>
          <a:stretch>
            <a:fillRect/>
          </a:stretch>
        </p:blipFill>
        <p:spPr bwMode="auto">
          <a:xfrm>
            <a:off x="5119695" y="1822428"/>
            <a:ext cx="3870378" cy="2044728"/>
          </a:xfrm>
          <a:prstGeom prst="rect">
            <a:avLst/>
          </a:prstGeom>
          <a:noFill/>
        </p:spPr>
      </p:pic>
      <p:pic>
        <p:nvPicPr>
          <p:cNvPr id="25602" name="Picture 2" descr="&amp;Rcy;&amp;iecy;&amp;fcy;&amp;iecy;&amp;rcy;&amp;acy;&amp;tcy;: &amp;Scy;&amp;tcy;&amp;rcy;&amp;ucy;&amp;kcy;&amp;tcy;&amp;ucy;&amp;rcy;&amp;icy;&amp;rcy;&amp;ocy;&amp;vcy;&amp;acy;&amp;ncy;&amp;ncy;&amp;ycy;&amp;iecy; &amp;kcy;&amp;ocy;&amp;mcy;&amp;pcy;&amp;softcy;&amp;yucy;&amp;tcy;&amp;iecy;&amp;rcy;&amp;ncy;&amp;ycy;&amp;iecy; &amp;scy;&amp;iecy;&amp;tcy;&amp;icy; - 5rik.ru - &amp;Bcy;&amp;acy;&amp;ncy;…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2864" t="6021" r="3093" b="9685"/>
          <a:stretch>
            <a:fillRect/>
          </a:stretch>
        </p:blipFill>
        <p:spPr bwMode="auto">
          <a:xfrm>
            <a:off x="1577934" y="2844792"/>
            <a:ext cx="3578274" cy="15335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8596" y="58098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Все компьютеры в сети подключаются к одному общему каналу (кабелю). На концах кабеля – </a:t>
            </a:r>
            <a:r>
              <a:rPr lang="ru-RU" b="1" dirty="0" smtClean="0"/>
              <a:t>терминаторы, </a:t>
            </a:r>
            <a:r>
              <a:rPr lang="ru-RU" dirty="0" smtClean="0"/>
              <a:t>не допускающие отражения сигнала. Удлинение сети возможно с помощью репитеров или концентраторов.</a:t>
            </a:r>
            <a:endParaRPr lang="ru-RU" dirty="0"/>
          </a:p>
        </p:txBody>
      </p:sp>
      <p:pic>
        <p:nvPicPr>
          <p:cNvPr id="7" name="Рисунок 6" descr="&amp;Scy;&amp;iecy;&amp;tcy;&amp;iecy;&amp;vcy;&amp;acy;&amp;yacy; &amp;tcy;&amp;ocy;&amp;pcy;&amp;ocy;&amp;lcy;&amp;ocy;&amp;gcy;&amp;icy;&amp;yacy; &amp;shcy;&amp;icy;&amp;ncy;&amp;acy;"/>
          <p:cNvPicPr/>
          <p:nvPr/>
        </p:nvPicPr>
        <p:blipFill>
          <a:blip r:embed="rId4" cstate="print"/>
          <a:srcRect l="1745" t="5800" r="3090" b="12226"/>
          <a:stretch>
            <a:fillRect/>
          </a:stretch>
        </p:blipFill>
        <p:spPr bwMode="auto">
          <a:xfrm>
            <a:off x="226953" y="2114532"/>
            <a:ext cx="3651300" cy="6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8596" y="142078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Беспроводные сети с </a:t>
            </a:r>
            <a:r>
              <a:rPr lang="ru-RU" u="sng" dirty="0" smtClean="0"/>
              <a:t>ненаправленным</a:t>
            </a:r>
            <a:r>
              <a:rPr lang="ru-RU" dirty="0" smtClean="0"/>
              <a:t> излучением также имеют топологию шина.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5570" y="438924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Сигнал передается всем абонентам сети одновременно. Обычно </a:t>
            </a:r>
            <a:r>
              <a:rPr lang="ru-RU" dirty="0" err="1" smtClean="0"/>
              <a:t>одноранговая</a:t>
            </a:r>
            <a:r>
              <a:rPr lang="ru-RU" dirty="0" smtClean="0"/>
              <a:t>, но есть и варианты с сервером.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2083" y="5033870"/>
            <a:ext cx="4016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Достоинства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-простота</a:t>
            </a:r>
          </a:p>
          <a:p>
            <a:pPr algn="just"/>
            <a:r>
              <a:rPr lang="ru-RU" dirty="0" smtClean="0"/>
              <a:t>-дешевизна (мало кабеля)</a:t>
            </a:r>
          </a:p>
          <a:p>
            <a:pPr algn="just"/>
            <a:r>
              <a:rPr lang="ru-RU" dirty="0" smtClean="0"/>
              <a:t>-выход из строя любого узла не влияет на работу сети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00617" y="4997357"/>
            <a:ext cx="38782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Недостатки</a:t>
            </a:r>
            <a:r>
              <a:rPr lang="ru-RU" dirty="0" smtClean="0"/>
              <a:t>:</a:t>
            </a:r>
          </a:p>
          <a:p>
            <a:pPr algn="just">
              <a:buFontTx/>
              <a:buChar char="-"/>
            </a:pPr>
            <a:r>
              <a:rPr lang="ru-RU" dirty="0" smtClean="0"/>
              <a:t>высока вероятность коллизий </a:t>
            </a:r>
            <a:r>
              <a:rPr lang="en-US" dirty="0" smtClean="0"/>
              <a:t>=&gt; </a:t>
            </a:r>
            <a:r>
              <a:rPr lang="ru-RU" dirty="0" smtClean="0"/>
              <a:t>низкая, негарантированная скорость передачи</a:t>
            </a:r>
          </a:p>
          <a:p>
            <a:pPr algn="just">
              <a:buFontTx/>
              <a:buChar char="-"/>
            </a:pPr>
            <a:r>
              <a:rPr lang="ru-RU" dirty="0" smtClean="0"/>
              <a:t>повреждение кабеля останавливает работу сети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Звезда</a:t>
            </a:r>
            <a:endParaRPr lang="ru-RU" dirty="0"/>
          </a:p>
        </p:txBody>
      </p:sp>
      <p:pic>
        <p:nvPicPr>
          <p:cNvPr id="8" name="Рисунок 7" descr="&amp;Scy;&amp;iecy;&amp;tcy;&amp;iecy;&amp;vcy;&amp;acy;&amp;yacy; &amp;tcy;&amp;ocy;&amp;pcy;&amp;ocy;&amp;lcy;&amp;ocy;&amp;gcy;&amp;icy;&amp;yacy; &amp;zcy;&amp;vcy;&amp;iecy;&amp;zcy;&amp;dcy;&amp;acy;"/>
          <p:cNvPicPr/>
          <p:nvPr/>
        </p:nvPicPr>
        <p:blipFill>
          <a:blip r:embed="rId3" cstate="print"/>
          <a:srcRect l="19670" t="1637" r="21106" b="7729"/>
          <a:stretch>
            <a:fillRect/>
          </a:stretch>
        </p:blipFill>
        <p:spPr bwMode="auto">
          <a:xfrm>
            <a:off x="539552" y="1916832"/>
            <a:ext cx="27363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Tcy;&amp;ocy;&amp;pcy;&amp;ocy;&amp;lcy;&amp;ocy;&amp;gcy;&amp;icy;&amp;yacy; &amp;pcy;&amp;acy;&amp;scy;&amp;scy;&amp;icy;&amp;vcy;&amp;ncy;&amp;acy;&amp;yacy; &amp;zcy;&amp;vcy;&amp;iecy;&amp;zcy;&amp;dcy;&amp;acy; &amp;icy; &amp;iecy;&amp;iecy; &amp;ecy;&amp;kcy;&amp;vcy;&amp;icy;&amp;vcy;&amp;acy;&amp;lcy;&amp;iecy;&amp;ncy;&amp;tcy;&amp;ncy;&amp;acy;&amp;yacy; &amp;scy;&amp;khcy;&amp;iecy;&amp;mcy;&amp;acy;"/>
          <p:cNvPicPr/>
          <p:nvPr/>
        </p:nvPicPr>
        <p:blipFill>
          <a:blip r:embed="rId4" cstate="print"/>
          <a:srcRect l="3351" t="3214" r="4529" b="7011"/>
          <a:stretch>
            <a:fillRect/>
          </a:stretch>
        </p:blipFill>
        <p:spPr bwMode="auto">
          <a:xfrm>
            <a:off x="3599892" y="1700808"/>
            <a:ext cx="4920615" cy="191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16288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активная звезда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84068" y="1484784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пассивная звезда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7502" y="4725144"/>
            <a:ext cx="4016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Достоинства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-невозможны коллизии </a:t>
            </a:r>
            <a:r>
              <a:rPr lang="en-US" dirty="0" smtClean="0"/>
              <a:t>=&gt; </a:t>
            </a:r>
            <a:r>
              <a:rPr lang="ru-RU" dirty="0" smtClean="0"/>
              <a:t>фиксированная задержка передачи данных</a:t>
            </a:r>
          </a:p>
          <a:p>
            <a:pPr algn="just"/>
            <a:r>
              <a:rPr lang="ru-RU" dirty="0" smtClean="0"/>
              <a:t>-выход из строя рабочих станций не останавливает сеть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96036" y="4725144"/>
            <a:ext cx="38782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Недостатки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-дороговизна (кабель + сервер)</a:t>
            </a:r>
          </a:p>
          <a:p>
            <a:pPr algn="just"/>
            <a:r>
              <a:rPr lang="ru-RU" dirty="0" smtClean="0"/>
              <a:t>-выход из строя сервера останавливает всю сеть</a:t>
            </a:r>
          </a:p>
          <a:p>
            <a:pPr algn="just"/>
            <a:r>
              <a:rPr lang="ru-RU" dirty="0" smtClean="0"/>
              <a:t>-много рабочих станций сильно загружает сервер </a:t>
            </a:r>
            <a:r>
              <a:rPr lang="en-US" dirty="0" smtClean="0"/>
              <a:t>=&gt; </a:t>
            </a:r>
            <a:r>
              <a:rPr lang="ru-RU" dirty="0" smtClean="0"/>
              <a:t>размер ограничен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580" y="5846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рабочие станции подключены к одному центральному узлу (серверу). Это может быть компьютер, </a:t>
            </a:r>
            <a:r>
              <a:rPr lang="ru-RU" dirty="0" err="1" smtClean="0"/>
              <a:t>маршрутизатор</a:t>
            </a:r>
            <a:r>
              <a:rPr lang="ru-RU" dirty="0" smtClean="0"/>
              <a:t>, коммутатор. Наиболее распространена на сегодня.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39330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Сервер по очереди получает сигналы от каждого узла и передает только предназначенные данному узлу пакеты.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Кольцо</a:t>
            </a:r>
            <a:endParaRPr lang="ru-RU" dirty="0"/>
          </a:p>
        </p:txBody>
      </p:sp>
      <p:pic>
        <p:nvPicPr>
          <p:cNvPr id="10" name="Рисунок 9" descr="&amp;Scy;&amp;iecy;&amp;tcy;&amp;iecy;&amp;vcy;&amp;acy;&amp;yacy; &amp;tcy;&amp;ocy;&amp;pcy;&amp;ocy;&amp;lcy;&amp;ocy;&amp;gcy;&amp;icy;&amp;yacy; &amp;kcy;&amp;ocy;&amp;lcy;&amp;softcy;&amp;tscy;&amp;ocy;"/>
          <p:cNvPicPr/>
          <p:nvPr/>
        </p:nvPicPr>
        <p:blipFill>
          <a:blip r:embed="rId2" cstate="print"/>
          <a:srcRect l="17877" t="2376" r="17568" b="6739"/>
          <a:stretch>
            <a:fillRect/>
          </a:stretch>
        </p:blipFill>
        <p:spPr bwMode="auto">
          <a:xfrm>
            <a:off x="3311860" y="2780928"/>
            <a:ext cx="26282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6031" y="656692"/>
            <a:ext cx="8251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Каждый узел соединен ровно с 2-мя другими, так, что все узлы образуют кольцо. </a:t>
            </a:r>
            <a:r>
              <a:rPr lang="ru-RU" dirty="0" err="1" smtClean="0"/>
              <a:t>Одноранговая</a:t>
            </a:r>
            <a:r>
              <a:rPr lang="ru-RU" dirty="0" smtClean="0"/>
              <a:t> сеть.</a:t>
            </a:r>
          </a:p>
          <a:p>
            <a:pPr algn="just"/>
            <a:r>
              <a:rPr lang="ru-RU" dirty="0" smtClean="0"/>
              <a:t>Передача ведется только в одну сторону (от одного соседа получаем пакеты, другому передаем).</a:t>
            </a:r>
          </a:p>
          <a:p>
            <a:pPr algn="just"/>
            <a:r>
              <a:rPr lang="ru-RU" dirty="0" smtClean="0"/>
              <a:t>Получив пакет, узел проверяет, кому он предназначен и от кого пришел. Если предназначен данному узлу – отправить подтверждение доставки. Если другому узлу – переслать по кольцу дальше. Если пришел от самого себя, не передавать (доставка невозможна).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5556" y="4617132"/>
            <a:ext cx="40164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Достоинства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-невозможны коллизии </a:t>
            </a:r>
            <a:r>
              <a:rPr lang="en-US" dirty="0" smtClean="0"/>
              <a:t>=&gt; </a:t>
            </a:r>
            <a:r>
              <a:rPr lang="ru-RU" dirty="0" smtClean="0"/>
              <a:t>фиксированная задержка передачи данных</a:t>
            </a:r>
          </a:p>
          <a:p>
            <a:pPr algn="just"/>
            <a:r>
              <a:rPr lang="ru-RU" dirty="0" smtClean="0"/>
              <a:t>-дешевле звезды</a:t>
            </a:r>
          </a:p>
          <a:p>
            <a:pPr algn="just"/>
            <a:r>
              <a:rPr lang="ru-RU" dirty="0" smtClean="0"/>
              <a:t>-большой размер (по протяженности - сигнал не затухает)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52020" y="4617132"/>
            <a:ext cx="40222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Недостатки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 выход из строя любого узла или повреждение кабеля останавливает сеть</a:t>
            </a:r>
          </a:p>
          <a:p>
            <a:pPr algn="just">
              <a:buFontTx/>
              <a:buChar char="-"/>
            </a:pPr>
            <a:r>
              <a:rPr lang="ru-RU" smtClean="0"/>
              <a:t>сложность </a:t>
            </a:r>
            <a:r>
              <a:rPr lang="ru-RU" dirty="0" smtClean="0"/>
              <a:t>поиска неисправностей</a:t>
            </a:r>
          </a:p>
          <a:p>
            <a:pPr algn="just">
              <a:buFontTx/>
              <a:buChar char="-"/>
            </a:pPr>
            <a:r>
              <a:rPr lang="ru-RU" dirty="0" smtClean="0"/>
              <a:t>размер ограничен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вычислительных систем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2083" y="1092168"/>
            <a:ext cx="799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Архитектура системы – </a:t>
            </a:r>
            <a:r>
              <a:rPr lang="ru-RU" dirty="0" smtClean="0"/>
              <a:t>принципиальная организация системы, её элементы и их взаимодействие друг с другом и с внешней средой.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083" y="2114532"/>
            <a:ext cx="7959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Архитектура компьютера </a:t>
            </a:r>
            <a:r>
              <a:rPr lang="ru-RU" dirty="0" smtClean="0"/>
              <a:t>определяет принципы действия, информационные связи и соединение основных логических узлов компьютера: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процессора,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оперативной памяти (ОЗУ – оперативное запоминающее устройство),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внешних ЗУ,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периферийных устройств.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083" y="4086234"/>
            <a:ext cx="7959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Логическая архитектура </a:t>
            </a:r>
            <a:r>
              <a:rPr lang="ru-RU" dirty="0" smtClean="0"/>
              <a:t>– описание технических принципов и основных функциональных блоков.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083" y="4926033"/>
            <a:ext cx="7959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Физическая архитектура </a:t>
            </a:r>
            <a:r>
              <a:rPr lang="ru-RU" dirty="0" smtClean="0"/>
              <a:t>– конкретные физические (электронные) элементы, их характеристики и соединение – конденсаторы, резисторы, микроконтроллеры, электронные платы и т.п.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Ячейстая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modem"/>
          <p:cNvSpPr>
            <a:spLocks noEditPoints="1" noChangeArrowheads="1"/>
          </p:cNvSpPr>
          <p:nvPr/>
        </p:nvSpPr>
        <p:spPr bwMode="auto">
          <a:xfrm>
            <a:off x="1943708" y="260090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modem"/>
          <p:cNvSpPr>
            <a:spLocks noEditPoints="1" noChangeArrowheads="1"/>
          </p:cNvSpPr>
          <p:nvPr/>
        </p:nvSpPr>
        <p:spPr bwMode="auto">
          <a:xfrm>
            <a:off x="5066011" y="2135401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modem"/>
          <p:cNvSpPr>
            <a:spLocks noEditPoints="1" noChangeArrowheads="1"/>
          </p:cNvSpPr>
          <p:nvPr/>
        </p:nvSpPr>
        <p:spPr bwMode="auto">
          <a:xfrm>
            <a:off x="4752020" y="3825044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modem"/>
          <p:cNvSpPr>
            <a:spLocks noEditPoints="1" noChangeArrowheads="1"/>
          </p:cNvSpPr>
          <p:nvPr/>
        </p:nvSpPr>
        <p:spPr bwMode="auto">
          <a:xfrm>
            <a:off x="3203848" y="1952836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modem"/>
          <p:cNvSpPr>
            <a:spLocks noEditPoints="1" noChangeArrowheads="1"/>
          </p:cNvSpPr>
          <p:nvPr/>
        </p:nvSpPr>
        <p:spPr bwMode="auto">
          <a:xfrm>
            <a:off x="3021283" y="355940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modem"/>
          <p:cNvSpPr>
            <a:spLocks noEditPoints="1" noChangeArrowheads="1"/>
          </p:cNvSpPr>
          <p:nvPr/>
        </p:nvSpPr>
        <p:spPr bwMode="auto">
          <a:xfrm>
            <a:off x="6588224" y="3392996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modem"/>
          <p:cNvSpPr>
            <a:spLocks noEditPoints="1" noChangeArrowheads="1"/>
          </p:cNvSpPr>
          <p:nvPr/>
        </p:nvSpPr>
        <p:spPr bwMode="auto">
          <a:xfrm>
            <a:off x="7056276" y="224086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>
            <a:stCxn id="5" idx="6"/>
            <a:endCxn id="8" idx="8"/>
          </p:cNvCxnSpPr>
          <p:nvPr/>
        </p:nvCxnSpPr>
        <p:spPr>
          <a:xfrm flipV="1">
            <a:off x="2345351" y="2156335"/>
            <a:ext cx="858497" cy="444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7"/>
            <a:endCxn id="9" idx="6"/>
          </p:cNvCxnSpPr>
          <p:nvPr/>
        </p:nvCxnSpPr>
        <p:spPr>
          <a:xfrm>
            <a:off x="2345351" y="2929525"/>
            <a:ext cx="1077575" cy="629883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9"/>
            <a:endCxn id="6" idx="8"/>
          </p:cNvCxnSpPr>
          <p:nvPr/>
        </p:nvCxnSpPr>
        <p:spPr>
          <a:xfrm>
            <a:off x="4007134" y="2156335"/>
            <a:ext cx="1058877" cy="1825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9" idx="6"/>
            <a:endCxn id="6" idx="8"/>
          </p:cNvCxnSpPr>
          <p:nvPr/>
        </p:nvCxnSpPr>
        <p:spPr>
          <a:xfrm flipV="1">
            <a:off x="3422926" y="2338900"/>
            <a:ext cx="1643085" cy="1220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9"/>
            <a:endCxn id="7" idx="8"/>
          </p:cNvCxnSpPr>
          <p:nvPr/>
        </p:nvCxnSpPr>
        <p:spPr>
          <a:xfrm>
            <a:off x="3824569" y="3762907"/>
            <a:ext cx="927451" cy="265636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9"/>
            <a:endCxn id="12" idx="8"/>
          </p:cNvCxnSpPr>
          <p:nvPr/>
        </p:nvCxnSpPr>
        <p:spPr>
          <a:xfrm>
            <a:off x="5869297" y="2338900"/>
            <a:ext cx="1186979" cy="1054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7" idx="9"/>
            <a:endCxn id="11" idx="8"/>
          </p:cNvCxnSpPr>
          <p:nvPr/>
        </p:nvCxnSpPr>
        <p:spPr>
          <a:xfrm flipV="1">
            <a:off x="5555306" y="3596495"/>
            <a:ext cx="1032918" cy="432048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1" idx="6"/>
            <a:endCxn id="12" idx="7"/>
          </p:cNvCxnSpPr>
          <p:nvPr/>
        </p:nvCxnSpPr>
        <p:spPr>
          <a:xfrm flipV="1">
            <a:off x="6989867" y="2569485"/>
            <a:ext cx="468052" cy="8235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9"/>
            <a:endCxn id="11" idx="6"/>
          </p:cNvCxnSpPr>
          <p:nvPr/>
        </p:nvCxnSpPr>
        <p:spPr>
          <a:xfrm>
            <a:off x="5869297" y="2338900"/>
            <a:ext cx="1120570" cy="1054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7564" y="72870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Произвольное соединение узлов между собой. Чаще используется для крупных сетей, связи </a:t>
            </a:r>
            <a:r>
              <a:rPr lang="ru-RU" dirty="0" err="1" smtClean="0"/>
              <a:t>матршрутизаторов</a:t>
            </a:r>
            <a:r>
              <a:rPr lang="ru-RU" dirty="0" smtClean="0"/>
              <a:t>. </a:t>
            </a:r>
            <a:r>
              <a:rPr lang="ru-RU" dirty="0" err="1" smtClean="0"/>
              <a:t>Одноранговая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75556" y="4869160"/>
            <a:ext cx="4016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Достоинства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-высокая надежность (только выход из строя большого числа узлов может остановить сеть)</a:t>
            </a:r>
          </a:p>
          <a:p>
            <a:pPr algn="just"/>
            <a:r>
              <a:rPr lang="ru-RU" dirty="0" smtClean="0"/>
              <a:t>- неограниченный размер (по числу узлов)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52020" y="4905164"/>
            <a:ext cx="4022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Недостатки</a:t>
            </a:r>
            <a:r>
              <a:rPr lang="ru-RU" dirty="0" smtClean="0"/>
              <a:t>:</a:t>
            </a:r>
          </a:p>
          <a:p>
            <a:pPr algn="just">
              <a:buFontTx/>
              <a:buChar char="-"/>
            </a:pPr>
            <a:r>
              <a:rPr lang="ru-RU" dirty="0" smtClean="0"/>
              <a:t>избыточность и дороговизна</a:t>
            </a:r>
          </a:p>
          <a:p>
            <a:pPr algn="just">
              <a:buFontTx/>
              <a:buChar char="-"/>
            </a:pPr>
            <a:r>
              <a:rPr lang="ru-RU" dirty="0" smtClean="0"/>
              <a:t>сложность настройки и диагностики, низкая управляемость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Снежинка (дерево)</a:t>
            </a:r>
            <a:endParaRPr lang="ru-RU" dirty="0"/>
          </a:p>
        </p:txBody>
      </p:sp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99"/>
          <p:cNvGrpSpPr/>
          <p:nvPr/>
        </p:nvGrpSpPr>
        <p:grpSpPr>
          <a:xfrm>
            <a:off x="3131840" y="2024844"/>
            <a:ext cx="3559027" cy="2736304"/>
            <a:chOff x="3131840" y="2024844"/>
            <a:chExt cx="3559027" cy="2736304"/>
          </a:xfrm>
        </p:grpSpPr>
        <p:sp>
          <p:nvSpPr>
            <p:cNvPr id="18524" name="AutoShape 92"/>
            <p:cNvSpPr>
              <a:spLocks noChangeAspect="1" noChangeArrowheads="1" noTextEdit="1"/>
            </p:cNvSpPr>
            <p:nvPr/>
          </p:nvSpPr>
          <p:spPr bwMode="auto">
            <a:xfrm>
              <a:off x="3131840" y="2024844"/>
              <a:ext cx="3559027" cy="273630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87"/>
            <p:cNvGrpSpPr>
              <a:grpSpLocks/>
            </p:cNvGrpSpPr>
            <p:nvPr/>
          </p:nvGrpSpPr>
          <p:grpSpPr bwMode="auto">
            <a:xfrm>
              <a:off x="3304481" y="2655413"/>
              <a:ext cx="392890" cy="285718"/>
              <a:chOff x="3168" y="5263"/>
              <a:chExt cx="1621" cy="1278"/>
            </a:xfrm>
          </p:grpSpPr>
          <p:sp>
            <p:nvSpPr>
              <p:cNvPr id="18523" name="Rectangle 91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22" name="Rectangle 90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21" name="AutoShape 89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20" name="Rectangle 88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82"/>
            <p:cNvGrpSpPr>
              <a:grpSpLocks/>
            </p:cNvGrpSpPr>
            <p:nvPr/>
          </p:nvGrpSpPr>
          <p:grpSpPr bwMode="auto">
            <a:xfrm>
              <a:off x="4139438" y="2118514"/>
              <a:ext cx="391843" cy="285195"/>
              <a:chOff x="3168" y="5263"/>
              <a:chExt cx="1621" cy="1278"/>
            </a:xfrm>
          </p:grpSpPr>
          <p:sp>
            <p:nvSpPr>
              <p:cNvPr id="18518" name="Rectangle 86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7" name="Rectangle 85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6" name="AutoShape 84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5" name="Rectangle 83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004214" y="2655413"/>
              <a:ext cx="392890" cy="285718"/>
              <a:chOff x="3168" y="5263"/>
              <a:chExt cx="1621" cy="1278"/>
            </a:xfrm>
          </p:grpSpPr>
          <p:sp>
            <p:nvSpPr>
              <p:cNvPr id="18513" name="Rectangle 81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2" name="Rectangle 80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1" name="AutoShape 79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0" name="Rectangle 78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72"/>
            <p:cNvGrpSpPr>
              <a:grpSpLocks/>
            </p:cNvGrpSpPr>
            <p:nvPr/>
          </p:nvGrpSpPr>
          <p:grpSpPr bwMode="auto">
            <a:xfrm>
              <a:off x="4688228" y="3524604"/>
              <a:ext cx="391843" cy="286242"/>
              <a:chOff x="3168" y="5263"/>
              <a:chExt cx="1621" cy="1278"/>
            </a:xfrm>
          </p:grpSpPr>
          <p:sp>
            <p:nvSpPr>
              <p:cNvPr id="18508" name="Rectangle 76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7" name="Rectangle 75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6" name="AutoShape 74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5" name="Rectangle 73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3584893" y="3554432"/>
              <a:ext cx="391843" cy="286242"/>
              <a:chOff x="3168" y="5263"/>
              <a:chExt cx="1621" cy="1278"/>
            </a:xfrm>
          </p:grpSpPr>
          <p:sp>
            <p:nvSpPr>
              <p:cNvPr id="18503" name="Rectangle 71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2" name="Rectangle 70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1" name="AutoShape 69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0" name="Rectangle 68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498" name="AutoShape 66"/>
            <p:cNvSpPr>
              <a:spLocks noChangeShapeType="1"/>
            </p:cNvSpPr>
            <p:nvPr/>
          </p:nvSpPr>
          <p:spPr bwMode="auto">
            <a:xfrm>
              <a:off x="4335098" y="2403709"/>
              <a:ext cx="37144" cy="5625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97" name="AutoShape 65"/>
            <p:cNvSpPr>
              <a:spLocks noChangeShapeType="1"/>
            </p:cNvSpPr>
            <p:nvPr/>
          </p:nvSpPr>
          <p:spPr bwMode="auto">
            <a:xfrm>
              <a:off x="3633546" y="2749083"/>
              <a:ext cx="679056" cy="2768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96" name="AutoShape 64"/>
            <p:cNvSpPr>
              <a:spLocks noChangeShapeType="1"/>
            </p:cNvSpPr>
            <p:nvPr/>
          </p:nvSpPr>
          <p:spPr bwMode="auto">
            <a:xfrm flipH="1">
              <a:off x="4414617" y="2749083"/>
              <a:ext cx="642435" cy="2344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95" name="AutoShape 63"/>
            <p:cNvSpPr>
              <a:spLocks noChangeShapeType="1"/>
            </p:cNvSpPr>
            <p:nvPr/>
          </p:nvSpPr>
          <p:spPr bwMode="auto">
            <a:xfrm flipH="1" flipV="1">
              <a:off x="4414617" y="3068292"/>
              <a:ext cx="464039" cy="4563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94" name="Oval 62"/>
            <p:cNvSpPr>
              <a:spLocks noChangeArrowheads="1"/>
            </p:cNvSpPr>
            <p:nvPr/>
          </p:nvSpPr>
          <p:spPr bwMode="auto">
            <a:xfrm>
              <a:off x="4312602" y="2966250"/>
              <a:ext cx="119279" cy="11931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93" name="AutoShape 61"/>
            <p:cNvSpPr>
              <a:spLocks noChangeShapeType="1"/>
            </p:cNvSpPr>
            <p:nvPr/>
          </p:nvSpPr>
          <p:spPr bwMode="auto">
            <a:xfrm flipV="1">
              <a:off x="3775321" y="3068292"/>
              <a:ext cx="554545" cy="4861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4067944" y="2816932"/>
              <a:ext cx="521835" cy="406228"/>
              <a:chOff x="3168" y="5263"/>
              <a:chExt cx="1621" cy="1278"/>
            </a:xfrm>
          </p:grpSpPr>
          <p:sp>
            <p:nvSpPr>
              <p:cNvPr id="18492" name="Rectangle 60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91" name="Rectangle 59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90" name="AutoShape 58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9" name="Rectangle 57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4407816" y="4202270"/>
              <a:ext cx="392890" cy="285718"/>
              <a:chOff x="3168" y="5263"/>
              <a:chExt cx="1621" cy="1278"/>
            </a:xfrm>
          </p:grpSpPr>
          <p:sp>
            <p:nvSpPr>
              <p:cNvPr id="18487" name="Rectangle 55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6" name="Rectangle 54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5" name="AutoShape 53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4" name="Rectangle 52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5004214" y="4470720"/>
              <a:ext cx="391843" cy="286242"/>
              <a:chOff x="3168" y="5263"/>
              <a:chExt cx="1621" cy="1278"/>
            </a:xfrm>
          </p:grpSpPr>
          <p:sp>
            <p:nvSpPr>
              <p:cNvPr id="18482" name="Rectangle 50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1" name="Rectangle 49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0" name="AutoShape 48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79" name="Rectangle 47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5511151" y="3993476"/>
              <a:ext cx="392890" cy="285718"/>
              <a:chOff x="3168" y="5263"/>
              <a:chExt cx="1621" cy="1278"/>
            </a:xfrm>
          </p:grpSpPr>
          <p:sp>
            <p:nvSpPr>
              <p:cNvPr id="18477" name="Rectangle 45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76" name="Rectangle 44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75" name="AutoShape 43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74" name="Rectangle 42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472" name="AutoShape 40"/>
            <p:cNvSpPr>
              <a:spLocks noChangeShapeType="1"/>
            </p:cNvSpPr>
            <p:nvPr/>
          </p:nvSpPr>
          <p:spPr bwMode="auto">
            <a:xfrm flipV="1">
              <a:off x="4598768" y="3810846"/>
              <a:ext cx="285120" cy="3914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71" name="AutoShape 39"/>
            <p:cNvSpPr>
              <a:spLocks noChangeShapeType="1"/>
            </p:cNvSpPr>
            <p:nvPr/>
          </p:nvSpPr>
          <p:spPr bwMode="auto">
            <a:xfrm flipH="1" flipV="1">
              <a:off x="4883888" y="3810846"/>
              <a:ext cx="310754" cy="6598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70" name="AutoShape 38"/>
            <p:cNvSpPr>
              <a:spLocks noChangeShapeType="1"/>
            </p:cNvSpPr>
            <p:nvPr/>
          </p:nvSpPr>
          <p:spPr bwMode="auto">
            <a:xfrm flipH="1" flipV="1">
              <a:off x="4883888" y="3810846"/>
              <a:ext cx="680102" cy="2762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6286468" y="2894035"/>
              <a:ext cx="392890" cy="285718"/>
              <a:chOff x="3168" y="5263"/>
              <a:chExt cx="1621" cy="1278"/>
            </a:xfrm>
          </p:grpSpPr>
          <p:sp>
            <p:nvSpPr>
              <p:cNvPr id="18469" name="Rectangle 37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8" name="Rectangle 36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7" name="AutoShape 35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6" name="Rectangle 34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6286468" y="2386963"/>
              <a:ext cx="392890" cy="285718"/>
              <a:chOff x="3168" y="5263"/>
              <a:chExt cx="1621" cy="1278"/>
            </a:xfrm>
          </p:grpSpPr>
          <p:sp>
            <p:nvSpPr>
              <p:cNvPr id="18464" name="Rectangle 32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3" name="Rectangle 31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2" name="AutoShape 30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459" name="AutoShape 27"/>
            <p:cNvSpPr>
              <a:spLocks noChangeShapeType="1"/>
            </p:cNvSpPr>
            <p:nvPr/>
          </p:nvSpPr>
          <p:spPr bwMode="auto">
            <a:xfrm flipH="1">
              <a:off x="5333278" y="2480633"/>
              <a:ext cx="1006028" cy="268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8" name="AutoShape 26"/>
            <p:cNvSpPr>
              <a:spLocks noChangeShapeType="1"/>
            </p:cNvSpPr>
            <p:nvPr/>
          </p:nvSpPr>
          <p:spPr bwMode="auto">
            <a:xfrm flipH="1" flipV="1">
              <a:off x="5333278" y="2749083"/>
              <a:ext cx="1006028" cy="2386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3143349" y="4291753"/>
              <a:ext cx="392890" cy="285718"/>
              <a:chOff x="3168" y="5263"/>
              <a:chExt cx="1621" cy="1278"/>
            </a:xfrm>
          </p:grpSpPr>
          <p:sp>
            <p:nvSpPr>
              <p:cNvPr id="18457" name="Rectangle 25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6" name="Rectangle 24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5" name="AutoShape 23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4" name="Rectangle 22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452" name="AutoShape 20"/>
            <p:cNvSpPr>
              <a:spLocks noChangeShapeType="1"/>
            </p:cNvSpPr>
            <p:nvPr/>
          </p:nvSpPr>
          <p:spPr bwMode="auto">
            <a:xfrm flipV="1">
              <a:off x="3334301" y="3840674"/>
              <a:ext cx="446252" cy="4510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3799386" y="4411064"/>
              <a:ext cx="392890" cy="285718"/>
              <a:chOff x="3168" y="5263"/>
              <a:chExt cx="1621" cy="1278"/>
            </a:xfrm>
          </p:grpSpPr>
          <p:sp>
            <p:nvSpPr>
              <p:cNvPr id="18451" name="Rectangle 19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0" name="Rectangle 18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49" name="AutoShape 17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48" name="Rectangle 16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446" name="AutoShape 14"/>
            <p:cNvSpPr>
              <a:spLocks noChangeShapeType="1"/>
            </p:cNvSpPr>
            <p:nvPr/>
          </p:nvSpPr>
          <p:spPr bwMode="auto">
            <a:xfrm>
              <a:off x="3780553" y="3840674"/>
              <a:ext cx="209785" cy="570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5779530" y="3251968"/>
              <a:ext cx="392890" cy="285718"/>
              <a:chOff x="3168" y="5263"/>
              <a:chExt cx="1621" cy="1278"/>
            </a:xfrm>
          </p:grpSpPr>
          <p:sp>
            <p:nvSpPr>
              <p:cNvPr id="18445" name="Rectangle 13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44" name="Rectangle 12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43" name="AutoShape 11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42" name="Rectangle 10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5719890" y="2029030"/>
              <a:ext cx="392890" cy="285718"/>
              <a:chOff x="3168" y="5263"/>
              <a:chExt cx="1621" cy="1278"/>
            </a:xfrm>
          </p:grpSpPr>
          <p:sp>
            <p:nvSpPr>
              <p:cNvPr id="18440" name="Rectangle 8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39" name="Rectangle 7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38" name="AutoShape 6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37" name="Rectangle 5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435" name="AutoShape 3"/>
            <p:cNvSpPr>
              <a:spLocks noChangeShapeType="1"/>
            </p:cNvSpPr>
            <p:nvPr/>
          </p:nvSpPr>
          <p:spPr bwMode="auto">
            <a:xfrm flipH="1">
              <a:off x="5333278" y="2314749"/>
              <a:ext cx="582795" cy="4343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34" name="AutoShape 2"/>
            <p:cNvSpPr>
              <a:spLocks noChangeShapeType="1"/>
            </p:cNvSpPr>
            <p:nvPr/>
          </p:nvSpPr>
          <p:spPr bwMode="auto">
            <a:xfrm flipH="1" flipV="1">
              <a:off x="5333278" y="2749083"/>
              <a:ext cx="637203" cy="5028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563" name="Rectangle 1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9" name="Номер слайда 1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647564" y="72870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Многоуровневая звезда. Позволяет разгрузить центральный сервер и увеличить размер сети, но стоимость еще выше.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Дуга 103"/>
          <p:cNvSpPr/>
          <p:nvPr/>
        </p:nvSpPr>
        <p:spPr>
          <a:xfrm>
            <a:off x="5400092" y="2528900"/>
            <a:ext cx="2700300" cy="2016224"/>
          </a:xfrm>
          <a:prstGeom prst="arc">
            <a:avLst>
              <a:gd name="adj1" fmla="val 21475702"/>
              <a:gd name="adj2" fmla="val 4734947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Дуга 104"/>
          <p:cNvSpPr/>
          <p:nvPr/>
        </p:nvSpPr>
        <p:spPr>
          <a:xfrm>
            <a:off x="5508104" y="2564904"/>
            <a:ext cx="2484276" cy="1908212"/>
          </a:xfrm>
          <a:prstGeom prst="arc">
            <a:avLst>
              <a:gd name="adj1" fmla="val 21475702"/>
              <a:gd name="adj2" fmla="val 4734947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Дуга 101"/>
          <p:cNvSpPr/>
          <p:nvPr/>
        </p:nvSpPr>
        <p:spPr>
          <a:xfrm>
            <a:off x="5580112" y="2528900"/>
            <a:ext cx="2700300" cy="2016224"/>
          </a:xfrm>
          <a:prstGeom prst="arc">
            <a:avLst>
              <a:gd name="adj1" fmla="val 10060354"/>
              <a:gd name="adj2" fmla="val 1802233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Дуга 102"/>
          <p:cNvSpPr/>
          <p:nvPr/>
        </p:nvSpPr>
        <p:spPr>
          <a:xfrm>
            <a:off x="5688124" y="2636912"/>
            <a:ext cx="2484276" cy="1908212"/>
          </a:xfrm>
          <a:prstGeom prst="arc">
            <a:avLst>
              <a:gd name="adj1" fmla="val 10060354"/>
              <a:gd name="adj2" fmla="val 1802233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Двойное кольцо</a:t>
            </a:r>
            <a:endParaRPr lang="ru-RU" dirty="0"/>
          </a:p>
        </p:txBody>
      </p:sp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8" name="Рисунок 97" descr="&amp;Scy;&amp;iecy;&amp;tcy;&amp;softcy; &amp;scy; &amp;dcy;&amp;vcy;&amp;ucy;&amp;mcy;&amp;yacy; &amp;kcy;&amp;ocy;&amp;lcy;&amp;softcy;&amp;tscy;&amp;acy;&amp;mcy;&amp;icy;"/>
          <p:cNvPicPr/>
          <p:nvPr/>
        </p:nvPicPr>
        <p:blipFill>
          <a:blip r:embed="rId2" cstate="print"/>
          <a:srcRect l="17877" t="3137" r="18501" b="6108"/>
          <a:stretch>
            <a:fillRect/>
          </a:stretch>
        </p:blipFill>
        <p:spPr bwMode="auto">
          <a:xfrm>
            <a:off x="1151620" y="2384884"/>
            <a:ext cx="3132348" cy="2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63" name="Rectangle 1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9" name="Номер слайда 1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7564" y="72870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Два кольца с передачей в противоположных направлениях. Очень большой расход кабеля, но надежность и скорость куда выше. Только множественные повреждения кабеля останавливают сеть.</a:t>
            </a:r>
            <a:endParaRPr lang="ru-RU" dirty="0"/>
          </a:p>
        </p:txBody>
      </p:sp>
      <p:sp>
        <p:nvSpPr>
          <p:cNvPr id="9" name="AutoShape 92"/>
          <p:cNvSpPr>
            <a:spLocks noChangeAspect="1" noChangeArrowheads="1" noTextEdit="1"/>
          </p:cNvSpPr>
          <p:nvPr/>
        </p:nvSpPr>
        <p:spPr bwMode="auto">
          <a:xfrm>
            <a:off x="4788024" y="2060848"/>
            <a:ext cx="3559027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804248" y="4293096"/>
            <a:ext cx="392890" cy="285718"/>
            <a:chOff x="3168" y="5263"/>
            <a:chExt cx="1621" cy="1278"/>
          </a:xfrm>
        </p:grpSpPr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54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AutoShape 53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52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848364" y="3392996"/>
            <a:ext cx="391844" cy="286242"/>
            <a:chOff x="3168" y="5263"/>
            <a:chExt cx="1621" cy="1278"/>
          </a:xfrm>
        </p:grpSpPr>
        <p:sp>
          <p:nvSpPr>
            <p:cNvPr id="68" name="Rectangle 50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AutoShape 48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47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272300" y="2528900"/>
            <a:ext cx="392890" cy="285718"/>
            <a:chOff x="3168" y="5263"/>
            <a:chExt cx="1621" cy="1278"/>
          </a:xfrm>
        </p:grpSpPr>
        <p:sp>
          <p:nvSpPr>
            <p:cNvPr id="64" name="Rectangle 45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AutoShape 43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42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832140" y="2672916"/>
            <a:ext cx="392890" cy="285718"/>
            <a:chOff x="3168" y="5263"/>
            <a:chExt cx="1621" cy="1278"/>
          </a:xfrm>
        </p:grpSpPr>
        <p:sp>
          <p:nvSpPr>
            <p:cNvPr id="52" name="Rectangle 25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AutoShape 23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22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5472100" y="3753036"/>
            <a:ext cx="392890" cy="285718"/>
            <a:chOff x="3168" y="5263"/>
            <a:chExt cx="1621" cy="1278"/>
          </a:xfrm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AutoShape 17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860032" y="4725144"/>
            <a:ext cx="4068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множественных повреждениях кабеля сеть может распасться на несколько отдельных сетей.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ring</a:t>
            </a:r>
            <a:endParaRPr lang="ru-RU" dirty="0"/>
          </a:p>
        </p:txBody>
      </p:sp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563" name="Rectangle 1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Group 94"/>
          <p:cNvGrpSpPr>
            <a:grpSpLocks noChangeAspect="1"/>
          </p:cNvGrpSpPr>
          <p:nvPr/>
        </p:nvGrpSpPr>
        <p:grpSpPr bwMode="auto">
          <a:xfrm>
            <a:off x="3131840" y="2600908"/>
            <a:ext cx="3253268" cy="2520924"/>
            <a:chOff x="3506" y="1338"/>
            <a:chExt cx="5097" cy="3949"/>
          </a:xfrm>
        </p:grpSpPr>
        <p:sp>
          <p:nvSpPr>
            <p:cNvPr id="18562" name="AutoShape 130"/>
            <p:cNvSpPr>
              <a:spLocks noChangeAspect="1" noChangeArrowheads="1" noTextEdit="1"/>
            </p:cNvSpPr>
            <p:nvPr/>
          </p:nvSpPr>
          <p:spPr bwMode="auto">
            <a:xfrm>
              <a:off x="3506" y="1338"/>
              <a:ext cx="5097" cy="394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61" name="Oval 129"/>
            <p:cNvSpPr>
              <a:spLocks noChangeArrowheads="1"/>
            </p:cNvSpPr>
            <p:nvPr/>
          </p:nvSpPr>
          <p:spPr bwMode="auto">
            <a:xfrm>
              <a:off x="3905" y="1631"/>
              <a:ext cx="4446" cy="364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124"/>
            <p:cNvGrpSpPr>
              <a:grpSpLocks/>
            </p:cNvGrpSpPr>
            <p:nvPr/>
          </p:nvGrpSpPr>
          <p:grpSpPr bwMode="auto">
            <a:xfrm>
              <a:off x="3528" y="2779"/>
              <a:ext cx="778" cy="561"/>
              <a:chOff x="3168" y="5263"/>
              <a:chExt cx="1621" cy="1278"/>
            </a:xfrm>
          </p:grpSpPr>
          <p:sp>
            <p:nvSpPr>
              <p:cNvPr id="18560" name="Rectangle 128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9" name="Rectangle 127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8" name="AutoShape 126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7" name="Rectangle 125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119"/>
            <p:cNvGrpSpPr>
              <a:grpSpLocks/>
            </p:cNvGrpSpPr>
            <p:nvPr/>
          </p:nvGrpSpPr>
          <p:grpSpPr bwMode="auto">
            <a:xfrm>
              <a:off x="5729" y="1346"/>
              <a:ext cx="777" cy="560"/>
              <a:chOff x="3168" y="5263"/>
              <a:chExt cx="1621" cy="1278"/>
            </a:xfrm>
          </p:grpSpPr>
          <p:sp>
            <p:nvSpPr>
              <p:cNvPr id="18555" name="Rectangle 123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4" name="Rectangle 122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3" name="AutoShape 121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2" name="Rectangle 120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114"/>
            <p:cNvGrpSpPr>
              <a:grpSpLocks/>
            </p:cNvGrpSpPr>
            <p:nvPr/>
          </p:nvGrpSpPr>
          <p:grpSpPr bwMode="auto">
            <a:xfrm>
              <a:off x="7803" y="2494"/>
              <a:ext cx="778" cy="561"/>
              <a:chOff x="3168" y="5263"/>
              <a:chExt cx="1621" cy="1278"/>
            </a:xfrm>
          </p:grpSpPr>
          <p:sp>
            <p:nvSpPr>
              <p:cNvPr id="18550" name="Rectangle 118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9" name="Rectangle 117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8" name="AutoShape 116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7" name="Rectangle 115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109"/>
            <p:cNvGrpSpPr>
              <a:grpSpLocks/>
            </p:cNvGrpSpPr>
            <p:nvPr/>
          </p:nvGrpSpPr>
          <p:grpSpPr bwMode="auto">
            <a:xfrm>
              <a:off x="6983" y="4709"/>
              <a:ext cx="777" cy="562"/>
              <a:chOff x="3168" y="5263"/>
              <a:chExt cx="1621" cy="1278"/>
            </a:xfrm>
          </p:grpSpPr>
          <p:sp>
            <p:nvSpPr>
              <p:cNvPr id="18545" name="Rectangle 113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4" name="Rectangle 112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3" name="AutoShape 111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2" name="Rectangle 110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4440" y="4717"/>
              <a:ext cx="776" cy="562"/>
              <a:chOff x="3168" y="5263"/>
              <a:chExt cx="1621" cy="1278"/>
            </a:xfrm>
          </p:grpSpPr>
          <p:sp>
            <p:nvSpPr>
              <p:cNvPr id="18540" name="Rectangle 108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39" name="Rectangle 107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38" name="AutoShape 106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37" name="Rectangle 105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535" name="AutoShape 103"/>
            <p:cNvSpPr>
              <a:spLocks noChangeShapeType="1"/>
            </p:cNvSpPr>
            <p:nvPr/>
          </p:nvSpPr>
          <p:spPr bwMode="auto">
            <a:xfrm>
              <a:off x="6117" y="1907"/>
              <a:ext cx="55" cy="15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34" name="AutoShape 102"/>
            <p:cNvSpPr>
              <a:spLocks noChangeShapeType="1"/>
            </p:cNvSpPr>
            <p:nvPr/>
          </p:nvSpPr>
          <p:spPr bwMode="auto">
            <a:xfrm>
              <a:off x="4180" y="2963"/>
              <a:ext cx="1878" cy="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33" name="AutoShape 101"/>
            <p:cNvSpPr>
              <a:spLocks noChangeShapeType="1"/>
            </p:cNvSpPr>
            <p:nvPr/>
          </p:nvSpPr>
          <p:spPr bwMode="auto">
            <a:xfrm flipH="1">
              <a:off x="6253" y="2678"/>
              <a:ext cx="1655" cy="7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32" name="AutoShape 100"/>
            <p:cNvSpPr>
              <a:spLocks noChangeShapeType="1"/>
            </p:cNvSpPr>
            <p:nvPr/>
          </p:nvSpPr>
          <p:spPr bwMode="auto">
            <a:xfrm flipH="1" flipV="1">
              <a:off x="6253" y="3609"/>
              <a:ext cx="1108" cy="1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31" name="Oval 99"/>
            <p:cNvSpPr>
              <a:spLocks noChangeArrowheads="1"/>
            </p:cNvSpPr>
            <p:nvPr/>
          </p:nvSpPr>
          <p:spPr bwMode="auto">
            <a:xfrm>
              <a:off x="6058" y="3414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30" name="AutoShape 98"/>
            <p:cNvSpPr>
              <a:spLocks noChangeShapeType="1"/>
            </p:cNvSpPr>
            <p:nvPr/>
          </p:nvSpPr>
          <p:spPr bwMode="auto">
            <a:xfrm flipV="1">
              <a:off x="4818" y="3609"/>
              <a:ext cx="1273" cy="11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29" name="Text Box 97"/>
            <p:cNvSpPr txBox="1">
              <a:spLocks noChangeArrowheads="1"/>
            </p:cNvSpPr>
            <p:nvPr/>
          </p:nvSpPr>
          <p:spPr bwMode="auto">
            <a:xfrm>
              <a:off x="5076" y="3129"/>
              <a:ext cx="2224" cy="6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Коммутатор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28" name="AutoShape 96"/>
            <p:cNvSpPr>
              <a:spLocks noChangeShapeType="1"/>
            </p:cNvSpPr>
            <p:nvPr/>
          </p:nvSpPr>
          <p:spPr bwMode="auto">
            <a:xfrm flipV="1">
              <a:off x="4483" y="2005"/>
              <a:ext cx="734" cy="5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27" name="AutoShape 95"/>
            <p:cNvSpPr>
              <a:spLocks noChangeShapeType="1"/>
            </p:cNvSpPr>
            <p:nvPr/>
          </p:nvSpPr>
          <p:spPr bwMode="auto">
            <a:xfrm flipH="1">
              <a:off x="7801" y="3647"/>
              <a:ext cx="367" cy="7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9" name="Номер слайда 1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47564" y="728700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Логическое кольцо, реализованное на физической топологии звезда. Передача данных как по кольцу, но реально компьютеры подключены к одному коммутатору, который передает пакеты от соседа к соседу.</a:t>
            </a:r>
          </a:p>
          <a:p>
            <a:pPr algn="just"/>
            <a:r>
              <a:rPr lang="ru-RU" dirty="0" smtClean="0"/>
              <a:t>Была очень популярна до распространения сетей </a:t>
            </a:r>
            <a:r>
              <a:rPr lang="en-US" dirty="0" smtClean="0"/>
              <a:t>Ethernet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Высокая надежность, равноправие всех узлов. Дороговизна.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Эталонная модель взаимодействия открытых систем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8596" y="654012"/>
            <a:ext cx="78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(ЭМВОС</a:t>
            </a:r>
            <a:r>
              <a:rPr lang="ru-RU" b="1" dirty="0"/>
              <a:t>, </a:t>
            </a:r>
            <a:r>
              <a:rPr lang="en-US" b="1" dirty="0" smtClean="0"/>
              <a:t>OSI</a:t>
            </a:r>
            <a:r>
              <a:rPr lang="ru-RU" b="1" dirty="0" smtClean="0"/>
              <a:t> – </a:t>
            </a:r>
            <a:r>
              <a:rPr lang="en-US" b="1" dirty="0" smtClean="0"/>
              <a:t>Open Systems Interconnection Basic Reference</a:t>
            </a:r>
            <a:r>
              <a:rPr lang="ru-RU" b="1" dirty="0" smtClean="0"/>
              <a:t> </a:t>
            </a:r>
            <a:r>
              <a:rPr lang="en-US" b="1" dirty="0" smtClean="0"/>
              <a:t>Model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176291" y="2990844"/>
            <a:ext cx="2232501" cy="3096344"/>
            <a:chOff x="1259632" y="2060848"/>
            <a:chExt cx="2232501" cy="3096344"/>
          </a:xfrm>
        </p:grpSpPr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1259632" y="2060848"/>
              <a:ext cx="2232501" cy="441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7. Прикладной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1259632" y="2502466"/>
              <a:ext cx="2232501" cy="441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6. Представления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1259632" y="2945088"/>
              <a:ext cx="2232501" cy="441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5. Сеансовый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1259632" y="3387709"/>
              <a:ext cx="2232501" cy="441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4. Транспортный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1259632" y="3829327"/>
              <a:ext cx="2232501" cy="441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3. Сетевой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1259632" y="4271949"/>
              <a:ext cx="2232501" cy="4426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2. Канальный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1259632" y="4714570"/>
              <a:ext cx="2232501" cy="4426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1. Физический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644508" y="3430455"/>
            <a:ext cx="3553870" cy="4416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Программное обеспечение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743101" y="5190904"/>
            <a:ext cx="3553870" cy="4416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Аппаратное обеспечение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447323" y="4310679"/>
            <a:ext cx="3159499" cy="4416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промежуточный уровень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88259" y="2486788"/>
            <a:ext cx="2630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Уровни взаимодействия:</a:t>
            </a: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3408539" y="2990844"/>
            <a:ext cx="197458" cy="13200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3408539" y="4767164"/>
            <a:ext cx="197458" cy="13200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8595" y="1128681"/>
            <a:ext cx="7886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Основная идея: разбить весь процесс передачи по сети на отдельные независимые уровни, каждый разрабатывать отдельно.</a:t>
            </a:r>
          </a:p>
          <a:p>
            <a:pPr indent="355600" algn="just"/>
            <a:r>
              <a:rPr lang="ru-RU" dirty="0" smtClean="0"/>
              <a:t>Например: браузер (прикладной уровень) не зависит от того, проводной или беспроводной доступ к сети (физический уровень).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Взаимодействие уровней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760499" y="800064"/>
            <a:ext cx="5573079" cy="2665446"/>
            <a:chOff x="1691680" y="764704"/>
            <a:chExt cx="5573079" cy="2665446"/>
          </a:xfrm>
        </p:grpSpPr>
        <p:sp>
          <p:nvSpPr>
            <p:cNvPr id="23577" name="Text Box 25"/>
            <p:cNvSpPr txBox="1">
              <a:spLocks noChangeArrowheads="1"/>
            </p:cNvSpPr>
            <p:nvPr/>
          </p:nvSpPr>
          <p:spPr bwMode="auto">
            <a:xfrm>
              <a:off x="1691680" y="873277"/>
              <a:ext cx="1628048" cy="3612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7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1691680" y="1850438"/>
              <a:ext cx="1628048" cy="3619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1691680" y="2506958"/>
              <a:ext cx="1628048" cy="362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5636711" y="873277"/>
              <a:ext cx="1628048" cy="3612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7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5636711" y="1850438"/>
              <a:ext cx="1628048" cy="3619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5636711" y="2506958"/>
              <a:ext cx="1628048" cy="362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0" name="AutoShape 18"/>
            <p:cNvSpPr>
              <a:spLocks noChangeShapeType="1"/>
            </p:cNvSpPr>
            <p:nvPr/>
          </p:nvSpPr>
          <p:spPr bwMode="auto">
            <a:xfrm>
              <a:off x="3319728" y="1054233"/>
              <a:ext cx="2316984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9" name="AutoShape 17"/>
            <p:cNvSpPr>
              <a:spLocks noChangeShapeType="1"/>
            </p:cNvSpPr>
            <p:nvPr/>
          </p:nvSpPr>
          <p:spPr bwMode="auto">
            <a:xfrm>
              <a:off x="3319728" y="2031394"/>
              <a:ext cx="2316984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8" name="AutoShape 16"/>
            <p:cNvSpPr>
              <a:spLocks noChangeShapeType="1"/>
            </p:cNvSpPr>
            <p:nvPr/>
          </p:nvSpPr>
          <p:spPr bwMode="auto">
            <a:xfrm>
              <a:off x="3319728" y="2688549"/>
              <a:ext cx="2316984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7" name="AutoShape 15"/>
            <p:cNvSpPr>
              <a:spLocks noChangeShapeType="1"/>
            </p:cNvSpPr>
            <p:nvPr/>
          </p:nvSpPr>
          <p:spPr bwMode="auto">
            <a:xfrm>
              <a:off x="2505704" y="1234554"/>
              <a:ext cx="635" cy="2539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6" name="AutoShape 14"/>
            <p:cNvSpPr>
              <a:spLocks noChangeShapeType="1"/>
            </p:cNvSpPr>
            <p:nvPr/>
          </p:nvSpPr>
          <p:spPr bwMode="auto">
            <a:xfrm>
              <a:off x="6450735" y="1234554"/>
              <a:ext cx="635" cy="2895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5" name="AutoShape 13"/>
            <p:cNvSpPr>
              <a:spLocks noChangeShapeType="1"/>
            </p:cNvSpPr>
            <p:nvPr/>
          </p:nvSpPr>
          <p:spPr bwMode="auto">
            <a:xfrm>
              <a:off x="2505704" y="2212350"/>
              <a:ext cx="635" cy="2946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4" name="AutoShape 12"/>
            <p:cNvSpPr>
              <a:spLocks noChangeShapeType="1"/>
            </p:cNvSpPr>
            <p:nvPr/>
          </p:nvSpPr>
          <p:spPr bwMode="auto">
            <a:xfrm>
              <a:off x="6450735" y="2212350"/>
              <a:ext cx="635" cy="2946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2301880" y="1488527"/>
              <a:ext cx="361929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...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4328685" y="1452336"/>
              <a:ext cx="361929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...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6283105" y="1452336"/>
              <a:ext cx="361929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...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3966756" y="1778056"/>
              <a:ext cx="1121981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Протокол 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3966756" y="2429497"/>
              <a:ext cx="1121981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Протокол 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4980159" y="2212350"/>
              <a:ext cx="1483911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Интерфейс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1B-2B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2118376" y="3068873"/>
              <a:ext cx="832438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Узел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6006895" y="3068873"/>
              <a:ext cx="832438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Узел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3966756" y="764704"/>
              <a:ext cx="1121981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Протокол 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4" name="Text Box 2"/>
            <p:cNvSpPr txBox="1">
              <a:spLocks noChangeArrowheads="1"/>
            </p:cNvSpPr>
            <p:nvPr/>
          </p:nvSpPr>
          <p:spPr bwMode="auto">
            <a:xfrm>
              <a:off x="2519038" y="2176159"/>
              <a:ext cx="1664876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Интерфейс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1A-2A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2531479" y="1239373"/>
              <a:ext cx="1664876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Интерфейс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7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A-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4795285" y="1239373"/>
              <a:ext cx="1664876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Интерфейс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7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B-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3" name="Соединительная линия уступом 32"/>
          <p:cNvCxnSpPr/>
          <p:nvPr/>
        </p:nvCxnSpPr>
        <p:spPr>
          <a:xfrm rot="16200000" flipH="1">
            <a:off x="4547038" y="932348"/>
            <a:ext cx="1588" cy="3945031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95536" y="3718773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Протокол </a:t>
            </a:r>
            <a:r>
              <a:rPr lang="ru-RU" dirty="0" smtClean="0"/>
              <a:t>– формализованные </a:t>
            </a:r>
            <a:r>
              <a:rPr lang="ru-RU" dirty="0"/>
              <a:t>правила, определяющие последовательность и формат сообщений, которыми обмениваются сетевые компоненты, лежащие на одном уровне, но в разных </a:t>
            </a:r>
            <a:r>
              <a:rPr lang="ru-RU" dirty="0" smtClean="0"/>
              <a:t>узлах.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4798893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Интерфейс</a:t>
            </a:r>
            <a:r>
              <a:rPr lang="ru-RU" dirty="0"/>
              <a:t> определяет последовательность и формат сообщений, которыми обмениваются сетевые компоненты, лежащие на соседних уровнях в одном узле.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09518" y="551024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Стек</a:t>
            </a:r>
            <a:r>
              <a:rPr lang="ru-RU" dirty="0" smtClean="0"/>
              <a:t> </a:t>
            </a:r>
            <a:r>
              <a:rPr lang="ru-RU" b="1" dirty="0" smtClean="0"/>
              <a:t>протоколов </a:t>
            </a:r>
            <a:r>
              <a:rPr lang="ru-RU" dirty="0" smtClean="0"/>
              <a:t>– иерархически </a:t>
            </a:r>
            <a:r>
              <a:rPr lang="ru-RU" dirty="0"/>
              <a:t>организованный набор протоколов, достаточный для организации </a:t>
            </a:r>
            <a:r>
              <a:rPr lang="ru-RU" dirty="0" smtClean="0"/>
              <a:t>полноценного взаимодействия </a:t>
            </a:r>
            <a:r>
              <a:rPr lang="ru-RU" dirty="0"/>
              <a:t>узлов в </a:t>
            </a:r>
            <a:r>
              <a:rPr lang="ru-RU" dirty="0" smtClean="0"/>
              <a:t>сети.</a:t>
            </a:r>
            <a:endParaRPr lang="ru-RU" dirty="0"/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 протоколов </a:t>
            </a:r>
            <a:r>
              <a:rPr lang="en-US" dirty="0" smtClean="0"/>
              <a:t>TCP/IP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827584" y="1990622"/>
            <a:ext cx="7884876" cy="384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7. Прикладной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27584" y="2530682"/>
            <a:ext cx="7884876" cy="384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6. Представления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27584" y="3070742"/>
            <a:ext cx="7884876" cy="384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5. Сеансовый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27584" y="3682810"/>
            <a:ext cx="7884876" cy="384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4. Транспортный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27584" y="4439111"/>
            <a:ext cx="7884876" cy="384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3. Сетевой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27584" y="5194978"/>
            <a:ext cx="7884876" cy="3854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 Канальный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27584" y="5745611"/>
            <a:ext cx="7884876" cy="3854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 Физический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4614848"/>
            <a:ext cx="363640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IP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04148" y="4240290"/>
            <a:ext cx="576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 anchor="ctr" anchorCtr="1">
            <a:spAutoFit/>
          </a:bodyPr>
          <a:lstStyle/>
          <a:p>
            <a:pPr algn="ctr"/>
            <a:r>
              <a:rPr lang="en-US" dirty="0" smtClean="0"/>
              <a:t>ICMP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5122970"/>
            <a:ext cx="3636404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dirty="0" smtClean="0"/>
              <a:t>Протоколы определяются технологией сети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80211" y="4240290"/>
            <a:ext cx="612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 anchor="ctr" anchorCtr="1">
            <a:spAutoFit/>
          </a:bodyPr>
          <a:lstStyle/>
          <a:p>
            <a:pPr algn="ctr"/>
            <a:r>
              <a:rPr lang="en-US" dirty="0" smtClean="0"/>
              <a:t>IGMP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860032" y="4240290"/>
            <a:ext cx="10441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 anchor="ctr" anchorCtr="1">
            <a:spAutoFit/>
          </a:bodyPr>
          <a:lstStyle/>
          <a:p>
            <a:pPr algn="ctr"/>
            <a:r>
              <a:rPr lang="en-US" dirty="0" smtClean="0"/>
              <a:t>ARP</a:t>
            </a:r>
            <a:r>
              <a:rPr lang="ru-RU" dirty="0" smtClean="0"/>
              <a:t>, </a:t>
            </a:r>
            <a:r>
              <a:rPr lang="en-US" dirty="0" smtClean="0"/>
              <a:t>RARP</a:t>
            </a:r>
            <a:endParaRPr lang="ru-RU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023828" y="5122970"/>
            <a:ext cx="1836204" cy="5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ru-RU" dirty="0" smtClean="0"/>
              <a:t>2. Звена данных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023828" y="5663030"/>
            <a:ext cx="1836204" cy="5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ru-RU" dirty="0" smtClean="0"/>
              <a:t>1. Физический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023828" y="4362820"/>
            <a:ext cx="1836204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ru-RU" dirty="0" smtClean="0"/>
              <a:t>3. Сетевой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023828" y="3610802"/>
            <a:ext cx="1836204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ru-RU" dirty="0" smtClean="0"/>
              <a:t>4. Транспортный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860032" y="3610802"/>
            <a:ext cx="1836204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/>
              <a:t>TCP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696236" y="3610802"/>
            <a:ext cx="1800200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/>
              <a:t>UDP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860032" y="1918614"/>
            <a:ext cx="363640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/>
              <a:t>DNS, HTTP (WWW), FTP, SMTP, TFTP, NFS,...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023828" y="1918614"/>
            <a:ext cx="183620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ru-RU" dirty="0" smtClean="0"/>
              <a:t>5. Прикладной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092280" y="4249582"/>
            <a:ext cx="14041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 anchor="ctr" anchorCtr="1">
            <a:spAutoFit/>
          </a:bodyPr>
          <a:lstStyle/>
          <a:p>
            <a:pPr algn="ctr"/>
            <a:r>
              <a:rPr lang="en-US" dirty="0" smtClean="0"/>
              <a:t>RIP, OFSP, BPG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583668" y="1494694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OSI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491880" y="1494694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TCP/IP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940152" y="14946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Протоколы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28596" y="836577"/>
            <a:ext cx="7886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ЭМВОС так и не был полностью реализован на практике.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пакета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37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774648" y="2771766"/>
            <a:ext cx="7560840" cy="1283369"/>
            <a:chOff x="755576" y="1506270"/>
            <a:chExt cx="7560840" cy="128336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5576" y="1844824"/>
              <a:ext cx="360040" cy="3600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1844824"/>
              <a:ext cx="648072" cy="3600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63688" y="1844824"/>
              <a:ext cx="648072" cy="3600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411760" y="1844824"/>
              <a:ext cx="792088" cy="3600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03848" y="1844824"/>
              <a:ext cx="3960440" cy="3600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164288" y="1844824"/>
              <a:ext cx="792088" cy="36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956376" y="1844824"/>
              <a:ext cx="360040" cy="36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3848" y="2204864"/>
              <a:ext cx="3960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Данные</a:t>
              </a:r>
              <a:endParaRPr lang="en-US" sz="1600" dirty="0" smtClean="0"/>
            </a:p>
            <a:p>
              <a:pPr algn="ctr"/>
              <a:r>
                <a:rPr lang="en-US" sz="1600" i="1" dirty="0" smtClean="0"/>
                <a:t>Data</a:t>
              </a:r>
              <a:endParaRPr lang="ru-RU" sz="16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64288" y="2204864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Трейлер</a:t>
              </a:r>
              <a:endParaRPr lang="en-US" sz="1600" dirty="0" smtClean="0"/>
            </a:p>
            <a:p>
              <a:pPr algn="ctr"/>
              <a:r>
                <a:rPr lang="en-US" sz="1600" i="1" dirty="0" smtClean="0"/>
                <a:t>Trailer</a:t>
              </a:r>
              <a:endParaRPr lang="ru-RU" sz="16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5576" y="2204864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Заголовок</a:t>
              </a:r>
            </a:p>
            <a:p>
              <a:pPr algn="ctr"/>
              <a:r>
                <a:rPr lang="en-US" sz="1600" i="1" dirty="0" smtClean="0"/>
                <a:t>Header</a:t>
              </a:r>
              <a:endParaRPr lang="ru-RU" sz="1600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27984" y="1506270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Поле данных</a:t>
              </a:r>
              <a:endParaRPr lang="ru-RU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02640" y="1454136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Преамбула - стартовый бит или комбинация битов </a:t>
            </a:r>
            <a:endParaRPr lang="ru-RU" sz="16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235382" y="2426244"/>
            <a:ext cx="13681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4688" y="174216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Адрес (идентификатор) получателя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782760" y="203020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Адрес (идентификатор) отправителя</a:t>
            </a:r>
            <a:endParaRPr lang="ru-RU" sz="16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990672" y="2606264"/>
            <a:ext cx="10081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781569" y="2750677"/>
            <a:ext cx="7208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02840" y="239024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Служебная информация</a:t>
            </a:r>
            <a:endParaRPr lang="ru-RU" sz="16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2610455" y="2930697"/>
            <a:ext cx="3608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15208" y="241172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Контрольная сумма</a:t>
            </a:r>
            <a:endParaRPr lang="ru-RU" sz="16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7435785" y="2929903"/>
            <a:ext cx="3608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7759821" y="2749883"/>
            <a:ext cx="7208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31232" y="203020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Стоповая комбинация</a:t>
            </a:r>
            <a:endParaRPr lang="ru-RU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592083" y="5072085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Точная структура пакета задается протоколом. Пакеты формируются на канальном, сетевом, транспортном уровне и иногда на прикладном.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Инкапсуляция пакетов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6762780" y="5327676"/>
            <a:ext cx="1987867" cy="133214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/>
              <a:t>Сеть</a:t>
            </a:r>
            <a:endParaRPr lang="ru-RU" sz="2000" dirty="0"/>
          </a:p>
        </p:txBody>
      </p:sp>
      <p:sp>
        <p:nvSpPr>
          <p:cNvPr id="5124" name="computr3"/>
          <p:cNvSpPr>
            <a:spLocks noEditPoints="1" noChangeArrowheads="1"/>
          </p:cNvSpPr>
          <p:nvPr/>
        </p:nvSpPr>
        <p:spPr bwMode="auto">
          <a:xfrm>
            <a:off x="673388" y="1749402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Document"/>
          <p:cNvSpPr>
            <a:spLocks noEditPoints="1" noChangeArrowheads="1"/>
          </p:cNvSpPr>
          <p:nvPr/>
        </p:nvSpPr>
        <p:spPr bwMode="auto">
          <a:xfrm>
            <a:off x="2617604" y="1749402"/>
            <a:ext cx="432048" cy="5400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41740" y="1749402"/>
            <a:ext cx="2124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(сообщение)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45796" y="2748222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49652" y="2748222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121660" y="4332398"/>
            <a:ext cx="29163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данные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17504" y="4332398"/>
            <a:ext cx="14041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17504" y="5097774"/>
            <a:ext cx="43204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кадра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3368" y="5097774"/>
            <a:ext cx="12246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345795" y="3144266"/>
            <a:ext cx="1656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049652" y="3144266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81400" y="1317354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Хост 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365576" y="1389362"/>
            <a:ext cx="10441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1861520" y="1965426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265676" y="1965426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345796" y="3538539"/>
            <a:ext cx="9361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3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049653" y="3538539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Заголовок3</a:t>
            </a:r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4633828" y="2433478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633828" y="4017654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633828" y="4773738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669832" y="5529822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337684" y="610588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61720" y="610588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949752" y="585385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273788" y="610588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97824" y="585385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921860" y="585385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281900" y="610588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3855432" y="5984182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143464" y="5975562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4503504" y="5975562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5115572" y="5984182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52"/>
          <p:cNvSpPr/>
          <p:nvPr/>
        </p:nvSpPr>
        <p:spPr>
          <a:xfrm>
            <a:off x="6069033" y="5765832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modem"/>
          <p:cNvSpPr>
            <a:spLocks noEditPoints="1" noChangeArrowheads="1"/>
          </p:cNvSpPr>
          <p:nvPr/>
        </p:nvSpPr>
        <p:spPr bwMode="auto">
          <a:xfrm>
            <a:off x="7806897" y="5507696"/>
            <a:ext cx="648072" cy="288032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modem"/>
          <p:cNvSpPr>
            <a:spLocks noEditPoints="1" noChangeArrowheads="1"/>
          </p:cNvSpPr>
          <p:nvPr/>
        </p:nvSpPr>
        <p:spPr bwMode="auto">
          <a:xfrm>
            <a:off x="7158825" y="6155768"/>
            <a:ext cx="648072" cy="288032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modem"/>
          <p:cNvSpPr>
            <a:spLocks noEditPoints="1" noChangeArrowheads="1"/>
          </p:cNvSpPr>
          <p:nvPr/>
        </p:nvSpPr>
        <p:spPr bwMode="auto">
          <a:xfrm>
            <a:off x="6762781" y="5435688"/>
            <a:ext cx="648072" cy="288032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444066" y="574852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Сигнал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320378" y="5748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3648995" y="5748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3941099" y="5817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269716" y="5748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5292080" y="5748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4598333" y="5817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4890437" y="5817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592084" y="617499"/>
            <a:ext cx="79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«Матрешка», конверт в конверте: пакеты с более высокого уровня вкладываются как данные на более низком уровне.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6251598" y="1858941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Прикладной</a:t>
            </a:r>
            <a:endParaRPr lang="ru-RU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6324624" y="2917818"/>
            <a:ext cx="167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Транспортный</a:t>
            </a:r>
            <a:endParaRPr lang="ru-RU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6251598" y="430531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Сетевой</a:t>
            </a:r>
            <a:endParaRPr lang="ru-RU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6105546" y="4962546"/>
            <a:ext cx="128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Канальный</a:t>
            </a:r>
            <a:endParaRPr lang="ru-RU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5302260" y="6240501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Физический</a:t>
            </a:r>
            <a:endParaRPr lang="ru-RU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Деинкапсуляция</a:t>
            </a:r>
            <a:r>
              <a:rPr lang="ru-RU" dirty="0" smtClean="0"/>
              <a:t> пакетов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482544" y="5181624"/>
            <a:ext cx="1826689" cy="12241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/>
              <a:t>Сеть</a:t>
            </a:r>
            <a:endParaRPr lang="ru-RU" sz="2000" dirty="0"/>
          </a:p>
        </p:txBody>
      </p:sp>
      <p:sp>
        <p:nvSpPr>
          <p:cNvPr id="7" name="computr3"/>
          <p:cNvSpPr>
            <a:spLocks noEditPoints="1" noChangeArrowheads="1"/>
          </p:cNvSpPr>
          <p:nvPr/>
        </p:nvSpPr>
        <p:spPr bwMode="auto">
          <a:xfrm>
            <a:off x="7330191" y="1201198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142059" y="1165194"/>
            <a:ext cx="432048" cy="5400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10139" y="2103469"/>
            <a:ext cx="2124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Данные (сообщение)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23735" y="3100383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27591" y="3100383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46669" y="4706955"/>
            <a:ext cx="27461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данные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42513" y="4706955"/>
            <a:ext cx="14041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659175" y="5479192"/>
            <a:ext cx="41624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кадра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417733" y="5473728"/>
            <a:ext cx="12246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23734" y="3496427"/>
            <a:ext cx="1656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827591" y="3496427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438203" y="769150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Хост </a:t>
            </a:r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90031" y="769150"/>
            <a:ext cx="10441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6754127" y="1417222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23735" y="3901763"/>
            <a:ext cx="9361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3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827592" y="3901763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Заголовок3</a:t>
            </a: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 flipV="1">
            <a:off x="6302227" y="2787545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flipV="1">
            <a:off x="6302227" y="4371721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flipV="1">
            <a:off x="6302227" y="5127805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flipV="1">
            <a:off x="6338231" y="5883889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2161259" y="6127264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flipV="1">
            <a:off x="6286075" y="1849270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981858" y="613096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Сигнал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041611" y="6451809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365647" y="6451809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653679" y="6199781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977715" y="6451809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301751" y="6199781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625787" y="6199781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985827" y="6451809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4559359" y="6330105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847391" y="6321485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5207431" y="6321485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5819499" y="6330105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24305" y="609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4352922" y="609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4645026" y="6163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4973643" y="609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5996007" y="609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5302260" y="6163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5594364" y="6163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фон Неймана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5570" y="4049721"/>
            <a:ext cx="80010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Принципы фон Неймана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b="1" i="1" dirty="0" smtClean="0"/>
              <a:t>Принцип однородности памяти </a:t>
            </a:r>
            <a:r>
              <a:rPr lang="ru-RU" dirty="0" smtClean="0"/>
              <a:t>– данные и программы хранятся в одной общей</a:t>
            </a:r>
            <a:r>
              <a:rPr lang="en-US" dirty="0" smtClean="0"/>
              <a:t> </a:t>
            </a:r>
            <a:r>
              <a:rPr lang="ru-RU" dirty="0" smtClean="0"/>
              <a:t>памяти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b="1" i="1" dirty="0" smtClean="0"/>
              <a:t>Принцип </a:t>
            </a:r>
            <a:r>
              <a:rPr lang="ru-RU" b="1" i="1" dirty="0" err="1" smtClean="0"/>
              <a:t>адресности</a:t>
            </a:r>
            <a:r>
              <a:rPr lang="ru-RU" b="1" i="1" dirty="0" smtClean="0"/>
              <a:t> </a:t>
            </a:r>
            <a:r>
              <a:rPr lang="ru-RU" dirty="0" smtClean="0"/>
              <a:t>– память состоит из пронумерованных ячеек, любая ячейка доступна процессору по адресу (номеру)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b="1" i="1" dirty="0" smtClean="0"/>
              <a:t>Принцип программного управления </a:t>
            </a:r>
            <a:r>
              <a:rPr lang="ru-RU" dirty="0" smtClean="0"/>
              <a:t>– все действия записаны в виде последовательности команд (программы)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b="1" i="1" dirty="0" smtClean="0"/>
              <a:t>Принцип двоичного кодирования </a:t>
            </a:r>
            <a:r>
              <a:rPr lang="ru-RU" dirty="0" smtClean="0"/>
              <a:t>– и данные, и программы представляются в двоичном виде </a:t>
            </a:r>
            <a:r>
              <a:rPr lang="en-US" dirty="0" smtClean="0"/>
              <a:t>{0, 1}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5570" y="1457298"/>
            <a:ext cx="4746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блоки:</a:t>
            </a:r>
          </a:p>
          <a:p>
            <a:pPr marL="177800"/>
            <a:r>
              <a:rPr lang="ru-RU" dirty="0" smtClean="0"/>
              <a:t>Арифметико-логическое устройство </a:t>
            </a:r>
            <a:r>
              <a:rPr lang="ru-RU" b="1" dirty="0" smtClean="0"/>
              <a:t>(АЛУ)</a:t>
            </a:r>
          </a:p>
          <a:p>
            <a:pPr marL="177800"/>
            <a:r>
              <a:rPr lang="ru-RU" dirty="0" smtClean="0"/>
              <a:t>Устройство управления </a:t>
            </a:r>
            <a:r>
              <a:rPr lang="ru-RU" b="1" dirty="0" smtClean="0"/>
              <a:t>(УУ)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Запоминающее устройство </a:t>
            </a:r>
            <a:r>
              <a:rPr lang="ru-RU" b="1" dirty="0" smtClean="0"/>
              <a:t>(ЗУ)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Устройства ввода исходных данных (</a:t>
            </a:r>
            <a:r>
              <a:rPr lang="ru-RU" b="1" dirty="0" err="1" smtClean="0"/>
              <a:t>Увв</a:t>
            </a:r>
            <a:r>
              <a:rPr lang="ru-RU" dirty="0" smtClean="0"/>
              <a:t> – </a:t>
            </a:r>
            <a:r>
              <a:rPr lang="ru-RU" dirty="0" err="1" smtClean="0"/>
              <a:t>Input</a:t>
            </a:r>
            <a:r>
              <a:rPr lang="ru-RU" dirty="0" smtClean="0"/>
              <a:t>)</a:t>
            </a:r>
          </a:p>
          <a:p>
            <a:pPr marL="177800"/>
            <a:r>
              <a:rPr lang="ru-RU" dirty="0" smtClean="0"/>
              <a:t>Устройства вывода результатов (</a:t>
            </a:r>
            <a:r>
              <a:rPr lang="ru-RU" b="1" dirty="0" err="1" smtClean="0"/>
              <a:t>Увыв</a:t>
            </a:r>
            <a:r>
              <a:rPr lang="ru-RU" dirty="0" smtClean="0"/>
              <a:t> – </a:t>
            </a:r>
            <a:r>
              <a:rPr lang="ru-RU" dirty="0" err="1" smtClean="0"/>
              <a:t>Output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5570" y="617499"/>
            <a:ext cx="800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Принципиальная схема работы ЭВМ, начиная с первого компьютера ЭНИАК в 1940г.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11799" y="1457298"/>
            <a:ext cx="30670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ЗУ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11799" y="2247580"/>
            <a:ext cx="1314468" cy="803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400" dirty="0" smtClean="0"/>
              <a:t>УУ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64423" y="2247580"/>
            <a:ext cx="1314468" cy="803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400" dirty="0" smtClean="0"/>
              <a:t>АЛУ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8170" y="3465513"/>
            <a:ext cx="766773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err="1" smtClean="0"/>
              <a:t>Увыв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81858" y="3465513"/>
            <a:ext cx="766773" cy="474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err="1" smtClean="0"/>
              <a:t>Увв</a:t>
            </a:r>
            <a:endParaRPr lang="ru-RU" sz="2000" dirty="0"/>
          </a:p>
        </p:txBody>
      </p:sp>
      <p:cxnSp>
        <p:nvCxnSpPr>
          <p:cNvPr id="14" name="Прямая со стрелкой 13"/>
          <p:cNvCxnSpPr>
            <a:stCxn id="10" idx="2"/>
            <a:endCxn id="11" idx="0"/>
          </p:cNvCxnSpPr>
          <p:nvPr/>
        </p:nvCxnSpPr>
        <p:spPr>
          <a:xfrm rot="16200000" flipH="1">
            <a:off x="7824284" y="3048239"/>
            <a:ext cx="414647" cy="4199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0"/>
            <a:endCxn id="10" idx="2"/>
          </p:cNvCxnSpPr>
          <p:nvPr/>
        </p:nvCxnSpPr>
        <p:spPr>
          <a:xfrm rot="5400000" flipH="1" flipV="1">
            <a:off x="7386128" y="3029984"/>
            <a:ext cx="414647" cy="4564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726267" y="2430145"/>
            <a:ext cx="432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6732423" y="2868301"/>
            <a:ext cx="432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648340" y="2083272"/>
            <a:ext cx="329412" cy="7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160316" y="2083271"/>
            <a:ext cx="328617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7365245" y="2083271"/>
            <a:ext cx="329412" cy="7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7877221" y="2083270"/>
            <a:ext cx="328617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Сессия передачи данных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47674" y="1018348"/>
            <a:ext cx="2044728" cy="4381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Передатчик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5085" y="1018348"/>
            <a:ext cx="2044728" cy="4381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Приемник</a:t>
            </a:r>
          </a:p>
        </p:txBody>
      </p:sp>
      <p:cxnSp>
        <p:nvCxnSpPr>
          <p:cNvPr id="9" name="Прямая со стрелкой 8"/>
          <p:cNvCxnSpPr>
            <a:stCxn id="6" idx="2"/>
          </p:cNvCxnSpPr>
          <p:nvPr/>
        </p:nvCxnSpPr>
        <p:spPr>
          <a:xfrm rot="5400000">
            <a:off x="-576333" y="3902875"/>
            <a:ext cx="48927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 rot="5400000">
            <a:off x="4772822" y="3921131"/>
            <a:ext cx="492925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06551" y="1894660"/>
            <a:ext cx="529438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3686" y="1529530"/>
            <a:ext cx="21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Запрос соединения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1906551" y="2296303"/>
            <a:ext cx="533089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84506" y="1967686"/>
            <a:ext cx="289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Подтверждение готовности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906551" y="3026563"/>
            <a:ext cx="529438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74617" y="2661433"/>
            <a:ext cx="91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Пакет 1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1870038" y="3391693"/>
            <a:ext cx="533089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63611" y="3063076"/>
            <a:ext cx="194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Подтверждение 1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870038" y="5911090"/>
            <a:ext cx="529438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16786" y="5545960"/>
            <a:ext cx="263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Завершение соединения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906551" y="4012414"/>
            <a:ext cx="529438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74617" y="3647284"/>
            <a:ext cx="91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Пакет 2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rot="10800000" flipV="1">
            <a:off x="1870038" y="4377544"/>
            <a:ext cx="533089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63611" y="4048927"/>
            <a:ext cx="194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Подтверждение 2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906551" y="4925239"/>
            <a:ext cx="529438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74617" y="4560109"/>
            <a:ext cx="91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Пакет 3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rot="10800000" flipV="1">
            <a:off x="1870038" y="5290369"/>
            <a:ext cx="533089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63611" y="4961752"/>
            <a:ext cx="194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Подтверждение 3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стандарты сетей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35596" y="3501008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Проводные</a:t>
            </a:r>
            <a:r>
              <a:rPr lang="ru-RU" dirty="0" smtClean="0"/>
              <a:t>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b="1" dirty="0" smtClean="0"/>
              <a:t>Ethernet</a:t>
            </a:r>
            <a:r>
              <a:rPr lang="en-US" dirty="0" smtClean="0"/>
              <a:t>, Fast Ethernet, Gigabit Ethernet...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err="1" smtClean="0"/>
              <a:t>Arcnet</a:t>
            </a:r>
            <a:endParaRPr lang="en-US" dirty="0" smtClean="0"/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Token-Ring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100VG-AnyLAN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FDDI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08104" y="3514945"/>
            <a:ext cx="2052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Беспроводные</a:t>
            </a:r>
            <a:r>
              <a:rPr lang="ru-RU" dirty="0" smtClean="0"/>
              <a:t>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Bluetooth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Wi-Fi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err="1" smtClean="0"/>
              <a:t>WiMAX</a:t>
            </a:r>
            <a:endParaRPr lang="en-US" dirty="0" smtClean="0"/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GPRS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32560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i="1" dirty="0" smtClean="0"/>
              <a:t>Виртуальные</a:t>
            </a:r>
            <a:r>
              <a:rPr lang="ru-RU" dirty="0" smtClean="0"/>
              <a:t> сети </a:t>
            </a:r>
            <a:r>
              <a:rPr lang="en-US" dirty="0" smtClean="0"/>
              <a:t>(VPN)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48" y="202484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Большинство стандартов физических сетей разработано или одобрено комитетом 802 </a:t>
            </a:r>
            <a:r>
              <a:rPr lang="en-US" dirty="0" smtClean="0"/>
              <a:t>IEEE (</a:t>
            </a:r>
            <a:r>
              <a:rPr lang="ru-RU" dirty="0" smtClean="0"/>
              <a:t>Институт инженеров по электротехнике и электронике, </a:t>
            </a:r>
            <a:r>
              <a:rPr lang="it-IT" i="1" dirty="0" smtClean="0"/>
              <a:t>Institute of Electrical and Electronics Engineers</a:t>
            </a:r>
            <a:r>
              <a:rPr lang="ru-RU" dirty="0" smtClean="0"/>
              <a:t>).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47564" y="32489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Физические сети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7544" y="69269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Стандарты сетей определяют принятую в сети среду передачи, топологию, метод доступа, кодирование информации, формат пакета (кадра).</a:t>
            </a:r>
          </a:p>
          <a:p>
            <a:pPr indent="355600" algn="just"/>
            <a:r>
              <a:rPr lang="ru-RU" dirty="0" smtClean="0"/>
              <a:t>Исходя из этого определяется предельный размер сети, скорость передачи, предельное число абонентов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MAC-</a:t>
            </a:r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9552" y="65401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Каждое сетевое устройство имеет индивидуальный уникальный </a:t>
            </a:r>
            <a:r>
              <a:rPr lang="en-US" b="1" dirty="0" smtClean="0"/>
              <a:t>MAC-</a:t>
            </a:r>
            <a:r>
              <a:rPr lang="ru-RU" b="1" dirty="0" smtClean="0"/>
              <a:t>адрес</a:t>
            </a:r>
            <a:r>
              <a:rPr lang="ru-RU" dirty="0" smtClean="0"/>
              <a:t>, назначаемый производителем («вшитый»). Это адрес </a:t>
            </a:r>
            <a:r>
              <a:rPr lang="ru-RU" b="1" dirty="0" smtClean="0"/>
              <a:t>канального уровня, </a:t>
            </a:r>
            <a:r>
              <a:rPr lang="ru-RU" dirty="0" smtClean="0"/>
              <a:t>но называется </a:t>
            </a:r>
            <a:r>
              <a:rPr lang="ru-RU" b="1" dirty="0" smtClean="0"/>
              <a:t>физическим адресом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9518" y="3358473"/>
            <a:ext cx="8580555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GB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getmac</a:t>
            </a:r>
            <a:endParaRPr lang="en-GB" sz="1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Физический адрес    Имя транспорта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=================== ==========================================================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00-1</a:t>
            </a:r>
            <a:r>
              <a:rPr lang="en-GB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D-60-74-8B-E8   \Device\</a:t>
            </a:r>
            <a:r>
              <a:rPr lang="en-GB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Tcpip</a:t>
            </a:r>
            <a:r>
              <a:rPr lang="en-GB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_{FDDB29EF-C5A1-4CDC-A665-C8D9BD639DA8}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08-00-27-00-48-68   \Device\</a:t>
            </a:r>
            <a:r>
              <a:rPr lang="en-GB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Tcpip</a:t>
            </a:r>
            <a:r>
              <a:rPr lang="en-GB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_{429B1394-0396-4FEB-A6C8-D5D5E5223F56}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083" y="2993343"/>
            <a:ext cx="694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</a:t>
            </a:r>
            <a:r>
              <a:rPr lang="en-US" dirty="0" smtClean="0"/>
              <a:t>Windows </a:t>
            </a:r>
            <a:r>
              <a:rPr lang="ru-RU" dirty="0" smtClean="0"/>
              <a:t>можно узнать через командную строку </a:t>
            </a:r>
            <a:r>
              <a:rPr lang="ru-RU" dirty="0" err="1" smtClean="0"/>
              <a:t>комнадой</a:t>
            </a:r>
            <a:r>
              <a:rPr lang="ru-RU" dirty="0" smtClean="0"/>
              <a:t> </a:t>
            </a:r>
            <a:r>
              <a:rPr lang="en-US" b="1" dirty="0" err="1" smtClean="0"/>
              <a:t>getmac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5570" y="1635661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Теоретически не должен изменяться, но на практике есть возможность.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19057" y="218755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Состоит из 6 байт (48 бит), записывается в 16-ричном виде через дефис или двоеточие.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09518" y="583885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Широковещательная</a:t>
            </a:r>
            <a:r>
              <a:rPr lang="ru-RU" dirty="0" smtClean="0"/>
              <a:t> передача (</a:t>
            </a:r>
            <a:r>
              <a:rPr lang="en-US" dirty="0" smtClean="0"/>
              <a:t>broadcast, </a:t>
            </a:r>
            <a:r>
              <a:rPr lang="ru-RU" dirty="0" smtClean="0"/>
              <a:t>всем абонентам сети одновременно) – специально выделенный сетевой адрес, все 48 битов установлены в 1.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09518" y="507208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Используется для поиска и опознания устройств в пределах локальной сети (непосредственные соседи).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MAC-</a:t>
            </a:r>
            <a:r>
              <a:rPr lang="ru-RU" dirty="0" smtClean="0"/>
              <a:t>адреса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43</a:t>
            </a:fld>
            <a:endParaRPr lang="ru-RU"/>
          </a:p>
        </p:txBody>
      </p:sp>
      <p:grpSp>
        <p:nvGrpSpPr>
          <p:cNvPr id="3" name="Группа 17"/>
          <p:cNvGrpSpPr/>
          <p:nvPr/>
        </p:nvGrpSpPr>
        <p:grpSpPr>
          <a:xfrm>
            <a:off x="957213" y="800064"/>
            <a:ext cx="7200800" cy="1418674"/>
            <a:chOff x="1007604" y="1448780"/>
            <a:chExt cx="7200800" cy="141867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07604" y="1808820"/>
              <a:ext cx="54006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I/G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47664" y="1808820"/>
              <a:ext cx="54006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U/G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087724" y="1808820"/>
              <a:ext cx="306034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OUI (</a:t>
              </a:r>
              <a:r>
                <a:rPr lang="ru-RU" dirty="0" smtClean="0">
                  <a:solidFill>
                    <a:schemeClr val="tx1"/>
                  </a:solidFill>
                </a:rPr>
                <a:t>идентификатор)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148064" y="1808820"/>
              <a:ext cx="306034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OUA </a:t>
              </a:r>
              <a:r>
                <a:rPr lang="ru-RU" dirty="0" smtClean="0">
                  <a:solidFill>
                    <a:schemeClr val="tx1"/>
                  </a:solidFill>
                </a:rPr>
                <a:t>(сетевой адрес)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Правая фигурная скобка 8"/>
            <p:cNvSpPr/>
            <p:nvPr/>
          </p:nvSpPr>
          <p:spPr>
            <a:xfrm rot="5400000">
              <a:off x="5022050" y="-621450"/>
              <a:ext cx="252028" cy="6120680"/>
            </a:xfrm>
            <a:prstGeom prst="rightBrace">
              <a:avLst>
                <a:gd name="adj1" fmla="val 3772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7944" y="2528900"/>
              <a:ext cx="22322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UAA (</a:t>
              </a:r>
              <a:r>
                <a:rPr lang="ru-RU" sz="1600" dirty="0" smtClean="0"/>
                <a:t>46 бит</a:t>
              </a:r>
              <a:r>
                <a:rPr lang="en-US" sz="1600" dirty="0" smtClean="0"/>
                <a:t>)</a:t>
              </a:r>
              <a:endParaRPr lang="ru-RU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7604" y="1448780"/>
              <a:ext cx="5400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1 </a:t>
              </a:r>
              <a:r>
                <a:rPr lang="ru-RU" sz="1600" dirty="0" smtClean="0"/>
                <a:t>бит</a:t>
              </a:r>
              <a:endParaRPr lang="ru-RU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7664" y="1448780"/>
              <a:ext cx="5400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1 </a:t>
              </a:r>
              <a:r>
                <a:rPr lang="ru-RU" sz="1600" dirty="0" smtClean="0"/>
                <a:t>бит</a:t>
              </a:r>
              <a:endParaRPr lang="ru-RU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3848" y="1448780"/>
              <a:ext cx="8640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1600" dirty="0" smtClean="0"/>
                <a:t>22</a:t>
              </a:r>
              <a:r>
                <a:rPr lang="en-US" sz="1600" dirty="0" smtClean="0"/>
                <a:t> </a:t>
              </a:r>
              <a:r>
                <a:rPr lang="ru-RU" sz="1600" dirty="0" smtClean="0"/>
                <a:t>бита</a:t>
              </a:r>
              <a:endParaRPr lang="ru-RU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1448780"/>
              <a:ext cx="8640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1600" dirty="0" smtClean="0"/>
                <a:t>24</a:t>
              </a:r>
              <a:r>
                <a:rPr lang="en-US" sz="1600" dirty="0" smtClean="0"/>
                <a:t> </a:t>
              </a:r>
              <a:r>
                <a:rPr lang="ru-RU" sz="1600" dirty="0" smtClean="0"/>
                <a:t>бита</a:t>
              </a:r>
              <a:endParaRPr lang="ru-RU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2544" y="2260584"/>
            <a:ext cx="8244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OUA</a:t>
            </a:r>
            <a:r>
              <a:rPr lang="ru-RU" dirty="0" smtClean="0"/>
              <a:t> (</a:t>
            </a:r>
            <a:r>
              <a:rPr lang="ru-RU" dirty="0" err="1" smtClean="0"/>
              <a:t>Organizationally</a:t>
            </a:r>
            <a:r>
              <a:rPr lang="ru-RU" dirty="0" smtClean="0"/>
              <a:t> </a:t>
            </a:r>
            <a:r>
              <a:rPr lang="ru-RU" dirty="0" err="1" smtClean="0"/>
              <a:t>Unique</a:t>
            </a:r>
            <a:r>
              <a:rPr lang="ru-RU" dirty="0" smtClean="0"/>
              <a:t> </a:t>
            </a:r>
            <a:r>
              <a:rPr lang="ru-RU" dirty="0" err="1" smtClean="0"/>
              <a:t>Address</a:t>
            </a:r>
            <a:r>
              <a:rPr lang="ru-RU" dirty="0" smtClean="0"/>
              <a:t>) – уникальный адрес карты для данного производителя.</a:t>
            </a:r>
          </a:p>
          <a:p>
            <a:pPr algn="just"/>
            <a:r>
              <a:rPr lang="ru-RU" b="1" dirty="0" smtClean="0"/>
              <a:t>OUI</a:t>
            </a:r>
            <a:r>
              <a:rPr lang="ru-RU" dirty="0" smtClean="0"/>
              <a:t> (</a:t>
            </a:r>
            <a:r>
              <a:rPr lang="ru-RU" dirty="0" err="1" smtClean="0"/>
              <a:t>Organizationally</a:t>
            </a:r>
            <a:r>
              <a:rPr lang="ru-RU" dirty="0" smtClean="0"/>
              <a:t> </a:t>
            </a:r>
            <a:r>
              <a:rPr lang="ru-RU" dirty="0" err="1" smtClean="0"/>
              <a:t>Unique</a:t>
            </a:r>
            <a:r>
              <a:rPr lang="ru-RU" dirty="0" smtClean="0"/>
              <a:t> </a:t>
            </a:r>
            <a:r>
              <a:rPr lang="ru-RU" dirty="0" err="1" smtClean="0"/>
              <a:t>Identifier</a:t>
            </a:r>
            <a:r>
              <a:rPr lang="ru-RU" dirty="0" smtClean="0"/>
              <a:t>) – идентификатор производителя. Назначается организацией IEEE.</a:t>
            </a:r>
          </a:p>
          <a:p>
            <a:pPr algn="just"/>
            <a:r>
              <a:rPr lang="ru-RU" b="1" dirty="0" smtClean="0"/>
              <a:t>I/G</a:t>
            </a:r>
            <a:r>
              <a:rPr lang="ru-RU" dirty="0" smtClean="0"/>
              <a:t> (</a:t>
            </a:r>
            <a:r>
              <a:rPr lang="ru-RU" dirty="0" err="1" smtClean="0"/>
              <a:t>Individual</a:t>
            </a:r>
            <a:r>
              <a:rPr lang="ru-RU" dirty="0" smtClean="0"/>
              <a:t>/</a:t>
            </a:r>
            <a:r>
              <a:rPr lang="ru-RU" dirty="0" err="1" smtClean="0"/>
              <a:t>Group</a:t>
            </a:r>
            <a:r>
              <a:rPr lang="ru-RU" dirty="0" smtClean="0"/>
              <a:t>) указывает на тип адреса (0 - индивидуальный, 1 - групповой). Пакеты с групповым адресом получат все имеющие этот групповой адрес сетевые адаптеры. </a:t>
            </a:r>
          </a:p>
          <a:p>
            <a:pPr algn="just"/>
            <a:r>
              <a:rPr lang="ru-RU" b="1" dirty="0" smtClean="0"/>
              <a:t>U/L</a:t>
            </a:r>
            <a:r>
              <a:rPr lang="ru-RU" dirty="0" smtClean="0"/>
              <a:t> (</a:t>
            </a:r>
            <a:r>
              <a:rPr lang="ru-RU" dirty="0" err="1" smtClean="0"/>
              <a:t>Universal</a:t>
            </a:r>
            <a:r>
              <a:rPr lang="ru-RU" dirty="0" smtClean="0"/>
              <a:t>/</a:t>
            </a:r>
            <a:r>
              <a:rPr lang="ru-RU" dirty="0" err="1" smtClean="0"/>
              <a:t>Local</a:t>
            </a:r>
            <a:r>
              <a:rPr lang="ru-RU" dirty="0" smtClean="0"/>
              <a:t>) - определяет, как был присвоен адрес. Обычно установлен в 0. 1 означает, что адрес задан не производителем, а администратором локальной сети («</a:t>
            </a:r>
            <a:r>
              <a:rPr lang="ru-RU" dirty="0" err="1" smtClean="0"/>
              <a:t>перепрошит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или назначен через драйвер устройства).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</a:t>
            </a:r>
            <a:r>
              <a:rPr lang="en-US" dirty="0" smtClean="0"/>
              <a:t>MAC-</a:t>
            </a:r>
            <a:r>
              <a:rPr lang="ru-RU" dirty="0" smtClean="0"/>
              <a:t>адресом в </a:t>
            </a:r>
            <a:r>
              <a:rPr lang="en-US" dirty="0" smtClean="0"/>
              <a:t>Windows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3466" y="1092168"/>
            <a:ext cx="8580555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GB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getmac</a:t>
            </a:r>
            <a:endParaRPr lang="en-GB" sz="1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Физический адрес    Имя транспорта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=================== ==========================================================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00-1</a:t>
            </a:r>
            <a:r>
              <a:rPr lang="en-GB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D-60-74-8B-E8   \Device\</a:t>
            </a:r>
            <a:r>
              <a:rPr lang="en-GB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Tcpip</a:t>
            </a:r>
            <a:r>
              <a:rPr lang="en-GB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_{FDDB29EF-C5A1-4CDC-A665-C8D9BD639DA8}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08-00-27-00-48-68   \Device\</a:t>
            </a:r>
            <a:r>
              <a:rPr lang="en-GB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Tcpip</a:t>
            </a:r>
            <a:r>
              <a:rPr lang="en-GB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_{429B1394-0396-4FEB-A6C8-D5D5E5223F56}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031" y="727038"/>
            <a:ext cx="351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Через командную строку - </a:t>
            </a:r>
            <a:r>
              <a:rPr lang="en-US" b="1" dirty="0" err="1" smtClean="0"/>
              <a:t>getmac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2544" y="2771766"/>
            <a:ext cx="456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Назначить </a:t>
            </a:r>
            <a:r>
              <a:rPr lang="en-US" dirty="0" smtClean="0"/>
              <a:t>MAC-</a:t>
            </a:r>
            <a:r>
              <a:rPr lang="ru-RU" dirty="0" smtClean="0"/>
              <a:t>адрес можно через диспетчер устройств, в свойствах сетевой карты – вкладка «Дополнительно», свойство «Сетевой адрес».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182" y="2516174"/>
            <a:ext cx="3534520" cy="408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 </a:t>
            </a:r>
            <a:r>
              <a:rPr lang="en-US" dirty="0" smtClean="0"/>
              <a:t>IP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90872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Протокол межсетевого взаимодействия (</a:t>
            </a:r>
            <a:r>
              <a:rPr lang="ru-RU" b="1" dirty="0" smtClean="0"/>
              <a:t>IP – </a:t>
            </a:r>
            <a:r>
              <a:rPr lang="en-US" b="1" dirty="0" smtClean="0"/>
              <a:t>Internet Protocol</a:t>
            </a:r>
            <a:r>
              <a:rPr lang="ru-RU" dirty="0" smtClean="0"/>
              <a:t>) объединяет сегменты сети в единую сеть, обеспечивая доставку данных между любыми узлами сети.</a:t>
            </a:r>
            <a:endParaRPr lang="en-US" dirty="0" smtClean="0"/>
          </a:p>
          <a:p>
            <a:pPr indent="355600" algn="just"/>
            <a:r>
              <a:rPr lang="ru-RU" dirty="0" smtClean="0"/>
              <a:t>Протокол включает описание адресации и структуры пакета.</a:t>
            </a:r>
          </a:p>
          <a:p>
            <a:pPr indent="355600" algn="just"/>
            <a:r>
              <a:rPr lang="en-US" dirty="0" smtClean="0"/>
              <a:t>IP – </a:t>
            </a:r>
            <a:r>
              <a:rPr lang="ru-RU" dirty="0" smtClean="0"/>
              <a:t>ненадежная служба доставки пакета без установления соединения, но с "максимальными усилиями" (</a:t>
            </a:r>
            <a:r>
              <a:rPr lang="ru-RU" dirty="0" err="1" smtClean="0"/>
              <a:t>best-effort</a:t>
            </a:r>
            <a:r>
              <a:rPr lang="ru-RU" dirty="0" smtClean="0"/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8278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IP транспортирует данные в пакетах (дейтаграммах), каждая из которых транспортируется отдельно. Дейтаграммы могут перемещаться по различным маршрутам и могут прибыть не в исходной последовательности или быть дублированы. IP не сохраняет копию маршрутов и не имеет никаких средств для того, чтобы переупорядочить дейтаграммы, как только они достигают пункта назначения.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441097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Версии протокола </a:t>
            </a:r>
            <a:r>
              <a:rPr lang="en-US" dirty="0" smtClean="0"/>
              <a:t>IP:</a:t>
            </a:r>
          </a:p>
          <a:p>
            <a:pPr marL="361950" indent="174625" algn="just">
              <a:buFont typeface="Calibri" pitchFamily="34" charset="0"/>
              <a:buChar char="–"/>
            </a:pPr>
            <a:r>
              <a:rPr lang="en-US" dirty="0" smtClean="0"/>
              <a:t>4 </a:t>
            </a:r>
            <a:r>
              <a:rPr lang="ru-RU" dirty="0" smtClean="0"/>
              <a:t>версия (</a:t>
            </a:r>
            <a:r>
              <a:rPr lang="en-US" dirty="0" smtClean="0"/>
              <a:t>IPv4</a:t>
            </a:r>
            <a:r>
              <a:rPr lang="ru-RU" dirty="0" smtClean="0"/>
              <a:t>)</a:t>
            </a:r>
            <a:r>
              <a:rPr lang="en-US" dirty="0" smtClean="0"/>
              <a:t>;</a:t>
            </a:r>
          </a:p>
          <a:p>
            <a:pPr marL="819150" lvl="1" indent="174625" algn="just">
              <a:buFont typeface="Arial" pitchFamily="34" charset="0"/>
              <a:buChar char="•"/>
            </a:pPr>
            <a:r>
              <a:rPr lang="ru-RU" dirty="0" smtClean="0"/>
              <a:t>классовая система адресации;</a:t>
            </a:r>
          </a:p>
          <a:p>
            <a:pPr marL="819150" lvl="1" indent="174625" algn="just">
              <a:buFont typeface="Arial" pitchFamily="34" charset="0"/>
              <a:buChar char="•"/>
            </a:pPr>
            <a:r>
              <a:rPr lang="ru-RU" dirty="0" smtClean="0"/>
              <a:t>бесклассовая система;</a:t>
            </a:r>
          </a:p>
          <a:p>
            <a:pPr marL="361950" indent="174625" algn="just">
              <a:buFont typeface="Calibri" pitchFamily="34" charset="0"/>
              <a:buChar char="–"/>
            </a:pPr>
            <a:r>
              <a:rPr lang="ru-RU" dirty="0" smtClean="0"/>
              <a:t>5 версия</a:t>
            </a:r>
            <a:r>
              <a:rPr lang="en-US" dirty="0" smtClean="0"/>
              <a:t> (</a:t>
            </a:r>
            <a:r>
              <a:rPr lang="ru-RU" dirty="0" smtClean="0"/>
              <a:t>не реализована);</a:t>
            </a:r>
          </a:p>
          <a:p>
            <a:pPr marL="361950" indent="174625" algn="just">
              <a:buFont typeface="Calibri" pitchFamily="34" charset="0"/>
              <a:buChar char="–"/>
            </a:pPr>
            <a:r>
              <a:rPr lang="ru-RU" dirty="0" smtClean="0"/>
              <a:t>6 версия (</a:t>
            </a:r>
            <a:r>
              <a:rPr lang="en-US" dirty="0" smtClean="0"/>
              <a:t>IPv6).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</a:t>
            </a:r>
            <a:r>
              <a:rPr lang="ru-RU" dirty="0" smtClean="0"/>
              <a:t>адресация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2544" y="617499"/>
            <a:ext cx="824491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Необходимо уникально идентифицировать каждое устройство в Интернете, чтобы обеспечить глобальную связь между всеми устройствами. </a:t>
            </a:r>
          </a:p>
          <a:p>
            <a:pPr indent="361950" algn="just"/>
            <a:r>
              <a:rPr lang="ru-RU" b="1" dirty="0" smtClean="0"/>
              <a:t>Адрес IP </a:t>
            </a:r>
            <a:r>
              <a:rPr lang="ru-RU" dirty="0" smtClean="0"/>
              <a:t>– логический адрес, может меняться. </a:t>
            </a:r>
          </a:p>
          <a:p>
            <a:pPr indent="361950" algn="just"/>
            <a:endParaRPr lang="ru-RU" dirty="0" smtClean="0"/>
          </a:p>
          <a:p>
            <a:pPr indent="361950" algn="just"/>
            <a:r>
              <a:rPr lang="ru-RU" dirty="0" smtClean="0"/>
              <a:t>К адресу предъявляются следующие требования:</a:t>
            </a:r>
          </a:p>
          <a:p>
            <a:pPr marL="361950" lvl="0" indent="174625" algn="just">
              <a:buFont typeface="Calibri" pitchFamily="34" charset="0"/>
              <a:buChar char="–"/>
            </a:pPr>
            <a:r>
              <a:rPr lang="ru-RU" dirty="0" smtClean="0"/>
              <a:t>универсальность;</a:t>
            </a:r>
          </a:p>
          <a:p>
            <a:pPr marL="361950" lvl="0" indent="174625" algn="just">
              <a:buFont typeface="Calibri" pitchFamily="34" charset="0"/>
              <a:buChar char="–"/>
            </a:pPr>
            <a:r>
              <a:rPr lang="ru-RU" dirty="0" smtClean="0"/>
              <a:t>уникальность;</a:t>
            </a:r>
          </a:p>
          <a:p>
            <a:pPr marL="361950" lvl="0" indent="174625" algn="just">
              <a:buFont typeface="Calibri" pitchFamily="34" charset="0"/>
              <a:buChar char="–"/>
            </a:pPr>
            <a:r>
              <a:rPr lang="ru-RU" dirty="0" smtClean="0"/>
              <a:t>иерархическая структура;</a:t>
            </a:r>
          </a:p>
          <a:p>
            <a:pPr marL="361950" lvl="0" indent="174625" algn="just">
              <a:buFont typeface="Calibri" pitchFamily="34" charset="0"/>
              <a:buChar char="–"/>
            </a:pPr>
            <a:r>
              <a:rPr lang="ru-RU" dirty="0" smtClean="0"/>
              <a:t>удобство для пользователя.</a:t>
            </a:r>
          </a:p>
          <a:p>
            <a:pPr indent="361950" algn="just"/>
            <a:endParaRPr lang="ru-RU" dirty="0" smtClean="0"/>
          </a:p>
          <a:p>
            <a:pPr indent="361950" algn="just"/>
            <a:r>
              <a:rPr lang="ru-RU" i="1" dirty="0" smtClean="0"/>
              <a:t>Уникальность</a:t>
            </a:r>
            <a:r>
              <a:rPr lang="ru-RU" dirty="0" smtClean="0"/>
              <a:t> – каждый адрес определяет один и только один узел. Два устройства в одной сети никогда не могут иметь одного того же адреса.</a:t>
            </a:r>
          </a:p>
          <a:p>
            <a:pPr indent="361950" algn="just"/>
            <a:r>
              <a:rPr lang="ru-RU" dirty="0" smtClean="0"/>
              <a:t>Если компьютер имеет два подключения, то у него будет два адреса, каждое считается отдельным узлом.</a:t>
            </a:r>
          </a:p>
          <a:p>
            <a:pPr indent="361950" algn="just">
              <a:spcBef>
                <a:spcPts val="600"/>
              </a:spcBef>
            </a:pPr>
            <a:r>
              <a:rPr lang="ru-RU" i="1" dirty="0" smtClean="0"/>
              <a:t>Универсальность</a:t>
            </a:r>
            <a:r>
              <a:rPr lang="ru-RU" dirty="0" smtClean="0"/>
              <a:t> – для любого хоста, который хочет быть связанным с Интернетом.</a:t>
            </a:r>
          </a:p>
          <a:p>
            <a:pPr indent="361950" algn="just">
              <a:spcBef>
                <a:spcPts val="600"/>
              </a:spcBef>
            </a:pPr>
            <a:r>
              <a:rPr lang="ru-RU" i="1" dirty="0" smtClean="0"/>
              <a:t>Иерархическая структура </a:t>
            </a:r>
            <a:r>
              <a:rPr lang="ru-RU" dirty="0" smtClean="0"/>
              <a:t>– из адреса должно быть понятно, где находится узел. Аналог – телефонный код города/сотового оператора.</a:t>
            </a:r>
          </a:p>
          <a:p>
            <a:pPr indent="361950" algn="just">
              <a:spcBef>
                <a:spcPts val="600"/>
              </a:spcBef>
            </a:pPr>
            <a:r>
              <a:rPr lang="ru-RU" dirty="0" smtClean="0"/>
              <a:t>8463021112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IP-</a:t>
            </a:r>
            <a:r>
              <a:rPr lang="ru-RU" dirty="0" smtClean="0"/>
              <a:t>адресация версии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109216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Адресное пространство</a:t>
            </a:r>
            <a:r>
              <a:rPr lang="ru-RU" dirty="0" smtClean="0"/>
              <a:t>:</a:t>
            </a:r>
          </a:p>
          <a:p>
            <a:pPr indent="355600" algn="just"/>
            <a:r>
              <a:rPr lang="en-US" dirty="0" err="1" smtClean="0"/>
              <a:t>IPv</a:t>
            </a:r>
            <a:r>
              <a:rPr lang="ru-RU" dirty="0" smtClean="0"/>
              <a:t>4 состоит из 4 байт - октетов (32 бита).</a:t>
            </a:r>
          </a:p>
          <a:p>
            <a:pPr indent="355600" algn="just"/>
            <a:r>
              <a:rPr lang="ru-RU" dirty="0" smtClean="0"/>
              <a:t>Максимальное число адресов составляет </a:t>
            </a:r>
            <a:r>
              <a:rPr lang="en-US" dirty="0" smtClean="0"/>
              <a:t>2</a:t>
            </a:r>
            <a:r>
              <a:rPr lang="en-US" baseline="30000" dirty="0" smtClean="0"/>
              <a:t>32</a:t>
            </a:r>
            <a:r>
              <a:rPr lang="en-US" dirty="0" smtClean="0"/>
              <a:t> = 4 </a:t>
            </a:r>
            <a:r>
              <a:rPr lang="ru-RU" dirty="0" smtClean="0"/>
              <a:t>млрд.  В реальности меньше, не все адреса разрешено использовать.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4469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Способ представления</a:t>
            </a:r>
            <a:r>
              <a:rPr lang="ru-RU" dirty="0" smtClean="0"/>
              <a:t>:</a:t>
            </a:r>
          </a:p>
          <a:p>
            <a:pPr indent="355600" algn="just">
              <a:tabLst>
                <a:tab pos="2865438" algn="l"/>
              </a:tabLst>
            </a:pPr>
            <a:r>
              <a:rPr lang="ru-RU" dirty="0" smtClean="0"/>
              <a:t>десятичный с точками</a:t>
            </a:r>
            <a:r>
              <a:rPr lang="en-US" dirty="0" smtClean="0"/>
              <a:t>	</a:t>
            </a:r>
            <a:r>
              <a:rPr lang="ru-RU" dirty="0" smtClean="0"/>
              <a:t>145.219.85.1</a:t>
            </a:r>
            <a:r>
              <a:rPr lang="en-US" dirty="0" smtClean="0"/>
              <a:t>4</a:t>
            </a:r>
            <a:r>
              <a:rPr lang="ru-RU" dirty="0" smtClean="0"/>
              <a:t>8</a:t>
            </a:r>
          </a:p>
          <a:p>
            <a:pPr indent="355600" algn="just">
              <a:tabLst>
                <a:tab pos="2865438" algn="l"/>
              </a:tabLst>
            </a:pPr>
            <a:r>
              <a:rPr lang="ru-RU" dirty="0" smtClean="0"/>
              <a:t>двоичный</a:t>
            </a:r>
            <a:r>
              <a:rPr lang="en-US" dirty="0" smtClean="0"/>
              <a:t>	</a:t>
            </a:r>
            <a:r>
              <a:rPr lang="ru-RU" dirty="0" smtClean="0"/>
              <a:t>10010001  11011101  01010101  10010100</a:t>
            </a:r>
          </a:p>
          <a:p>
            <a:pPr indent="355600" algn="just">
              <a:tabLst>
                <a:tab pos="2865438" algn="l"/>
              </a:tabLst>
            </a:pPr>
            <a:r>
              <a:rPr lang="ru-RU" dirty="0" smtClean="0"/>
              <a:t>шестнадцатеричный</a:t>
            </a:r>
            <a:r>
              <a:rPr lang="en-US" dirty="0" smtClean="0"/>
              <a:t>	</a:t>
            </a:r>
            <a:r>
              <a:rPr lang="ru-RU" dirty="0" smtClean="0"/>
              <a:t>0</a:t>
            </a:r>
            <a:r>
              <a:rPr lang="en-US" dirty="0" smtClean="0"/>
              <a:t>x</a:t>
            </a:r>
            <a:r>
              <a:rPr lang="ru-RU" dirty="0" smtClean="0"/>
              <a:t>91</a:t>
            </a:r>
            <a:r>
              <a:rPr lang="en-US" dirty="0" smtClean="0"/>
              <a:t>dd5594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23997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Примеры</a:t>
            </a:r>
          </a:p>
          <a:p>
            <a:pPr marL="361950" algn="just"/>
            <a:r>
              <a:rPr lang="ru-RU" dirty="0" smtClean="0"/>
              <a:t>10000001 00001011 00001011 11101111</a:t>
            </a:r>
          </a:p>
          <a:p>
            <a:pPr marL="361950" algn="just"/>
            <a:r>
              <a:rPr lang="ru-RU" dirty="0" smtClean="0"/>
              <a:t>11000001 10000011 00011011 11111111</a:t>
            </a:r>
          </a:p>
          <a:p>
            <a:pPr marL="361950" algn="just"/>
            <a:r>
              <a:rPr lang="ru-RU" dirty="0" smtClean="0"/>
              <a:t>111.56.45.78</a:t>
            </a:r>
          </a:p>
          <a:p>
            <a:pPr marL="361950" algn="just"/>
            <a:r>
              <a:rPr lang="ru-RU" dirty="0" smtClean="0"/>
              <a:t>75.45.34.78</a:t>
            </a:r>
          </a:p>
          <a:p>
            <a:pPr marL="361950" algn="just"/>
            <a:r>
              <a:rPr lang="en-US" dirty="0" smtClean="0"/>
              <a:t>0x</a:t>
            </a:r>
            <a:r>
              <a:rPr lang="ru-RU" dirty="0" smtClean="0"/>
              <a:t>810B</a:t>
            </a:r>
            <a:r>
              <a:rPr lang="en-US" dirty="0" smtClean="0"/>
              <a:t>0</a:t>
            </a:r>
            <a:r>
              <a:rPr lang="ru-RU" dirty="0" smtClean="0"/>
              <a:t>BEF</a:t>
            </a:r>
            <a:endParaRPr lang="en-US" dirty="0" smtClean="0"/>
          </a:p>
          <a:p>
            <a:pPr marL="361950" algn="just"/>
            <a:r>
              <a:rPr lang="en-US" dirty="0" smtClean="0"/>
              <a:t>0x</a:t>
            </a:r>
            <a:r>
              <a:rPr lang="ru-RU" dirty="0" smtClean="0"/>
              <a:t>C1831BFF</a:t>
            </a:r>
          </a:p>
          <a:p>
            <a:pPr algn="just"/>
            <a:r>
              <a:rPr lang="ru-RU" dirty="0" smtClean="0"/>
              <a:t>Неверные </a:t>
            </a:r>
            <a:r>
              <a:rPr lang="en-US" dirty="0" smtClean="0"/>
              <a:t>IP-</a:t>
            </a:r>
            <a:r>
              <a:rPr lang="ru-RU" dirty="0" smtClean="0"/>
              <a:t>адреса:</a:t>
            </a:r>
          </a:p>
          <a:p>
            <a:pPr marL="361950" algn="just"/>
            <a:r>
              <a:rPr lang="ru-RU" dirty="0" smtClean="0"/>
              <a:t>111.56.045.78, 221.34.7.8.20, 75.45.301.14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3548" y="65401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Стандарт протокола </a:t>
            </a:r>
            <a:r>
              <a:rPr lang="ru-RU" b="1" dirty="0" smtClean="0"/>
              <a:t>RFC 791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68714" y="1750935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192.0.2.33/24</a:t>
            </a:r>
            <a:endParaRPr lang="ru-RU" sz="20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41740" y="1787449"/>
            <a:ext cx="1168416" cy="292104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2544" y="580986"/>
            <a:ext cx="8244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dirty="0" smtClean="0"/>
              <a:t>IP-</a:t>
            </a:r>
            <a:r>
              <a:rPr lang="ru-RU" dirty="0" smtClean="0"/>
              <a:t>адрес делится на 2 части: адрес сети </a:t>
            </a:r>
            <a:r>
              <a:rPr lang="en-US" dirty="0" smtClean="0"/>
              <a:t>(Net id) </a:t>
            </a:r>
            <a:r>
              <a:rPr lang="ru-RU" dirty="0" smtClean="0"/>
              <a:t>и адрес узла (</a:t>
            </a:r>
            <a:r>
              <a:rPr lang="en-US" dirty="0" smtClean="0"/>
              <a:t>host id)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b="1" dirty="0" smtClean="0"/>
              <a:t>Маска</a:t>
            </a:r>
            <a:r>
              <a:rPr lang="ru-RU" dirty="0" smtClean="0"/>
              <a:t> задает границу между ними – сколько бит относится к </a:t>
            </a:r>
            <a:r>
              <a:rPr lang="en-US" dirty="0" smtClean="0"/>
              <a:t>Net id.</a:t>
            </a:r>
            <a:endParaRPr lang="ru-RU" dirty="0" smtClean="0"/>
          </a:p>
          <a:p>
            <a:pPr indent="361950" algn="just"/>
            <a:r>
              <a:rPr lang="ru-RU" dirty="0" smtClean="0"/>
              <a:t>Все узлы с одинаковым </a:t>
            </a:r>
            <a:r>
              <a:rPr lang="en-US" dirty="0" smtClean="0"/>
              <a:t>Net id </a:t>
            </a:r>
            <a:r>
              <a:rPr lang="ru-RU" dirty="0" smtClean="0"/>
              <a:t>(и маской) входят в одну локальную сеть.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9057" y="2481195"/>
          <a:ext cx="8172911" cy="1175432"/>
        </p:xfrm>
        <a:graphic>
          <a:graphicData uri="http://schemas.openxmlformats.org/drawingml/2006/table">
            <a:tbl>
              <a:tblPr/>
              <a:tblGrid>
                <a:gridCol w="2304255"/>
                <a:gridCol w="1467164"/>
                <a:gridCol w="1467164"/>
                <a:gridCol w="1467164"/>
                <a:gridCol w="1467164"/>
              </a:tblGrid>
              <a:tr h="2179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Октеты </a:t>
                      </a:r>
                      <a:r>
                        <a:rPr lang="it-IT" sz="1800" dirty="0"/>
                        <a:t>IP-</a:t>
                      </a:r>
                      <a:r>
                        <a:rPr lang="ru-RU" sz="1800" dirty="0"/>
                        <a:t>адреса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ourier New" pitchFamily="49" charset="0"/>
                          <a:cs typeface="Courier New" pitchFamily="49" charset="0"/>
                        </a:rPr>
                        <a:t>192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33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Биты </a:t>
                      </a:r>
                      <a:r>
                        <a:rPr lang="it-IT" sz="1800" dirty="0"/>
                        <a:t>IP-</a:t>
                      </a:r>
                      <a:r>
                        <a:rPr lang="ru-RU" sz="1800" dirty="0"/>
                        <a:t>адреса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11000000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00000000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00000010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00100001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7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Биты маски подсети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11111111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11111111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11111111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00000000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4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Октеты маски подсети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ourier New" pitchFamily="49" charset="0"/>
                          <a:cs typeface="Courier New" pitchFamily="49" charset="0"/>
                        </a:rPr>
                        <a:t>255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ourier New" pitchFamily="49" charset="0"/>
                          <a:cs typeface="Courier New" pitchFamily="49" charset="0"/>
                        </a:rPr>
                        <a:t>255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ourier New" pitchFamily="49" charset="0"/>
                          <a:cs typeface="Courier New" pitchFamily="49" charset="0"/>
                        </a:rPr>
                        <a:t>255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5570" y="606883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Маска определяет максимальное число узлов в сети. Количество реальных узлов в подсети всегда </a:t>
            </a:r>
            <a:r>
              <a:rPr lang="en-US" dirty="0" smtClean="0"/>
              <a:t>&lt; </a:t>
            </a:r>
            <a:r>
              <a:rPr lang="ru-RU" dirty="0" smtClean="0"/>
              <a:t>количества возможных адресов.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90759" y="2116065"/>
            <a:ext cx="1277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192.0.2.32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44707" y="3686124"/>
            <a:ext cx="1927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192.0.2</a:t>
            </a:r>
            <a:r>
              <a:rPr lang="ru-RU" sz="2000" dirty="0" smtClean="0"/>
              <a:t>.0 - </a:t>
            </a:r>
            <a:r>
              <a:rPr lang="en-US" sz="2000" dirty="0" err="1" smtClean="0"/>
              <a:t>NetId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00617" y="3686124"/>
            <a:ext cx="1898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0</a:t>
            </a:r>
            <a:r>
              <a:rPr lang="ru-RU" sz="2000" dirty="0" smtClean="0"/>
              <a:t>.0.</a:t>
            </a:r>
            <a:r>
              <a:rPr lang="en-US" sz="2000" dirty="0" smtClean="0"/>
              <a:t>0</a:t>
            </a:r>
            <a:r>
              <a:rPr lang="ru-RU" sz="2000" dirty="0" smtClean="0"/>
              <a:t>.</a:t>
            </a:r>
            <a:r>
              <a:rPr lang="en-US" sz="2000" b="1" dirty="0" smtClean="0"/>
              <a:t>3</a:t>
            </a:r>
            <a:r>
              <a:rPr lang="ru-RU" sz="2000" b="1" dirty="0" smtClean="0"/>
              <a:t>3</a:t>
            </a:r>
            <a:r>
              <a:rPr lang="ru-RU" sz="2000" dirty="0" smtClean="0"/>
              <a:t> - </a:t>
            </a:r>
            <a:r>
              <a:rPr lang="en-US" sz="2000" dirty="0" err="1" smtClean="0"/>
              <a:t>HostId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95688" y="4197306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192.0.2.33/27</a:t>
            </a:r>
            <a:endParaRPr lang="ru-RU" sz="20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5570" y="4562436"/>
          <a:ext cx="8215425" cy="1175432"/>
        </p:xfrm>
        <a:graphic>
          <a:graphicData uri="http://schemas.openxmlformats.org/drawingml/2006/table">
            <a:tbl>
              <a:tblPr/>
              <a:tblGrid>
                <a:gridCol w="2304255"/>
                <a:gridCol w="1467164"/>
                <a:gridCol w="1467164"/>
                <a:gridCol w="1467164"/>
                <a:gridCol w="1509678"/>
              </a:tblGrid>
              <a:tr h="2179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Октеты </a:t>
                      </a:r>
                      <a:r>
                        <a:rPr lang="it-IT" sz="1800" dirty="0"/>
                        <a:t>IP-</a:t>
                      </a:r>
                      <a:r>
                        <a:rPr lang="ru-RU" sz="1800" dirty="0"/>
                        <a:t>адреса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ourier New" pitchFamily="49" charset="0"/>
                          <a:cs typeface="Courier New" pitchFamily="49" charset="0"/>
                        </a:rPr>
                        <a:t>192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33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Биты </a:t>
                      </a:r>
                      <a:r>
                        <a:rPr lang="it-IT" sz="1800" dirty="0"/>
                        <a:t>IP-</a:t>
                      </a:r>
                      <a:r>
                        <a:rPr lang="ru-RU" sz="1800" dirty="0"/>
                        <a:t>адреса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11000000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00000000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00000010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00100001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7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Биты маски подсети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11111111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11111111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11111111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11100000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4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Октеты маски подсети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ourier New" pitchFamily="49" charset="0"/>
                          <a:cs typeface="Courier New" pitchFamily="49" charset="0"/>
                        </a:rPr>
                        <a:t>255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ourier New" pitchFamily="49" charset="0"/>
                          <a:cs typeface="Courier New" pitchFamily="49" charset="0"/>
                        </a:rPr>
                        <a:t>255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ourier New" pitchFamily="49" charset="0"/>
                          <a:cs typeface="Courier New" pitchFamily="49" charset="0"/>
                        </a:rPr>
                        <a:t>255</a:t>
                      </a: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224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9538" marR="19538" marT="9769" marB="9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79577" y="1787448"/>
            <a:ext cx="153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адрес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40416" y="1787448"/>
            <a:ext cx="153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маска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>
            <a:stCxn id="15" idx="3"/>
            <a:endCxn id="7" idx="1"/>
          </p:cNvCxnSpPr>
          <p:nvPr/>
        </p:nvCxnSpPr>
        <p:spPr>
          <a:xfrm flipV="1">
            <a:off x="3513123" y="1950990"/>
            <a:ext cx="255591" cy="2112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6" idx="1"/>
            <a:endCxn id="7" idx="3"/>
          </p:cNvCxnSpPr>
          <p:nvPr/>
        </p:nvCxnSpPr>
        <p:spPr>
          <a:xfrm rot="10800000">
            <a:off x="5439364" y="1950990"/>
            <a:ext cx="301052" cy="2112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417733" y="5730852"/>
            <a:ext cx="2066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192.0.2</a:t>
            </a:r>
            <a:r>
              <a:rPr lang="ru-RU" sz="2000" dirty="0" smtClean="0"/>
              <a:t>.32 - </a:t>
            </a:r>
            <a:r>
              <a:rPr lang="en-US" sz="2000" dirty="0" err="1" smtClean="0"/>
              <a:t>NetId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973643" y="5730852"/>
            <a:ext cx="1768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0</a:t>
            </a:r>
            <a:r>
              <a:rPr lang="ru-RU" sz="2000" dirty="0" smtClean="0"/>
              <a:t>.0.</a:t>
            </a:r>
            <a:r>
              <a:rPr lang="en-US" sz="2000" dirty="0" smtClean="0"/>
              <a:t>0</a:t>
            </a:r>
            <a:r>
              <a:rPr lang="ru-RU" sz="2000" dirty="0" smtClean="0"/>
              <a:t>.</a:t>
            </a:r>
            <a:r>
              <a:rPr lang="ru-RU" sz="2000" b="1" dirty="0" smtClean="0"/>
              <a:t>1</a:t>
            </a:r>
            <a:r>
              <a:rPr lang="ru-RU" sz="2000" dirty="0" smtClean="0"/>
              <a:t> - </a:t>
            </a:r>
            <a:r>
              <a:rPr lang="en-US" sz="2000" dirty="0" err="1" smtClean="0"/>
              <a:t>HostId</a:t>
            </a:r>
            <a:endParaRPr lang="ru-RU" sz="2000" dirty="0"/>
          </a:p>
        </p:txBody>
      </p:sp>
      <p:sp>
        <p:nvSpPr>
          <p:cNvPr id="30" name="Овал 29"/>
          <p:cNvSpPr/>
          <p:nvPr/>
        </p:nvSpPr>
        <p:spPr>
          <a:xfrm>
            <a:off x="5119696" y="1750935"/>
            <a:ext cx="292104" cy="328617"/>
          </a:xfrm>
          <a:prstGeom prst="ellips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5448312" y="2116065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255.255.255.0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Специальные адреса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3005" y="1055655"/>
          <a:ext cx="8507528" cy="4419600"/>
        </p:xfrm>
        <a:graphic>
          <a:graphicData uri="http://schemas.openxmlformats.org/drawingml/2006/table">
            <a:tbl>
              <a:tblPr/>
              <a:tblGrid>
                <a:gridCol w="2660536"/>
                <a:gridCol w="1063790"/>
                <a:gridCol w="1058877"/>
                <a:gridCol w="1935189"/>
                <a:gridCol w="178913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</a:rPr>
                        <a:t>Специальный адрес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+mj-lt"/>
                          <a:ea typeface="Times New Roman"/>
                        </a:rPr>
                        <a:t>Net</a:t>
                      </a:r>
                      <a:r>
                        <a:rPr lang="ru-RU" sz="1800" b="1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800" b="1" dirty="0" err="1" smtClean="0">
                          <a:latin typeface="+mj-lt"/>
                          <a:ea typeface="Times New Roman"/>
                        </a:rPr>
                        <a:t>id</a:t>
                      </a:r>
                      <a:endParaRPr lang="ru-RU" sz="1800" b="1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+mj-lt"/>
                          <a:ea typeface="Times New Roman"/>
                        </a:rPr>
                        <a:t>Host</a:t>
                      </a:r>
                      <a:r>
                        <a:rPr lang="ru-RU" sz="1800" b="1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800" b="1" dirty="0" err="1" smtClean="0">
                          <a:latin typeface="+mj-lt"/>
                          <a:ea typeface="Times New Roman"/>
                        </a:rPr>
                        <a:t>id</a:t>
                      </a:r>
                      <a:endParaRPr lang="ru-RU" sz="1800" b="1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</a:rPr>
                        <a:t>Для кого</a:t>
                      </a:r>
                      <a:endParaRPr lang="ru-RU" sz="1800" b="1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</a:rPr>
                        <a:t>Пример</a:t>
                      </a:r>
                      <a:endParaRPr lang="ru-RU" sz="1800" b="1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Сетевой адрес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Любой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Все нули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Вся</a:t>
                      </a:r>
                      <a:r>
                        <a:rPr lang="ru-RU" sz="1800" baseline="0" dirty="0" smtClean="0">
                          <a:latin typeface="+mj-lt"/>
                          <a:ea typeface="Times New Roman"/>
                        </a:rPr>
                        <a:t> сеть как одно целое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</a:rPr>
                        <a:t>75.</a:t>
                      </a:r>
                      <a:r>
                        <a:rPr lang="en-US" sz="1800" b="1" dirty="0" smtClean="0">
                          <a:latin typeface="+mj-lt"/>
                          <a:ea typeface="Times New Roman"/>
                        </a:rPr>
                        <a:t>10</a:t>
                      </a: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.0.0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</a:rPr>
                        <a:t>/16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"Заданный хост на этой сети"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Все нули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Любой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Узел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в пределах текущей сети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0</a:t>
                      </a:r>
                      <a:r>
                        <a:rPr lang="ru-RU" dirty="0" smtClean="0"/>
                        <a:t>.</a:t>
                      </a:r>
                      <a:r>
                        <a:rPr lang="en-US" dirty="0" smtClean="0"/>
                        <a:t>0</a:t>
                      </a:r>
                      <a:r>
                        <a:rPr lang="ru-RU" dirty="0" smtClean="0"/>
                        <a:t>.121.5/8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Прямой </a:t>
                      </a:r>
                      <a:r>
                        <a:rPr lang="ru-RU" sz="1800" dirty="0" err="1" smtClean="0">
                          <a:latin typeface="+mj-lt"/>
                          <a:ea typeface="Times New Roman"/>
                        </a:rPr>
                        <a:t>широко-вещательный</a:t>
                      </a: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+mj-lt"/>
                          <a:ea typeface="Times New Roman"/>
                        </a:rPr>
                        <a:t>адрес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Любой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Все единицы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Каждый узел в указанной сети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75.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10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255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255/16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Ограниченный </a:t>
                      </a:r>
                      <a:r>
                        <a:rPr lang="ru-RU" sz="1800" dirty="0" err="1" smtClean="0">
                          <a:latin typeface="+mj-lt"/>
                          <a:ea typeface="Times New Roman"/>
                        </a:rPr>
                        <a:t>широко-вещательный</a:t>
                      </a: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+mj-lt"/>
                          <a:ea typeface="Times New Roman"/>
                        </a:rPr>
                        <a:t>адрес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Все единицы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Все единицы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Каждый узел в текущей сети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255.255.255.255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"Этот хост на этой сети"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Все нули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Все нули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Только что подключившийся узел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0.0.0.0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Адрес </a:t>
                      </a: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шлейфа (</a:t>
                      </a:r>
                      <a:r>
                        <a:rPr lang="en-US" sz="1800" dirty="0" err="1" smtClean="0">
                          <a:latin typeface="+mj-lt"/>
                          <a:ea typeface="Times New Roman"/>
                        </a:rPr>
                        <a:t>localhost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</a:rPr>
                        <a:t>, loopback</a:t>
                      </a: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)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127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Любой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Текущий узел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127</a:t>
                      </a:r>
                      <a:r>
                        <a:rPr lang="ru-RU" dirty="0" smtClean="0"/>
                        <a:t>.0.0.1/8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Групповые рассылки 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224.0.0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Любой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Участники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группы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</a:rPr>
                        <a:t>224.0.0</a:t>
                      </a: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.1/24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9057" y="5546754"/>
            <a:ext cx="7558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Диапазоны, выделенные для локальных сетей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IPv4</a:t>
            </a:r>
            <a:r>
              <a:rPr lang="ru-RU" dirty="0" smtClean="0"/>
              <a:t>:</a:t>
            </a:r>
          </a:p>
          <a:p>
            <a:pPr indent="361950" algn="just"/>
            <a:r>
              <a:rPr lang="en-US" dirty="0" smtClean="0"/>
              <a:t>10.x.x.x/8</a:t>
            </a:r>
          </a:p>
          <a:p>
            <a:pPr indent="361950" algn="just"/>
            <a:r>
              <a:rPr lang="en-US" dirty="0" smtClean="0"/>
              <a:t>172.16.x.x-172.31.x.x/12</a:t>
            </a:r>
          </a:p>
          <a:p>
            <a:pPr indent="361950" algn="just"/>
            <a:r>
              <a:rPr lang="en-US" dirty="0" smtClean="0"/>
              <a:t>192.168.x.x/16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2544" y="580986"/>
            <a:ext cx="7558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Нельзя использовать в других целях.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Магистрально-модульный принцип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2083" y="580986"/>
            <a:ext cx="7959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/>
            <a:r>
              <a:rPr lang="ru-RU" dirty="0" smtClean="0"/>
              <a:t>Компьютер состоит из заменяемых частей (</a:t>
            </a:r>
            <a:r>
              <a:rPr lang="ru-RU" b="1" dirty="0" smtClean="0"/>
              <a:t>модулей</a:t>
            </a:r>
            <a:r>
              <a:rPr lang="ru-RU" dirty="0" smtClean="0"/>
              <a:t>), которые подключаются к общей </a:t>
            </a:r>
            <a:r>
              <a:rPr lang="ru-RU" b="1" dirty="0" smtClean="0"/>
              <a:t>системной шине </a:t>
            </a:r>
            <a:r>
              <a:rPr lang="ru-RU" dirty="0" smtClean="0"/>
              <a:t>(</a:t>
            </a:r>
            <a:r>
              <a:rPr lang="ru-RU" b="1" dirty="0" smtClean="0"/>
              <a:t>магистрали</a:t>
            </a:r>
            <a:r>
              <a:rPr lang="ru-RU" dirty="0" smtClean="0"/>
              <a:t>). Модульный принцип позволяет потребителю самому комплектовать нужную ему конфигурацию компьютера и производить при необходимости ее модернизацию.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00298" y="1857364"/>
            <a:ext cx="157163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Центральный процессор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1857364"/>
            <a:ext cx="157163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Внутренняя память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3" y="3571876"/>
            <a:ext cx="750099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Шина данных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3" y="4286256"/>
            <a:ext cx="750099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Шина управления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8663" y="3929066"/>
            <a:ext cx="750099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Шина адреса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40" y="3922995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Магистраль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1" y="5643578"/>
            <a:ext cx="185738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Устройства ввода-вывода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5" y="5643578"/>
            <a:ext cx="150019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Внешняя </a:t>
            </a:r>
          </a:p>
          <a:p>
            <a:pPr algn="ctr"/>
            <a:r>
              <a:rPr lang="ru-RU" dirty="0" smtClean="0"/>
              <a:t>память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715407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2215341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1671" y="4857760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5072861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644365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72067" y="4857760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2786058"/>
            <a:ext cx="8429684" cy="2643206"/>
          </a:xfrm>
          <a:prstGeom prst="roundRect">
            <a:avLst>
              <a:gd name="adj" fmla="val 3145"/>
            </a:avLst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30161" y="5059932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/>
            <a:r>
              <a:rPr lang="ru-RU" i="1" dirty="0" smtClean="0"/>
              <a:t>Системная плата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3001158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2501092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858678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5358612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28860" y="2928934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286380" y="2928934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429256" y="3784602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572132" y="4500570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500694" y="4143380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IP-</a:t>
            </a:r>
            <a:r>
              <a:rPr lang="ru-RU" dirty="0" smtClean="0"/>
              <a:t>адресация версии 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3548" y="909603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Адресное пространство</a:t>
            </a:r>
            <a:r>
              <a:rPr lang="ru-RU" dirty="0" smtClean="0"/>
              <a:t>:</a:t>
            </a:r>
          </a:p>
          <a:p>
            <a:pPr indent="355600" algn="just"/>
            <a:r>
              <a:rPr lang="en-US" dirty="0" smtClean="0"/>
              <a:t>IPv6</a:t>
            </a:r>
            <a:r>
              <a:rPr lang="ru-RU" dirty="0" smtClean="0"/>
              <a:t> состоит из </a:t>
            </a:r>
            <a:r>
              <a:rPr lang="en-US" dirty="0" smtClean="0"/>
              <a:t>16</a:t>
            </a:r>
            <a:r>
              <a:rPr lang="ru-RU" dirty="0" smtClean="0"/>
              <a:t> байт (</a:t>
            </a:r>
            <a:r>
              <a:rPr lang="en-US" dirty="0" smtClean="0"/>
              <a:t>128</a:t>
            </a:r>
            <a:r>
              <a:rPr lang="ru-RU" dirty="0" smtClean="0"/>
              <a:t> бит).</a:t>
            </a:r>
            <a:endParaRPr lang="en-US" dirty="0" smtClean="0"/>
          </a:p>
          <a:p>
            <a:pPr indent="355600" algn="just"/>
            <a:r>
              <a:rPr lang="ru-RU" dirty="0" smtClean="0"/>
              <a:t>Максимальное число адресов составляет </a:t>
            </a:r>
            <a:r>
              <a:rPr lang="en-US" dirty="0" smtClean="0"/>
              <a:t>2</a:t>
            </a:r>
            <a:r>
              <a:rPr lang="en-US" baseline="30000" dirty="0" smtClean="0"/>
              <a:t>128</a:t>
            </a:r>
            <a:r>
              <a:rPr lang="en-US" dirty="0" smtClean="0"/>
              <a:t> = 3,4*10</a:t>
            </a:r>
            <a:r>
              <a:rPr lang="en-US" baseline="30000" dirty="0" smtClean="0"/>
              <a:t>38 </a:t>
            </a:r>
            <a:r>
              <a:rPr lang="ru-RU" dirty="0" smtClean="0"/>
              <a:t>или около 5*10</a:t>
            </a:r>
            <a:r>
              <a:rPr lang="ru-RU" baseline="30000" dirty="0" smtClean="0"/>
              <a:t>28</a:t>
            </a:r>
            <a:r>
              <a:rPr lang="ru-RU" dirty="0" smtClean="0"/>
              <a:t> на каждого жителя Земли. Из-за иерархичности </a:t>
            </a:r>
            <a:r>
              <a:rPr lang="en-US" dirty="0" smtClean="0"/>
              <a:t>IPv6-</a:t>
            </a:r>
            <a:r>
              <a:rPr lang="ru-RU" dirty="0" smtClean="0"/>
              <a:t>адреса, не все возможные адреса будут использованы.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240868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Способ представления</a:t>
            </a:r>
            <a:r>
              <a:rPr lang="ru-RU" dirty="0" smtClean="0"/>
              <a:t>:</a:t>
            </a:r>
          </a:p>
          <a:p>
            <a:pPr marL="361950" lvl="0" algn="just"/>
            <a:r>
              <a:rPr lang="ru-RU" i="1" dirty="0" smtClean="0"/>
              <a:t>Предпочтительная</a:t>
            </a:r>
            <a:r>
              <a:rPr lang="ru-RU" dirty="0" smtClean="0"/>
              <a:t> форма (шестнадцатеричная система счисления с двоеточием) </a:t>
            </a:r>
          </a:p>
          <a:p>
            <a:pPr marL="361950" lvl="0" algn="ctr"/>
            <a:r>
              <a:rPr lang="ru-RU" dirty="0" smtClean="0"/>
              <a:t>FEDC:BA98:7654:3210:FEDC:BA98:7654:3210.</a:t>
            </a:r>
          </a:p>
          <a:p>
            <a:pPr marL="361950" lvl="0" algn="just"/>
            <a:r>
              <a:rPr lang="ru-RU" i="1" dirty="0" smtClean="0"/>
              <a:t>Сжатая</a:t>
            </a:r>
            <a:r>
              <a:rPr lang="ru-RU" dirty="0" smtClean="0"/>
              <a:t> форма – запись длительной последовательности "0" путем введения двойного двоеточия. Двоеточие допускается использовать только в одном месте адреса. </a:t>
            </a:r>
          </a:p>
          <a:p>
            <a:pPr marL="361950" lvl="0" algn="ctr"/>
            <a:r>
              <a:rPr lang="ru-RU" dirty="0" smtClean="0"/>
              <a:t>1080:0:0:0:8:800:200C:417A =</a:t>
            </a:r>
            <a:r>
              <a:rPr lang="en-US" dirty="0" smtClean="0"/>
              <a:t>&gt; </a:t>
            </a:r>
            <a:r>
              <a:rPr lang="ru-RU" dirty="0" smtClean="0"/>
              <a:t>1080::8:800:200C:417A.</a:t>
            </a:r>
          </a:p>
          <a:p>
            <a:pPr marL="361950" algn="just"/>
            <a:r>
              <a:rPr lang="ru-RU" i="1" dirty="0" smtClean="0"/>
              <a:t>Смешанная</a:t>
            </a:r>
            <a:r>
              <a:rPr lang="ru-RU" dirty="0" smtClean="0"/>
              <a:t> форма – шесть старших чисел (96 бит) записываются в предпочтительной форме, а младшие числа (32 бита) представляются в виде, принятом в IPv4. </a:t>
            </a:r>
          </a:p>
          <a:p>
            <a:pPr marL="361950" algn="ctr"/>
            <a:r>
              <a:rPr lang="ru-RU" dirty="0" smtClean="0"/>
              <a:t>0:0:0:0:0:0:13.1.68.3 =</a:t>
            </a:r>
            <a:r>
              <a:rPr lang="en-US" dirty="0" smtClean="0"/>
              <a:t>&gt;</a:t>
            </a:r>
            <a:r>
              <a:rPr lang="ru-RU" dirty="0" smtClean="0"/>
              <a:t> ::13.1.68.3.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3548" y="617499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Стандарт протокола </a:t>
            </a:r>
            <a:r>
              <a:rPr lang="ru-RU" b="1" dirty="0" smtClean="0"/>
              <a:t>RFC 2460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en-US" dirty="0" err="1" smtClean="0"/>
              <a:t>IPv</a:t>
            </a:r>
            <a:r>
              <a:rPr lang="ru-RU" dirty="0" smtClean="0"/>
              <a:t>6</a:t>
            </a:r>
            <a:r>
              <a:rPr lang="en-US" dirty="0" smtClean="0"/>
              <a:t>-</a:t>
            </a:r>
            <a:r>
              <a:rPr lang="ru-RU" dirty="0" smtClean="0"/>
              <a:t>адресов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1540" y="94472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Индивидуальный адрес  (</a:t>
            </a:r>
            <a:r>
              <a:rPr lang="en-US" b="1" dirty="0" err="1" smtClean="0"/>
              <a:t>Unicast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с префиксом 110 определяет единственный интерфейс.</a:t>
            </a:r>
            <a:r>
              <a:rPr lang="en-US" dirty="0" smtClean="0"/>
              <a:t> </a:t>
            </a:r>
            <a:r>
              <a:rPr lang="ru-RU" dirty="0" smtClean="0"/>
              <a:t>Имеет иерархическую структуру.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1540" y="216886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Групповой адрес  (</a:t>
            </a:r>
            <a:r>
              <a:rPr lang="en-US" b="1" dirty="0" err="1" smtClean="0"/>
              <a:t>Anycast</a:t>
            </a:r>
            <a:r>
              <a:rPr lang="ru-RU" b="1" dirty="0" smtClean="0"/>
              <a:t>)</a:t>
            </a:r>
            <a:r>
              <a:rPr lang="ru-RU" dirty="0" smtClean="0"/>
              <a:t> синтаксически выглядит как индивидуальный, но обозначает группу узлов. Пакет доставляется к ближайшему узлу. Используется только </a:t>
            </a:r>
            <a:r>
              <a:rPr lang="ru-RU" dirty="0" err="1" smtClean="0"/>
              <a:t>маршрутизаторами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10670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Многоадресный адрес  (</a:t>
            </a:r>
            <a:r>
              <a:rPr lang="en-US" b="1" dirty="0" smtClean="0"/>
              <a:t>Multicast</a:t>
            </a:r>
            <a:r>
              <a:rPr lang="ru-RU" b="1" dirty="0" smtClean="0"/>
              <a:t>)</a:t>
            </a:r>
            <a:r>
              <a:rPr lang="ru-RU" dirty="0" smtClean="0"/>
              <a:t> – аналог широковещательных адресов </a:t>
            </a:r>
            <a:r>
              <a:rPr lang="en-US" dirty="0" smtClean="0"/>
              <a:t>IPv4</a:t>
            </a:r>
            <a:r>
              <a:rPr lang="ru-RU" dirty="0" smtClean="0"/>
              <a:t>, префикс  11111111.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7564" y="1592796"/>
            <a:ext cx="5400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110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1592796"/>
            <a:ext cx="14041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91780" y="1592796"/>
            <a:ext cx="14041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поставщик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1592796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абонент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1592796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подсеть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32240" y="1592796"/>
            <a:ext cx="1764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узел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11560" y="3898736"/>
          <a:ext cx="7920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5760640"/>
              </a:tblGrid>
              <a:tr h="349238">
                <a:tc>
                  <a:txBody>
                    <a:bodyPr/>
                    <a:lstStyle/>
                    <a:p>
                      <a:r>
                        <a:rPr lang="ru-RU" dirty="0" smtClean="0"/>
                        <a:t>::/128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«этот хост этой сети», аналог 0.0.0.0</a:t>
                      </a:r>
                      <a:endParaRPr lang="ru-RU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r>
                        <a:rPr lang="ru-RU" dirty="0" smtClean="0"/>
                        <a:t>::1/128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loopback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аналог 127.</a:t>
                      </a:r>
                      <a:r>
                        <a:rPr lang="en-US" baseline="0" dirty="0" smtClean="0"/>
                        <a:t>0.0.1</a:t>
                      </a:r>
                      <a:endParaRPr lang="ru-RU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r>
                        <a:rPr lang="en-US" dirty="0" smtClean="0"/>
                        <a:t>::</a:t>
                      </a:r>
                      <a:r>
                        <a:rPr lang="en-US" dirty="0" err="1" smtClean="0"/>
                        <a:t>ffff:xx.xx.xx.xx</a:t>
                      </a:r>
                      <a:r>
                        <a:rPr lang="en-US" dirty="0" smtClean="0"/>
                        <a:t>/96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IPv4, отображенный на IPv6</a:t>
                      </a:r>
                      <a:endParaRPr lang="ru-RU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r>
                        <a:rPr lang="en-US" dirty="0" smtClean="0"/>
                        <a:t>fe80:: - </a:t>
                      </a:r>
                      <a:r>
                        <a:rPr lang="en-US" dirty="0" err="1" smtClean="0"/>
                        <a:t>febf</a:t>
                      </a:r>
                      <a:r>
                        <a:rPr lang="en-US" dirty="0" smtClean="0"/>
                        <a:t>::/10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link-local (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Адрес местной линии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fec0:: - </a:t>
                      </a:r>
                      <a:r>
                        <a:rPr lang="en-US" dirty="0" err="1" smtClean="0"/>
                        <a:t>feff</a:t>
                      </a:r>
                      <a:r>
                        <a:rPr lang="en-US" dirty="0" smtClean="0"/>
                        <a:t>::/10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site-local (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Местный адрес сайта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устарел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fc00::</a:t>
                      </a:r>
                      <a:r>
                        <a:rPr lang="ru-RU" dirty="0" smtClean="0"/>
                        <a:t>/7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 Local </a:t>
                      </a:r>
                      <a:r>
                        <a:rPr lang="en-US" dirty="0" err="1" smtClean="0"/>
                        <a:t>Unicast</a:t>
                      </a:r>
                      <a:r>
                        <a:rPr lang="ru-RU" dirty="0" smtClean="0"/>
                        <a:t> (вместо </a:t>
                      </a:r>
                      <a:r>
                        <a:rPr lang="en-US" dirty="0" smtClean="0"/>
                        <a:t>site-local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en-US" dirty="0" smtClean="0"/>
              <a:t>IP-</a:t>
            </a:r>
            <a:r>
              <a:rPr lang="ru-RU" dirty="0" smtClean="0"/>
              <a:t>адресов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2544" y="763551"/>
            <a:ext cx="8244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Статический </a:t>
            </a:r>
            <a:r>
              <a:rPr lang="en-US" b="1" dirty="0" smtClean="0"/>
              <a:t>IP-</a:t>
            </a:r>
            <a:r>
              <a:rPr lang="ru-RU" b="1" dirty="0" smtClean="0"/>
              <a:t>адрес </a:t>
            </a:r>
            <a:r>
              <a:rPr lang="ru-RU" dirty="0" smtClean="0"/>
              <a:t>назначается пользователем, администратором в настройках устройства, либо автоматически и </a:t>
            </a:r>
            <a:r>
              <a:rPr lang="ru-RU" dirty="0" err="1" smtClean="0"/>
              <a:t>единоразово</a:t>
            </a:r>
            <a:r>
              <a:rPr lang="ru-RU" dirty="0" smtClean="0"/>
              <a:t> при подключении устройства к сети и не может быть присвоен другому устройству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36812"/>
            <a:ext cx="8244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Динамический </a:t>
            </a:r>
            <a:r>
              <a:rPr lang="en-US" b="1" dirty="0" smtClean="0"/>
              <a:t>IP-</a:t>
            </a:r>
            <a:r>
              <a:rPr lang="ru-RU" b="1" dirty="0" smtClean="0"/>
              <a:t>адрес </a:t>
            </a:r>
            <a:r>
              <a:rPr lang="ru-RU" dirty="0" smtClean="0"/>
              <a:t>назначается автоматически при подключении устройства к сети и используется в течение ограниченного промежутка времени, а потом может измениться</a:t>
            </a:r>
            <a:r>
              <a:rPr lang="en-US" dirty="0" smtClean="0"/>
              <a:t>.</a:t>
            </a:r>
            <a:endParaRPr lang="ru-RU" dirty="0" smtClean="0"/>
          </a:p>
          <a:p>
            <a:pPr indent="361950" algn="just"/>
            <a:r>
              <a:rPr lang="ru-RU" dirty="0" smtClean="0"/>
              <a:t>Для получения </a:t>
            </a:r>
            <a:r>
              <a:rPr lang="en-US" dirty="0" smtClean="0"/>
              <a:t>IP-</a:t>
            </a:r>
            <a:r>
              <a:rPr lang="ru-RU" dirty="0" smtClean="0"/>
              <a:t>адреса чаще всего используют  протокол </a:t>
            </a:r>
            <a:r>
              <a:rPr lang="en-US" b="1" dirty="0" smtClean="0"/>
              <a:t>DHCP.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2960948"/>
            <a:ext cx="8244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Частный </a:t>
            </a:r>
            <a:r>
              <a:rPr lang="en-US" b="1" dirty="0" smtClean="0"/>
              <a:t>IP-</a:t>
            </a:r>
            <a:r>
              <a:rPr lang="ru-RU" b="1" dirty="0" smtClean="0"/>
              <a:t>адрес (</a:t>
            </a:r>
            <a:r>
              <a:rPr lang="ru-RU" b="1" dirty="0" err="1" smtClean="0"/>
              <a:t>внутрисетевой</a:t>
            </a:r>
            <a:r>
              <a:rPr lang="ru-RU" b="1" dirty="0" smtClean="0"/>
              <a:t>, «серый») </a:t>
            </a:r>
            <a:r>
              <a:rPr lang="ru-RU" dirty="0" smtClean="0"/>
              <a:t>используется только </a:t>
            </a:r>
            <a:r>
              <a:rPr lang="ru-RU" u="sng" dirty="0" smtClean="0"/>
              <a:t>внутри</a:t>
            </a:r>
            <a:r>
              <a:rPr lang="ru-RU" dirty="0" smtClean="0"/>
              <a:t> локальной сети</a:t>
            </a:r>
            <a:r>
              <a:rPr lang="en-US" dirty="0" smtClean="0"/>
              <a:t>.</a:t>
            </a:r>
            <a:r>
              <a:rPr lang="ru-RU" dirty="0" smtClean="0"/>
              <a:t>  Назначение таких адресов никто не контролирует, в глобальном масштабе они могут быть неуникальны.</a:t>
            </a:r>
          </a:p>
          <a:p>
            <a:pPr indent="361950" algn="just"/>
            <a:r>
              <a:rPr lang="ru-RU" dirty="0" smtClean="0"/>
              <a:t>Для выхода  в глобальную сеть хосты с частными </a:t>
            </a:r>
            <a:r>
              <a:rPr lang="en-US" dirty="0" smtClean="0"/>
              <a:t>IP-</a:t>
            </a:r>
            <a:r>
              <a:rPr lang="ru-RU" dirty="0" smtClean="0"/>
              <a:t>адресами могут использовать:</a:t>
            </a:r>
          </a:p>
          <a:p>
            <a:pPr indent="361950" algn="just">
              <a:buFont typeface="Arial" pitchFamily="34" charset="0"/>
              <a:buChar char="•"/>
            </a:pPr>
            <a:r>
              <a:rPr lang="ru-RU" dirty="0" smtClean="0"/>
              <a:t>прокси-сервер;</a:t>
            </a:r>
          </a:p>
          <a:p>
            <a:pPr indent="361950" algn="just">
              <a:buFont typeface="Arial" pitchFamily="34" charset="0"/>
              <a:buChar char="•"/>
            </a:pPr>
            <a:r>
              <a:rPr lang="ru-RU" dirty="0" smtClean="0"/>
              <a:t>маршрутизатор, поддерживающий </a:t>
            </a:r>
            <a:r>
              <a:rPr lang="en-US" b="1" dirty="0" smtClean="0"/>
              <a:t>NAT</a:t>
            </a:r>
            <a:r>
              <a:rPr lang="en-US" dirty="0" smtClean="0"/>
              <a:t> (Network Address Translation)</a:t>
            </a:r>
            <a:r>
              <a:rPr lang="ru-RU" dirty="0" smtClean="0"/>
              <a:t>.</a:t>
            </a:r>
          </a:p>
          <a:p>
            <a:pPr indent="361950" algn="just"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Динамическое назначение </a:t>
            </a:r>
            <a:r>
              <a:rPr lang="en-US" dirty="0" smtClean="0"/>
              <a:t>IP-</a:t>
            </a:r>
            <a:r>
              <a:rPr lang="ru-RU" dirty="0" smtClean="0"/>
              <a:t>адресов </a:t>
            </a:r>
            <a:r>
              <a:rPr lang="en-US" dirty="0" smtClean="0"/>
              <a:t>(DHCP)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944724"/>
            <a:ext cx="8280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b="1" dirty="0" smtClean="0"/>
              <a:t>Dynamic Host </a:t>
            </a:r>
            <a:r>
              <a:rPr lang="it-IT" b="1" dirty="0" smtClean="0"/>
              <a:t>Configuration</a:t>
            </a:r>
            <a:r>
              <a:rPr lang="ru-RU" b="1" i="1" dirty="0" smtClean="0"/>
              <a:t> </a:t>
            </a:r>
            <a:r>
              <a:rPr lang="en-US" b="1" dirty="0" smtClean="0"/>
              <a:t>Protocol </a:t>
            </a:r>
            <a:r>
              <a:rPr lang="en-US" dirty="0" smtClean="0"/>
              <a:t>– </a:t>
            </a:r>
            <a:r>
              <a:rPr lang="ru-RU" dirty="0" smtClean="0"/>
              <a:t>протокол динамической настройки узла. Позволяет узлам получить </a:t>
            </a:r>
            <a:r>
              <a:rPr lang="en-US" dirty="0" smtClean="0"/>
              <a:t>IP-</a:t>
            </a:r>
            <a:r>
              <a:rPr lang="ru-RU" dirty="0" smtClean="0"/>
              <a:t>адрес и другие настройки для работы в сети. </a:t>
            </a:r>
          </a:p>
          <a:p>
            <a:pPr indent="355600" algn="just"/>
            <a:r>
              <a:rPr lang="ru-RU" dirty="0" smtClean="0"/>
              <a:t>Для этого </a:t>
            </a:r>
            <a:r>
              <a:rPr lang="ru-RU" b="1" dirty="0" smtClean="0"/>
              <a:t>клиент</a:t>
            </a:r>
            <a:r>
              <a:rPr lang="ru-RU" dirty="0" smtClean="0"/>
              <a:t> обращается к </a:t>
            </a:r>
            <a:r>
              <a:rPr lang="en-US" b="1" dirty="0" smtClean="0"/>
              <a:t>DHCP-</a:t>
            </a:r>
            <a:r>
              <a:rPr lang="ru-RU" b="1" dirty="0" smtClean="0"/>
              <a:t>серверу</a:t>
            </a:r>
            <a:r>
              <a:rPr lang="ru-RU" dirty="0" smtClean="0"/>
              <a:t>. Протокол DHCP предоставляет три способа распределения IP-адресов: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i="1" dirty="0" smtClean="0"/>
              <a:t>Ручное распределение.</a:t>
            </a:r>
            <a:r>
              <a:rPr lang="ru-RU" dirty="0" smtClean="0"/>
              <a:t> Администратор сопоставляет аппаратному адресу каждого клиентского компьютера определённый IP-адрес. 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i="1" dirty="0" smtClean="0"/>
              <a:t>Автоматическое распределение.</a:t>
            </a:r>
            <a:r>
              <a:rPr lang="ru-RU" dirty="0" smtClean="0"/>
              <a:t> При данном способе каждому компьютеру на постоянное использование выделяется случайный свободный IP-адрес из определённого администратором диапазона.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i="1" dirty="0" smtClean="0"/>
              <a:t>Динамическое распределение. А</a:t>
            </a:r>
            <a:r>
              <a:rPr lang="ru-RU" dirty="0" smtClean="0"/>
              <a:t>дрес выдаётся компьютеру не на постоянное пользование, а на определённый срок (</a:t>
            </a:r>
            <a:r>
              <a:rPr lang="ru-RU" b="1" i="1" dirty="0" smtClean="0"/>
              <a:t>аренда адреса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i="1" dirty="0" smtClean="0"/>
              <a:t>Опции DHCP – </a:t>
            </a:r>
            <a:r>
              <a:rPr lang="ru-RU" dirty="0" smtClean="0"/>
              <a:t>дополнительные параметры, необходимые для нормальной работы в сети. Некоторые из часто используемые опции: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IP-адрес маршрутизатора по умолчанию;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маска подсети;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адреса серверов DNS;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имя домена DNS.</a:t>
            </a:r>
          </a:p>
          <a:p>
            <a:pPr indent="355600" algn="just"/>
            <a:r>
              <a:rPr lang="ru-RU" dirty="0" smtClean="0"/>
              <a:t>Некоторые поставщики программного обеспечения могут определять собственные, дополнительные опции DHCP.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012" y="252369"/>
            <a:ext cx="5403924" cy="638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Маршрутизация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690525"/>
            <a:ext cx="8172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Маршрутизация</a:t>
            </a:r>
            <a:r>
              <a:rPr lang="ru-RU" dirty="0" smtClean="0"/>
              <a:t> – это процесс и результат поиска пути доставки сообщения по сети. Выполняется </a:t>
            </a:r>
            <a:r>
              <a:rPr lang="ru-RU" dirty="0" err="1" smtClean="0"/>
              <a:t>маршрутизаторами</a:t>
            </a:r>
            <a:r>
              <a:rPr lang="ru-RU" dirty="0" smtClean="0"/>
              <a:t>, мостами, шлюзами. Каждый </a:t>
            </a:r>
            <a:r>
              <a:rPr lang="ru-RU" dirty="0" err="1" smtClean="0"/>
              <a:t>маршрутизатор</a:t>
            </a:r>
            <a:r>
              <a:rPr lang="ru-RU" dirty="0" smtClean="0"/>
              <a:t> должен решить, куда направить пакет дальше, чтобы в итоге он дошел до получателя.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083" y="2589201"/>
            <a:ext cx="8172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Способы маршрутизации</a:t>
            </a:r>
            <a:r>
              <a:rPr lang="ru-RU" b="1" dirty="0" smtClean="0"/>
              <a:t>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b="1" dirty="0" smtClean="0"/>
              <a:t>статическая </a:t>
            </a:r>
            <a:r>
              <a:rPr lang="ru-RU" dirty="0" smtClean="0"/>
              <a:t>– таблица маршрутизации заполняется администратором сети вручную и не изменяется </a:t>
            </a:r>
            <a:r>
              <a:rPr lang="ru-RU" dirty="0" err="1" smtClean="0"/>
              <a:t>маршрутизатором</a:t>
            </a:r>
            <a:r>
              <a:rPr lang="ru-RU" dirty="0" smtClean="0"/>
              <a:t>; 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b="1" dirty="0" smtClean="0"/>
              <a:t>динамическая </a:t>
            </a:r>
            <a:r>
              <a:rPr lang="ru-RU" dirty="0" smtClean="0"/>
              <a:t>–  таблица маршрутизации заполняется и постоянно обновляется с помощью протоколов маршрутизации.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2083" y="4159260"/>
            <a:ext cx="8172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Виды маршрутизации</a:t>
            </a:r>
            <a:r>
              <a:rPr lang="ru-RU" b="1" dirty="0" smtClean="0"/>
              <a:t>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b="1" dirty="0" smtClean="0"/>
              <a:t>внутренняя (</a:t>
            </a:r>
            <a:r>
              <a:rPr lang="ru-RU" b="1" dirty="0" err="1" smtClean="0"/>
              <a:t>внутридоменная</a:t>
            </a:r>
            <a:r>
              <a:rPr lang="ru-RU" b="1" dirty="0" smtClean="0"/>
              <a:t>) </a:t>
            </a:r>
            <a:r>
              <a:rPr lang="ru-RU" dirty="0" smtClean="0"/>
              <a:t>– в пределах автономной системы (сети или группы сетей, управляемых одним администратором); 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b="1" dirty="0" smtClean="0"/>
              <a:t>внешняя (</a:t>
            </a:r>
            <a:r>
              <a:rPr lang="ru-RU" b="1" dirty="0" err="1" smtClean="0"/>
              <a:t>междоменная</a:t>
            </a:r>
            <a:r>
              <a:rPr lang="ru-RU" b="1" dirty="0" smtClean="0"/>
              <a:t>) </a:t>
            </a:r>
            <a:r>
              <a:rPr lang="ru-RU" dirty="0" smtClean="0"/>
              <a:t>–  между автономными системами.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2083" y="5527412"/>
            <a:ext cx="8172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Методы реализации</a:t>
            </a:r>
            <a:r>
              <a:rPr lang="ru-RU" b="1" dirty="0" smtClean="0"/>
              <a:t>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b="1" dirty="0" smtClean="0"/>
              <a:t>аппаратная </a:t>
            </a:r>
            <a:r>
              <a:rPr lang="ru-RU" dirty="0" smtClean="0"/>
              <a:t>– с помощью независимых устройств - маршрутизаторов; 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b="1" dirty="0" smtClean="0"/>
              <a:t>программная </a:t>
            </a:r>
            <a:r>
              <a:rPr lang="ru-RU" dirty="0" smtClean="0"/>
              <a:t>– с помощью специального ПО на компьютере.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083" y="1906357"/>
            <a:ext cx="817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Таблица маршрутизации </a:t>
            </a:r>
            <a:r>
              <a:rPr lang="ru-RU" dirty="0" smtClean="0"/>
              <a:t>содержит сведения об известных сетях и </a:t>
            </a:r>
            <a:r>
              <a:rPr lang="ru-RU" dirty="0" err="1" smtClean="0"/>
              <a:t>маршрутизаторах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таблицы маршрутизации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764704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===========================================================================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Interface List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0x1 ........................... MS TCP Loopback interface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0x2 ...00 14 2a 8b a1 b5 ...... NVIDIA nForce Networking Controller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0x3 ...00 50 56 c0 00 01 ...... VMware Virtual Ethernet Adapter for VMnet1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0xd0005 ...00 53 45 00 00 00 ...... WAN (PPP/SLIP) Interface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===========================================================================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Active Routes: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Network Destination        Netmask          Gateway       Interface  Metric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    0.0.0.0          0.0.0.0    89.223.67.129   89.223.67.131       20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60.48.85.155  255.255.255.255    89.223.67.129   89.223.67.131       20</a:t>
            </a:r>
          </a:p>
          <a:p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66.36.152.228  255.255.255.255    89.223.67.129   89.223.67.131       20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74.108.102.130  255.255.255.255    89.223.67.129   89.223.67.131       20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89.223.67.128  255.255.255.192    89.223.67.131   89.223.67.131       20</a:t>
            </a:r>
          </a:p>
          <a:p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89.255.255.255  255.255.255.255    89.223.67.131   89.223.67.131       20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  127.0.0.0        255.0.0.0        127.0.0.1       127.0.0.1       1</a:t>
            </a:r>
          </a:p>
          <a:p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192.168.192.0    255.255.255.0  192.168.192.251  192.168.192.251      1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192.168.192.251  255.255.255.255        127.0.0.1       127.0.0.1       50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192.168.192.255  255.255.255.255  192.168.192.251  192.168.192.251      50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212.113.96.250  255.255.255.255    89.223.67.129   89.223.67.131       20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219.95.153.243  255.255.255.255    89.223.67.129   89.223.67.131       20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  224.0.0.0        240.0.0.0    89.223.67.131   89.223.67.131       20</a:t>
            </a:r>
          </a:p>
          <a:p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224.0.0.0        240.0.0.0  192.168.192.251  192.168.192.251      50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255.255.255.255  255.255.255.255    89.223.67.131   89.223.67.131       1</a:t>
            </a:r>
          </a:p>
          <a:p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255.255.255.255  255.255.255.255  192.168.192.251  192.168.192.251      1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Default Gateway:     89.223.67.129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===========================================================================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доменных имен </a:t>
            </a:r>
            <a:r>
              <a:rPr lang="en-US" dirty="0" smtClean="0"/>
              <a:t>(DNS)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72703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Domain Name System </a:t>
            </a:r>
            <a:r>
              <a:rPr lang="ru-RU" dirty="0" smtClean="0"/>
              <a:t>позволяет вместо числовых </a:t>
            </a:r>
            <a:r>
              <a:rPr lang="en-US" dirty="0" smtClean="0"/>
              <a:t>IP-</a:t>
            </a:r>
            <a:r>
              <a:rPr lang="ru-RU" dirty="0" smtClean="0"/>
              <a:t>адресов использовать более понятные человеку символьные имена хостов.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114272"/>
            <a:ext cx="18066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sagmu.ru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355812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yandex.ru</a:t>
            </a:r>
            <a:endParaRPr lang="ru-RU" dirty="0"/>
          </a:p>
        </p:txBody>
      </p:sp>
      <p:sp>
        <p:nvSpPr>
          <p:cNvPr id="117" name="TextBox 116"/>
          <p:cNvSpPr txBox="1"/>
          <p:nvPr/>
        </p:nvSpPr>
        <p:spPr>
          <a:xfrm>
            <a:off x="4572000" y="2195572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semenychev.ru</a:t>
            </a:r>
            <a:endParaRPr lang="ru-RU" dirty="0"/>
          </a:p>
        </p:txBody>
      </p:sp>
      <p:sp>
        <p:nvSpPr>
          <p:cNvPr id="177" name="TextBox 176"/>
          <p:cNvSpPr txBox="1"/>
          <p:nvPr/>
        </p:nvSpPr>
        <p:spPr>
          <a:xfrm>
            <a:off x="2699792" y="2339588"/>
            <a:ext cx="15481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46.20.71.169 </a:t>
            </a:r>
            <a:endParaRPr lang="ru-RU" dirty="0"/>
          </a:p>
        </p:txBody>
      </p:sp>
      <p:cxnSp>
        <p:nvCxnSpPr>
          <p:cNvPr id="179" name="Прямая соединительная линия 178"/>
          <p:cNvCxnSpPr>
            <a:stCxn id="7" idx="3"/>
            <a:endCxn id="177" idx="1"/>
          </p:cNvCxnSpPr>
          <p:nvPr/>
        </p:nvCxnSpPr>
        <p:spPr>
          <a:xfrm>
            <a:off x="2274236" y="2298938"/>
            <a:ext cx="425556" cy="225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4572000" y="2663624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globmedia.ru</a:t>
            </a:r>
            <a:endParaRPr lang="ru-RU" dirty="0"/>
          </a:p>
        </p:txBody>
      </p:sp>
      <p:sp>
        <p:nvSpPr>
          <p:cNvPr id="181" name="TextBox 180"/>
          <p:cNvSpPr txBox="1"/>
          <p:nvPr/>
        </p:nvSpPr>
        <p:spPr>
          <a:xfrm>
            <a:off x="4572000" y="3095672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www.uprava.net</a:t>
            </a:r>
            <a:endParaRPr lang="ru-RU" dirty="0"/>
          </a:p>
        </p:txBody>
      </p:sp>
      <p:sp>
        <p:nvSpPr>
          <p:cNvPr id="182" name="TextBox 181"/>
          <p:cNvSpPr txBox="1"/>
          <p:nvPr/>
        </p:nvSpPr>
        <p:spPr>
          <a:xfrm>
            <a:off x="7308304" y="2744924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80.249.164.74</a:t>
            </a:r>
            <a:endParaRPr lang="ru-RU" dirty="0"/>
          </a:p>
        </p:txBody>
      </p:sp>
      <p:cxnSp>
        <p:nvCxnSpPr>
          <p:cNvPr id="184" name="Прямая соединительная линия 183"/>
          <p:cNvCxnSpPr>
            <a:stCxn id="117" idx="3"/>
            <a:endCxn id="182" idx="1"/>
          </p:cNvCxnSpPr>
          <p:nvPr/>
        </p:nvCxnSpPr>
        <p:spPr>
          <a:xfrm>
            <a:off x="6444208" y="2380238"/>
            <a:ext cx="864096" cy="549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>
            <a:stCxn id="180" idx="3"/>
            <a:endCxn id="182" idx="1"/>
          </p:cNvCxnSpPr>
          <p:nvPr/>
        </p:nvCxnSpPr>
        <p:spPr>
          <a:xfrm>
            <a:off x="6444208" y="2848290"/>
            <a:ext cx="864096" cy="81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>
            <a:stCxn id="181" idx="3"/>
            <a:endCxn id="182" idx="1"/>
          </p:cNvCxnSpPr>
          <p:nvPr/>
        </p:nvCxnSpPr>
        <p:spPr>
          <a:xfrm flipV="1">
            <a:off x="6444208" y="2929590"/>
            <a:ext cx="864096" cy="350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467544" y="3158388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moodle.sagmu.ru</a:t>
            </a:r>
            <a:endParaRPr lang="ru-RU" dirty="0"/>
          </a:p>
        </p:txBody>
      </p:sp>
      <p:sp>
        <p:nvSpPr>
          <p:cNvPr id="191" name="TextBox 190"/>
          <p:cNvSpPr txBox="1"/>
          <p:nvPr/>
        </p:nvSpPr>
        <p:spPr>
          <a:xfrm>
            <a:off x="2663788" y="3158388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46.20.71.172 </a:t>
            </a:r>
            <a:endParaRPr lang="ru-RU" dirty="0"/>
          </a:p>
        </p:txBody>
      </p:sp>
      <p:cxnSp>
        <p:nvCxnSpPr>
          <p:cNvPr id="192" name="Прямая соединительная линия 191"/>
          <p:cNvCxnSpPr>
            <a:stCxn id="190" idx="3"/>
            <a:endCxn id="191" idx="1"/>
          </p:cNvCxnSpPr>
          <p:nvPr/>
        </p:nvCxnSpPr>
        <p:spPr>
          <a:xfrm>
            <a:off x="2339752" y="3343054"/>
            <a:ext cx="324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467544" y="2555612"/>
            <a:ext cx="18362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ns.sagmu.ru</a:t>
            </a:r>
            <a:endParaRPr lang="ru-RU" dirty="0"/>
          </a:p>
        </p:txBody>
      </p:sp>
      <p:sp>
        <p:nvSpPr>
          <p:cNvPr id="216" name="TextBox 215"/>
          <p:cNvSpPr txBox="1"/>
          <p:nvPr/>
        </p:nvSpPr>
        <p:spPr>
          <a:xfrm>
            <a:off x="467544" y="3743744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isu.smim.ru</a:t>
            </a:r>
            <a:endParaRPr lang="ru-RU" dirty="0"/>
          </a:p>
        </p:txBody>
      </p:sp>
      <p:sp>
        <p:nvSpPr>
          <p:cNvPr id="217" name="TextBox 216"/>
          <p:cNvSpPr txBox="1"/>
          <p:nvPr/>
        </p:nvSpPr>
        <p:spPr>
          <a:xfrm>
            <a:off x="2663788" y="3743744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80.249.164.74</a:t>
            </a:r>
            <a:endParaRPr lang="ru-RU" dirty="0"/>
          </a:p>
        </p:txBody>
      </p:sp>
      <p:cxnSp>
        <p:nvCxnSpPr>
          <p:cNvPr id="218" name="Прямая соединительная линия 217"/>
          <p:cNvCxnSpPr>
            <a:stCxn id="216" idx="3"/>
            <a:endCxn id="217" idx="1"/>
          </p:cNvCxnSpPr>
          <p:nvPr/>
        </p:nvCxnSpPr>
        <p:spPr>
          <a:xfrm>
            <a:off x="2339752" y="3928410"/>
            <a:ext cx="324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>
            <a:stCxn id="215" idx="3"/>
            <a:endCxn id="177" idx="1"/>
          </p:cNvCxnSpPr>
          <p:nvPr/>
        </p:nvCxnSpPr>
        <p:spPr>
          <a:xfrm flipV="1">
            <a:off x="2303748" y="2524254"/>
            <a:ext cx="396044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4572000" y="3563724"/>
            <a:ext cx="19082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...</a:t>
            </a:r>
            <a:endParaRPr lang="ru-RU" dirty="0"/>
          </a:p>
        </p:txBody>
      </p:sp>
      <p:cxnSp>
        <p:nvCxnSpPr>
          <p:cNvPr id="232" name="Прямая соединительная линия 231"/>
          <p:cNvCxnSpPr>
            <a:stCxn id="231" idx="3"/>
            <a:endCxn id="182" idx="1"/>
          </p:cNvCxnSpPr>
          <p:nvPr/>
        </p:nvCxnSpPr>
        <p:spPr>
          <a:xfrm flipV="1">
            <a:off x="6480212" y="2929590"/>
            <a:ext cx="828092" cy="81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5580112" y="4752528"/>
            <a:ext cx="16921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213.180.193.11</a:t>
            </a:r>
            <a:endParaRPr lang="ru-RU" dirty="0"/>
          </a:p>
        </p:txBody>
      </p:sp>
      <p:sp>
        <p:nvSpPr>
          <p:cNvPr id="242" name="TextBox 241"/>
          <p:cNvSpPr txBox="1"/>
          <p:nvPr/>
        </p:nvSpPr>
        <p:spPr>
          <a:xfrm>
            <a:off x="5580112" y="4212468"/>
            <a:ext cx="16921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93.158.134.11</a:t>
            </a:r>
            <a:endParaRPr lang="ru-RU" dirty="0"/>
          </a:p>
        </p:txBody>
      </p:sp>
      <p:sp>
        <p:nvSpPr>
          <p:cNvPr id="243" name="TextBox 242"/>
          <p:cNvSpPr txBox="1"/>
          <p:nvPr/>
        </p:nvSpPr>
        <p:spPr>
          <a:xfrm>
            <a:off x="5580112" y="5256584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213.180.204.11</a:t>
            </a:r>
            <a:endParaRPr lang="ru-RU" dirty="0"/>
          </a:p>
        </p:txBody>
      </p:sp>
      <p:sp>
        <p:nvSpPr>
          <p:cNvPr id="244" name="TextBox 243"/>
          <p:cNvSpPr txBox="1"/>
          <p:nvPr/>
        </p:nvSpPr>
        <p:spPr>
          <a:xfrm>
            <a:off x="1979712" y="5327920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ya.ru</a:t>
            </a:r>
            <a:endParaRPr lang="ru-RU" dirty="0"/>
          </a:p>
        </p:txBody>
      </p:sp>
      <p:cxnSp>
        <p:nvCxnSpPr>
          <p:cNvPr id="245" name="Прямая соединительная линия 244"/>
          <p:cNvCxnSpPr>
            <a:stCxn id="301" idx="6"/>
            <a:endCxn id="242" idx="1"/>
          </p:cNvCxnSpPr>
          <p:nvPr/>
        </p:nvCxnSpPr>
        <p:spPr>
          <a:xfrm flipV="1">
            <a:off x="4680012" y="4397134"/>
            <a:ext cx="900100" cy="1120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5580112" y="5796644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87.250.250.3</a:t>
            </a:r>
            <a:endParaRPr lang="ru-RU" dirty="0"/>
          </a:p>
        </p:txBody>
      </p:sp>
      <p:cxnSp>
        <p:nvCxnSpPr>
          <p:cNvPr id="249" name="Прямая соединительная линия 248"/>
          <p:cNvCxnSpPr>
            <a:stCxn id="301" idx="6"/>
            <a:endCxn id="241" idx="1"/>
          </p:cNvCxnSpPr>
          <p:nvPr/>
        </p:nvCxnSpPr>
        <p:spPr>
          <a:xfrm flipV="1">
            <a:off x="4680012" y="4937194"/>
            <a:ext cx="900100" cy="580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>
            <a:stCxn id="301" idx="6"/>
            <a:endCxn id="243" idx="1"/>
          </p:cNvCxnSpPr>
          <p:nvPr/>
        </p:nvCxnSpPr>
        <p:spPr>
          <a:xfrm flipV="1">
            <a:off x="4680012" y="5441250"/>
            <a:ext cx="900100" cy="75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>
            <a:stCxn id="301" idx="6"/>
            <a:endCxn id="248" idx="1"/>
          </p:cNvCxnSpPr>
          <p:nvPr/>
        </p:nvCxnSpPr>
        <p:spPr>
          <a:xfrm>
            <a:off x="4680012" y="5517232"/>
            <a:ext cx="900100" cy="464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1979712" y="4859868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www.yandex.ru</a:t>
            </a:r>
            <a:endParaRPr lang="ru-RU" dirty="0"/>
          </a:p>
        </p:txBody>
      </p:sp>
      <p:sp>
        <p:nvSpPr>
          <p:cNvPr id="269" name="TextBox 268"/>
          <p:cNvSpPr txBox="1"/>
          <p:nvPr/>
        </p:nvSpPr>
        <p:spPr>
          <a:xfrm>
            <a:off x="1979712" y="5795972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yandx.ru</a:t>
            </a:r>
            <a:endParaRPr lang="ru-RU" dirty="0"/>
          </a:p>
        </p:txBody>
      </p:sp>
      <p:sp>
        <p:nvSpPr>
          <p:cNvPr id="280" name="TextBox 279"/>
          <p:cNvSpPr txBox="1"/>
          <p:nvPr/>
        </p:nvSpPr>
        <p:spPr>
          <a:xfrm>
            <a:off x="5580112" y="6300028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...</a:t>
            </a:r>
            <a:endParaRPr lang="ru-RU" dirty="0"/>
          </a:p>
        </p:txBody>
      </p:sp>
      <p:cxnSp>
        <p:nvCxnSpPr>
          <p:cNvPr id="285" name="Прямая соединительная линия 284"/>
          <p:cNvCxnSpPr>
            <a:stCxn id="301" idx="6"/>
            <a:endCxn id="280" idx="1"/>
          </p:cNvCxnSpPr>
          <p:nvPr/>
        </p:nvCxnSpPr>
        <p:spPr>
          <a:xfrm>
            <a:off x="4680012" y="5517232"/>
            <a:ext cx="900100" cy="967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1" name="Овал 300"/>
          <p:cNvSpPr/>
          <p:nvPr/>
        </p:nvSpPr>
        <p:spPr>
          <a:xfrm>
            <a:off x="4463988" y="540922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TextBox 316"/>
          <p:cNvSpPr txBox="1"/>
          <p:nvPr/>
        </p:nvSpPr>
        <p:spPr>
          <a:xfrm>
            <a:off x="1979712" y="6264024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...</a:t>
            </a:r>
            <a:endParaRPr lang="ru-RU" dirty="0"/>
          </a:p>
        </p:txBody>
      </p:sp>
      <p:cxnSp>
        <p:nvCxnSpPr>
          <p:cNvPr id="319" name="Прямая соединительная линия 318"/>
          <p:cNvCxnSpPr>
            <a:stCxn id="8" idx="3"/>
            <a:endCxn id="301" idx="2"/>
          </p:cNvCxnSpPr>
          <p:nvPr/>
        </p:nvCxnSpPr>
        <p:spPr>
          <a:xfrm>
            <a:off x="3635896" y="4540478"/>
            <a:ext cx="828092" cy="976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Прямая соединительная линия 321"/>
          <p:cNvCxnSpPr>
            <a:stCxn id="263" idx="3"/>
            <a:endCxn id="301" idx="2"/>
          </p:cNvCxnSpPr>
          <p:nvPr/>
        </p:nvCxnSpPr>
        <p:spPr>
          <a:xfrm>
            <a:off x="3635896" y="5044534"/>
            <a:ext cx="828092" cy="472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Прямая соединительная линия 324"/>
          <p:cNvCxnSpPr>
            <a:stCxn id="244" idx="3"/>
            <a:endCxn id="301" idx="2"/>
          </p:cNvCxnSpPr>
          <p:nvPr/>
        </p:nvCxnSpPr>
        <p:spPr>
          <a:xfrm>
            <a:off x="3635896" y="5512586"/>
            <a:ext cx="828092" cy="4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>
            <a:stCxn id="269" idx="3"/>
            <a:endCxn id="301" idx="2"/>
          </p:cNvCxnSpPr>
          <p:nvPr/>
        </p:nvCxnSpPr>
        <p:spPr>
          <a:xfrm flipV="1">
            <a:off x="3635896" y="5517232"/>
            <a:ext cx="828092" cy="4634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/>
          <p:cNvCxnSpPr>
            <a:stCxn id="317" idx="3"/>
            <a:endCxn id="301" idx="2"/>
          </p:cNvCxnSpPr>
          <p:nvPr/>
        </p:nvCxnSpPr>
        <p:spPr>
          <a:xfrm flipV="1">
            <a:off x="3635896" y="5517232"/>
            <a:ext cx="828092" cy="931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431540" y="130310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Одному доменному имени может соответствовать несколько </a:t>
            </a:r>
            <a:r>
              <a:rPr lang="en-US" dirty="0" smtClean="0"/>
              <a:t>IP-</a:t>
            </a:r>
            <a:r>
              <a:rPr lang="ru-RU" dirty="0" smtClean="0"/>
              <a:t>адресов, и наоборот. 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Иерархия доменных имен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80012" y="872716"/>
            <a:ext cx="6120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1611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ru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24228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ua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uk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91780" y="2591616"/>
            <a:ext cx="122413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wikipedia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303748" y="3518428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ru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3518428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27884" y="3518428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84068" y="2591616"/>
            <a:ext cx="122413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sagmu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112060" y="3537012"/>
            <a:ext cx="93610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moodle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>
            <a:stCxn id="9" idx="2"/>
            <a:endCxn id="10" idx="0"/>
          </p:cNvCxnSpPr>
          <p:nvPr/>
        </p:nvCxnSpPr>
        <p:spPr>
          <a:xfrm rot="5400000">
            <a:off x="3559533" y="238291"/>
            <a:ext cx="422756" cy="2430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2"/>
            <a:endCxn id="11" idx="0"/>
          </p:cNvCxnSpPr>
          <p:nvPr/>
        </p:nvCxnSpPr>
        <p:spPr>
          <a:xfrm rot="5400000">
            <a:off x="4279613" y="958371"/>
            <a:ext cx="422756" cy="990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2"/>
            <a:endCxn id="12" idx="0"/>
          </p:cNvCxnSpPr>
          <p:nvPr/>
        </p:nvCxnSpPr>
        <p:spPr>
          <a:xfrm rot="16200000" flipH="1">
            <a:off x="5269723" y="958371"/>
            <a:ext cx="422756" cy="990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9" idx="2"/>
            <a:endCxn id="13" idx="0"/>
          </p:cNvCxnSpPr>
          <p:nvPr/>
        </p:nvCxnSpPr>
        <p:spPr>
          <a:xfrm rot="16200000" flipH="1">
            <a:off x="5773779" y="454315"/>
            <a:ext cx="422756" cy="1998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9" idx="2"/>
            <a:endCxn id="14" idx="0"/>
          </p:cNvCxnSpPr>
          <p:nvPr/>
        </p:nvCxnSpPr>
        <p:spPr>
          <a:xfrm rot="16200000" flipH="1">
            <a:off x="6259833" y="-31739"/>
            <a:ext cx="422756" cy="2970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1" idx="2"/>
            <a:endCxn id="15" idx="0"/>
          </p:cNvCxnSpPr>
          <p:nvPr/>
        </p:nvCxnSpPr>
        <p:spPr>
          <a:xfrm rot="5400000">
            <a:off x="3321152" y="1916832"/>
            <a:ext cx="55748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5" idx="2"/>
            <a:endCxn id="16" idx="0"/>
          </p:cNvCxnSpPr>
          <p:nvPr/>
        </p:nvCxnSpPr>
        <p:spPr>
          <a:xfrm rot="5400000">
            <a:off x="2592071" y="2906651"/>
            <a:ext cx="557480" cy="666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5" idx="2"/>
            <a:endCxn id="17" idx="0"/>
          </p:cNvCxnSpPr>
          <p:nvPr/>
        </p:nvCxnSpPr>
        <p:spPr>
          <a:xfrm rot="5400000">
            <a:off x="2898105" y="3212685"/>
            <a:ext cx="557480" cy="54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5" idx="2"/>
            <a:endCxn id="18" idx="0"/>
          </p:cNvCxnSpPr>
          <p:nvPr/>
        </p:nvCxnSpPr>
        <p:spPr>
          <a:xfrm rot="16200000" flipH="1">
            <a:off x="3204139" y="2960657"/>
            <a:ext cx="557480" cy="558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2" idx="2"/>
            <a:endCxn id="19" idx="0"/>
          </p:cNvCxnSpPr>
          <p:nvPr/>
        </p:nvCxnSpPr>
        <p:spPr>
          <a:xfrm rot="5400000">
            <a:off x="5607406" y="2222866"/>
            <a:ext cx="557480" cy="18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9" idx="2"/>
            <a:endCxn id="20" idx="0"/>
          </p:cNvCxnSpPr>
          <p:nvPr/>
        </p:nvCxnSpPr>
        <p:spPr>
          <a:xfrm rot="5400000">
            <a:off x="5400092" y="3140968"/>
            <a:ext cx="57606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55576" y="167409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1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755576" y="256490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755576" y="3527720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6156176" y="3537012"/>
            <a:ext cx="68407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mail</a:t>
            </a:r>
            <a:endParaRPr lang="ru-RU" dirty="0"/>
          </a:p>
        </p:txBody>
      </p:sp>
      <p:cxnSp>
        <p:nvCxnSpPr>
          <p:cNvPr id="84" name="Прямая соединительная линия 83"/>
          <p:cNvCxnSpPr>
            <a:stCxn id="19" idx="2"/>
            <a:endCxn id="80" idx="0"/>
          </p:cNvCxnSpPr>
          <p:nvPr/>
        </p:nvCxnSpPr>
        <p:spPr>
          <a:xfrm rot="16200000" flipH="1">
            <a:off x="5859143" y="2897941"/>
            <a:ext cx="576064" cy="702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608004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edu</a:t>
            </a:r>
            <a:endParaRPr lang="ru-RU" dirty="0"/>
          </a:p>
        </p:txBody>
      </p:sp>
      <p:cxnSp>
        <p:nvCxnSpPr>
          <p:cNvPr id="111" name="Прямая соединительная линия 110"/>
          <p:cNvCxnSpPr>
            <a:stCxn id="9" idx="2"/>
            <a:endCxn id="98" idx="0"/>
          </p:cNvCxnSpPr>
          <p:nvPr/>
        </p:nvCxnSpPr>
        <p:spPr>
          <a:xfrm rot="5400000">
            <a:off x="4765667" y="1444425"/>
            <a:ext cx="422756" cy="18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247964" y="3527720"/>
            <a:ext cx="75608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</a:t>
            </a:r>
            <a:endParaRPr lang="ru-RU" dirty="0"/>
          </a:p>
        </p:txBody>
      </p:sp>
      <p:cxnSp>
        <p:nvCxnSpPr>
          <p:cNvPr id="121" name="Прямая соединительная линия 120"/>
          <p:cNvCxnSpPr>
            <a:stCxn id="19" idx="2"/>
            <a:endCxn id="120" idx="0"/>
          </p:cNvCxnSpPr>
          <p:nvPr/>
        </p:nvCxnSpPr>
        <p:spPr>
          <a:xfrm rot="5400000">
            <a:off x="4927685" y="2659269"/>
            <a:ext cx="566772" cy="1170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55576" y="872716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0 уровень (корень)</a:t>
            </a:r>
            <a:endParaRPr lang="ru-RU" dirty="0"/>
          </a:p>
        </p:txBody>
      </p:sp>
      <p:sp>
        <p:nvSpPr>
          <p:cNvPr id="145" name="TextBox 144"/>
          <p:cNvSpPr txBox="1"/>
          <p:nvPr/>
        </p:nvSpPr>
        <p:spPr>
          <a:xfrm>
            <a:off x="6948264" y="2600908"/>
            <a:ext cx="104411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smim</a:t>
            </a:r>
            <a:endParaRPr lang="ru-RU" dirty="0"/>
          </a:p>
        </p:txBody>
      </p:sp>
      <p:cxnSp>
        <p:nvCxnSpPr>
          <p:cNvPr id="147" name="Прямая соединительная линия 146"/>
          <p:cNvCxnSpPr>
            <a:stCxn id="12" idx="2"/>
            <a:endCxn id="145" idx="0"/>
          </p:cNvCxnSpPr>
          <p:nvPr/>
        </p:nvCxnSpPr>
        <p:spPr>
          <a:xfrm rot="16200000" flipH="1">
            <a:off x="6439853" y="1570439"/>
            <a:ext cx="566772" cy="1494166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>
            <a:stCxn id="154" idx="0"/>
            <a:endCxn id="145" idx="2"/>
          </p:cNvCxnSpPr>
          <p:nvPr/>
        </p:nvCxnSpPr>
        <p:spPr>
          <a:xfrm rot="16200000" flipV="1">
            <a:off x="7420962" y="3019600"/>
            <a:ext cx="566772" cy="46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>
            <a:stCxn id="80" idx="0"/>
            <a:endCxn id="145" idx="2"/>
          </p:cNvCxnSpPr>
          <p:nvPr/>
        </p:nvCxnSpPr>
        <p:spPr>
          <a:xfrm rot="5400000" flipH="1" flipV="1">
            <a:off x="6700882" y="2767572"/>
            <a:ext cx="566772" cy="9721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7560332" y="3537012"/>
            <a:ext cx="75608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6948264" y="3537012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ns</a:t>
            </a:r>
            <a:endParaRPr lang="ru-RU" dirty="0"/>
          </a:p>
        </p:txBody>
      </p:sp>
      <p:cxnSp>
        <p:nvCxnSpPr>
          <p:cNvPr id="104" name="Прямая соединительная линия 103"/>
          <p:cNvCxnSpPr>
            <a:stCxn id="19" idx="2"/>
            <a:endCxn id="102" idx="0"/>
          </p:cNvCxnSpPr>
          <p:nvPr/>
        </p:nvCxnSpPr>
        <p:spPr>
          <a:xfrm rot="16200000" flipH="1">
            <a:off x="6201181" y="2555903"/>
            <a:ext cx="576064" cy="13861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102" idx="0"/>
            <a:endCxn id="145" idx="2"/>
          </p:cNvCxnSpPr>
          <p:nvPr/>
        </p:nvCxnSpPr>
        <p:spPr>
          <a:xfrm rot="5400000" flipH="1" flipV="1">
            <a:off x="7042920" y="3109610"/>
            <a:ext cx="566772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31540" y="473791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Полностью определенное </a:t>
            </a:r>
            <a:r>
              <a:rPr lang="ru-RU" b="1" dirty="0" smtClean="0"/>
              <a:t>доменное имя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it-IT" dirty="0" smtClean="0"/>
              <a:t>FQDN, Fully Qualified Domain Name)</a:t>
            </a:r>
            <a:r>
              <a:rPr lang="ru-RU" dirty="0" smtClean="0"/>
              <a:t> – завершается </a:t>
            </a:r>
            <a:r>
              <a:rPr lang="ru-RU" dirty="0" err="1" smtClean="0"/>
              <a:t>нуль-меткой</a:t>
            </a:r>
            <a:r>
              <a:rPr lang="ru-RU" dirty="0" smtClean="0"/>
              <a:t> корня (пустой домен):</a:t>
            </a:r>
          </a:p>
          <a:p>
            <a:pPr algn="just"/>
            <a:r>
              <a:rPr lang="en-US" dirty="0" smtClean="0"/>
              <a:t>dom.sagmu.ru</a:t>
            </a:r>
            <a:r>
              <a:rPr lang="en-US" b="1" dirty="0" smtClean="0"/>
              <a:t>.</a:t>
            </a:r>
            <a:r>
              <a:rPr lang="en-US" dirty="0" smtClean="0"/>
              <a:t>	www.google.com</a:t>
            </a:r>
            <a:r>
              <a:rPr lang="en-US" b="1" dirty="0" smtClean="0"/>
              <a:t>.</a:t>
            </a:r>
            <a:r>
              <a:rPr lang="ru-RU" b="1" dirty="0" smtClean="0"/>
              <a:t>	</a:t>
            </a:r>
            <a:r>
              <a:rPr lang="en-US" dirty="0" smtClean="0"/>
              <a:t>myhost.org</a:t>
            </a:r>
            <a:r>
              <a:rPr lang="en-US" b="1" dirty="0" smtClean="0"/>
              <a:t>.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123" name="TextBox 122"/>
          <p:cNvSpPr txBox="1"/>
          <p:nvPr/>
        </p:nvSpPr>
        <p:spPr>
          <a:xfrm>
            <a:off x="431540" y="56519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Частично определенное </a:t>
            </a:r>
            <a:r>
              <a:rPr lang="ru-RU" b="1" dirty="0" smtClean="0"/>
              <a:t>доменное имя</a:t>
            </a:r>
            <a:r>
              <a:rPr lang="ru-RU" dirty="0" smtClean="0"/>
              <a:t>:</a:t>
            </a:r>
            <a:endParaRPr lang="en-US" dirty="0" smtClean="0"/>
          </a:p>
          <a:p>
            <a:pPr algn="just"/>
            <a:r>
              <a:rPr lang="en-US" dirty="0" err="1" smtClean="0"/>
              <a:t>dom</a:t>
            </a:r>
            <a:r>
              <a:rPr lang="en-US" dirty="0" smtClean="0"/>
              <a:t>	</a:t>
            </a:r>
            <a:r>
              <a:rPr lang="en-US" dirty="0" err="1" smtClean="0"/>
              <a:t>dom.sagmu</a:t>
            </a:r>
            <a:r>
              <a:rPr lang="en-US" dirty="0" smtClean="0"/>
              <a:t>	sagmu.ru		google.com		</a:t>
            </a:r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>
            <a:off x="431540" y="40770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Домен</a:t>
            </a:r>
            <a:r>
              <a:rPr lang="ru-RU" dirty="0" smtClean="0"/>
              <a:t> (</a:t>
            </a:r>
            <a:r>
              <a:rPr lang="en-US" dirty="0" smtClean="0"/>
              <a:t>domain – </a:t>
            </a:r>
            <a:r>
              <a:rPr lang="ru-RU" dirty="0" smtClean="0"/>
              <a:t>область) – ветвь иерархии, со всеми подчиненными </a:t>
            </a:r>
            <a:r>
              <a:rPr lang="ru-RU" b="1" dirty="0" err="1" smtClean="0"/>
              <a:t>поддоменами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Домены верхнего уровня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1541" y="872716"/>
          <a:ext cx="8280919" cy="5522400"/>
        </p:xfrm>
        <a:graphic>
          <a:graphicData uri="http://schemas.openxmlformats.org/drawingml/2006/table">
            <a:tbl>
              <a:tblPr/>
              <a:tblGrid>
                <a:gridCol w="2052227"/>
                <a:gridCol w="1836204"/>
                <a:gridCol w="1008112"/>
                <a:gridCol w="3384376"/>
              </a:tblGrid>
              <a:tr h="27641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Классификаци</a:t>
                      </a:r>
                      <a:r>
                        <a:rPr lang="ru-RU" baseline="0" dirty="0" smtClean="0"/>
                        <a:t>я</a:t>
                      </a:r>
                      <a:endParaRPr lang="ru-RU" dirty="0"/>
                    </a:p>
                  </a:txBody>
                  <a:tcPr marL="46800" marR="468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6800" marR="468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Метка</a:t>
                      </a:r>
                    </a:p>
                  </a:txBody>
                  <a:tcPr marL="46800" marR="468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Описание</a:t>
                      </a:r>
                    </a:p>
                  </a:txBody>
                  <a:tcPr marL="46800" marR="46800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Родовые</a:t>
                      </a:r>
                      <a:r>
                        <a:rPr lang="ru-RU" i="1" dirty="0" smtClean="0"/>
                        <a:t> </a:t>
                      </a:r>
                      <a:r>
                        <a:rPr lang="ru-RU" dirty="0" smtClean="0"/>
                        <a:t>– определяют тип хоста по его роду деятельности, метка обычно состоит из трех букв.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dirty="0" err="1" smtClean="0"/>
                        <a:t>Неспонсируемые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com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коммерческие организации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net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центры поддержки сетей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org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некоммерческие организации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информационные сайты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Спонсируемые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int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международные организации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связанные с экологией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почтовые организации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Ограниченного пользования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gov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правительственные учреждения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edu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учреждения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rowSpan="4" gridSpan="2">
                  <a:txBody>
                    <a:bodyPr/>
                    <a:lstStyle/>
                    <a:p>
                      <a:r>
                        <a:rPr lang="ru-RU" b="1" i="1" dirty="0" smtClean="0"/>
                        <a:t>Зарезервированные</a:t>
                      </a:r>
                      <a:endParaRPr lang="it-IT" b="1" i="1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для примеров в документации и тестирования</a:t>
                      </a:r>
                      <a:endParaRPr lang="ru-RU" dirty="0"/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test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invalid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localhost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=127.0.0.1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0">
                <a:tc rowSpan="6" gridSpan="2">
                  <a:txBody>
                    <a:bodyPr/>
                    <a:lstStyle/>
                    <a:p>
                      <a:r>
                        <a:rPr lang="ru-RU" b="1" i="1" dirty="0" smtClean="0"/>
                        <a:t>Национальные </a:t>
                      </a:r>
                      <a:r>
                        <a:rPr lang="ru-RU" dirty="0" smtClean="0"/>
                        <a:t>– определяют размещение хоста, метка обычно состоит из двух букв.</a:t>
                      </a:r>
                      <a:endParaRPr lang="ru-RU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ru</a:t>
                      </a:r>
                      <a:r>
                        <a:rPr lang="en-US" dirty="0" smtClean="0"/>
                        <a:t>, </a:t>
                      </a:r>
                      <a:r>
                        <a:rPr lang="ru-RU" dirty="0" err="1" smtClean="0"/>
                        <a:t>рф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su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СССР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ua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укр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Украина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kz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Казахстан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uk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err="1" smtClean="0"/>
                        <a:t>gb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Великобритания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шина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714356"/>
            <a:ext cx="513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Функция</a:t>
            </a:r>
            <a:r>
              <a:rPr lang="ru-RU" dirty="0" smtClean="0"/>
              <a:t>: передача сигналов между устройствами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21442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Шина данных.</a:t>
            </a:r>
            <a:r>
              <a:rPr lang="ru-RU" dirty="0" smtClean="0"/>
              <a:t> Данные передаются от устройства к устройству в любом направлении.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92880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Шина адреса.</a:t>
            </a:r>
            <a:r>
              <a:rPr lang="ru-RU" dirty="0" smtClean="0"/>
              <a:t> Адрес устройства или ячейки памяти передается по адресной шине, причем только в одном направлении - от процессора к памяти и устройствам (однонаправленная шина).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00037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Шина управления.</a:t>
            </a:r>
            <a:r>
              <a:rPr lang="ru-RU" dirty="0" smtClean="0"/>
              <a:t> Сигналы управления показывают, какую операцию нужно производить устройству, синхронизируют обмен информацией между устройствами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записи доменных имен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90872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В доменных именах разрешено использовать только 26 символов латинского алфавита (без различения заглавных и строчных букв), арабские цифры 0-9 и дефис.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1540" y="188082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Максимальный </a:t>
            </a:r>
            <a:r>
              <a:rPr lang="ru-RU" i="1" dirty="0" smtClean="0"/>
              <a:t>уровень</a:t>
            </a:r>
            <a:r>
              <a:rPr lang="ru-RU" dirty="0" smtClean="0"/>
              <a:t> доменного имени - 127. Максимальная длина метки каждого уровня – 63 символа.</a:t>
            </a:r>
          </a:p>
          <a:p>
            <a:pPr indent="355600" algn="just"/>
            <a:r>
              <a:rPr lang="en-US" dirty="0" smtClean="0"/>
              <a:t>zzzzzzzzzzzzzzzzzzzzzzzzzzzzzzzzzzzzzzzzzzzzzzzzzzzzzzzzzzzzzzzz.ru – </a:t>
            </a:r>
            <a:r>
              <a:rPr lang="ru-RU" dirty="0" smtClean="0"/>
              <a:t>«последний домен </a:t>
            </a:r>
            <a:r>
              <a:rPr lang="ru-RU" dirty="0" err="1" smtClean="0"/>
              <a:t>рунета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212976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Для использования национальных символов в </a:t>
            </a:r>
            <a:r>
              <a:rPr lang="en-US" dirty="0" smtClean="0"/>
              <a:t>DNS-</a:t>
            </a:r>
            <a:r>
              <a:rPr lang="ru-RU" dirty="0" smtClean="0"/>
              <a:t>именах они преобразуются в </a:t>
            </a:r>
            <a:r>
              <a:rPr lang="en-US" b="1" dirty="0" err="1" smtClean="0"/>
              <a:t>Punicode</a:t>
            </a:r>
            <a:r>
              <a:rPr lang="en-US" dirty="0" smtClean="0"/>
              <a:t> </a:t>
            </a:r>
            <a:r>
              <a:rPr lang="ru-RU" dirty="0" smtClean="0"/>
              <a:t>(«</a:t>
            </a:r>
            <a:r>
              <a:rPr lang="ru-RU" dirty="0" err="1" smtClean="0"/>
              <a:t>пьюникод</a:t>
            </a:r>
            <a:r>
              <a:rPr lang="ru-RU" dirty="0" smtClean="0"/>
              <a:t>»).</a:t>
            </a:r>
          </a:p>
          <a:p>
            <a:pPr indent="355600" algn="just"/>
            <a:r>
              <a:rPr lang="ru-RU" dirty="0" smtClean="0"/>
              <a:t>Запись имени в </a:t>
            </a:r>
            <a:r>
              <a:rPr lang="en-US" dirty="0" err="1" smtClean="0"/>
              <a:t>Punicode</a:t>
            </a:r>
            <a:r>
              <a:rPr lang="en-US" dirty="0" smtClean="0"/>
              <a:t> </a:t>
            </a:r>
            <a:r>
              <a:rPr lang="ru-RU" dirty="0" smtClean="0"/>
              <a:t>начинается с символов </a:t>
            </a:r>
            <a:r>
              <a:rPr lang="en-US" b="1" dirty="0" err="1" smtClean="0"/>
              <a:t>xn</a:t>
            </a:r>
            <a:r>
              <a:rPr lang="en-US" b="1" dirty="0" smtClean="0"/>
              <a:t>--</a:t>
            </a:r>
            <a:r>
              <a:rPr lang="ru-RU" dirty="0" smtClean="0"/>
              <a:t>.</a:t>
            </a:r>
          </a:p>
          <a:p>
            <a:pPr indent="723900" algn="just"/>
            <a:r>
              <a:rPr lang="ru-RU" dirty="0" smtClean="0"/>
              <a:t>проверка.</a:t>
            </a:r>
            <a:r>
              <a:rPr lang="en-US" dirty="0" smtClean="0"/>
              <a:t>r</a:t>
            </a:r>
            <a:r>
              <a:rPr lang="it-IT" dirty="0" smtClean="0"/>
              <a:t>u</a:t>
            </a:r>
            <a:r>
              <a:rPr lang="ru-RU" dirty="0" smtClean="0"/>
              <a:t>		</a:t>
            </a:r>
            <a:r>
              <a:rPr lang="it-IT" b="1" dirty="0" smtClean="0"/>
              <a:t>xn--</a:t>
            </a:r>
            <a:r>
              <a:rPr lang="it-IT" dirty="0" smtClean="0"/>
              <a:t>80adjurfhd.ru</a:t>
            </a:r>
            <a:endParaRPr lang="ru-RU" dirty="0" smtClean="0"/>
          </a:p>
          <a:p>
            <a:pPr indent="723900" algn="just"/>
            <a:r>
              <a:rPr lang="ru-RU" dirty="0" err="1" smtClean="0"/>
              <a:t>проверка.рф</a:t>
            </a:r>
            <a:r>
              <a:rPr lang="ru-RU" dirty="0" smtClean="0"/>
              <a:t>		</a:t>
            </a:r>
            <a:r>
              <a:rPr lang="it-IT" b="1" dirty="0" smtClean="0"/>
              <a:t>xn--</a:t>
            </a:r>
            <a:r>
              <a:rPr lang="it-IT" dirty="0" smtClean="0"/>
              <a:t>80adjurfhd.</a:t>
            </a:r>
            <a:r>
              <a:rPr lang="it-IT" b="1" dirty="0" smtClean="0"/>
              <a:t>xn</a:t>
            </a:r>
            <a:r>
              <a:rPr lang="ru-RU" b="1" dirty="0" smtClean="0"/>
              <a:t>--</a:t>
            </a:r>
            <a:r>
              <a:rPr lang="it-IT" dirty="0" smtClean="0"/>
              <a:t>p1ai</a:t>
            </a:r>
          </a:p>
          <a:p>
            <a:pPr algn="just"/>
            <a:endParaRPr lang="it-IT" dirty="0" smtClean="0"/>
          </a:p>
          <a:p>
            <a:pPr indent="355600" algn="just"/>
            <a:r>
              <a:rPr lang="ru-RU" dirty="0" smtClean="0"/>
              <a:t>Преобразование символов неоднозначно, зависит от их последовательности:</a:t>
            </a:r>
            <a:endParaRPr lang="it-IT" dirty="0" smtClean="0"/>
          </a:p>
          <a:p>
            <a:pPr indent="723900"/>
            <a:r>
              <a:rPr lang="pt-BR" dirty="0" smtClean="0"/>
              <a:t>д	</a:t>
            </a:r>
            <a:r>
              <a:rPr lang="ru-RU" dirty="0" smtClean="0"/>
              <a:t>	</a:t>
            </a:r>
            <a:r>
              <a:rPr lang="pt-BR" dirty="0" smtClean="0"/>
              <a:t>d1a</a:t>
            </a:r>
            <a:endParaRPr lang="ru-RU" dirty="0" smtClean="0"/>
          </a:p>
          <a:p>
            <a:pPr indent="723900"/>
            <a:r>
              <a:rPr lang="pt-BR" dirty="0" smtClean="0"/>
              <a:t>п 	</a:t>
            </a:r>
            <a:r>
              <a:rPr lang="ru-RU" dirty="0" smtClean="0"/>
              <a:t>	</a:t>
            </a:r>
            <a:r>
              <a:rPr lang="pt-BR" dirty="0" smtClean="0"/>
              <a:t>o1a</a:t>
            </a:r>
            <a:endParaRPr lang="ru-RU" dirty="0" smtClean="0"/>
          </a:p>
          <a:p>
            <a:pPr indent="723900"/>
            <a:r>
              <a:rPr lang="pt-BR" dirty="0" smtClean="0"/>
              <a:t>дп 	d1aw</a:t>
            </a:r>
            <a:endParaRPr lang="ru-RU" dirty="0" smtClean="0"/>
          </a:p>
          <a:p>
            <a:pPr indent="723900"/>
            <a:r>
              <a:rPr lang="pt-BR" dirty="0" smtClean="0"/>
              <a:t>дпд 	d1aa6a</a:t>
            </a: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DNS-</a:t>
            </a:r>
            <a:r>
              <a:rPr lang="ru-RU" dirty="0" smtClean="0"/>
              <a:t>сервер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9532" y="72703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Преобразование </a:t>
            </a:r>
            <a:r>
              <a:rPr lang="en-US" dirty="0" smtClean="0"/>
              <a:t>DNS-</a:t>
            </a:r>
            <a:r>
              <a:rPr lang="ru-RU" dirty="0" smtClean="0"/>
              <a:t>имен в </a:t>
            </a:r>
            <a:r>
              <a:rPr lang="en-US" dirty="0" smtClean="0"/>
              <a:t>IP-</a:t>
            </a:r>
            <a:r>
              <a:rPr lang="ru-RU" dirty="0" smtClean="0"/>
              <a:t>адреса и обратно</a:t>
            </a:r>
            <a:r>
              <a:rPr lang="en-US" dirty="0" smtClean="0"/>
              <a:t> (</a:t>
            </a:r>
            <a:r>
              <a:rPr lang="ru-RU" dirty="0" smtClean="0"/>
              <a:t>распознавание) осуществляется </a:t>
            </a:r>
            <a:r>
              <a:rPr lang="en-US" b="1" dirty="0" smtClean="0"/>
              <a:t>DNS-</a:t>
            </a:r>
            <a:r>
              <a:rPr lang="ru-RU" b="1" dirty="0" smtClean="0"/>
              <a:t>серверами</a:t>
            </a:r>
            <a:r>
              <a:rPr lang="ru-RU" dirty="0" smtClean="0"/>
              <a:t>. Соответствия хранятся в хост файле. Каждый </a:t>
            </a:r>
            <a:r>
              <a:rPr lang="en-US" dirty="0" smtClean="0"/>
              <a:t>DNS-</a:t>
            </a:r>
            <a:r>
              <a:rPr lang="ru-RU" dirty="0" smtClean="0"/>
              <a:t>сервер отвечает за определенную </a:t>
            </a:r>
            <a:r>
              <a:rPr lang="ru-RU" b="1" dirty="0" smtClean="0"/>
              <a:t>зону</a:t>
            </a:r>
            <a:r>
              <a:rPr lang="ru-RU" dirty="0" smtClean="0"/>
              <a:t> доменных имен. </a:t>
            </a:r>
            <a:endParaRPr lang="en-US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1931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Делегирование</a:t>
            </a:r>
            <a:r>
              <a:rPr lang="ru-RU" dirty="0" smtClean="0"/>
              <a:t> полномочий сервера – сервер передает часть своих полномочий (за часть зоны) серверу более низкого уровня.</a:t>
            </a:r>
          </a:p>
          <a:p>
            <a:pPr indent="355600" algn="just"/>
            <a:r>
              <a:rPr lang="ru-RU" b="1" dirty="0" smtClean="0"/>
              <a:t>Рекурсивное</a:t>
            </a:r>
            <a:r>
              <a:rPr lang="ru-RU" dirty="0" smtClean="0"/>
              <a:t> и </a:t>
            </a:r>
            <a:r>
              <a:rPr lang="ru-RU" b="1" dirty="0" smtClean="0"/>
              <a:t>итерационное</a:t>
            </a:r>
            <a:r>
              <a:rPr lang="ru-RU" dirty="0" smtClean="0"/>
              <a:t> распознавание – обязан ли сервер выдать готовый ответ или сообщить, к кому за ним обратиться.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4068" y="4149080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клиент 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3176972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сервер 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3548" y="1772816"/>
            <a:ext cx="41404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Пример </a:t>
            </a:r>
            <a:r>
              <a:rPr lang="ru-RU" b="1" i="1" dirty="0" smtClean="0"/>
              <a:t>распознавания имени</a:t>
            </a:r>
            <a:r>
              <a:rPr lang="ru-RU" dirty="0" smtClean="0"/>
              <a:t>: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А → 1: </a:t>
            </a:r>
            <a:r>
              <a:rPr lang="en-US" dirty="0" smtClean="0"/>
              <a:t>test.example.com?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1 → 2: </a:t>
            </a:r>
            <a:r>
              <a:rPr lang="en-US" dirty="0" smtClean="0"/>
              <a:t>test.example.com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en-US" dirty="0" smtClean="0"/>
              <a:t>.com</a:t>
            </a:r>
            <a:r>
              <a:rPr lang="ru-RU" dirty="0" smtClean="0"/>
              <a:t> отвечает сервер 3</a:t>
            </a:r>
          </a:p>
          <a:p>
            <a:pPr marL="342900" indent="-342900">
              <a:buAutoNum type="arabicPeriod"/>
            </a:pPr>
            <a:r>
              <a:rPr lang="ru-RU" dirty="0" smtClean="0"/>
              <a:t>2 → 1: см. сервер 3</a:t>
            </a:r>
          </a:p>
          <a:p>
            <a:pPr marL="342900" indent="-342900">
              <a:buAutoNum type="arabicPeriod"/>
            </a:pPr>
            <a:r>
              <a:rPr lang="ru-RU" dirty="0" smtClean="0"/>
              <a:t>1 → 3: </a:t>
            </a:r>
            <a:r>
              <a:rPr lang="en-US" dirty="0" smtClean="0"/>
              <a:t>test.example.com</a:t>
            </a:r>
            <a:r>
              <a:rPr lang="ru-RU" dirty="0" smtClean="0"/>
              <a:t> ?</a:t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en-US" dirty="0" smtClean="0"/>
              <a:t>example.com</a:t>
            </a:r>
            <a:r>
              <a:rPr lang="ru-RU" dirty="0" smtClean="0"/>
              <a:t> отвечает сервер 4</a:t>
            </a:r>
          </a:p>
          <a:p>
            <a:pPr marL="342900" indent="-342900">
              <a:buAutoNum type="arabicPeriod"/>
            </a:pPr>
            <a:r>
              <a:rPr lang="ru-RU" dirty="0" smtClean="0"/>
              <a:t>3 → 4: </a:t>
            </a:r>
            <a:r>
              <a:rPr lang="en-US" dirty="0" smtClean="0"/>
              <a:t>test.example.com</a:t>
            </a:r>
            <a:r>
              <a:rPr lang="ru-RU" dirty="0" smtClean="0"/>
              <a:t> ?</a:t>
            </a:r>
            <a:br>
              <a:rPr lang="ru-RU" dirty="0" smtClean="0"/>
            </a:br>
            <a:r>
              <a:rPr lang="ru-RU" dirty="0" smtClean="0"/>
              <a:t> 200.31.6.17	</a:t>
            </a:r>
            <a:r>
              <a:rPr lang="en-US" dirty="0" smtClean="0"/>
              <a:t> test.example.com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4 → 3: 200.31.6.17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3 → 1: 200.31.6.17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1 → А: 200.31.6.17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2204864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сервер 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00292" y="2528900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сервер 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00292" y="3537012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сервер 4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5591642" y="3815102"/>
            <a:ext cx="497268" cy="13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561316" y="2870938"/>
            <a:ext cx="54085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831346" y="2888940"/>
            <a:ext cx="43284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6750242" y="2870938"/>
            <a:ext cx="3960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840252" y="29969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7651136" y="3194180"/>
            <a:ext cx="5400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7883574" y="3212976"/>
            <a:ext cx="50485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5814932" y="3842252"/>
            <a:ext cx="4680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5472100" y="36450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5508104" y="267291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084168" y="267291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588224" y="2708920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7560332" y="303295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8136396" y="303295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056276" y="3140968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048164" y="36450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8.</a:t>
            </a: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имен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9942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Первичный сервер (</a:t>
            </a:r>
            <a:r>
              <a:rPr lang="en-US" b="1" dirty="0" smtClean="0"/>
              <a:t>master)</a:t>
            </a:r>
            <a:r>
              <a:rPr lang="ru-RU" b="1" dirty="0" smtClean="0"/>
              <a:t> </a:t>
            </a:r>
            <a:r>
              <a:rPr lang="ru-RU" dirty="0" smtClean="0"/>
              <a:t>– может создавать и изменять хост-файл зоны, за которую он отвечает. Обычно в зоне существует только один первичный сервер.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6956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Вторичный сервер</a:t>
            </a:r>
            <a:r>
              <a:rPr lang="en-US" b="1" dirty="0" smtClean="0"/>
              <a:t> (slave)</a:t>
            </a:r>
            <a:r>
              <a:rPr lang="ru-RU" b="1" dirty="0" smtClean="0"/>
              <a:t> </a:t>
            </a:r>
            <a:r>
              <a:rPr lang="ru-RU" dirty="0" smtClean="0"/>
              <a:t>– только хранит и распространяет информацию из </a:t>
            </a:r>
            <a:r>
              <a:rPr lang="ru-RU" dirty="0" err="1" smtClean="0"/>
              <a:t>хост-файла</a:t>
            </a:r>
            <a:r>
              <a:rPr lang="ru-RU" dirty="0" smtClean="0"/>
              <a:t>, которую ему сообщает первичный сервер. Вторичных серверов может быть очень много, они позволяют разгрузить первичный сервер.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56490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Корневой сервер </a:t>
            </a:r>
            <a:r>
              <a:rPr lang="ru-RU" dirty="0" smtClean="0"/>
              <a:t>– отвечает за корневую зону.</a:t>
            </a:r>
          </a:p>
          <a:p>
            <a:pPr indent="355600" algn="just"/>
            <a:r>
              <a:rPr lang="ru-RU" dirty="0" smtClean="0"/>
              <a:t>Общеупотребительных корневых серверов в мире всего 13, их доменные имена находятся в зоне </a:t>
            </a:r>
            <a:r>
              <a:rPr lang="it-IT" dirty="0" smtClean="0"/>
              <a:t>root-servers.net</a:t>
            </a:r>
            <a:r>
              <a:rPr lang="ru-RU" dirty="0" smtClean="0"/>
              <a:t>: </a:t>
            </a:r>
            <a:r>
              <a:rPr lang="it-IT" dirty="0" smtClean="0"/>
              <a:t>a.root-servers.net, b.root-servers.net, …, m.root-servers.net.</a:t>
            </a:r>
            <a:endParaRPr lang="ru-RU" dirty="0" smtClean="0"/>
          </a:p>
          <a:p>
            <a:pPr indent="355600" algn="just"/>
            <a:r>
              <a:rPr lang="ru-RU" dirty="0" smtClean="0"/>
              <a:t>Также существуют локальные и альтернативные корневые сервера.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1397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За распределение доменных имен отвечает организация </a:t>
            </a:r>
            <a:r>
              <a:rPr lang="en-US" b="1" dirty="0" smtClean="0"/>
              <a:t>ICANN</a:t>
            </a:r>
            <a:r>
              <a:rPr lang="ru-RU" dirty="0" smtClean="0"/>
              <a:t>. Она администрирует общеупотребительные </a:t>
            </a:r>
            <a:r>
              <a:rPr lang="en-US" dirty="0" smtClean="0"/>
              <a:t>DNS-</a:t>
            </a:r>
            <a:r>
              <a:rPr lang="ru-RU" dirty="0" smtClean="0"/>
              <a:t>сервера.</a:t>
            </a: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Файл </a:t>
            </a:r>
            <a:r>
              <a:rPr lang="en-US" dirty="0" smtClean="0"/>
              <a:t>hosts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2544" y="763551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Ручная настройка </a:t>
            </a:r>
            <a:r>
              <a:rPr lang="en-US" dirty="0" smtClean="0"/>
              <a:t>DNS</a:t>
            </a:r>
            <a:r>
              <a:rPr lang="ru-RU" dirty="0" smtClean="0"/>
              <a:t> выполняется с помощью редактирования системного файла </a:t>
            </a:r>
            <a:r>
              <a:rPr lang="en-US" b="1" dirty="0" smtClean="0"/>
              <a:t>hosts</a:t>
            </a:r>
            <a:r>
              <a:rPr lang="ru-RU" dirty="0" smtClean="0"/>
              <a:t>.</a:t>
            </a:r>
            <a:endParaRPr lang="en-US" dirty="0" smtClean="0"/>
          </a:p>
          <a:p>
            <a:pPr indent="355600" algn="just"/>
            <a:r>
              <a:rPr lang="ru-RU" dirty="0" smtClean="0"/>
              <a:t>В </a:t>
            </a:r>
            <a:r>
              <a:rPr lang="en-US" dirty="0" smtClean="0"/>
              <a:t>Windows </a:t>
            </a:r>
            <a:r>
              <a:rPr lang="ru-RU" dirty="0" smtClean="0"/>
              <a:t>он находится в </a:t>
            </a:r>
            <a:r>
              <a:rPr lang="it-IT" b="1" dirty="0" smtClean="0"/>
              <a:t>%SystemRoot%\system32\drivers\etc\hosts</a:t>
            </a:r>
            <a:r>
              <a:rPr lang="ru-RU" dirty="0" smtClean="0"/>
              <a:t>, но это расположение может быть изменено через реестр.</a:t>
            </a:r>
          </a:p>
          <a:p>
            <a:pPr indent="355600" algn="just"/>
            <a:r>
              <a:rPr lang="ru-RU" dirty="0" smtClean="0"/>
              <a:t>Структура записи в файле:</a:t>
            </a:r>
          </a:p>
          <a:p>
            <a:pPr algn="just"/>
            <a:r>
              <a:rPr lang="en-US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адрес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доменное имя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#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комментарий</a:t>
            </a:r>
          </a:p>
          <a:p>
            <a:pPr algn="just"/>
            <a:r>
              <a:rPr lang="en-US" dirty="0" smtClean="0">
                <a:latin typeface="Courier New" pitchFamily="49" charset="0"/>
                <a:cs typeface="Courier New" pitchFamily="49" charset="0"/>
              </a:rPr>
              <a:t>127.0.0.1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#IPv4</a:t>
            </a:r>
          </a:p>
          <a:p>
            <a:pPr algn="just"/>
            <a:r>
              <a:rPr lang="en-US" dirty="0" smtClean="0">
                <a:latin typeface="Courier New" pitchFamily="49" charset="0"/>
                <a:cs typeface="Courier New" pitchFamily="49" charset="0"/>
              </a:rPr>
              <a:t>::1	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#IPv6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indent="355600" algn="just"/>
            <a:r>
              <a:rPr lang="ru-RU" dirty="0" smtClean="0"/>
              <a:t>При распознавании </a:t>
            </a:r>
            <a:r>
              <a:rPr lang="en-US" dirty="0" err="1" smtClean="0"/>
              <a:t>dns</a:t>
            </a:r>
            <a:r>
              <a:rPr lang="en-US" dirty="0" smtClean="0"/>
              <a:t>-</a:t>
            </a:r>
            <a:r>
              <a:rPr lang="ru-RU" dirty="0" smtClean="0"/>
              <a:t>имени система в первую очередь обращается к файлу </a:t>
            </a:r>
            <a:r>
              <a:rPr lang="en-US" dirty="0" smtClean="0"/>
              <a:t>hosts</a:t>
            </a:r>
            <a:r>
              <a:rPr lang="ru-RU" dirty="0" smtClean="0"/>
              <a:t>, и лишь потом запрашивает </a:t>
            </a:r>
            <a:r>
              <a:rPr lang="en-US" dirty="0" err="1" smtClean="0"/>
              <a:t>dns</a:t>
            </a:r>
            <a:r>
              <a:rPr lang="en-US" dirty="0" smtClean="0"/>
              <a:t>-</a:t>
            </a:r>
            <a:r>
              <a:rPr lang="ru-RU" dirty="0" smtClean="0"/>
              <a:t>сервер.</a:t>
            </a:r>
          </a:p>
          <a:p>
            <a:pPr indent="355600" algn="just"/>
            <a:r>
              <a:rPr lang="ru-RU" dirty="0" smtClean="0"/>
              <a:t>Исключение – работа через </a:t>
            </a:r>
            <a:r>
              <a:rPr lang="ru-RU" dirty="0" err="1" smtClean="0"/>
              <a:t>прокси</a:t>
            </a:r>
            <a:r>
              <a:rPr lang="ru-RU" dirty="0" smtClean="0"/>
              <a:t> (в этом случае распознавание имен осуществляется </a:t>
            </a:r>
            <a:r>
              <a:rPr lang="en-US" dirty="0" smtClean="0"/>
              <a:t>proxy-</a:t>
            </a:r>
            <a:r>
              <a:rPr lang="ru-RU" dirty="0" smtClean="0"/>
              <a:t>сервером).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444698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Файл </a:t>
            </a:r>
            <a:r>
              <a:rPr lang="en-US" dirty="0" smtClean="0"/>
              <a:t>hosts </a:t>
            </a:r>
            <a:r>
              <a:rPr lang="ru-RU" dirty="0" smtClean="0"/>
              <a:t>обычно редактируются в следующих целях: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ускорение работы и снижение нагрузки на сервер;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перенаправление запросов к локальным ресурсам в обход глобального соединения;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фильтрация нежелательных ресурсов;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злонамеренные цели.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532" y="692696"/>
            <a:ext cx="838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err="1" smtClean="0"/>
              <a:t>Uniform</a:t>
            </a:r>
            <a:r>
              <a:rPr lang="ru-RU" b="1" dirty="0" smtClean="0"/>
              <a:t> </a:t>
            </a:r>
            <a:r>
              <a:rPr lang="ru-RU" b="1" dirty="0" err="1" smtClean="0"/>
              <a:t>Resource</a:t>
            </a:r>
            <a:r>
              <a:rPr lang="ru-RU" b="1" dirty="0" smtClean="0"/>
              <a:t> </a:t>
            </a:r>
            <a:r>
              <a:rPr lang="ru-RU" b="1" dirty="0" err="1" smtClean="0"/>
              <a:t>Locator</a:t>
            </a:r>
            <a:r>
              <a:rPr lang="ru-RU" dirty="0" smtClean="0"/>
              <a:t> — единообразный локатор (определитель местонахождения) ресурса. Это основной способ определения расположения ресурсов в 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</a:p>
          <a:p>
            <a:pPr indent="355600" algn="just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9532" y="1628800"/>
            <a:ext cx="838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&lt;схема&gt;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://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&lt;логин&gt;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&lt;пароль&gt;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&lt;хост&gt;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&lt;порт&gt;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&lt;путь&gt;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&lt;параметры&gt;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&lt;якорь&gt;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2258866"/>
            <a:ext cx="8388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схема</a:t>
            </a:r>
            <a:r>
              <a:rPr lang="ru-RU" dirty="0" smtClean="0"/>
              <a:t>  </a:t>
            </a:r>
            <a:r>
              <a:rPr lang="ru-RU" dirty="0" err="1" smtClean="0"/>
              <a:t>схема</a:t>
            </a:r>
            <a:r>
              <a:rPr lang="ru-RU" dirty="0" smtClean="0"/>
              <a:t> обращения к ресурсу (обычно</a:t>
            </a:r>
            <a:r>
              <a:rPr lang="en-US" dirty="0" smtClean="0"/>
              <a:t> </a:t>
            </a:r>
            <a:r>
              <a:rPr lang="ru-RU" dirty="0" smtClean="0"/>
              <a:t>сетевой протокол – </a:t>
            </a:r>
            <a:r>
              <a:rPr lang="en-US" dirty="0" smtClean="0"/>
              <a:t>http, ftp, mailto, file)</a:t>
            </a:r>
            <a:endParaRPr lang="ru-RU" dirty="0" smtClean="0"/>
          </a:p>
          <a:p>
            <a:pPr algn="just"/>
            <a:r>
              <a:rPr lang="ru-RU" b="1" i="1" dirty="0" smtClean="0"/>
              <a:t>хост</a:t>
            </a:r>
            <a:r>
              <a:rPr lang="ru-RU" dirty="0" smtClean="0"/>
              <a:t>  полное имя хоста в системе DNS или IP-адрес в десятичной форме</a:t>
            </a:r>
          </a:p>
          <a:p>
            <a:pPr algn="just"/>
            <a:r>
              <a:rPr lang="ru-RU" b="1" i="1" dirty="0" smtClean="0"/>
              <a:t>путь</a:t>
            </a:r>
            <a:r>
              <a:rPr lang="ru-RU" dirty="0" smtClean="0"/>
              <a:t>  уточняющая информация о месте нахождения ресурса (зависит от протокола, обычно путь к файлу на сервере)</a:t>
            </a:r>
          </a:p>
          <a:p>
            <a:pPr algn="just"/>
            <a:r>
              <a:rPr lang="ru-RU" b="1" i="1" dirty="0" smtClean="0"/>
              <a:t>параметры</a:t>
            </a:r>
            <a:r>
              <a:rPr lang="ru-RU" dirty="0" smtClean="0"/>
              <a:t>  строка запроса с передаваемыми на сервер параметрами (разделитель - знак &amp;)</a:t>
            </a:r>
          </a:p>
          <a:p>
            <a:pPr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?параметр_1=значение_1&amp;параметр_2=значение_2&amp;параметр3=значение_3</a:t>
            </a:r>
          </a:p>
          <a:p>
            <a:pPr algn="just"/>
            <a:r>
              <a:rPr lang="ru-RU" b="1" i="1" dirty="0" smtClean="0"/>
              <a:t>якорь</a:t>
            </a:r>
            <a:r>
              <a:rPr lang="ru-RU" dirty="0" smtClean="0"/>
              <a:t>  позволяет ссылаться на некоторую часть (раздел) открываемого документа (в </a:t>
            </a:r>
            <a:r>
              <a:rPr lang="en-US" dirty="0" smtClean="0"/>
              <a:t>HTML </a:t>
            </a:r>
            <a:r>
              <a:rPr lang="ru-RU" dirty="0" smtClean="0"/>
              <a:t>задается тэгом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&lt;a name=“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имя_якоря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”&gt;</a:t>
            </a:r>
            <a:r>
              <a:rPr lang="en-US" dirty="0" smtClean="0"/>
              <a:t>)</a:t>
            </a: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217003"/>
            <a:ext cx="838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Courier New" pitchFamily="49" charset="0"/>
                <a:cs typeface="Courier New" pitchFamily="49" charset="0"/>
              </a:rPr>
              <a:t>http://ru.example.org/mypage.htm#article2 http://en.example.org:80/Special:Search?search=train&amp;go=Go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it-IT" dirty="0" smtClean="0">
                <a:latin typeface="Courier New" pitchFamily="49" charset="0"/>
                <a:cs typeface="Courier New" pitchFamily="49" charset="0"/>
              </a:rPr>
              <a:t>ftp://myname:mypass@myhost.com:21/etc/motd</a:t>
            </a:r>
          </a:p>
          <a:p>
            <a:pPr algn="just"/>
            <a:r>
              <a:rPr lang="it-IT" dirty="0" smtClean="0">
                <a:latin typeface="Courier New" pitchFamily="49" charset="0"/>
                <a:cs typeface="Courier New" pitchFamily="49" charset="0"/>
              </a:rPr>
              <a:t>file://vms.myhost.edu/disk$user/my/notes/note123.txt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Кодирование </a:t>
            </a:r>
            <a:r>
              <a:rPr lang="it-IT" dirty="0" smtClean="0"/>
              <a:t>URL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690525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В </a:t>
            </a:r>
            <a:r>
              <a:rPr lang="en-US" dirty="0" smtClean="0"/>
              <a:t>URL</a:t>
            </a:r>
            <a:r>
              <a:rPr lang="ru-RU" dirty="0" smtClean="0"/>
              <a:t> разрешено использовать лишь ограниченный набор </a:t>
            </a:r>
            <a:r>
              <a:rPr lang="en-US" dirty="0" smtClean="0"/>
              <a:t>ASCII</a:t>
            </a:r>
            <a:r>
              <a:rPr lang="ru-RU" dirty="0" smtClean="0"/>
              <a:t>-символов: латинские буквы, цифры и некоторые знаки препинания.</a:t>
            </a:r>
          </a:p>
          <a:p>
            <a:pPr indent="355600" algn="just"/>
            <a:r>
              <a:rPr lang="ru-RU" dirty="0" smtClean="0"/>
              <a:t>Недопустимые символы представляются в виде </a:t>
            </a:r>
            <a:r>
              <a:rPr lang="ru-RU" b="1" dirty="0" err="1" smtClean="0"/>
              <a:t>эскейп-последовательностей</a:t>
            </a:r>
            <a:r>
              <a:rPr lang="ru-RU" dirty="0" smtClean="0"/>
              <a:t> (</a:t>
            </a:r>
            <a:r>
              <a:rPr lang="it-IT" b="1" dirty="0" smtClean="0"/>
              <a:t>percent‐encoding</a:t>
            </a:r>
            <a:r>
              <a:rPr lang="ru-RU" dirty="0" smtClean="0"/>
              <a:t>)</a:t>
            </a:r>
            <a:r>
              <a:rPr lang="it-IT" dirty="0" smtClean="0"/>
              <a:t>: </a:t>
            </a:r>
            <a:r>
              <a:rPr lang="ru-RU" dirty="0" smtClean="0"/>
              <a:t>знак % и шестнадцатеричный код (2 </a:t>
            </a:r>
            <a:r>
              <a:rPr lang="en-US" dirty="0" smtClean="0"/>
              <a:t>hex-</a:t>
            </a:r>
            <a:r>
              <a:rPr lang="ru-RU" dirty="0" smtClean="0"/>
              <a:t>символа</a:t>
            </a:r>
            <a:r>
              <a:rPr lang="en-US" dirty="0" smtClean="0"/>
              <a:t> = 1 </a:t>
            </a:r>
            <a:r>
              <a:rPr lang="ru-RU" dirty="0" smtClean="0"/>
              <a:t>байт).</a:t>
            </a:r>
          </a:p>
          <a:p>
            <a:pPr indent="355600" algn="just"/>
            <a:r>
              <a:rPr lang="ru-RU" dirty="0" smtClean="0"/>
              <a:t>Например:</a:t>
            </a:r>
            <a:endParaRPr lang="en-US" dirty="0" smtClean="0"/>
          </a:p>
          <a:p>
            <a:pPr indent="355600" algn="just"/>
            <a:r>
              <a:rPr lang="ru-RU" dirty="0" smtClean="0"/>
              <a:t>пробел	→	</a:t>
            </a:r>
            <a:r>
              <a:rPr lang="en-US" dirty="0" smtClean="0"/>
              <a:t>%20</a:t>
            </a:r>
            <a:endParaRPr lang="ru-RU" dirty="0" smtClean="0"/>
          </a:p>
          <a:p>
            <a:pPr indent="355600" algn="just"/>
            <a:r>
              <a:rPr lang="ru-RU" dirty="0" smtClean="0"/>
              <a:t>! 	→	</a:t>
            </a:r>
            <a:r>
              <a:rPr lang="en-US" dirty="0" smtClean="0"/>
              <a:t>%21</a:t>
            </a:r>
          </a:p>
          <a:p>
            <a:pPr indent="355600" algn="just"/>
            <a:r>
              <a:rPr lang="ru-RU" dirty="0" smtClean="0"/>
              <a:t>%	→	</a:t>
            </a:r>
            <a:r>
              <a:rPr lang="en-US" dirty="0" smtClean="0"/>
              <a:t>%25</a:t>
            </a:r>
            <a:endParaRPr lang="ru-RU" dirty="0" smtClean="0"/>
          </a:p>
          <a:p>
            <a:pPr indent="355600" algn="just"/>
            <a:r>
              <a:rPr lang="ru-RU" dirty="0" smtClean="0"/>
              <a:t>*	→	%26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1540" y="339299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Символы нелатинского алфавита представляются в кодировке Юникод (</a:t>
            </a:r>
            <a:r>
              <a:rPr lang="en-US" dirty="0" smtClean="0"/>
              <a:t>UTF-8)</a:t>
            </a:r>
            <a:r>
              <a:rPr lang="ru-RU" dirty="0" smtClean="0"/>
              <a:t>. Но в ней символы</a:t>
            </a:r>
            <a:r>
              <a:rPr lang="en-US" dirty="0" smtClean="0"/>
              <a:t> </a:t>
            </a:r>
            <a:r>
              <a:rPr lang="ru-RU" dirty="0" smtClean="0"/>
              <a:t>кодируются 2 байтами (4 </a:t>
            </a:r>
            <a:r>
              <a:rPr lang="en-US" dirty="0" smtClean="0"/>
              <a:t>hex</a:t>
            </a:r>
            <a:r>
              <a:rPr lang="ru-RU" dirty="0" smtClean="0"/>
              <a:t>-цифры):</a:t>
            </a:r>
          </a:p>
          <a:p>
            <a:pPr indent="355600" algn="just"/>
            <a:r>
              <a:rPr lang="ru-RU" dirty="0" smtClean="0"/>
              <a:t>М	→	%D0%9C </a:t>
            </a:r>
          </a:p>
          <a:p>
            <a:pPr indent="355600" algn="just"/>
            <a:r>
              <a:rPr lang="ru-RU" dirty="0" smtClean="0"/>
              <a:t>и	→	%D0%B8</a:t>
            </a:r>
          </a:p>
          <a:p>
            <a:pPr indent="355600" algn="just"/>
            <a:r>
              <a:rPr lang="ru-RU" dirty="0" smtClean="0"/>
              <a:t>к	→	%D0%BA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1540" y="500097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http://ru.wikipedia.org/wiki/Микрокредит </a:t>
            </a:r>
          </a:p>
          <a:p>
            <a:r>
              <a:rPr lang="ru-RU" dirty="0" smtClean="0"/>
              <a:t>	→</a:t>
            </a:r>
          </a:p>
          <a:p>
            <a:r>
              <a:rPr lang="ru-RU" dirty="0" smtClean="0"/>
              <a:t>http://ru.wikipedia.org/wiki/%D0%9C%D0%B8%D0%BA%D1%80%D0%BE%D0%BA%D1%80%D0%B5%D0%B4%D0%B8%D1%82 </a:t>
            </a:r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 </a:t>
            </a:r>
            <a:r>
              <a:rPr lang="ru-RU" dirty="0" smtClean="0"/>
              <a:t>или </a:t>
            </a:r>
            <a:r>
              <a:rPr lang="en-US" dirty="0" smtClean="0"/>
              <a:t>URI?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532" y="899428"/>
            <a:ext cx="838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В настоящее время чаще говорят не про </a:t>
            </a:r>
            <a:r>
              <a:rPr lang="en-US" dirty="0" smtClean="0"/>
              <a:t>URL</a:t>
            </a:r>
            <a:r>
              <a:rPr lang="ru-RU" dirty="0" smtClean="0"/>
              <a:t>, а про </a:t>
            </a:r>
            <a:r>
              <a:rPr lang="en-US" b="1" dirty="0" smtClean="0"/>
              <a:t>URI (</a:t>
            </a:r>
            <a:r>
              <a:rPr lang="ru-RU" b="1" dirty="0" err="1" smtClean="0"/>
              <a:t>Uniform</a:t>
            </a:r>
            <a:r>
              <a:rPr lang="ru-RU" b="1" dirty="0" smtClean="0"/>
              <a:t> </a:t>
            </a:r>
            <a:r>
              <a:rPr lang="ru-RU" b="1" dirty="0" err="1" smtClean="0"/>
              <a:t>Resource</a:t>
            </a:r>
            <a:r>
              <a:rPr lang="ru-RU" b="1" dirty="0" smtClean="0"/>
              <a:t> </a:t>
            </a:r>
            <a:r>
              <a:rPr lang="ru-RU" b="1" dirty="0" err="1" smtClean="0"/>
              <a:t>Identifier</a:t>
            </a:r>
            <a:r>
              <a:rPr lang="ru-RU" dirty="0" smtClean="0"/>
              <a:t>) — унифицированный (единообразный) идентификатор ресурса.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838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ctr"/>
            <a:r>
              <a:rPr lang="en-US" sz="2400" dirty="0" smtClean="0"/>
              <a:t>URI = URL </a:t>
            </a:r>
            <a:r>
              <a:rPr lang="ru-RU" sz="2400" dirty="0" smtClean="0"/>
              <a:t>или</a:t>
            </a:r>
            <a:r>
              <a:rPr lang="en-US" sz="2400" dirty="0" smtClean="0"/>
              <a:t> URN</a:t>
            </a:r>
            <a:endParaRPr lang="ru-RU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9532" y="2168860"/>
            <a:ext cx="8388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it-IT" b="1" dirty="0" smtClean="0"/>
              <a:t>URN</a:t>
            </a:r>
            <a:r>
              <a:rPr lang="it-IT" dirty="0" smtClean="0"/>
              <a:t> (</a:t>
            </a:r>
            <a:r>
              <a:rPr lang="it-IT" b="1" dirty="0" smtClean="0"/>
              <a:t>Uniform Resource Name</a:t>
            </a:r>
            <a:r>
              <a:rPr lang="it-IT" dirty="0" smtClean="0"/>
              <a:t>) — </a:t>
            </a:r>
            <a:r>
              <a:rPr lang="ru-RU" dirty="0" smtClean="0"/>
              <a:t>единообразное название (имя) ресурса.</a:t>
            </a:r>
            <a:r>
              <a:rPr lang="en-US" dirty="0" smtClean="0"/>
              <a:t> </a:t>
            </a:r>
            <a:r>
              <a:rPr lang="ru-RU" dirty="0" smtClean="0"/>
              <a:t>В отличие от </a:t>
            </a:r>
            <a:r>
              <a:rPr lang="en-US" dirty="0" smtClean="0"/>
              <a:t>URL</a:t>
            </a:r>
            <a:r>
              <a:rPr lang="ru-RU" dirty="0" smtClean="0"/>
              <a:t>, не указывает местоположение ресурса, а только позволяет его идентифицировать. Примеры:</a:t>
            </a:r>
          </a:p>
          <a:p>
            <a:pPr indent="355600">
              <a:buFont typeface="Arial" pitchFamily="34" charset="0"/>
              <a:buChar char="•"/>
            </a:pPr>
            <a:r>
              <a:rPr lang="it-IT" dirty="0" smtClean="0"/>
              <a:t>URN </a:t>
            </a:r>
            <a:r>
              <a:rPr lang="ru-RU" dirty="0" smtClean="0"/>
              <a:t>книги задается номером </a:t>
            </a:r>
            <a:r>
              <a:rPr lang="it-IT" dirty="0" smtClean="0"/>
              <a:t>ISBN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urn:isbn:5170224575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indent="355600">
              <a:buFont typeface="Arial" pitchFamily="34" charset="0"/>
              <a:buChar char="•"/>
            </a:pPr>
            <a:r>
              <a:rPr lang="it-IT" dirty="0" smtClean="0"/>
              <a:t>URN </a:t>
            </a:r>
            <a:r>
              <a:rPr lang="ru-RU" dirty="0" smtClean="0"/>
              <a:t>технической спецификации </a:t>
            </a:r>
            <a:r>
              <a:rPr lang="it-IT" dirty="0" smtClean="0"/>
              <a:t>RFC 3406 </a:t>
            </a:r>
            <a:r>
              <a:rPr lang="ru-RU" dirty="0" smtClean="0"/>
              <a:t>организации «</a:t>
            </a:r>
            <a:r>
              <a:rPr lang="it-IT" dirty="0" smtClean="0"/>
              <a:t>IETF»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urn:ietf:rfc:3406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indent="355600">
              <a:buFont typeface="Arial" pitchFamily="34" charset="0"/>
              <a:buChar char="•"/>
            </a:pPr>
            <a:r>
              <a:rPr lang="it-IT" dirty="0" smtClean="0"/>
              <a:t>URN </a:t>
            </a:r>
            <a:r>
              <a:rPr lang="ru-RU" dirty="0" smtClean="0"/>
              <a:t>конкретного файла </a:t>
            </a:r>
            <a:r>
              <a:rPr lang="it-IT" dirty="0" smtClean="0"/>
              <a:t>MP3, </a:t>
            </a:r>
            <a:r>
              <a:rPr lang="ru-RU" dirty="0" smtClean="0"/>
              <a:t>идентифицируемого хэш-кодом по алгоритму </a:t>
            </a:r>
            <a:r>
              <a:rPr lang="it-IT" dirty="0" smtClean="0"/>
              <a:t>SHA1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urn:sha1:YNCKHTQCWBTRNJIV4WNAE52SJUQCZO5C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532" y="5013176"/>
            <a:ext cx="838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ctr"/>
            <a:r>
              <a:rPr lang="en-US" sz="2400" dirty="0" smtClean="0"/>
              <a:t>URL = URI + DNS</a:t>
            </a:r>
            <a:endParaRPr lang="ru-RU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9532" y="5517232"/>
            <a:ext cx="8388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Кроме того, существует </a:t>
            </a:r>
            <a:r>
              <a:rPr lang="en-US" b="1" dirty="0" smtClean="0"/>
              <a:t>IRI </a:t>
            </a:r>
            <a:r>
              <a:rPr lang="ru-RU" b="1" dirty="0" smtClean="0"/>
              <a:t>(</a:t>
            </a:r>
            <a:r>
              <a:rPr lang="ru-RU" b="1" dirty="0" err="1" smtClean="0"/>
              <a:t>International</a:t>
            </a:r>
            <a:r>
              <a:rPr lang="ru-RU" b="1" dirty="0" smtClean="0"/>
              <a:t> </a:t>
            </a:r>
            <a:r>
              <a:rPr lang="ru-RU" b="1" dirty="0" err="1" smtClean="0"/>
              <a:t>Resource</a:t>
            </a:r>
            <a:r>
              <a:rPr lang="ru-RU" b="1" dirty="0" smtClean="0"/>
              <a:t> </a:t>
            </a:r>
            <a:r>
              <a:rPr lang="ru-RU" b="1" dirty="0" err="1" smtClean="0"/>
              <a:t>Identifier</a:t>
            </a:r>
            <a:r>
              <a:rPr lang="ru-RU" dirty="0" smtClean="0"/>
              <a:t>) - международных идентификаторов ресурсов, в которых можно было бы без проблем использовать символы Юникода, и которые поэтому не ущемляли бы права других языков.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протоколы транспортного уровня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1540" y="980728"/>
          <a:ext cx="8280920" cy="533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460"/>
                <a:gridCol w="4140460"/>
              </a:tblGrid>
              <a:tr h="1237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UDP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TCP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3692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Отправка </a:t>
                      </a:r>
                      <a:r>
                        <a:rPr lang="ru-RU" b="0" i="1" baseline="0" dirty="0" smtClean="0"/>
                        <a:t>дейтаграмм</a:t>
                      </a:r>
                      <a:r>
                        <a:rPr lang="ru-RU" b="0" baseline="0" dirty="0" smtClean="0"/>
                        <a:t> без установления соединения</a:t>
                      </a:r>
                      <a:endParaRPr lang="ru-RU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 smtClean="0"/>
                        <a:t>Отправка </a:t>
                      </a:r>
                      <a:r>
                        <a:rPr lang="ru-RU" b="0" i="1" dirty="0" smtClean="0"/>
                        <a:t>потока данных </a:t>
                      </a:r>
                      <a:r>
                        <a:rPr lang="ru-RU" b="0" i="0" dirty="0" smtClean="0"/>
                        <a:t>с установлением логического соединения</a:t>
                      </a:r>
                      <a:endParaRPr lang="ru-RU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369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Ненадежный</a:t>
                      </a:r>
                      <a:r>
                        <a:rPr lang="ru-RU" dirty="0" smtClean="0"/>
                        <a:t> (контроль доставки дейтаграмм</a:t>
                      </a:r>
                      <a:r>
                        <a:rPr lang="ru-RU" baseline="0" dirty="0" smtClean="0"/>
                        <a:t> перекладывается на прикладную программу, возможны потери, ошибки и дублирование)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Надежный </a:t>
                      </a:r>
                      <a:r>
                        <a:rPr lang="ru-RU" i="0" dirty="0" smtClean="0"/>
                        <a:t>(контролирует</a:t>
                      </a:r>
                      <a:r>
                        <a:rPr lang="ru-RU" i="0" baseline="0" dirty="0" smtClean="0"/>
                        <a:t> полную доставку всех данных потока)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369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Неупорядоченность</a:t>
                      </a:r>
                      <a:r>
                        <a:rPr lang="ru-RU" dirty="0" smtClean="0"/>
                        <a:t> (пакеты могут быть получены не в том порядке, в каком они были отправлены)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Упорядоченность</a:t>
                      </a:r>
                      <a:r>
                        <a:rPr lang="ru-RU" dirty="0" smtClean="0"/>
                        <a:t> (поступившие пакеты упорядочиваются перед передачей приложению)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369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Легковесность</a:t>
                      </a:r>
                      <a:r>
                        <a:rPr lang="ru-RU" dirty="0" smtClean="0"/>
                        <a:t> (небольшой служебный трафик)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Тяжеловесность</a:t>
                      </a:r>
                      <a:r>
                        <a:rPr lang="ru-RU" dirty="0" smtClean="0"/>
                        <a:t> (дополнительный</a:t>
                      </a:r>
                      <a:r>
                        <a:rPr lang="ru-RU" baseline="0" dirty="0" smtClean="0"/>
                        <a:t> трафик для установления соединения и контроля доставки пакетов)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3692"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Быстрая</a:t>
                      </a:r>
                      <a:r>
                        <a:rPr lang="ru-RU" baseline="0" dirty="0" smtClean="0"/>
                        <a:t> доставка данных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Ожидание</a:t>
                      </a:r>
                      <a:r>
                        <a:rPr lang="ru-RU" baseline="0" dirty="0" smtClean="0"/>
                        <a:t> доставки всех отправленных данных приводит к задержкам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3692">
                <a:tc>
                  <a:txBody>
                    <a:bodyPr/>
                    <a:lstStyle/>
                    <a:p>
                      <a:r>
                        <a:rPr lang="ru-RU" dirty="0" smtClean="0"/>
                        <a:t>Может создавать </a:t>
                      </a:r>
                      <a:r>
                        <a:rPr lang="ru-RU" i="1" dirty="0" smtClean="0"/>
                        <a:t>широковещательную</a:t>
                      </a:r>
                      <a:r>
                        <a:rPr lang="ru-RU" dirty="0" smtClean="0"/>
                        <a:t> рассылку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Широковещательная</a:t>
                      </a:r>
                      <a:r>
                        <a:rPr lang="ru-RU" dirty="0" smtClean="0"/>
                        <a:t> рассылка невозможна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8280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/>
              <a:t>Порт</a:t>
            </a:r>
            <a:r>
              <a:rPr lang="ru-RU" dirty="0" smtClean="0"/>
              <a:t> – это уникальный 16-битный номер (идентификатор) от 0 до 65 535, назначаемый каждому приложению для приема/передачи данных. </a:t>
            </a:r>
          </a:p>
          <a:p>
            <a:pPr indent="355600" algn="just"/>
            <a:r>
              <a:rPr lang="ru-RU" dirty="0" smtClean="0"/>
              <a:t>Каждый порт может быть занят только одной программой, и в этот момент не может использоваться другой программой. Но порты TCP не пересекаются с портами UDP. То есть,  передача через порт 1234 по протоколу TCP не будет мешать обмену по UDP через порт 1234.</a:t>
            </a:r>
          </a:p>
          <a:p>
            <a:pPr indent="355600" algn="just"/>
            <a:r>
              <a:rPr lang="ru-RU" dirty="0" smtClean="0"/>
              <a:t>Порт сервера и клиента при передаче </a:t>
            </a:r>
            <a:r>
              <a:rPr lang="ru-RU" b="1" dirty="0" smtClean="0"/>
              <a:t>не</a:t>
            </a:r>
            <a:r>
              <a:rPr lang="ru-RU" dirty="0" smtClean="0"/>
              <a:t> обязаны совпадать.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873839"/>
            <a:ext cx="8280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/>
              <a:t>Типы портов: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0 – зарезервирован (указывается как порт отправителя, если обратной передачи данных не предусмотрено);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1.. 1023 –  </a:t>
            </a:r>
            <a:r>
              <a:rPr lang="ru-RU" b="1" dirty="0" smtClean="0"/>
              <a:t>закрепленные</a:t>
            </a:r>
            <a:r>
              <a:rPr lang="ru-RU" dirty="0" smtClean="0"/>
              <a:t> порты - общеизвестные службы (почта, </a:t>
            </a:r>
            <a:r>
              <a:rPr lang="en-US" dirty="0" smtClean="0"/>
              <a:t>HTTP</a:t>
            </a:r>
            <a:r>
              <a:rPr lang="ru-RU" dirty="0" smtClean="0"/>
              <a:t> и др.);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1024.. 49 151 – </a:t>
            </a:r>
            <a:r>
              <a:rPr lang="ru-RU" b="1" dirty="0" err="1" smtClean="0"/>
              <a:t>регистриуемые</a:t>
            </a:r>
            <a:r>
              <a:rPr lang="ru-RU" dirty="0" smtClean="0"/>
              <a:t> порты - зарегистрированные </a:t>
            </a:r>
            <a:r>
              <a:rPr lang="en-US" dirty="0" smtClean="0"/>
              <a:t>IANA </a:t>
            </a:r>
            <a:r>
              <a:rPr lang="ru-RU" dirty="0" smtClean="0"/>
              <a:t>службы 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49 152.. 65 535 – </a:t>
            </a:r>
            <a:r>
              <a:rPr lang="ru-RU" b="1" dirty="0" smtClean="0"/>
              <a:t>динамические</a:t>
            </a:r>
            <a:r>
              <a:rPr lang="ru-RU" dirty="0" smtClean="0"/>
              <a:t> порты, могут использоваться любыми программами для любых целей. Чаще всего выбирается случайно.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905164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В </a:t>
            </a:r>
            <a:r>
              <a:rPr lang="en-US" dirty="0" smtClean="0"/>
              <a:t>Windows </a:t>
            </a:r>
            <a:r>
              <a:rPr lang="ru-RU" dirty="0" smtClean="0"/>
              <a:t>перечень портов для общеизвестных и зарегистрированных служб хранится в файле 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%SystemRoot%\system32\drivers\etc\services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697252"/>
            <a:ext cx="83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В сочетании с </a:t>
            </a:r>
            <a:r>
              <a:rPr lang="en-US" b="1" dirty="0" smtClean="0"/>
              <a:t>IP-</a:t>
            </a:r>
            <a:r>
              <a:rPr lang="ru-RU" b="1" dirty="0" smtClean="0"/>
              <a:t>адресом </a:t>
            </a:r>
            <a:r>
              <a:rPr lang="ru-RU" dirty="0" smtClean="0"/>
              <a:t>порт обычно записывается через двоеточие:</a:t>
            </a:r>
          </a:p>
          <a:p>
            <a:pPr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127.0.0.1:8080	192.169.1.10:51076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 </a:t>
            </a:r>
            <a:r>
              <a:rPr lang="en-US" dirty="0" smtClean="0"/>
              <a:t>HTTP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690525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it-IT" b="1" dirty="0" smtClean="0"/>
              <a:t>HyperText Transfer Protocol</a:t>
            </a:r>
            <a:r>
              <a:rPr lang="it-IT" dirty="0" smtClean="0"/>
              <a:t> - </a:t>
            </a:r>
            <a:r>
              <a:rPr lang="ru-RU" dirty="0" smtClean="0"/>
              <a:t> протокол передачи гипертекста. Прикладной уровень.  Текстовый.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1540" y="133725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Основным объектом манипуляции в HTTP является ресурс, на который указывает URI в запросе клиента. Обычно это хранящиеся на сервере файлы, но могут быть логические объекты, записи БД или что-то абстрактное.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242088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</a:t>
            </a:r>
            <a:r>
              <a:rPr lang="en-US" b="1" dirty="0" smtClean="0"/>
              <a:t>HTTP-</a:t>
            </a:r>
            <a:r>
              <a:rPr lang="ru-RU" b="1" dirty="0" smtClean="0"/>
              <a:t>запроса</a:t>
            </a:r>
            <a:r>
              <a:rPr lang="ru-RU" dirty="0" smtClean="0"/>
              <a:t> от клиента: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GET /user/bin/image1/ HTTP/1.1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Accept: image/gif, image/jpeg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User-Agent: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MyBrowser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/0.1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Host: www.example.net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пустая строка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329100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</a:t>
            </a:r>
            <a:r>
              <a:rPr lang="en-US" b="1" dirty="0" smtClean="0"/>
              <a:t>HTTP-</a:t>
            </a:r>
            <a:r>
              <a:rPr lang="ru-RU" b="1" dirty="0" smtClean="0"/>
              <a:t>отклика </a:t>
            </a:r>
            <a:r>
              <a:rPr lang="ru-RU" dirty="0" smtClean="0"/>
              <a:t>от сервера: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Date: Mon,07-Jan-12 13:15:14 GMT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Server: Challenger</a:t>
            </a: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Content-length: 2048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пустая строка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marL="355600"/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двоичное содержимое файла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5667390" y="1858941"/>
            <a:ext cx="1789137" cy="244637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t"/>
          <a:lstStyle/>
          <a:p>
            <a:pPr algn="r"/>
            <a:r>
              <a:rPr lang="ru-RU" i="1" dirty="0" err="1" smtClean="0"/>
              <a:t>Чипсет</a:t>
            </a:r>
            <a:endParaRPr lang="ru-RU" i="1" dirty="0" smtClean="0"/>
          </a:p>
        </p:txBody>
      </p:sp>
      <p:cxnSp>
        <p:nvCxnSpPr>
          <p:cNvPr id="49" name="Прямая соединительная линия 48"/>
          <p:cNvCxnSpPr>
            <a:stCxn id="39" idx="1"/>
            <a:endCxn id="7" idx="1"/>
          </p:cNvCxnSpPr>
          <p:nvPr/>
        </p:nvCxnSpPr>
        <p:spPr>
          <a:xfrm rot="10800000" flipH="1">
            <a:off x="4718051" y="3739361"/>
            <a:ext cx="1131903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6" idx="3"/>
            <a:endCxn id="37" idx="1"/>
          </p:cNvCxnSpPr>
          <p:nvPr/>
        </p:nvCxnSpPr>
        <p:spPr>
          <a:xfrm>
            <a:off x="7273963" y="2607458"/>
            <a:ext cx="105887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Материнская плата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78572" y="873090"/>
            <a:ext cx="766773" cy="62072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49955" y="2224071"/>
            <a:ext cx="1424008" cy="7667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Северный мост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49955" y="3355974"/>
            <a:ext cx="1424007" cy="7667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Южный мост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4825" y="4889520"/>
            <a:ext cx="912825" cy="69374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ПЗУ (</a:t>
            </a:r>
            <a:r>
              <a:rPr lang="en-US" sz="1600" b="1" dirty="0" smtClean="0"/>
              <a:t>BIOS)</a:t>
            </a:r>
            <a:endParaRPr lang="ru-RU" sz="1600" b="1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54884" y="4487877"/>
            <a:ext cx="1387494" cy="693746"/>
          </a:xfrm>
          <a:prstGeom prst="roundRect">
            <a:avLst>
              <a:gd name="adj" fmla="val 923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algn="ctr"/>
            <a:r>
              <a:rPr lang="ru-RU" sz="1600" b="1" dirty="0" err="1" smtClean="0"/>
              <a:t>Мультиконт-роллер</a:t>
            </a:r>
            <a:endParaRPr lang="ru-RU" sz="1600" b="1" dirty="0" smtClean="0"/>
          </a:p>
        </p:txBody>
      </p:sp>
      <p:cxnSp>
        <p:nvCxnSpPr>
          <p:cNvPr id="18" name="Shape 17"/>
          <p:cNvCxnSpPr>
            <a:stCxn id="7" idx="2"/>
            <a:endCxn id="9" idx="1"/>
          </p:cNvCxnSpPr>
          <p:nvPr/>
        </p:nvCxnSpPr>
        <p:spPr>
          <a:xfrm rot="16200000" flipH="1">
            <a:off x="6452420" y="4232285"/>
            <a:ext cx="712003" cy="492925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7" idx="2"/>
            <a:endCxn id="8" idx="3"/>
          </p:cNvCxnSpPr>
          <p:nvPr/>
        </p:nvCxnSpPr>
        <p:spPr>
          <a:xfrm rot="5400000">
            <a:off x="5922982" y="4597416"/>
            <a:ext cx="1113646" cy="164309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2"/>
            <a:endCxn id="7" idx="0"/>
          </p:cNvCxnSpPr>
          <p:nvPr/>
        </p:nvCxnSpPr>
        <p:spPr>
          <a:xfrm rot="5400000">
            <a:off x="6379394" y="3173409"/>
            <a:ext cx="3651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894683" y="2114532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5" name="Прямоугольник 34"/>
          <p:cNvSpPr/>
          <p:nvPr/>
        </p:nvSpPr>
        <p:spPr>
          <a:xfrm>
            <a:off x="8040735" y="2114532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6" name="Прямоугольник 35"/>
          <p:cNvSpPr/>
          <p:nvPr/>
        </p:nvSpPr>
        <p:spPr>
          <a:xfrm>
            <a:off x="8186787" y="2114532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8332839" y="2114532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4827591" y="2114532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9" name="Прямоугольник 38"/>
          <p:cNvSpPr/>
          <p:nvPr/>
        </p:nvSpPr>
        <p:spPr>
          <a:xfrm>
            <a:off x="4718052" y="3246435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40" name="Прямоугольник 39"/>
          <p:cNvSpPr/>
          <p:nvPr/>
        </p:nvSpPr>
        <p:spPr>
          <a:xfrm>
            <a:off x="4937130" y="3246435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41" name="Прямоугольник 40"/>
          <p:cNvSpPr/>
          <p:nvPr/>
        </p:nvSpPr>
        <p:spPr>
          <a:xfrm>
            <a:off x="5156208" y="3246435"/>
            <a:ext cx="109539" cy="9858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cxnSp>
        <p:nvCxnSpPr>
          <p:cNvPr id="43" name="Прямая соединительная линия 42"/>
          <p:cNvCxnSpPr>
            <a:stCxn id="38" idx="3"/>
            <a:endCxn id="6" idx="1"/>
          </p:cNvCxnSpPr>
          <p:nvPr/>
        </p:nvCxnSpPr>
        <p:spPr>
          <a:xfrm>
            <a:off x="4937130" y="2607458"/>
            <a:ext cx="9128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5" idx="2"/>
            <a:endCxn id="6" idx="0"/>
          </p:cNvCxnSpPr>
          <p:nvPr/>
        </p:nvCxnSpPr>
        <p:spPr>
          <a:xfrm rot="5400000">
            <a:off x="6196829" y="1858941"/>
            <a:ext cx="73026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35487" y="1420785"/>
            <a:ext cx="102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Видео-адаптер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7639092" y="1712889"/>
            <a:ext cx="122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Слоты ОЗУ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4316409" y="4232286"/>
            <a:ext cx="1314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Слоты </a:t>
            </a:r>
            <a:r>
              <a:rPr lang="en-US" dirty="0" smtClean="0"/>
              <a:t>PCI, PCI Express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592083" y="1092168"/>
            <a:ext cx="3760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Северный мост </a:t>
            </a:r>
            <a:r>
              <a:rPr lang="ru-RU" dirty="0" smtClean="0"/>
              <a:t>– контроллер, соединяющий центральный процессор (ЦП), оперативную память (ОЗУ) и встроенный видеоадаптер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592083" y="2735253"/>
            <a:ext cx="3760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Южный мост </a:t>
            </a:r>
            <a:r>
              <a:rPr lang="ru-RU" dirty="0" smtClean="0"/>
              <a:t>– контроллер-концентратор ввода-вывода, соединяет более медленные устройства через порты </a:t>
            </a:r>
            <a:r>
              <a:rPr lang="en-US" dirty="0" smtClean="0"/>
              <a:t>PCI, PCI Express, SATA, DMA, PS/2</a:t>
            </a:r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HTTP-</a:t>
            </a:r>
            <a:r>
              <a:rPr lang="ru-RU" dirty="0" smtClean="0"/>
              <a:t>сообщение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71900" y="944724"/>
            <a:ext cx="43204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Стартовая строка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71900" y="1304764"/>
            <a:ext cx="4320480" cy="684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Заголовки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71900" y="1988840"/>
            <a:ext cx="4320480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Тело запроса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3548" y="3248980"/>
            <a:ext cx="8172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b="1" dirty="0" smtClean="0"/>
              <a:t>Стартовая строка запроса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>
                <a:latin typeface="Courier New" pitchFamily="49" charset="0"/>
                <a:cs typeface="Courier New" pitchFamily="49" charset="0"/>
              </a:rPr>
              <a:t>Метод 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URI HTTP/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Версия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GET /index.htm HTTP/1.0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POST 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pic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/img001.gif HTTP/1.1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944724"/>
            <a:ext cx="31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И запрос, и ответ имеют одинаковую структуру: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548" y="4820959"/>
            <a:ext cx="8172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b="1" dirty="0" smtClean="0"/>
              <a:t>Стартовая строка ответа</a:t>
            </a:r>
            <a:r>
              <a:rPr lang="ru-RU" dirty="0" smtClean="0"/>
              <a:t>:</a:t>
            </a:r>
          </a:p>
          <a:p>
            <a:pPr algn="ctr"/>
            <a:r>
              <a:rPr lang="it-IT" dirty="0" smtClean="0">
                <a:latin typeface="Courier New" pitchFamily="49" charset="0"/>
                <a:cs typeface="Courier New" pitchFamily="49" charset="0"/>
              </a:rPr>
              <a:t>HTTP/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Версия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КодСостояния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Пояснение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HTTP/1.0 200 OK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057292"/>
            <a:ext cx="817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Версии </a:t>
            </a:r>
            <a:r>
              <a:rPr lang="en-US" dirty="0" smtClean="0"/>
              <a:t>HTTP: 0.9, 1.0, 1.1</a:t>
            </a:r>
            <a:r>
              <a:rPr lang="ru-RU" dirty="0" smtClean="0"/>
              <a:t>. Могут не совпадать у клиента и сервера.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</a:t>
            </a:r>
            <a:r>
              <a:rPr lang="en-US" dirty="0" smtClean="0"/>
              <a:t>HTTP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105273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Назначение запроса. Чувствительны к регистру символов.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1540" y="162880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</a:t>
            </a:r>
            <a:r>
              <a:rPr lang="en-US" dirty="0" smtClean="0"/>
              <a:t>HTTP-</a:t>
            </a:r>
            <a:r>
              <a:rPr lang="ru-RU" dirty="0" smtClean="0"/>
              <a:t>серверы</a:t>
            </a:r>
            <a:r>
              <a:rPr lang="en-US" dirty="0" smtClean="0"/>
              <a:t> </a:t>
            </a:r>
            <a:r>
              <a:rPr lang="ru-RU" dirty="0" smtClean="0"/>
              <a:t>должны поддерживать как минимум два метода:</a:t>
            </a:r>
          </a:p>
          <a:p>
            <a:pPr indent="355600"/>
            <a:r>
              <a:rPr lang="en-US" b="1" dirty="0" smtClean="0"/>
              <a:t>HEAD</a:t>
            </a:r>
            <a:r>
              <a:rPr lang="en-US" dirty="0" smtClean="0"/>
              <a:t> – </a:t>
            </a:r>
            <a:r>
              <a:rPr lang="ru-RU" dirty="0" smtClean="0"/>
              <a:t>запрос сведений о файле без отправки содержимого</a:t>
            </a:r>
            <a:endParaRPr lang="en-US" dirty="0" smtClean="0"/>
          </a:p>
          <a:p>
            <a:pPr indent="355600"/>
            <a:r>
              <a:rPr lang="en-US" b="1" dirty="0" smtClean="0"/>
              <a:t>GET</a:t>
            </a:r>
            <a:r>
              <a:rPr lang="en-US" dirty="0" smtClean="0"/>
              <a:t> – </a:t>
            </a:r>
            <a:r>
              <a:rPr lang="ru-RU" dirty="0" smtClean="0"/>
              <a:t>запрос на отправку файла с сервера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1540" y="274492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Другие методы:</a:t>
            </a:r>
          </a:p>
          <a:p>
            <a:pPr indent="355600"/>
            <a:r>
              <a:rPr lang="en-US" b="1" dirty="0" smtClean="0"/>
              <a:t>OPTIONS </a:t>
            </a:r>
            <a:r>
              <a:rPr lang="ru-RU" dirty="0" smtClean="0"/>
              <a:t>– узнать возможности сервера (вместо </a:t>
            </a:r>
            <a:r>
              <a:rPr lang="en-US" dirty="0" smtClean="0"/>
              <a:t>URI </a:t>
            </a:r>
            <a:r>
              <a:rPr lang="ru-RU" dirty="0" smtClean="0"/>
              <a:t>пишется </a:t>
            </a:r>
            <a:r>
              <a:rPr lang="en-US" dirty="0" smtClean="0"/>
              <a:t>*</a:t>
            </a:r>
            <a:r>
              <a:rPr lang="ru-RU" dirty="0" smtClean="0"/>
              <a:t>)</a:t>
            </a:r>
            <a:endParaRPr lang="en-US" dirty="0" smtClean="0"/>
          </a:p>
          <a:p>
            <a:pPr indent="355600" algn="ctr"/>
            <a:r>
              <a:rPr lang="it-IT" dirty="0" smtClean="0">
                <a:latin typeface="Courier New" pitchFamily="49" charset="0"/>
                <a:cs typeface="Courier New" pitchFamily="49" charset="0"/>
              </a:rPr>
              <a:t>OPTIONS * HTTP/1.1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pPr indent="355600"/>
            <a:r>
              <a:rPr lang="en-US" b="1" dirty="0" smtClean="0"/>
              <a:t>POST </a:t>
            </a:r>
            <a:r>
              <a:rPr lang="en-US" dirty="0" smtClean="0"/>
              <a:t>– </a:t>
            </a:r>
            <a:r>
              <a:rPr lang="ru-RU" dirty="0" smtClean="0"/>
              <a:t>передача пользовательских файлов на сервер (комментарии в </a:t>
            </a:r>
            <a:r>
              <a:rPr lang="ru-RU" dirty="0" err="1" smtClean="0"/>
              <a:t>блогах</a:t>
            </a:r>
            <a:r>
              <a:rPr lang="ru-RU" dirty="0" smtClean="0"/>
              <a:t>, сообщения на форумах и т.д.)</a:t>
            </a:r>
            <a:endParaRPr lang="en-US" dirty="0" smtClean="0"/>
          </a:p>
          <a:p>
            <a:pPr indent="355600"/>
            <a:r>
              <a:rPr lang="en-US" b="1" dirty="0" smtClean="0"/>
              <a:t>PUT </a:t>
            </a:r>
            <a:r>
              <a:rPr lang="en-US" dirty="0" smtClean="0"/>
              <a:t>– </a:t>
            </a:r>
            <a:r>
              <a:rPr lang="ru-RU" dirty="0" smtClean="0"/>
              <a:t>загрузка файлов с клиента на сервер</a:t>
            </a:r>
          </a:p>
          <a:p>
            <a:pPr indent="355600"/>
            <a:r>
              <a:rPr lang="en-US" b="1" dirty="0" smtClean="0"/>
              <a:t>PATCH</a:t>
            </a:r>
            <a:r>
              <a:rPr lang="en-US" dirty="0" smtClean="0"/>
              <a:t> – </a:t>
            </a:r>
            <a:r>
              <a:rPr lang="ru-RU" dirty="0" smtClean="0"/>
              <a:t>обновление уже существующего файла без полной его передачи</a:t>
            </a:r>
          </a:p>
          <a:p>
            <a:pPr indent="355600"/>
            <a:r>
              <a:rPr lang="en-US" b="1" dirty="0" smtClean="0"/>
              <a:t>DELETE </a:t>
            </a:r>
            <a:r>
              <a:rPr lang="en-US" dirty="0" smtClean="0"/>
              <a:t>– </a:t>
            </a:r>
            <a:r>
              <a:rPr lang="ru-RU" dirty="0" smtClean="0"/>
              <a:t>удаление ресурса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1540" y="536392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Можно использовать собственные методы в виде любой последовательности символов, кроме управляющих и разделителей. 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Коды состояния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971436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Сообщают о результатах запроса. Записываются в виде трех арабских цифр.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596" y="1521943"/>
            <a:ext cx="79233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Используется пять классов:</a:t>
            </a:r>
          </a:p>
          <a:p>
            <a:r>
              <a:rPr lang="ru-RU" b="1" dirty="0" smtClean="0"/>
              <a:t>1</a:t>
            </a:r>
            <a:r>
              <a:rPr lang="en-US" b="1" dirty="0" smtClean="0"/>
              <a:t>xx Informational </a:t>
            </a:r>
            <a:r>
              <a:rPr lang="en-US" dirty="0" smtClean="0"/>
              <a:t>– </a:t>
            </a:r>
            <a:r>
              <a:rPr lang="ru-RU" dirty="0" smtClean="0"/>
              <a:t>информационный</a:t>
            </a:r>
          </a:p>
          <a:p>
            <a:pPr marL="355600"/>
            <a:r>
              <a:rPr lang="it-IT" dirty="0" smtClean="0"/>
              <a:t>100 Continue («</a:t>
            </a:r>
            <a:r>
              <a:rPr lang="ru-RU" dirty="0" smtClean="0"/>
              <a:t>продолжить»); 102 </a:t>
            </a:r>
            <a:r>
              <a:rPr lang="it-IT" dirty="0" smtClean="0"/>
              <a:t>Processing</a:t>
            </a:r>
            <a:r>
              <a:rPr lang="ru-RU" dirty="0" smtClean="0"/>
              <a:t> </a:t>
            </a:r>
            <a:r>
              <a:rPr lang="it-IT" dirty="0" smtClean="0"/>
              <a:t>(«</a:t>
            </a:r>
            <a:r>
              <a:rPr lang="ru-RU" dirty="0" smtClean="0"/>
              <a:t>идёт обработка»)</a:t>
            </a:r>
          </a:p>
          <a:p>
            <a:r>
              <a:rPr lang="ru-RU" b="1" dirty="0" smtClean="0"/>
              <a:t>2</a:t>
            </a:r>
            <a:r>
              <a:rPr lang="en-US" b="1" dirty="0" smtClean="0"/>
              <a:t>xx Success </a:t>
            </a:r>
            <a:r>
              <a:rPr lang="en-US" dirty="0" smtClean="0"/>
              <a:t>– </a:t>
            </a:r>
            <a:r>
              <a:rPr lang="ru-RU" dirty="0" smtClean="0"/>
              <a:t>успех</a:t>
            </a:r>
          </a:p>
          <a:p>
            <a:pPr marL="355600"/>
            <a:r>
              <a:rPr lang="it-IT" dirty="0" smtClean="0"/>
              <a:t>200 OK («</a:t>
            </a:r>
            <a:r>
              <a:rPr lang="ru-RU" dirty="0" smtClean="0"/>
              <a:t>хорошо»); 202 </a:t>
            </a:r>
            <a:r>
              <a:rPr lang="it-IT" dirty="0" smtClean="0"/>
              <a:t>Accepted («</a:t>
            </a:r>
            <a:r>
              <a:rPr lang="ru-RU" dirty="0" smtClean="0"/>
              <a:t>принято»); 206 </a:t>
            </a:r>
            <a:r>
              <a:rPr lang="it-IT" dirty="0" smtClean="0"/>
              <a:t>Partial Content («</a:t>
            </a:r>
            <a:r>
              <a:rPr lang="ru-RU" dirty="0" smtClean="0"/>
              <a:t>частичное содержимое»)</a:t>
            </a:r>
            <a:endParaRPr lang="en-US" dirty="0" smtClean="0"/>
          </a:p>
          <a:p>
            <a:r>
              <a:rPr lang="en-US" b="1" dirty="0" smtClean="0"/>
              <a:t>3xx Redirection </a:t>
            </a:r>
            <a:r>
              <a:rPr lang="en-US" dirty="0" smtClean="0"/>
              <a:t>– </a:t>
            </a:r>
            <a:r>
              <a:rPr lang="ru-RU" dirty="0" smtClean="0"/>
              <a:t>перенаправление</a:t>
            </a:r>
          </a:p>
          <a:p>
            <a:pPr marL="355600"/>
            <a:r>
              <a:rPr lang="it-IT" dirty="0" smtClean="0"/>
              <a:t>301 Moved Permanently («</a:t>
            </a:r>
            <a:r>
              <a:rPr lang="ru-RU" dirty="0" smtClean="0"/>
              <a:t>перемещено постоянно»); 302 </a:t>
            </a:r>
            <a:r>
              <a:rPr lang="it-IT" dirty="0" smtClean="0"/>
              <a:t>Moved Temporarily</a:t>
            </a:r>
            <a:r>
              <a:rPr lang="ru-RU" dirty="0" smtClean="0"/>
              <a:t> </a:t>
            </a:r>
            <a:r>
              <a:rPr lang="it-IT" dirty="0" smtClean="0"/>
              <a:t>(«</a:t>
            </a:r>
            <a:r>
              <a:rPr lang="ru-RU" dirty="0" smtClean="0"/>
              <a:t>перемещено временно»); 305 </a:t>
            </a:r>
            <a:r>
              <a:rPr lang="ru-RU" dirty="0" err="1" smtClean="0"/>
              <a:t>Use</a:t>
            </a:r>
            <a:r>
              <a:rPr lang="ru-RU" dirty="0" smtClean="0"/>
              <a:t> </a:t>
            </a:r>
            <a:r>
              <a:rPr lang="ru-RU" dirty="0" err="1" smtClean="0"/>
              <a:t>Proxy</a:t>
            </a:r>
            <a:r>
              <a:rPr lang="ru-RU" dirty="0" smtClean="0"/>
              <a:t> («использовать </a:t>
            </a:r>
            <a:r>
              <a:rPr lang="ru-RU" dirty="0" err="1" smtClean="0"/>
              <a:t>прокси</a:t>
            </a:r>
            <a:r>
              <a:rPr lang="ru-RU" dirty="0" smtClean="0"/>
              <a:t>»)</a:t>
            </a:r>
          </a:p>
          <a:p>
            <a:r>
              <a:rPr lang="en-US" b="1" dirty="0" smtClean="0"/>
              <a:t>4xx Client Error </a:t>
            </a:r>
            <a:r>
              <a:rPr lang="en-US" dirty="0" smtClean="0"/>
              <a:t>– </a:t>
            </a:r>
            <a:r>
              <a:rPr lang="ru-RU" dirty="0" smtClean="0"/>
              <a:t>ошибка клиента</a:t>
            </a:r>
          </a:p>
          <a:p>
            <a:pPr marL="355600"/>
            <a:r>
              <a:rPr lang="it-IT" dirty="0" smtClean="0"/>
              <a:t>400 Bad Request («</a:t>
            </a:r>
            <a:r>
              <a:rPr lang="ru-RU" dirty="0" smtClean="0"/>
              <a:t>неверный запрос»); 403 </a:t>
            </a:r>
            <a:r>
              <a:rPr lang="it-IT" dirty="0" smtClean="0"/>
              <a:t>Forbidden («</a:t>
            </a:r>
            <a:r>
              <a:rPr lang="ru-RU" dirty="0" smtClean="0"/>
              <a:t>запрещено»); 404 </a:t>
            </a:r>
            <a:r>
              <a:rPr lang="it-IT" dirty="0" smtClean="0"/>
              <a:t>Not Found («</a:t>
            </a:r>
            <a:r>
              <a:rPr lang="ru-RU" dirty="0" smtClean="0"/>
              <a:t>не найдено»); 405 </a:t>
            </a:r>
            <a:r>
              <a:rPr lang="it-IT" dirty="0" smtClean="0"/>
              <a:t>Method Not Allowed («</a:t>
            </a:r>
            <a:r>
              <a:rPr lang="ru-RU" dirty="0" smtClean="0"/>
              <a:t>метод не поддерживается»)</a:t>
            </a:r>
          </a:p>
          <a:p>
            <a:r>
              <a:rPr lang="en-US" b="1" dirty="0" smtClean="0"/>
              <a:t>5xx Server Error </a:t>
            </a:r>
            <a:r>
              <a:rPr lang="en-US" dirty="0" smtClean="0"/>
              <a:t>– </a:t>
            </a:r>
            <a:r>
              <a:rPr lang="ru-RU" dirty="0" smtClean="0"/>
              <a:t>ошибка сервера</a:t>
            </a:r>
          </a:p>
          <a:p>
            <a:pPr marL="355600"/>
            <a:r>
              <a:rPr lang="it-IT" dirty="0" smtClean="0"/>
              <a:t>500 Internal Server Error («</a:t>
            </a:r>
            <a:r>
              <a:rPr lang="ru-RU" dirty="0" smtClean="0"/>
              <a:t>внутренняя ошибка сервера»); 503 </a:t>
            </a:r>
            <a:r>
              <a:rPr lang="it-IT" dirty="0" smtClean="0"/>
              <a:t>Service Unavailable («</a:t>
            </a:r>
            <a:r>
              <a:rPr lang="ru-RU" dirty="0" smtClean="0"/>
              <a:t>сервис недоступен»); 504 </a:t>
            </a:r>
            <a:r>
              <a:rPr lang="it-IT" dirty="0" smtClean="0"/>
              <a:t>Gateway Timeout</a:t>
            </a:r>
            <a:r>
              <a:rPr lang="ru-RU" dirty="0" smtClean="0"/>
              <a:t> </a:t>
            </a:r>
            <a:r>
              <a:rPr lang="it-IT" dirty="0" smtClean="0"/>
              <a:t>(«</a:t>
            </a:r>
            <a:r>
              <a:rPr lang="ru-RU" dirty="0" smtClean="0"/>
              <a:t>шлюз не отвечает»)</a:t>
            </a:r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763551"/>
            <a:ext cx="8083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MIME</a:t>
            </a:r>
            <a:r>
              <a:rPr lang="ru-RU" dirty="0" smtClean="0"/>
              <a:t> (</a:t>
            </a:r>
            <a:r>
              <a:rPr lang="ru-RU" b="1" dirty="0" err="1" smtClean="0"/>
              <a:t>Multipurpose</a:t>
            </a:r>
            <a:r>
              <a:rPr lang="ru-RU" b="1" dirty="0" smtClean="0"/>
              <a:t> </a:t>
            </a:r>
            <a:r>
              <a:rPr lang="ru-RU" b="1" dirty="0" err="1" smtClean="0"/>
              <a:t>Internet</a:t>
            </a:r>
            <a:r>
              <a:rPr lang="ru-RU" b="1" dirty="0" smtClean="0"/>
              <a:t> </a:t>
            </a:r>
            <a:r>
              <a:rPr lang="ru-RU" b="1" dirty="0" err="1" smtClean="0"/>
              <a:t>Mail</a:t>
            </a:r>
            <a:r>
              <a:rPr lang="ru-RU" b="1" dirty="0" smtClean="0"/>
              <a:t> </a:t>
            </a:r>
            <a:r>
              <a:rPr lang="ru-RU" b="1" dirty="0" err="1" smtClean="0"/>
              <a:t>Extensions</a:t>
            </a:r>
            <a:r>
              <a:rPr lang="ru-RU" dirty="0" smtClean="0"/>
              <a:t> — многоцелевые расширения </a:t>
            </a:r>
            <a:r>
              <a:rPr lang="ru-RU" dirty="0" err="1" smtClean="0"/>
              <a:t>интернет-почты</a:t>
            </a:r>
            <a:r>
              <a:rPr lang="ru-RU" dirty="0" smtClean="0"/>
              <a:t>) — стандарт, описывающий передачу различных типов данных через электронную почту, и Интернет вообще, в виде текста.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596" y="1712889"/>
            <a:ext cx="8083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MIME определяет механизмы для передачи разного рода информации внутри текстовых данных: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текст на языках, для которых используются кодировки, отличные от ASCII, 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нетекстовый </a:t>
            </a:r>
            <a:r>
              <a:rPr lang="ru-RU" dirty="0" err="1" smtClean="0"/>
              <a:t>контент</a:t>
            </a:r>
            <a:r>
              <a:rPr lang="ru-RU" dirty="0" smtClean="0"/>
              <a:t>, такой как картинки, музыка, фильмы и программы.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592" y="3032956"/>
            <a:ext cx="8083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В </a:t>
            </a:r>
            <a:r>
              <a:rPr lang="en-US" dirty="0" smtClean="0"/>
              <a:t>HTTP </a:t>
            </a:r>
            <a:r>
              <a:rPr lang="ru-RU" dirty="0" smtClean="0"/>
              <a:t>используются в первую очередь форматы </a:t>
            </a:r>
            <a:r>
              <a:rPr lang="en-US" dirty="0" smtClean="0"/>
              <a:t>MIME</a:t>
            </a:r>
            <a:r>
              <a:rPr lang="ru-RU" dirty="0" smtClean="0"/>
              <a:t>:</a:t>
            </a:r>
          </a:p>
          <a:p>
            <a:pPr indent="355600" algn="ctr"/>
            <a:r>
              <a:rPr lang="ru-RU" dirty="0" smtClean="0">
                <a:latin typeface="Courier New" pitchFamily="49" charset="0"/>
                <a:cs typeface="Courier New" pitchFamily="49" charset="0"/>
              </a:rPr>
              <a:t>общий тип/подтип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text (text/html, text/plain, text/cmd, text/javascript)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application</a:t>
            </a:r>
            <a:r>
              <a:rPr lang="ru-RU" dirty="0" smtClean="0"/>
              <a:t> (форматы прикладных программ </a:t>
            </a:r>
            <a:r>
              <a:rPr lang="en-US" dirty="0" smtClean="0"/>
              <a:t>application/</a:t>
            </a:r>
            <a:r>
              <a:rPr lang="en-US" dirty="0" err="1" smtClean="0"/>
              <a:t>pdf</a:t>
            </a:r>
            <a:r>
              <a:rPr lang="en-US" dirty="0" smtClean="0"/>
              <a:t>, application/zip, application/octet-stream)</a:t>
            </a:r>
            <a:endParaRPr lang="it-IT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image</a:t>
            </a:r>
            <a:r>
              <a:rPr lang="ru-RU" dirty="0" smtClean="0"/>
              <a:t> (</a:t>
            </a:r>
            <a:r>
              <a:rPr lang="en-US" dirty="0" smtClean="0"/>
              <a:t>image/gif, image/jpeg, image/</a:t>
            </a:r>
            <a:r>
              <a:rPr lang="en-US" dirty="0" err="1" smtClean="0"/>
              <a:t>png</a:t>
            </a:r>
            <a:r>
              <a:rPr lang="en-US" dirty="0" smtClean="0"/>
              <a:t>)</a:t>
            </a:r>
            <a:endParaRPr lang="it-IT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audio (audio/mp4, audio/ogg)</a:t>
            </a:r>
            <a:endParaRPr lang="ru-RU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video</a:t>
            </a:r>
            <a:r>
              <a:rPr lang="ru-RU" dirty="0" smtClean="0"/>
              <a:t> (</a:t>
            </a:r>
            <a:r>
              <a:rPr lang="en-US" dirty="0" smtClean="0"/>
              <a:t>video/mpeg, video/</a:t>
            </a:r>
            <a:r>
              <a:rPr lang="it-IT" dirty="0" smtClean="0"/>
              <a:t>quicktime</a:t>
            </a:r>
            <a:r>
              <a:rPr lang="en-US" dirty="0" smtClean="0"/>
              <a:t>)</a:t>
            </a:r>
            <a:endParaRPr lang="ru-RU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message (</a:t>
            </a:r>
            <a:r>
              <a:rPr lang="ru-RU" dirty="0" smtClean="0"/>
              <a:t>почтовое сообщение - </a:t>
            </a:r>
            <a:r>
              <a:rPr lang="it-IT" dirty="0" smtClean="0"/>
              <a:t>message/http, message/partial)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model</a:t>
            </a:r>
            <a:r>
              <a:rPr lang="ru-RU" dirty="0" smtClean="0"/>
              <a:t> (3</a:t>
            </a:r>
            <a:r>
              <a:rPr lang="en-US" dirty="0" smtClean="0"/>
              <a:t>d</a:t>
            </a:r>
            <a:r>
              <a:rPr lang="ru-RU" dirty="0" smtClean="0"/>
              <a:t>-модели </a:t>
            </a:r>
            <a:r>
              <a:rPr lang="en-US" dirty="0" smtClean="0"/>
              <a:t>model/mesh)</a:t>
            </a:r>
            <a:endParaRPr lang="it-IT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it-IT" dirty="0" smtClean="0"/>
              <a:t>multipart</a:t>
            </a:r>
            <a:r>
              <a:rPr lang="ru-RU" dirty="0" smtClean="0"/>
              <a:t> (несколько разных файлов </a:t>
            </a:r>
            <a:r>
              <a:rPr lang="en-US" dirty="0" smtClean="0"/>
              <a:t>multipart/mixed)</a:t>
            </a:r>
            <a:endParaRPr lang="it-IT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Всемирная паутина </a:t>
            </a:r>
            <a:r>
              <a:rPr lang="en-US" dirty="0" smtClean="0"/>
              <a:t>(WWW)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944724"/>
            <a:ext cx="8388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b="1" dirty="0" smtClean="0"/>
              <a:t>World Wide Web (WWW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ru-RU" b="1" dirty="0" smtClean="0"/>
              <a:t>всемирная паутина, </a:t>
            </a:r>
            <a:r>
              <a:rPr lang="ru-RU" b="1" dirty="0" err="1" smtClean="0"/>
              <a:t>веб</a:t>
            </a:r>
            <a:r>
              <a:rPr lang="ru-RU" b="1" dirty="0" smtClean="0"/>
              <a:t>) </a:t>
            </a:r>
            <a:r>
              <a:rPr lang="ru-RU" dirty="0" smtClean="0"/>
              <a:t>– это общемировое хранилище данных, распространяемых через сеть Интернет.</a:t>
            </a:r>
          </a:p>
          <a:p>
            <a:pPr indent="355600" algn="just"/>
            <a:endParaRPr lang="ru-RU" dirty="0" smtClean="0"/>
          </a:p>
          <a:p>
            <a:pPr indent="355600" algn="just"/>
            <a:r>
              <a:rPr lang="en-US" dirty="0" smtClean="0"/>
              <a:t>WWW ≠</a:t>
            </a:r>
            <a:r>
              <a:rPr lang="ru-RU" dirty="0" smtClean="0"/>
              <a:t>Интернет</a:t>
            </a:r>
          </a:p>
          <a:p>
            <a:pPr indent="355600" algn="just"/>
            <a:r>
              <a:rPr lang="ru-RU" dirty="0" smtClean="0"/>
              <a:t>Интернет – это глобальная сеть, а </a:t>
            </a:r>
            <a:r>
              <a:rPr lang="en-US" dirty="0" smtClean="0"/>
              <a:t>WWW </a:t>
            </a:r>
            <a:r>
              <a:rPr lang="ru-RU" dirty="0" smtClean="0"/>
              <a:t>– это распространяемые в ней ресурсы, в первую очередь сайты.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924944"/>
            <a:ext cx="8388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Большая часть ресурсов </a:t>
            </a:r>
            <a:r>
              <a:rPr lang="en-US" dirty="0" smtClean="0"/>
              <a:t>WWW </a:t>
            </a:r>
            <a:r>
              <a:rPr lang="ru-RU" dirty="0" smtClean="0"/>
              <a:t> - это гипертекст. </a:t>
            </a:r>
            <a:r>
              <a:rPr lang="ru-RU" b="1" dirty="0" smtClean="0"/>
              <a:t>Гипертекст</a:t>
            </a:r>
            <a:r>
              <a:rPr lang="ru-RU" dirty="0" smtClean="0"/>
              <a:t> – это система текстовых документов (страниц), связанных между собой с помощью ссылок.</a:t>
            </a:r>
          </a:p>
          <a:p>
            <a:pPr indent="355600" algn="just"/>
            <a:r>
              <a:rPr lang="ru-RU" dirty="0" smtClean="0"/>
              <a:t>Гипертексты создаются с помощью языка </a:t>
            </a:r>
            <a:r>
              <a:rPr lang="en-US" b="1" dirty="0" smtClean="0"/>
              <a:t>HTML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dirty="0" smtClean="0"/>
              <a:t>К другим ресурсам </a:t>
            </a:r>
            <a:r>
              <a:rPr lang="en-US" dirty="0" smtClean="0"/>
              <a:t>WWW </a:t>
            </a:r>
            <a:r>
              <a:rPr lang="ru-RU" dirty="0" smtClean="0"/>
              <a:t>относятся изображения, аудио, видео и другие файлы, приложения, базы данных.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9532" y="4737918"/>
            <a:ext cx="8388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Ресурсы </a:t>
            </a:r>
            <a:r>
              <a:rPr lang="en-US" dirty="0" smtClean="0"/>
              <a:t>WWW </a:t>
            </a:r>
            <a:r>
              <a:rPr lang="ru-RU" dirty="0" smtClean="0"/>
              <a:t>могут быть </a:t>
            </a:r>
            <a:r>
              <a:rPr lang="ru-RU" i="1" dirty="0" smtClean="0"/>
              <a:t>пассивными</a:t>
            </a:r>
            <a:r>
              <a:rPr lang="ru-RU" dirty="0" smtClean="0"/>
              <a:t> и </a:t>
            </a:r>
            <a:r>
              <a:rPr lang="ru-RU" i="1" dirty="0" smtClean="0"/>
              <a:t>активными</a:t>
            </a:r>
            <a:r>
              <a:rPr lang="ru-RU" dirty="0" smtClean="0"/>
              <a:t>. К активным ресурсам относятся форумы, социальные сети, </a:t>
            </a:r>
            <a:r>
              <a:rPr lang="ru-RU" dirty="0" err="1" smtClean="0"/>
              <a:t>интернет-магазины</a:t>
            </a:r>
            <a:r>
              <a:rPr lang="ru-RU" dirty="0" smtClean="0"/>
              <a:t>, </a:t>
            </a:r>
            <a:r>
              <a:rPr lang="ru-RU" dirty="0" err="1" smtClean="0"/>
              <a:t>блоги</a:t>
            </a:r>
            <a:r>
              <a:rPr lang="ru-RU" dirty="0" smtClean="0"/>
              <a:t>, </a:t>
            </a:r>
            <a:r>
              <a:rPr lang="en-US" dirty="0" smtClean="0"/>
              <a:t>wiki-</a:t>
            </a:r>
            <a:r>
              <a:rPr lang="ru-RU" dirty="0" smtClean="0"/>
              <a:t>проекты, чаты и др.</a:t>
            </a:r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55600"/>
            <a:r>
              <a:rPr lang="ru-RU" dirty="0" smtClean="0"/>
              <a:t>Архитектура </a:t>
            </a:r>
            <a:r>
              <a:rPr lang="en-US" dirty="0" smtClean="0"/>
              <a:t>WWW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8388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Всемирную паутину образуют миллионы </a:t>
            </a:r>
            <a:r>
              <a:rPr lang="ru-RU" b="1" dirty="0" err="1" smtClean="0"/>
              <a:t>веб-серверов</a:t>
            </a:r>
            <a:r>
              <a:rPr lang="ru-RU" dirty="0" smtClean="0"/>
              <a:t> сети Интернет, расположенных по всему миру.</a:t>
            </a:r>
          </a:p>
          <a:p>
            <a:pPr indent="355600" algn="just"/>
            <a:r>
              <a:rPr lang="ru-RU" dirty="0" smtClean="0"/>
              <a:t>Простейший </a:t>
            </a:r>
            <a:r>
              <a:rPr lang="ru-RU" dirty="0" err="1" smtClean="0"/>
              <a:t>веб-сервер</a:t>
            </a:r>
            <a:r>
              <a:rPr lang="ru-RU" dirty="0" smtClean="0"/>
              <a:t> в ответ на HTTP-запрос находит соответствующий файл на локальном жёстком диске и отправляет его по сети запросившему компьютеру.</a:t>
            </a:r>
          </a:p>
          <a:p>
            <a:pPr indent="355600" algn="just"/>
            <a:r>
              <a:rPr lang="ru-RU" dirty="0" smtClean="0"/>
              <a:t>Более сложные </a:t>
            </a:r>
            <a:r>
              <a:rPr lang="ru-RU" dirty="0" err="1" smtClean="0"/>
              <a:t>веб-серверы</a:t>
            </a:r>
            <a:r>
              <a:rPr lang="ru-RU" dirty="0" smtClean="0"/>
              <a:t> способны динамически генерировать документы с помощью шаблонов и сценариев </a:t>
            </a:r>
            <a:r>
              <a:rPr lang="en-US" dirty="0" smtClean="0"/>
              <a:t>(CGI, PHP)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dirty="0" smtClean="0"/>
              <a:t>Один из наиболее распространенных серверов на сегодняшний день – бесплатный </a:t>
            </a:r>
            <a:r>
              <a:rPr lang="en-US" dirty="0" smtClean="0"/>
              <a:t>Apache 2.2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9532" y="800708"/>
            <a:ext cx="838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Всемирная паутина построена на </a:t>
            </a:r>
            <a:r>
              <a:rPr lang="ru-RU" b="1" dirty="0" smtClean="0"/>
              <a:t>клиент-серверной</a:t>
            </a:r>
            <a:r>
              <a:rPr lang="ru-RU" dirty="0" smtClean="0"/>
              <a:t> технологии. Клиент и сервер – это программы, запущенные на компьютерах, подключенных к Интернет.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3861048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Задачи </a:t>
            </a:r>
            <a:r>
              <a:rPr lang="ru-RU" b="1" dirty="0" err="1" smtClean="0"/>
              <a:t>веб-клиента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b="1" dirty="0" smtClean="0"/>
              <a:t>браузера</a:t>
            </a:r>
            <a:r>
              <a:rPr lang="ru-RU" dirty="0" smtClean="0"/>
              <a:t>):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отправка запросов и получение ответов от сервера по протоколам прикладного уровня (</a:t>
            </a:r>
            <a:r>
              <a:rPr lang="en-US" dirty="0" smtClean="0"/>
              <a:t>HTTP, FTP, SMPT </a:t>
            </a:r>
            <a:r>
              <a:rPr lang="ru-RU" dirty="0" smtClean="0"/>
              <a:t>и др.);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интерпретация полученных ответов и представление в доступном для пользователя виде (</a:t>
            </a:r>
            <a:r>
              <a:rPr lang="en-US" dirty="0" smtClean="0"/>
              <a:t>HTML, JavaScript</a:t>
            </a:r>
            <a:r>
              <a:rPr lang="ru-RU" dirty="0" smtClean="0"/>
              <a:t>, сохранение файлов</a:t>
            </a:r>
            <a:r>
              <a:rPr lang="en-US" dirty="0" smtClean="0"/>
              <a:t> </a:t>
            </a:r>
            <a:r>
              <a:rPr lang="ru-RU" dirty="0" smtClean="0"/>
              <a:t>и др.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дополнительные функции – история, кэш, </a:t>
            </a:r>
            <a:r>
              <a:rPr lang="en-US" dirty="0" smtClean="0"/>
              <a:t>cookies</a:t>
            </a:r>
            <a:r>
              <a:rPr lang="ru-RU" dirty="0" smtClean="0"/>
              <a:t>, хранение пользовательских настроек, анализ страниц и др.</a:t>
            </a:r>
          </a:p>
          <a:p>
            <a:pPr indent="355600" algn="just"/>
            <a:r>
              <a:rPr lang="ru-RU" dirty="0" smtClean="0"/>
              <a:t>Наиболее распространенные браузеры: </a:t>
            </a:r>
            <a:r>
              <a:rPr lang="en-US" dirty="0" smtClean="0"/>
              <a:t>Internet Explorer, Mozilla Firefox, Google Chrome, Opera, Safari.</a:t>
            </a:r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Веб-документы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00064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b="1" dirty="0" smtClean="0"/>
              <a:t>Статические документы </a:t>
            </a:r>
            <a:r>
              <a:rPr lang="ru-RU" dirty="0" smtClean="0"/>
              <a:t>с фиксированным содержанием, которое сохраняется в сервере. Клиент получает только копию файла. (</a:t>
            </a:r>
            <a:r>
              <a:rPr lang="en-US" dirty="0" smtClean="0"/>
              <a:t>HTML)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1676376"/>
            <a:ext cx="7923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b="1" dirty="0" smtClean="0"/>
              <a:t>Динамические документы </a:t>
            </a:r>
            <a:r>
              <a:rPr lang="ru-RU" dirty="0" smtClean="0"/>
              <a:t>не существуют заранее в виде готового файла. Создается </a:t>
            </a:r>
            <a:r>
              <a:rPr lang="ru-RU" dirty="0" err="1" smtClean="0"/>
              <a:t>веб-сервером</a:t>
            </a:r>
            <a:r>
              <a:rPr lang="ru-RU" dirty="0" smtClean="0"/>
              <a:t> каждый раз, когда клиент запрашивает документ.</a:t>
            </a:r>
            <a:r>
              <a:rPr lang="en-US" dirty="0" smtClean="0"/>
              <a:t> </a:t>
            </a:r>
            <a:r>
              <a:rPr lang="ru-RU" dirty="0" smtClean="0"/>
              <a:t>Сервер получает входные данные от клиента</a:t>
            </a:r>
            <a:r>
              <a:rPr lang="en-US" dirty="0" smtClean="0"/>
              <a:t> </a:t>
            </a:r>
            <a:r>
              <a:rPr lang="ru-RU" dirty="0" smtClean="0"/>
              <a:t>с помощью </a:t>
            </a:r>
            <a:r>
              <a:rPr lang="ru-RU" i="1" dirty="0" smtClean="0"/>
              <a:t>форм</a:t>
            </a:r>
            <a:r>
              <a:rPr lang="ru-RU" dirty="0" smtClean="0"/>
              <a:t>. </a:t>
            </a:r>
            <a:r>
              <a:rPr lang="en-US" dirty="0" smtClean="0"/>
              <a:t>(CGI, </a:t>
            </a:r>
            <a:r>
              <a:rPr lang="ru-RU" dirty="0" smtClean="0"/>
              <a:t>частично </a:t>
            </a:r>
            <a:r>
              <a:rPr lang="en-US" dirty="0" smtClean="0"/>
              <a:t>PHP)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596" y="2917818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b="1" dirty="0" smtClean="0"/>
              <a:t>Активные документы </a:t>
            </a:r>
            <a:r>
              <a:rPr lang="ru-RU" dirty="0" smtClean="0"/>
              <a:t>включает программы и активные элементы, обрабатывающиеся на стороне клиента , в браузере. </a:t>
            </a:r>
            <a:r>
              <a:rPr lang="en-US" dirty="0" smtClean="0"/>
              <a:t>(JavaScript, Flash)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1016732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/>
              <a:t>Куки, «плюшки», «</a:t>
            </a:r>
            <a:r>
              <a:rPr lang="ru-RU" b="1" dirty="0" err="1" smtClean="0"/>
              <a:t>печеньки</a:t>
            </a:r>
            <a:r>
              <a:rPr lang="ru-RU" b="1" dirty="0" smtClean="0"/>
              <a:t>»</a:t>
            </a:r>
            <a:r>
              <a:rPr lang="ru-RU" dirty="0" smtClean="0"/>
              <a:t> - небольшой фрагмент данных, отправленный </a:t>
            </a:r>
            <a:r>
              <a:rPr lang="ru-RU" dirty="0" err="1" smtClean="0"/>
              <a:t>веб-сервером</a:t>
            </a:r>
            <a:r>
              <a:rPr lang="ru-RU" dirty="0" smtClean="0"/>
              <a:t> и хранимый на компьютере пользователя. </a:t>
            </a:r>
          </a:p>
          <a:p>
            <a:pPr indent="355600" algn="just"/>
            <a:r>
              <a:rPr lang="ru-RU" dirty="0" smtClean="0"/>
              <a:t>Браузер всякий раз при попытке открыть страницу соответствующего сайта пересылает этот фрагмент данных </a:t>
            </a:r>
            <a:r>
              <a:rPr lang="ru-RU" dirty="0" err="1" smtClean="0"/>
              <a:t>веб-серверу</a:t>
            </a:r>
            <a:r>
              <a:rPr lang="ru-RU" dirty="0" smtClean="0"/>
              <a:t> в виде HTTP-запроса. Применяется для сохранения данных на стороне пользователя, на практике обычно используется для: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 smtClean="0"/>
              <a:t>аутентификации пользователя;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 smtClean="0"/>
              <a:t>хранения персональных предпочтений и настроек пользователя;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 smtClean="0"/>
              <a:t>отслеживания состояния сессии доступа пользователя;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 smtClean="0"/>
              <a:t>ведения статистики о пользователях.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Срок хранения </a:t>
            </a:r>
            <a:r>
              <a:rPr lang="ru-RU" dirty="0" err="1" smtClean="0"/>
              <a:t>куки</a:t>
            </a:r>
            <a:r>
              <a:rPr lang="ru-RU" dirty="0" smtClean="0"/>
              <a:t> истекает в следующих случаях:</a:t>
            </a:r>
          </a:p>
          <a:p>
            <a:pPr marL="342900" indent="12700">
              <a:buFont typeface="+mj-lt"/>
              <a:buAutoNum type="arabicPeriod"/>
            </a:pPr>
            <a:r>
              <a:rPr lang="ru-RU" dirty="0" smtClean="0"/>
              <a:t>В конце сессии (например, когда браузер закрывается), если </a:t>
            </a:r>
            <a:r>
              <a:rPr lang="ru-RU" dirty="0" err="1" smtClean="0"/>
              <a:t>куки</a:t>
            </a:r>
            <a:r>
              <a:rPr lang="ru-RU" dirty="0" smtClean="0"/>
              <a:t> не являются постоянными.</a:t>
            </a:r>
          </a:p>
          <a:p>
            <a:pPr marL="342900" indent="12700">
              <a:buFont typeface="+mj-lt"/>
              <a:buAutoNum type="arabicPeriod"/>
            </a:pPr>
            <a:r>
              <a:rPr lang="ru-RU" dirty="0" smtClean="0"/>
              <a:t>Дата истечения была указана и срок хранения вышел.</a:t>
            </a:r>
          </a:p>
          <a:p>
            <a:pPr marL="342900" indent="12700">
              <a:buFont typeface="+mj-lt"/>
              <a:buAutoNum type="arabicPeriod"/>
            </a:pPr>
            <a:r>
              <a:rPr lang="ru-RU" dirty="0" smtClean="0"/>
              <a:t>Браузер удалил </a:t>
            </a:r>
            <a:r>
              <a:rPr lang="ru-RU" dirty="0" err="1" smtClean="0"/>
              <a:t>куки</a:t>
            </a:r>
            <a:r>
              <a:rPr lang="ru-RU" dirty="0" smtClean="0"/>
              <a:t> по запросу пользователя.</a:t>
            </a:r>
          </a:p>
          <a:p>
            <a:pPr indent="355600"/>
            <a:endParaRPr lang="ru-RU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2794854" y="2996951"/>
            <a:ext cx="6061622" cy="32043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обмена электронной почтой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78</a:t>
            </a:fld>
            <a:endParaRPr lang="ru-RU"/>
          </a:p>
        </p:txBody>
      </p:sp>
      <p:sp>
        <p:nvSpPr>
          <p:cNvPr id="5" name="computr3"/>
          <p:cNvSpPr>
            <a:spLocks noEditPoints="1" noChangeArrowheads="1"/>
          </p:cNvSpPr>
          <p:nvPr/>
        </p:nvSpPr>
        <p:spPr bwMode="auto">
          <a:xfrm>
            <a:off x="3547743" y="1232756"/>
            <a:ext cx="1404156" cy="1008112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tower"/>
          <p:cNvSpPr>
            <a:spLocks noEditPoints="1" noChangeArrowheads="1"/>
          </p:cNvSpPr>
          <p:nvPr/>
        </p:nvSpPr>
        <p:spPr bwMode="auto">
          <a:xfrm>
            <a:off x="3691759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4519851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ower"/>
          <p:cNvSpPr>
            <a:spLocks noEditPoints="1" noChangeArrowheads="1"/>
          </p:cNvSpPr>
          <p:nvPr/>
        </p:nvSpPr>
        <p:spPr bwMode="auto">
          <a:xfrm>
            <a:off x="5996015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ower"/>
          <p:cNvSpPr>
            <a:spLocks noEditPoints="1" noChangeArrowheads="1"/>
          </p:cNvSpPr>
          <p:nvPr/>
        </p:nvSpPr>
        <p:spPr bwMode="auto">
          <a:xfrm>
            <a:off x="6824107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computr3"/>
          <p:cNvSpPr>
            <a:spLocks noEditPoints="1" noChangeArrowheads="1"/>
          </p:cNvSpPr>
          <p:nvPr/>
        </p:nvSpPr>
        <p:spPr bwMode="auto">
          <a:xfrm>
            <a:off x="6248043" y="1232756"/>
            <a:ext cx="1404156" cy="1008112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224501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404521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5400000">
            <a:off x="4082973" y="4549954"/>
            <a:ext cx="477712" cy="540060"/>
          </a:xfrm>
          <a:prstGeom prst="arc">
            <a:avLst>
              <a:gd name="adj1" fmla="val 16200000"/>
              <a:gd name="adj2" fmla="val 5201440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5400000">
            <a:off x="6423233" y="4549954"/>
            <a:ext cx="477712" cy="540060"/>
          </a:xfrm>
          <a:prstGeom prst="arc">
            <a:avLst>
              <a:gd name="adj1" fmla="val 16200000"/>
              <a:gd name="adj2" fmla="val 5201440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7" idx="4"/>
            <a:endCxn id="8" idx="9"/>
          </p:cNvCxnSpPr>
          <p:nvPr/>
        </p:nvCxnSpPr>
        <p:spPr>
          <a:xfrm flipV="1">
            <a:off x="5203926" y="4295923"/>
            <a:ext cx="792089" cy="64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464861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680885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42041" y="2240868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MUA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402281" y="2204864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MUA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419871" y="4833156"/>
            <a:ext cx="64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MSA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602081" y="4833156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MTA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898225" y="483315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MX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906337" y="4833156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MDA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63466" y="873090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Участники обмена:</a:t>
            </a:r>
            <a:endParaRPr lang="en-US" dirty="0" smtClean="0"/>
          </a:p>
          <a:p>
            <a:pPr marL="177800"/>
            <a:r>
              <a:rPr lang="en-US" dirty="0" smtClean="0"/>
              <a:t>Mail User Agent</a:t>
            </a:r>
          </a:p>
          <a:p>
            <a:pPr marL="177800"/>
            <a:r>
              <a:rPr lang="it-IT" dirty="0" smtClean="0"/>
              <a:t>Mail Submission Agent</a:t>
            </a:r>
          </a:p>
          <a:p>
            <a:pPr marL="177800"/>
            <a:r>
              <a:rPr lang="it-IT" dirty="0" smtClean="0"/>
              <a:t>Mail Transfer Agent</a:t>
            </a:r>
          </a:p>
          <a:p>
            <a:pPr marL="177800"/>
            <a:r>
              <a:rPr lang="it-IT" dirty="0" smtClean="0"/>
              <a:t>Mail eXchanger</a:t>
            </a:r>
          </a:p>
          <a:p>
            <a:pPr marL="177800"/>
            <a:r>
              <a:rPr lang="it-IT" dirty="0" smtClean="0"/>
              <a:t>Mail Delivery Agent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51520" y="2698740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Протоколы: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отправки писем:</a:t>
            </a:r>
            <a:endParaRPr lang="en-US" dirty="0" smtClean="0"/>
          </a:p>
          <a:p>
            <a:pPr marL="177800"/>
            <a:r>
              <a:rPr lang="en-US" b="1" dirty="0" smtClean="0"/>
              <a:t>SMTP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получения писем:</a:t>
            </a:r>
            <a:endParaRPr lang="en-US" dirty="0" smtClean="0"/>
          </a:p>
          <a:p>
            <a:pPr marL="177800"/>
            <a:r>
              <a:rPr lang="en-US" b="1" dirty="0" smtClean="0"/>
              <a:t>POP3 </a:t>
            </a:r>
            <a:r>
              <a:rPr lang="en-US" dirty="0" smtClean="0"/>
              <a:t>– </a:t>
            </a:r>
            <a:r>
              <a:rPr lang="ru-RU" dirty="0" smtClean="0"/>
              <a:t>простой, сразу загружает письма на </a:t>
            </a:r>
            <a:r>
              <a:rPr lang="en-US" dirty="0" smtClean="0"/>
              <a:t>MUA </a:t>
            </a:r>
            <a:r>
              <a:rPr lang="ru-RU" dirty="0" smtClean="0"/>
              <a:t>и удаляет с сервера</a:t>
            </a:r>
            <a:endParaRPr lang="en-US" dirty="0" smtClean="0"/>
          </a:p>
          <a:p>
            <a:pPr marL="177800"/>
            <a:r>
              <a:rPr lang="en-US" b="1" dirty="0" smtClean="0"/>
              <a:t>IMAP</a:t>
            </a:r>
            <a:r>
              <a:rPr lang="ru-RU" dirty="0" smtClean="0"/>
              <a:t> – сложный, позволяет управлять письмами и почтовым ящиком (папки, прочитано/не прочитано, важное и т.п.)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233929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SMTP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10393" y="2600908"/>
            <a:ext cx="136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</a:t>
            </a:r>
            <a:r>
              <a:rPr lang="ru-RU" b="1" dirty="0" smtClean="0"/>
              <a:t>3</a:t>
            </a:r>
            <a:r>
              <a:rPr lang="en-US" b="1" dirty="0" smtClean="0"/>
              <a:t>/IMAP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20072" y="432910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SMTP,</a:t>
            </a:r>
          </a:p>
          <a:p>
            <a:r>
              <a:rPr lang="en-US" b="1" dirty="0" smtClean="0"/>
              <a:t>DNS</a:t>
            </a:r>
            <a:endParaRPr lang="ru-RU" b="1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Почтовый агент пользователя (</a:t>
            </a:r>
            <a:r>
              <a:rPr lang="en-US" dirty="0" smtClean="0"/>
              <a:t>MUA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196752"/>
            <a:ext cx="8316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функции почтового агента пользователя: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создание и оформление письма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исходящий адрес, адреса отправки копий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тема письма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проверка орфографии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расширенное форматирование (</a:t>
            </a:r>
            <a:r>
              <a:rPr lang="en-US" dirty="0" smtClean="0"/>
              <a:t>HTML)</a:t>
            </a:r>
            <a:endParaRPr lang="ru-RU" dirty="0" smtClean="0"/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вложенные файлы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получение письма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создание ответного сообщения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пересылка полученного письма одному или нескольким адресатам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работа с почтовым ящиком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сортировка писем по папкам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фильтрация спама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правила обработки писем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5193196"/>
            <a:ext cx="83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Наиболее известные почтовые клиенты: </a:t>
            </a:r>
          </a:p>
          <a:p>
            <a:pPr marL="355600"/>
            <a:r>
              <a:rPr lang="en-US" dirty="0" smtClean="0"/>
              <a:t>The Bat!, MS Outlook, MS Outlook Express, Mozilla Thunderbird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863424"/>
            <a:ext cx="831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общем случае пользовательский интерфейс не является необходимым.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913276"/>
            <a:ext cx="831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Большое распространение имеют </a:t>
            </a:r>
            <a:r>
              <a:rPr lang="en-US" b="1" dirty="0" smtClean="0"/>
              <a:t>web-</a:t>
            </a:r>
            <a:r>
              <a:rPr lang="ru-RU" b="1" dirty="0" smtClean="0"/>
              <a:t>клиенты</a:t>
            </a:r>
            <a:r>
              <a:rPr lang="ru-RU" dirty="0" smtClean="0"/>
              <a:t>, отображаемые через браузер.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Материнская плата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http://www.paykobo.com/media/catalog/product/cache/1/image/9df78eab33525d08d6e5fb8d27136e95/a/_/a_2057_1.jpg"/>
          <p:cNvPicPr>
            <a:picLocks noChangeAspect="1" noChangeArrowheads="1"/>
          </p:cNvPicPr>
          <p:nvPr/>
        </p:nvPicPr>
        <p:blipFill>
          <a:blip r:embed="rId2"/>
          <a:srcRect l="3281" t="13577" r="3281" b="14947"/>
          <a:stretch>
            <a:fillRect/>
          </a:stretch>
        </p:blipFill>
        <p:spPr bwMode="auto">
          <a:xfrm>
            <a:off x="774648" y="544473"/>
            <a:ext cx="7631217" cy="583755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886468" y="2808280"/>
            <a:ext cx="1387494" cy="1533546"/>
          </a:xfrm>
          <a:prstGeom prst="roundRect">
            <a:avLst>
              <a:gd name="adj" fmla="val 68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ЦП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5228" y="2552688"/>
            <a:ext cx="1460520" cy="1533546"/>
          </a:xfrm>
          <a:prstGeom prst="roundRect">
            <a:avLst>
              <a:gd name="adj" fmla="val 6834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мост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71681" y="4743468"/>
            <a:ext cx="1277955" cy="1131903"/>
          </a:xfrm>
          <a:prstGeom prst="roundRect">
            <a:avLst>
              <a:gd name="adj" fmla="val 6834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Южныймост</a:t>
            </a: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5948" y="4670442"/>
            <a:ext cx="3797352" cy="1095390"/>
          </a:xfrm>
          <a:prstGeom prst="roundRect">
            <a:avLst>
              <a:gd name="adj" fmla="val 68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Слоты оперативной памяти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979" y="2004993"/>
            <a:ext cx="461665" cy="27384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dirty="0" smtClean="0"/>
              <a:t>Низ (юг)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405875" y="1931967"/>
            <a:ext cx="461665" cy="27384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dirty="0" smtClean="0"/>
              <a:t>Верх (север)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654012"/>
            <a:ext cx="8316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Протокол передачи файлов </a:t>
            </a:r>
            <a:r>
              <a:rPr lang="ru-RU" dirty="0" smtClean="0"/>
              <a:t>(</a:t>
            </a:r>
            <a:r>
              <a:rPr lang="ru-RU" b="1" dirty="0" err="1" smtClean="0"/>
              <a:t>File</a:t>
            </a:r>
            <a:r>
              <a:rPr lang="ru-RU" b="1" dirty="0" smtClean="0"/>
              <a:t> </a:t>
            </a:r>
            <a:r>
              <a:rPr lang="ru-RU" b="1" dirty="0" err="1" smtClean="0"/>
              <a:t>Transfer</a:t>
            </a:r>
            <a:r>
              <a:rPr lang="ru-RU" b="1" dirty="0" smtClean="0"/>
              <a:t> </a:t>
            </a:r>
            <a:r>
              <a:rPr lang="ru-RU" b="1" dirty="0" err="1" smtClean="0"/>
              <a:t>Protocol</a:t>
            </a:r>
            <a:r>
              <a:rPr lang="ru-RU" dirty="0" smtClean="0"/>
              <a:t>) – стандартный механизм для копирования файла от одного хоста другим через </a:t>
            </a:r>
            <a:r>
              <a:rPr lang="en-US" dirty="0" smtClean="0"/>
              <a:t>TCP-</a:t>
            </a:r>
            <a:r>
              <a:rPr lang="ru-RU" dirty="0" smtClean="0"/>
              <a:t>соединение.</a:t>
            </a:r>
          </a:p>
          <a:p>
            <a:pPr indent="355600" algn="just"/>
            <a:r>
              <a:rPr lang="ru-RU" dirty="0" smtClean="0"/>
              <a:t>Цель – работать с папками и файлами на удаленном сервере, как на своем компьютере.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29609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Основная особенность </a:t>
            </a:r>
            <a:r>
              <a:rPr lang="en-US" dirty="0" smtClean="0"/>
              <a:t>FTP</a:t>
            </a:r>
            <a:r>
              <a:rPr lang="ru-RU" dirty="0" smtClean="0"/>
              <a:t> – использует два соединения между клиентом и сервером: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порт </a:t>
            </a:r>
            <a:r>
              <a:rPr lang="en-US" dirty="0" smtClean="0"/>
              <a:t>TCP </a:t>
            </a:r>
            <a:r>
              <a:rPr lang="ru-RU" dirty="0" smtClean="0"/>
              <a:t>21 – </a:t>
            </a:r>
            <a:r>
              <a:rPr lang="ru-RU" b="1" dirty="0" smtClean="0"/>
              <a:t>передача команд управления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порт</a:t>
            </a:r>
            <a:r>
              <a:rPr lang="en-US" dirty="0" smtClean="0"/>
              <a:t> TCP</a:t>
            </a:r>
            <a:r>
              <a:rPr lang="ru-RU" dirty="0" smtClean="0"/>
              <a:t> 20 – </a:t>
            </a:r>
            <a:r>
              <a:rPr lang="ru-RU" b="1" dirty="0" smtClean="0"/>
              <a:t>передача данных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884949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FTP является одним из старейших прикладных протоколов, появившимся задолго до HTTP, в 1971г. Первые клиентские FTP-приложения были интерактивными инструментами командной строки.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1540" y="422108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Т.е. </a:t>
            </a:r>
            <a:r>
              <a:rPr lang="en-US" dirty="0" smtClean="0"/>
              <a:t>FTP – </a:t>
            </a:r>
            <a:r>
              <a:rPr lang="ru-RU" i="1" dirty="0" err="1" smtClean="0"/>
              <a:t>внешнеполосной</a:t>
            </a:r>
            <a:r>
              <a:rPr lang="ru-RU" dirty="0" smtClean="0"/>
              <a:t> протокол (</a:t>
            </a:r>
            <a:r>
              <a:rPr lang="en-US" dirty="0" smtClean="0"/>
              <a:t>HTTP </a:t>
            </a:r>
            <a:r>
              <a:rPr lang="ru-RU" dirty="0" smtClean="0"/>
              <a:t>и большинство других – </a:t>
            </a:r>
            <a:r>
              <a:rPr lang="ru-RU" i="1" dirty="0" err="1" smtClean="0"/>
              <a:t>внутриполосные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540" y="501317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Соединение для передачи команд управления остается открытым в течение всего процесса.</a:t>
            </a:r>
          </a:p>
          <a:p>
            <a:pPr indent="355600" algn="just"/>
            <a:r>
              <a:rPr lang="ru-RU" dirty="0" smtClean="0"/>
              <a:t>Соединение передачи данных открывается командой для передачи каждого файла, и закрывается после завершения передачи.</a:t>
            </a:r>
            <a:endParaRPr lang="ru-RU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 недостатки </a:t>
            </a:r>
            <a:r>
              <a:rPr lang="en-US" dirty="0" smtClean="0"/>
              <a:t>HTTP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8596" y="1124744"/>
            <a:ext cx="7923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Достоинства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Простота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Расширяемость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Распространенность</a:t>
            </a:r>
          </a:p>
          <a:p>
            <a:endParaRPr lang="ru-RU" b="1" dirty="0" smtClean="0"/>
          </a:p>
          <a:p>
            <a:r>
              <a:rPr lang="ru-RU" b="1" dirty="0" smtClean="0"/>
              <a:t>Недостатки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Отсутствие «навигации»</a:t>
            </a:r>
            <a:r>
              <a:rPr lang="en-US" dirty="0" smtClean="0"/>
              <a:t> (</a:t>
            </a:r>
            <a:r>
              <a:rPr lang="ru-RU" dirty="0" smtClean="0"/>
              <a:t>отображения структуры сайтов)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Отсутствие поддержки </a:t>
            </a:r>
            <a:r>
              <a:rPr lang="ru-RU" dirty="0" err="1" smtClean="0"/>
              <a:t>распределенности</a:t>
            </a:r>
            <a:r>
              <a:rPr lang="ru-RU" dirty="0" smtClean="0"/>
              <a:t> (возможности хранения и передачи файлов с нескольких серверов)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ru-RU" dirty="0" smtClean="0"/>
              <a:t>Не предназначен для передачи нетекстовых данных</a:t>
            </a:r>
            <a:endParaRPr lang="ru-RU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Программное обеспечение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26876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b="1" dirty="0" smtClean="0"/>
              <a:t>Синтаксис</a:t>
            </a:r>
            <a:r>
              <a:rPr lang="en-US" b="1" dirty="0" smtClean="0"/>
              <a:t> URI</a:t>
            </a:r>
            <a:endParaRPr lang="ru-RU" b="1" dirty="0" smtClean="0"/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ftp://[&lt;пользователь&gt;[:&lt;пароль&gt;]@]&lt;хост&gt;[:&lt;порт&gt;]/&lt;путь&gt;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indent="355600"/>
            <a:r>
              <a:rPr lang="ru-RU" dirty="0" smtClean="0"/>
              <a:t>Например: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ftp://public.ftp-servers.example.com/mydirectory/myfile.txt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ftp://user001:secretpassword@private.ftp-servers.example.com/mydirectory/myfile.txt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540" y="8367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Большинство современных браузеров поддерживают </a:t>
            </a:r>
            <a:r>
              <a:rPr lang="ru-RU" u="sng" dirty="0" smtClean="0"/>
              <a:t>извлечение</a:t>
            </a:r>
            <a:r>
              <a:rPr lang="ru-RU" dirty="0" smtClean="0"/>
              <a:t> файлов по </a:t>
            </a:r>
            <a:r>
              <a:rPr lang="en-US" dirty="0" smtClean="0"/>
              <a:t>ftp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56992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Полноценную поддержку </a:t>
            </a:r>
            <a:r>
              <a:rPr lang="en-US" dirty="0" smtClean="0"/>
              <a:t>ftp</a:t>
            </a:r>
            <a:r>
              <a:rPr lang="ru-RU" dirty="0" smtClean="0"/>
              <a:t>, а также </a:t>
            </a:r>
            <a:r>
              <a:rPr lang="en-US" dirty="0" err="1" smtClean="0"/>
              <a:t>sftp</a:t>
            </a:r>
            <a:r>
              <a:rPr lang="en-US" dirty="0" smtClean="0"/>
              <a:t>, </a:t>
            </a:r>
            <a:r>
              <a:rPr lang="en-US" dirty="0" err="1" smtClean="0"/>
              <a:t>ftps</a:t>
            </a:r>
            <a:r>
              <a:rPr lang="en-US" dirty="0" smtClean="0"/>
              <a:t> </a:t>
            </a:r>
            <a:r>
              <a:rPr lang="ru-RU" dirty="0" smtClean="0"/>
              <a:t>и др. поддерживают специализированные программы (</a:t>
            </a:r>
            <a:r>
              <a:rPr lang="en-US" dirty="0" smtClean="0"/>
              <a:t>FTP-</a:t>
            </a:r>
            <a:r>
              <a:rPr lang="ru-RU" dirty="0" smtClean="0"/>
              <a:t>клиенты):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err="1" smtClean="0"/>
              <a:t>FileZilla</a:t>
            </a:r>
            <a:r>
              <a:rPr lang="ru-RU" dirty="0" smtClean="0"/>
              <a:t>;</a:t>
            </a:r>
            <a:endParaRPr lang="en-US" dirty="0" smtClean="0"/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/>
              <a:t>FTP Explorer</a:t>
            </a:r>
            <a:r>
              <a:rPr lang="ru-RU" dirty="0" smtClean="0"/>
              <a:t>;</a:t>
            </a:r>
            <a:endParaRPr lang="en-US" dirty="0" smtClean="0"/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/>
              <a:t>FAR Manager</a:t>
            </a:r>
            <a:r>
              <a:rPr lang="ru-RU" dirty="0" smtClean="0"/>
              <a:t>;</a:t>
            </a:r>
            <a:endParaRPr lang="en-US" dirty="0" smtClean="0"/>
          </a:p>
          <a:p>
            <a:pPr indent="355600" algn="just">
              <a:buFont typeface="Arial" pitchFamily="34" charset="0"/>
              <a:buChar char="•"/>
            </a:pPr>
            <a:r>
              <a:rPr lang="en-US" dirty="0" err="1" smtClean="0"/>
              <a:t>SmartFTP</a:t>
            </a:r>
            <a:r>
              <a:rPr lang="ru-RU" dirty="0" smtClean="0"/>
              <a:t>;</a:t>
            </a:r>
            <a:endParaRPr lang="en-US" dirty="0" smtClean="0"/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и многие другие.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Центральный процессор (ЦП, </a:t>
            </a:r>
            <a:r>
              <a:rPr lang="en-US" dirty="0" smtClean="0"/>
              <a:t>CPU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13442" y="2260584"/>
            <a:ext cx="26289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Микроконтроллер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13441" y="2625714"/>
            <a:ext cx="1314468" cy="511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b="1" i="1" dirty="0" smtClean="0"/>
              <a:t>УУ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13441" y="3136896"/>
            <a:ext cx="1314468" cy="511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b="1" i="1" dirty="0" smtClean="0"/>
              <a:t>АЛУ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127909" y="2625714"/>
            <a:ext cx="1314468" cy="511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РОН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127909" y="3136896"/>
            <a:ext cx="1314468" cy="5111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/>
              <a:t>Кеш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65746" y="946116"/>
            <a:ext cx="1898677" cy="839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Математический сопроцессор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73961" y="946116"/>
            <a:ext cx="1424007" cy="8397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Генератор тактовых импульсов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5831300" y="2023646"/>
            <a:ext cx="475464" cy="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123803" y="2023248"/>
            <a:ext cx="474667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7620439" y="2023645"/>
            <a:ext cx="475464" cy="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913733" y="2022455"/>
            <a:ext cx="474667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2083" y="909603"/>
            <a:ext cx="445458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/>
              <a:t>Устройство управления (УУ) </a:t>
            </a:r>
            <a:r>
              <a:rPr lang="ru-RU" dirty="0" smtClean="0"/>
              <a:t>– обрабатывает команды программы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Арифметико-логическое устройство (АЛУ) </a:t>
            </a:r>
            <a:r>
              <a:rPr lang="ru-RU" dirty="0" smtClean="0"/>
              <a:t>– вычисления с целыми числами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Регистры общего назначения (РОН) </a:t>
            </a:r>
            <a:r>
              <a:rPr lang="ru-RU" dirty="0" smtClean="0"/>
              <a:t>– ячейки внутренней памяти с операндами и результатами расчетов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Кеш</a:t>
            </a:r>
            <a:r>
              <a:rPr lang="ru-RU" dirty="0" smtClean="0"/>
              <a:t> – внутренняя память ЦП с быстрым доступом (быстрее ОЗУ)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Математический сопроцессор </a:t>
            </a:r>
            <a:r>
              <a:rPr lang="ru-RU" dirty="0" smtClean="0"/>
              <a:t>– более сложные вычисления с дробными числами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Генератор тактовых импульсов </a:t>
            </a:r>
            <a:r>
              <a:rPr lang="ru-RU" dirty="0" smtClean="0"/>
              <a:t>– генерирует электрические сигналы для синхронной работы всех частей процессора</a:t>
            </a:r>
          </a:p>
        </p:txBody>
      </p:sp>
      <p:pic>
        <p:nvPicPr>
          <p:cNvPr id="24" name="Picture 4" descr="http://im8-tub-ru.yandex.net/i?id=238265623-3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286" y="4049721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8995</TotalTime>
  <Words>6996</Words>
  <Application>Microsoft Office PowerPoint</Application>
  <PresentationFormat>Экран (4:3)</PresentationFormat>
  <Paragraphs>1254</Paragraphs>
  <Slides>82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Тема Office</vt:lpstr>
      <vt:lpstr>Вычислительные системы, сети и телекоммуникации</vt:lpstr>
      <vt:lpstr>Архитектура вычислительных систем</vt:lpstr>
      <vt:lpstr>Архитектура вычислительных систем</vt:lpstr>
      <vt:lpstr>Архитектура фон Неймана</vt:lpstr>
      <vt:lpstr>Магистрально-модульный принцип</vt:lpstr>
      <vt:lpstr>Системная шина</vt:lpstr>
      <vt:lpstr>Материнская плата</vt:lpstr>
      <vt:lpstr>Материнская плата</vt:lpstr>
      <vt:lpstr>Центральный процессор (ЦП, CPU)</vt:lpstr>
      <vt:lpstr>Классификация архитектур вычислительных систем</vt:lpstr>
      <vt:lpstr>История вычислительной техники</vt:lpstr>
      <vt:lpstr>Вычислительные сети</vt:lpstr>
      <vt:lpstr>Основные понятия</vt:lpstr>
      <vt:lpstr>Методы коммутации</vt:lpstr>
      <vt:lpstr>Классификации компьютерных сетей</vt:lpstr>
      <vt:lpstr>Особенности локальных и глобальных сетей</vt:lpstr>
      <vt:lpstr> Internet </vt:lpstr>
      <vt:lpstr>Intranet</vt:lpstr>
      <vt:lpstr>Обобщённая структура сети Интернет</vt:lpstr>
      <vt:lpstr>Автономная система (AS)</vt:lpstr>
      <vt:lpstr>Основные сетевые устройства</vt:lpstr>
      <vt:lpstr>Режимы передачи данных</vt:lpstr>
      <vt:lpstr>Наиболее распространенные коды</vt:lpstr>
      <vt:lpstr>Модуляция аналогового сигнала</vt:lpstr>
      <vt:lpstr>Топология локальных сетей</vt:lpstr>
      <vt:lpstr>Сеть «точка-точка» Point-to-point</vt:lpstr>
      <vt:lpstr>Шина</vt:lpstr>
      <vt:lpstr>Звезда</vt:lpstr>
      <vt:lpstr>Кольцо</vt:lpstr>
      <vt:lpstr>Ячейстая</vt:lpstr>
      <vt:lpstr>Снежинка (дерево)</vt:lpstr>
      <vt:lpstr>Двойное кольцо</vt:lpstr>
      <vt:lpstr>Token ring</vt:lpstr>
      <vt:lpstr>Эталонная модель взаимодействия открытых систем </vt:lpstr>
      <vt:lpstr>Взаимодействие уровней</vt:lpstr>
      <vt:lpstr>Стек протоколов TCP/IP</vt:lpstr>
      <vt:lpstr>Структура пакета</vt:lpstr>
      <vt:lpstr>Инкапсуляция пакетов</vt:lpstr>
      <vt:lpstr>Деинкапсуляция пакетов</vt:lpstr>
      <vt:lpstr>Сессия передачи данных</vt:lpstr>
      <vt:lpstr>Основные стандарты сетей</vt:lpstr>
      <vt:lpstr>MAC-адрес</vt:lpstr>
      <vt:lpstr>Структура MAC-адреса</vt:lpstr>
      <vt:lpstr>Управление MAC-адресом в Windows</vt:lpstr>
      <vt:lpstr>Протокол IP</vt:lpstr>
      <vt:lpstr>IP-адресация</vt:lpstr>
      <vt:lpstr>IP-адресация версии 4</vt:lpstr>
      <vt:lpstr>Маска</vt:lpstr>
      <vt:lpstr>Специальные адреса</vt:lpstr>
      <vt:lpstr>IP-адресация версии 6</vt:lpstr>
      <vt:lpstr>Типы IPv6-адресов</vt:lpstr>
      <vt:lpstr>Типы IP-адресов</vt:lpstr>
      <vt:lpstr>Динамическое назначение IP-адресов (DHCP)</vt:lpstr>
      <vt:lpstr>Слайд 54</vt:lpstr>
      <vt:lpstr>Маршрутизация</vt:lpstr>
      <vt:lpstr>Пример таблицы маршрутизации</vt:lpstr>
      <vt:lpstr>Система доменных имен (DNS)</vt:lpstr>
      <vt:lpstr>Иерархия доменных имен</vt:lpstr>
      <vt:lpstr>Домены верхнего уровня</vt:lpstr>
      <vt:lpstr>Правила записи доменных имен</vt:lpstr>
      <vt:lpstr>DNS-сервер</vt:lpstr>
      <vt:lpstr>Распределение имен</vt:lpstr>
      <vt:lpstr>Файл hosts</vt:lpstr>
      <vt:lpstr>URL</vt:lpstr>
      <vt:lpstr>Кодирование URL</vt:lpstr>
      <vt:lpstr>URL или URI?</vt:lpstr>
      <vt:lpstr>Основные протоколы транспортного уровня</vt:lpstr>
      <vt:lpstr>Порт</vt:lpstr>
      <vt:lpstr>Протокол HTTP</vt:lpstr>
      <vt:lpstr>HTTP-сообщение</vt:lpstr>
      <vt:lpstr>Методы HTTP</vt:lpstr>
      <vt:lpstr>Коды состояния</vt:lpstr>
      <vt:lpstr>MIME</vt:lpstr>
      <vt:lpstr>Всемирная паутина (WWW)</vt:lpstr>
      <vt:lpstr>Архитектура WWW</vt:lpstr>
      <vt:lpstr>Веб-документы</vt:lpstr>
      <vt:lpstr>Cookies</vt:lpstr>
      <vt:lpstr>Схема обмена электронной почтой</vt:lpstr>
      <vt:lpstr>Почтовый агент пользователя (MUA)</vt:lpstr>
      <vt:lpstr>FTP</vt:lpstr>
      <vt:lpstr>Преимущества и недостатки HTTP</vt:lpstr>
      <vt:lpstr>Программное обеспечение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Локальные, корпоративные и глобальные компьютерные сети</dc:title>
  <dc:creator>Анастасия</dc:creator>
  <cp:lastModifiedBy>Анастасия</cp:lastModifiedBy>
  <cp:revision>953</cp:revision>
  <dcterms:created xsi:type="dcterms:W3CDTF">2013-02-10T22:04:26Z</dcterms:created>
  <dcterms:modified xsi:type="dcterms:W3CDTF">2015-04-17T22:53:30Z</dcterms:modified>
</cp:coreProperties>
</file>