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9" r:id="rId4"/>
    <p:sldId id="261" r:id="rId5"/>
    <p:sldId id="267" r:id="rId6"/>
    <p:sldId id="268" r:id="rId7"/>
    <p:sldId id="270" r:id="rId8"/>
    <p:sldId id="269" r:id="rId9"/>
    <p:sldId id="271" r:id="rId10"/>
    <p:sldId id="272" r:id="rId11"/>
    <p:sldId id="260" r:id="rId12"/>
    <p:sldId id="262" r:id="rId13"/>
    <p:sldId id="276" r:id="rId14"/>
    <p:sldId id="277" r:id="rId15"/>
    <p:sldId id="289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7" r:id="rId25"/>
    <p:sldId id="288" r:id="rId26"/>
    <p:sldId id="290" r:id="rId27"/>
    <p:sldId id="264" r:id="rId28"/>
    <p:sldId id="273" r:id="rId29"/>
    <p:sldId id="265" r:id="rId30"/>
    <p:sldId id="274" r:id="rId31"/>
    <p:sldId id="266" r:id="rId32"/>
    <p:sldId id="27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1034-A91B-4546-999C-44767BA4D8C5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3E13-E9A0-4644-8326-8CA66AFE45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01EC-26EA-4DB7-B83C-AE1D0C6CAB73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3CC4-FFF9-4922-85F6-91A6FCD048D6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AC88-8C8C-49C2-990E-C2F56590F63B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2169-90BA-4C97-89D4-FEA6F6322A90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BE6E-CE7B-4E5F-B5E7-BB439D292F12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321F-C0A3-4319-9E5D-C1229188A922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A110-FA7F-4824-909F-45F3C9A8ED95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08B9-665E-42EE-803C-49977B615270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EF741-EF1F-446B-A851-B11D7598244A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7007-F741-4A2D-BD56-E6972D196CC7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9BEE-69B0-402B-91AA-8D152A702D72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57232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428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i="1">
                <a:solidFill>
                  <a:schemeClr val="tx1"/>
                </a:solidFill>
              </a:defRPr>
            </a:lvl1pPr>
          </a:lstStyle>
          <a:p>
            <a:fld id="{6D5D0325-DEAF-4B4A-9D4E-D444C284A05A}" type="datetime1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28728" y="6492875"/>
            <a:ext cx="6753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15338" y="6500834"/>
            <a:ext cx="928662" cy="357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Информационные системы и технологии</a:t>
            </a:r>
            <a:br>
              <a:rPr lang="ru-RU" dirty="0" smtClean="0"/>
            </a:br>
            <a:r>
              <a:rPr lang="ru-RU" dirty="0" smtClean="0"/>
              <a:t>Семестр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Программное представление</a:t>
            </a:r>
            <a:br>
              <a:rPr lang="ru-RU" dirty="0" smtClean="0"/>
            </a:br>
            <a:r>
              <a:rPr lang="ru-RU" dirty="0" smtClean="0"/>
              <a:t>реляционной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1714488"/>
            <a:ext cx="77867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TTovar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record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Artikul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LongInt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Naimenovanie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String;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Ed_izm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String[8];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Tsena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Currency;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Tovar: array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TTovar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TovarFile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file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TTovar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000108"/>
            <a:ext cx="2716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 языке Паскаль/</a:t>
            </a:r>
            <a:r>
              <a:rPr lang="ru-RU" dirty="0" err="1" smtClean="0"/>
              <a:t>Делфи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785794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Система управления базами данных</a:t>
            </a:r>
            <a:r>
              <a:rPr lang="ru-RU" dirty="0" smtClean="0"/>
              <a:t> (</a:t>
            </a:r>
            <a:r>
              <a:rPr lang="ru-RU" b="1" dirty="0" smtClean="0"/>
              <a:t>СУБД</a:t>
            </a:r>
            <a:r>
              <a:rPr lang="ru-RU" dirty="0" smtClean="0"/>
              <a:t>) — совокупность программных и лингвистических средств общего или специального назначения, обеспечивающих управление созданием и использованием баз данных.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640189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Примеры СУБД</a:t>
            </a:r>
            <a:r>
              <a:rPr lang="en-US" dirty="0" smtClean="0"/>
              <a:t>:</a:t>
            </a:r>
          </a:p>
          <a:p>
            <a:r>
              <a:rPr lang="en-US" dirty="0" smtClean="0"/>
              <a:t>Microsoft Access, Microsoft SQL Server, dBase, FoxPro, Oracle</a:t>
            </a:r>
            <a:r>
              <a:rPr lang="ru-RU" dirty="0" smtClean="0"/>
              <a:t> </a:t>
            </a:r>
            <a:r>
              <a:rPr lang="en-US" dirty="0" smtClean="0"/>
              <a:t>Database, </a:t>
            </a:r>
            <a:r>
              <a:rPr lang="en-US" dirty="0" err="1" smtClean="0"/>
              <a:t>MySQL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888988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Основные функции СУБД: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непосредственное управление данными во внешней памяти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управление буферами оперативной памяти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управление транзакциями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журнализация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поддержка языков БД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746376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Другие функции СУБД: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авторизация пользователей и разграничение прав доступа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архивное копирование и восстановление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анализ данных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формирование отчетов</a:t>
            </a:r>
          </a:p>
          <a:p>
            <a:pPr marL="355600" indent="-182563" algn="just">
              <a:buFont typeface="Arial" pitchFamily="34" charset="0"/>
              <a:buChar char="•"/>
            </a:pP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Архитектура БД (СУБД, ИС)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28728" y="1500174"/>
            <a:ext cx="228601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Локальные (настольные, централизованные, сосредоточенные)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214942" y="1714488"/>
            <a:ext cx="22860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Распределенные (</a:t>
            </a:r>
            <a:r>
              <a:rPr lang="en-US" dirty="0" smtClean="0"/>
              <a:t>distributed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000496" y="3214686"/>
            <a:ext cx="19288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Клиент-сервер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715140" y="3214686"/>
            <a:ext cx="19288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Файл-сервер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643174" y="4429132"/>
            <a:ext cx="19288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Двухзвенная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00628" y="4429132"/>
            <a:ext cx="19288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Многозвенная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2" idx="2"/>
            <a:endCxn id="5" idx="0"/>
          </p:cNvCxnSpPr>
          <p:nvPr/>
        </p:nvCxnSpPr>
        <p:spPr>
          <a:xfrm rot="5400000">
            <a:off x="3236095" y="192873"/>
            <a:ext cx="642942" cy="1971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2" idx="2"/>
            <a:endCxn id="6" idx="0"/>
          </p:cNvCxnSpPr>
          <p:nvPr/>
        </p:nvCxnSpPr>
        <p:spPr>
          <a:xfrm rot="16200000" flipH="1">
            <a:off x="5022045" y="378583"/>
            <a:ext cx="857256" cy="18145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2"/>
            <a:endCxn id="7" idx="0"/>
          </p:cNvCxnSpPr>
          <p:nvPr/>
        </p:nvCxnSpPr>
        <p:spPr>
          <a:xfrm rot="5400000">
            <a:off x="5234497" y="2091232"/>
            <a:ext cx="853867" cy="13930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2"/>
            <a:endCxn id="8" idx="0"/>
          </p:cNvCxnSpPr>
          <p:nvPr/>
        </p:nvCxnSpPr>
        <p:spPr>
          <a:xfrm rot="16200000" flipH="1">
            <a:off x="6591818" y="2126950"/>
            <a:ext cx="853867" cy="1321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7" idx="2"/>
            <a:endCxn id="9" idx="0"/>
          </p:cNvCxnSpPr>
          <p:nvPr/>
        </p:nvCxnSpPr>
        <p:spPr>
          <a:xfrm rot="5400000">
            <a:off x="3863691" y="3327914"/>
            <a:ext cx="845114" cy="13573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7" idx="2"/>
            <a:endCxn id="10" idx="0"/>
          </p:cNvCxnSpPr>
          <p:nvPr/>
        </p:nvCxnSpPr>
        <p:spPr>
          <a:xfrm rot="16200000" flipH="1">
            <a:off x="5042418" y="3506509"/>
            <a:ext cx="845114" cy="1000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создания программ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199454"/>
            <a:ext cx="55007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600"/>
              </a:spcBef>
              <a:buAutoNum type="arabicPeriod"/>
            </a:pPr>
            <a:r>
              <a:rPr lang="ru-RU" b="1" dirty="0" smtClean="0"/>
              <a:t>Постановка задачи.</a:t>
            </a:r>
          </a:p>
          <a:p>
            <a:pPr marL="342900" indent="-342900">
              <a:spcBef>
                <a:spcPts val="3600"/>
              </a:spcBef>
              <a:buAutoNum type="arabicPeriod"/>
            </a:pPr>
            <a:r>
              <a:rPr lang="ru-RU" b="1" dirty="0" smtClean="0"/>
              <a:t>Анализ предметной области.</a:t>
            </a:r>
          </a:p>
          <a:p>
            <a:pPr marL="342900" indent="-342900">
              <a:spcBef>
                <a:spcPts val="3600"/>
              </a:spcBef>
              <a:buAutoNum type="arabicPeriod"/>
            </a:pPr>
            <a:r>
              <a:rPr lang="ru-RU" b="1" dirty="0" smtClean="0"/>
              <a:t>Разработка алгоритма программы.</a:t>
            </a:r>
          </a:p>
          <a:p>
            <a:pPr marL="342900" indent="-342900">
              <a:spcBef>
                <a:spcPts val="3600"/>
              </a:spcBef>
              <a:buAutoNum type="arabicPeriod"/>
            </a:pPr>
            <a:r>
              <a:rPr lang="ru-RU" b="1" dirty="0" smtClean="0"/>
              <a:t>Создание программного кода.</a:t>
            </a:r>
          </a:p>
          <a:p>
            <a:pPr marL="342900" indent="-342900">
              <a:spcBef>
                <a:spcPts val="3600"/>
              </a:spcBef>
              <a:buAutoNum type="arabicPeriod"/>
            </a:pPr>
            <a:r>
              <a:rPr lang="ru-RU" b="1" dirty="0" smtClean="0"/>
              <a:t>Отладка программы.</a:t>
            </a:r>
          </a:p>
          <a:p>
            <a:pPr marL="342900" indent="-342900">
              <a:spcBef>
                <a:spcPts val="3600"/>
              </a:spcBef>
              <a:buAutoNum type="arabicPeriod"/>
            </a:pPr>
            <a:r>
              <a:rPr lang="ru-RU" b="1" dirty="0" smtClean="0"/>
              <a:t>Тестирование программы.</a:t>
            </a:r>
          </a:p>
          <a:p>
            <a:pPr marL="342900" indent="-342900">
              <a:spcBef>
                <a:spcPts val="3600"/>
              </a:spcBef>
              <a:buAutoNum type="arabicPeriod"/>
            </a:pPr>
            <a:r>
              <a:rPr lang="ru-RU" b="1" dirty="0" smtClean="0"/>
              <a:t>Эксплуатация и сопровождение программы.</a:t>
            </a:r>
            <a:endParaRPr lang="ru-RU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-2100763" y="3385797"/>
            <a:ext cx="4915048" cy="794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7158" y="5842924"/>
            <a:ext cx="285752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7158" y="5057106"/>
            <a:ext cx="285752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57158" y="4342726"/>
            <a:ext cx="285752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57158" y="3556908"/>
            <a:ext cx="285752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57158" y="2842528"/>
            <a:ext cx="285752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57158" y="2056710"/>
            <a:ext cx="285752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42910" y="1199454"/>
            <a:ext cx="5000660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42910" y="1937647"/>
            <a:ext cx="5000660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42910" y="2675840"/>
            <a:ext cx="5000660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642910" y="3414033"/>
            <a:ext cx="5000660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42910" y="4152226"/>
            <a:ext cx="5000660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4890419"/>
            <a:ext cx="5000660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42910" y="5628610"/>
            <a:ext cx="5000660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>
            <a:stCxn id="36" idx="2"/>
            <a:endCxn id="37" idx="0"/>
          </p:cNvCxnSpPr>
          <p:nvPr/>
        </p:nvCxnSpPr>
        <p:spPr>
          <a:xfrm rot="5400000">
            <a:off x="2952740" y="5438109"/>
            <a:ext cx="381001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5" idx="2"/>
            <a:endCxn id="36" idx="0"/>
          </p:cNvCxnSpPr>
          <p:nvPr/>
        </p:nvCxnSpPr>
        <p:spPr>
          <a:xfrm rot="5400000">
            <a:off x="2952739" y="4699917"/>
            <a:ext cx="381003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34" idx="2"/>
            <a:endCxn id="35" idx="0"/>
          </p:cNvCxnSpPr>
          <p:nvPr/>
        </p:nvCxnSpPr>
        <p:spPr>
          <a:xfrm rot="5400000">
            <a:off x="2952739" y="3961724"/>
            <a:ext cx="381003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3" idx="2"/>
            <a:endCxn id="34" idx="0"/>
          </p:cNvCxnSpPr>
          <p:nvPr/>
        </p:nvCxnSpPr>
        <p:spPr>
          <a:xfrm rot="5400000">
            <a:off x="2952739" y="3223531"/>
            <a:ext cx="381003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32" idx="2"/>
            <a:endCxn id="33" idx="0"/>
          </p:cNvCxnSpPr>
          <p:nvPr/>
        </p:nvCxnSpPr>
        <p:spPr>
          <a:xfrm rot="5400000">
            <a:off x="2952739" y="2485338"/>
            <a:ext cx="381003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1" idx="2"/>
            <a:endCxn id="32" idx="0"/>
          </p:cNvCxnSpPr>
          <p:nvPr/>
        </p:nvCxnSpPr>
        <p:spPr>
          <a:xfrm rot="5400000">
            <a:off x="2952739" y="1747145"/>
            <a:ext cx="381003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rot="5400000">
            <a:off x="3024971" y="1046939"/>
            <a:ext cx="23812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357158" y="928670"/>
            <a:ext cx="2772000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357158" y="1714488"/>
            <a:ext cx="2772000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57158" y="2428868"/>
            <a:ext cx="2772000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57158" y="3214686"/>
            <a:ext cx="2772000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158" y="3929066"/>
            <a:ext cx="2772000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57158" y="4643446"/>
            <a:ext cx="2772000" cy="15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5857884" y="1142984"/>
            <a:ext cx="3071834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ru-RU" dirty="0" smtClean="0"/>
              <a:t>Техническое задание</a:t>
            </a:r>
          </a:p>
          <a:p>
            <a:r>
              <a:rPr lang="ru-RU" dirty="0" smtClean="0"/>
              <a:t>Описание программы и требований к ней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5857884" y="2428868"/>
            <a:ext cx="3071834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r>
              <a:rPr lang="ru-RU" dirty="0" smtClean="0"/>
              <a:t>Текстовый алгоритм</a:t>
            </a:r>
          </a:p>
          <a:p>
            <a:r>
              <a:rPr lang="ru-RU" dirty="0" smtClean="0"/>
              <a:t>Блок-схема</a:t>
            </a:r>
          </a:p>
          <a:p>
            <a:r>
              <a:rPr lang="ru-RU" dirty="0" smtClean="0"/>
              <a:t>Др. способ записи алгоритмов</a:t>
            </a:r>
            <a:endParaRPr lang="ru-RU" dirty="0"/>
          </a:p>
        </p:txBody>
      </p:sp>
      <p:sp>
        <p:nvSpPr>
          <p:cNvPr id="102" name="TextBox 101"/>
          <p:cNvSpPr txBox="1"/>
          <p:nvPr/>
        </p:nvSpPr>
        <p:spPr>
          <a:xfrm>
            <a:off x="5857884" y="3429000"/>
            <a:ext cx="307183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r>
              <a:rPr lang="ru-RU" dirty="0" smtClean="0"/>
              <a:t>Программа, возможно, с ошибками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5857884" y="4071942"/>
            <a:ext cx="307183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r>
              <a:rPr lang="ru-RU" dirty="0" smtClean="0"/>
              <a:t>Программа, готовая к запуску, без синтаксических ошибок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5857884" y="4786322"/>
            <a:ext cx="3071834" cy="78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r>
              <a:rPr lang="ru-RU" dirty="0" smtClean="0"/>
              <a:t>Тесты</a:t>
            </a:r>
          </a:p>
          <a:p>
            <a:r>
              <a:rPr lang="ru-RU" dirty="0" smtClean="0"/>
              <a:t>Программа без логических ошибок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5857884" y="5715016"/>
            <a:ext cx="3071834" cy="78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r>
              <a:rPr lang="ru-RU" dirty="0" smtClean="0"/>
              <a:t>Готовая программа;</a:t>
            </a:r>
          </a:p>
          <a:p>
            <a:r>
              <a:rPr lang="ru-RU" dirty="0" smtClean="0"/>
              <a:t>Сопроводительная документация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5857884" y="64291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Что получаем на выходе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этапы разработки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500042"/>
            <a:ext cx="82868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Определение требований к БД (постановка задачи и анализ предметной области). </a:t>
            </a:r>
            <a:r>
              <a:rPr lang="en-US" dirty="0" smtClean="0"/>
              <a:t>=&gt; </a:t>
            </a:r>
            <a:r>
              <a:rPr lang="ru-RU" dirty="0" smtClean="0"/>
              <a:t>техническое задание (ТЗ)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Функциональная схема. Для чего нужна БД? Какие функции она будет выполнять?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Роли пользователей. Кто будет пользоваться БД?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Перечень полей. Какие данные нужны для выполнения функций БД?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Описание запросов, отчетов, форм для вывода. Какие сведения пользователи должны получать из БД?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Описание форм ввода данных. Каким образом должны вводиться сведения в БД?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Выбор технических средств.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Разработка модели БД (логическое моделирование). </a:t>
            </a:r>
            <a:r>
              <a:rPr lang="en-US" dirty="0" smtClean="0"/>
              <a:t>=&gt; </a:t>
            </a:r>
            <a:r>
              <a:rPr lang="ru-RU" dirty="0" smtClean="0"/>
              <a:t>модель БД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Концептуальная модель. Какие таблицы можно выделить и как их связать между собой?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Структура таблиц. Определение полей, их типов, размеров и настроек.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Схема данных. Выбор ключей и взаимосвязь таблиц через поля.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Создание БД (физическое моделирование). </a:t>
            </a:r>
            <a:r>
              <a:rPr lang="en-US" dirty="0" smtClean="0"/>
              <a:t>=&gt; </a:t>
            </a:r>
            <a:r>
              <a:rPr lang="ru-RU" dirty="0" smtClean="0"/>
              <a:t>готовая к работе БД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Создание таблиц.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Создание связей между таблицами.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Создание запросов, форм, отчетов.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Настройки прав доступа.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Заполнение БД.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Стадии разработки ПО и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559338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Стадии (версии) разработки ПО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err="1" smtClean="0"/>
              <a:t>Пре-Альфа</a:t>
            </a:r>
            <a:r>
              <a:rPr lang="en-US" dirty="0" smtClean="0"/>
              <a:t> (Pre-</a:t>
            </a:r>
            <a:r>
              <a:rPr lang="en-US" dirty="0" err="1" smtClean="0"/>
              <a:t>Aplpha</a:t>
            </a:r>
            <a:r>
              <a:rPr lang="en-US" dirty="0" smtClean="0"/>
              <a:t>)</a:t>
            </a:r>
            <a:endParaRPr lang="ru-RU" dirty="0" smtClean="0"/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Альфа-версия</a:t>
            </a:r>
            <a:r>
              <a:rPr lang="en-US" dirty="0" smtClean="0"/>
              <a:t> (Alpha)</a:t>
            </a:r>
            <a:endParaRPr lang="ru-RU" dirty="0" smtClean="0"/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Бета-версия</a:t>
            </a:r>
            <a:r>
              <a:rPr lang="en-US" dirty="0" smtClean="0"/>
              <a:t> (Beta)</a:t>
            </a:r>
            <a:endParaRPr lang="ru-RU" dirty="0" smtClean="0"/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Релиз-кандидат </a:t>
            </a:r>
            <a:r>
              <a:rPr lang="en-US" dirty="0" smtClean="0"/>
              <a:t>(RC,</a:t>
            </a:r>
            <a:r>
              <a:rPr lang="en-GB" dirty="0" smtClean="0"/>
              <a:t> </a:t>
            </a:r>
            <a:r>
              <a:rPr lang="en-GB" i="1" dirty="0" smtClean="0"/>
              <a:t>release candidate</a:t>
            </a:r>
            <a:r>
              <a:rPr lang="en-US" dirty="0" smtClean="0"/>
              <a:t>) = </a:t>
            </a:r>
            <a:r>
              <a:rPr lang="ru-RU" dirty="0" err="1" smtClean="0"/>
              <a:t>Пре-релиз</a:t>
            </a:r>
            <a:r>
              <a:rPr lang="en-US" dirty="0" smtClean="0"/>
              <a:t>, </a:t>
            </a:r>
            <a:r>
              <a:rPr lang="en-GB" dirty="0" smtClean="0"/>
              <a:t>Pre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en-US" dirty="0" err="1" smtClean="0"/>
              <a:t>Релиз</a:t>
            </a:r>
            <a:r>
              <a:rPr lang="en-US" dirty="0" smtClean="0"/>
              <a:t> (RTM, </a:t>
            </a:r>
            <a:r>
              <a:rPr lang="en-US" i="1" dirty="0" smtClean="0"/>
              <a:t>release to manufacturing)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Поддержка </a:t>
            </a:r>
            <a:r>
              <a:rPr lang="en-US" dirty="0" smtClean="0"/>
              <a:t>(support)</a:t>
            </a:r>
            <a:endParaRPr lang="ru-RU" dirty="0" smtClean="0"/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Пост-релиз </a:t>
            </a:r>
            <a:r>
              <a:rPr lang="en-US" dirty="0" smtClean="0"/>
              <a:t>(</a:t>
            </a:r>
            <a:r>
              <a:rPr lang="en-GB" dirty="0" smtClean="0"/>
              <a:t>Post-RTM)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876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Стадии разработки БД</a:t>
            </a:r>
          </a:p>
          <a:p>
            <a:pPr marL="538163" lvl="1" indent="-182563">
              <a:buFont typeface="+mj-lt"/>
              <a:buAutoNum type="arabicPeriod"/>
            </a:pPr>
            <a:r>
              <a:rPr lang="ru-RU" dirty="0" smtClean="0"/>
              <a:t>Проектирование. </a:t>
            </a:r>
          </a:p>
          <a:p>
            <a:pPr marL="538163" lvl="1" indent="-182563">
              <a:buFont typeface="+mj-lt"/>
              <a:buAutoNum type="arabicPeriod"/>
            </a:pPr>
            <a:r>
              <a:rPr lang="ru-RU" dirty="0" smtClean="0"/>
              <a:t>Реализация. </a:t>
            </a:r>
          </a:p>
          <a:p>
            <a:pPr marL="538163" lvl="1" indent="-182563">
              <a:buFont typeface="+mj-lt"/>
              <a:buAutoNum type="arabicPeriod"/>
            </a:pPr>
            <a:r>
              <a:rPr lang="ru-RU" dirty="0" smtClean="0"/>
              <a:t>Эксплуатация; </a:t>
            </a:r>
          </a:p>
          <a:p>
            <a:pPr marL="538163" lvl="1" indent="-182563">
              <a:buFont typeface="+mj-lt"/>
              <a:buAutoNum type="arabicPeriod"/>
            </a:pPr>
            <a:r>
              <a:rPr lang="ru-RU" dirty="0" smtClean="0"/>
              <a:t>Модернизация и развитие. </a:t>
            </a:r>
          </a:p>
          <a:p>
            <a:pPr marL="538163" lvl="1" indent="-182563">
              <a:buFont typeface="+mj-lt"/>
              <a:buAutoNum type="arabicPeriod"/>
            </a:pPr>
            <a:r>
              <a:rPr lang="ru-RU" dirty="0" smtClean="0"/>
              <a:t>Полная реорганизация.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Трехуровневая модель СУБД (ANSI)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http://www.iworld.ru/contents/978527200278/02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642918"/>
            <a:ext cx="5024585" cy="35004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4214818"/>
            <a:ext cx="86439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i="1" dirty="0" smtClean="0"/>
              <a:t>Уровень внешних моделей </a:t>
            </a:r>
            <a:r>
              <a:rPr lang="ru-RU" dirty="0" smtClean="0"/>
              <a:t>- определяет точку зрения на БД отдельных приложений и пользователей. Каждый из них видит и обрабатывает только те данные, которые необходимы именно ему.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i="1" dirty="0" smtClean="0"/>
              <a:t>Концептуальный уровень </a:t>
            </a:r>
            <a:r>
              <a:rPr lang="ru-RU" dirty="0" smtClean="0"/>
              <a:t>отражает обобщенную модель предметной области, для которой создавалась база данных. Как любая модель, концептуальная модель отражает только существенные с точки зрения задачи свойства объектов реального мира.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i="1" dirty="0" smtClean="0"/>
              <a:t>Физический уровень </a:t>
            </a:r>
            <a:r>
              <a:rPr lang="ru-RU" dirty="0" smtClean="0"/>
              <a:t>- данные, расположенные в файлах или в страничных структурах, расположенных на внешних носителях информации.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Процесс прохождения запроса к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36866" name="Picture 2" descr="http://www.iworld.ru/contents/978527200278/02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7990741" cy="44291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43636" y="5417122"/>
            <a:ext cx="2667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БМД - База </a:t>
            </a:r>
            <a:r>
              <a:rPr lang="ru-RU" b="1" dirty="0" err="1" smtClean="0"/>
              <a:t>МетаДанных</a:t>
            </a:r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Процесс прохождения запроса к БД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71480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Пользователь посылает СУБД запрос на получение данных из БД.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Анализ прав пользователя и внешней модели данных, подтверждает или запрещает доступ данного пользователя к запрошенным данным.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В случае запрета на доступ к данным СУБД сообщает пользователю об этом и прекращает дальнейший процесс обработки данных,</a:t>
            </a:r>
            <a:br>
              <a:rPr lang="ru-RU" dirty="0" smtClean="0"/>
            </a:br>
            <a:r>
              <a:rPr lang="ru-RU" dirty="0" smtClean="0"/>
              <a:t>в противном случае СУБД определяет часть концептуальной модели, которая затрагивается запросом пользователя.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СУБД получает информацию о запрошенной части концептуальной модели.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СУБД запрашивает информацию о местоположении данных на физическом уровне (файлы или физические адреса).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В СУБД возвращается информация о местоположении данных в терминах операционной системы.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СУБД просит операционную систему предоставить необходимые данные, используя средства операционной системы.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Операционная система осуществляет перекачку информации из устройств хранения и пересылает ее в системный буфер.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Операционная система оповещает СУБД об окончании пересылки.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СУБД выбирает из доставленной информации, находящейся в системном буфере, только то, что нужно пользователю, и пересылает эти данные в рабочую область пользователя.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пользователей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00042"/>
            <a:ext cx="8286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/>
            <a:r>
              <a:rPr lang="ru-RU" b="1" dirty="0" smtClean="0"/>
              <a:t>Конечные пользователи.</a:t>
            </a:r>
            <a:r>
              <a:rPr lang="ru-RU" dirty="0" smtClean="0"/>
              <a:t> Это основная категория пользователей, в интересах которой и создается БД. </a:t>
            </a:r>
          </a:p>
          <a:p>
            <a:pPr marL="623888" lvl="1" indent="-171450" algn="just">
              <a:buFont typeface="Arial" pitchFamily="34" charset="0"/>
              <a:buChar char="•"/>
            </a:pPr>
            <a:r>
              <a:rPr lang="ru-RU" dirty="0" smtClean="0"/>
              <a:t>случайные пользователи;</a:t>
            </a:r>
          </a:p>
          <a:p>
            <a:pPr marL="623888" lvl="1" indent="-171450" algn="just">
              <a:buFont typeface="Arial" pitchFamily="34" charset="0"/>
              <a:buChar char="•"/>
            </a:pPr>
            <a:r>
              <a:rPr lang="ru-RU" dirty="0" smtClean="0"/>
              <a:t>регулярные пользователи.</a:t>
            </a:r>
          </a:p>
          <a:p>
            <a:pPr marL="355600" algn="just"/>
            <a:r>
              <a:rPr lang="ru-RU" dirty="0" smtClean="0"/>
              <a:t>От конечных пользователей не требуется каких-либо специальных знаний в области вычислительной техники и языковых средств. </a:t>
            </a:r>
          </a:p>
          <a:p>
            <a:pPr algn="just"/>
            <a:r>
              <a:rPr lang="ru-RU" b="1" dirty="0" smtClean="0"/>
              <a:t>Администраторы БД.</a:t>
            </a:r>
            <a:r>
              <a:rPr lang="ru-RU" dirty="0" smtClean="0"/>
              <a:t> Это группа пользователей, которая отвечает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dirty="0" smtClean="0"/>
              <a:t>за оптимальную организацию БД с точки зрения одновременной работы множества конечных пользователей,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dirty="0" smtClean="0"/>
              <a:t>за корректность работы БД в многопользовательском режиме,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dirty="0" smtClean="0"/>
              <a:t>за возможность корректной реорганизации БД без изменения или прекращения его текущей эксплуатации. </a:t>
            </a:r>
          </a:p>
          <a:p>
            <a:pPr marL="623888" indent="-171450">
              <a:buFont typeface="Arial" pitchFamily="34" charset="0"/>
              <a:buChar char="•"/>
            </a:pPr>
            <a:r>
              <a:rPr lang="ru-RU" dirty="0" smtClean="0"/>
              <a:t>системные аналитики; </a:t>
            </a:r>
          </a:p>
          <a:p>
            <a:pPr marL="623888" indent="-171450">
              <a:buFont typeface="Arial" pitchFamily="34" charset="0"/>
              <a:buChar char="•"/>
            </a:pPr>
            <a:r>
              <a:rPr lang="ru-RU" dirty="0" smtClean="0"/>
              <a:t>проектировщики структур данных и внешнего по отношению к БД информационного обеспечения; </a:t>
            </a:r>
          </a:p>
          <a:p>
            <a:pPr marL="623888" indent="-171450">
              <a:buFont typeface="Arial" pitchFamily="34" charset="0"/>
              <a:buChar char="•"/>
            </a:pPr>
            <a:r>
              <a:rPr lang="ru-RU" dirty="0" smtClean="0"/>
              <a:t>проектировщики технологических процессов обработки данных; </a:t>
            </a:r>
          </a:p>
          <a:p>
            <a:pPr marL="623888" indent="-171450">
              <a:buFont typeface="Arial" pitchFamily="34" charset="0"/>
              <a:buChar char="•"/>
            </a:pPr>
            <a:r>
              <a:rPr lang="ru-RU" dirty="0" smtClean="0"/>
              <a:t>системные и прикладные программисты; </a:t>
            </a:r>
          </a:p>
          <a:p>
            <a:pPr marL="623888" indent="-171450">
              <a:buFont typeface="Arial" pitchFamily="34" charset="0"/>
              <a:buChar char="•"/>
            </a:pPr>
            <a:r>
              <a:rPr lang="ru-RU" dirty="0" smtClean="0"/>
              <a:t>операторы и специалисты по техническому обслуживанию.</a:t>
            </a:r>
          </a:p>
          <a:p>
            <a:pPr marL="355600" indent="-355600" algn="just"/>
            <a:r>
              <a:rPr lang="ru-RU" b="1" dirty="0" smtClean="0"/>
              <a:t>Разработчики и администраторы приложений.</a:t>
            </a:r>
            <a:r>
              <a:rPr lang="ru-RU" dirty="0" smtClean="0"/>
              <a:t> Разрабатывают конкретного приложения или группу приложений, объединенных в </a:t>
            </a:r>
            <a:r>
              <a:rPr lang="ru-RU" i="1" dirty="0" smtClean="0"/>
              <a:t>функциональную подсистему</a:t>
            </a:r>
            <a:r>
              <a:rPr lang="ru-RU" dirty="0" smtClean="0"/>
              <a:t>. Разработчики конкретных приложений работают с той частью информации из базы данных, которая требуется для конкретного приложения.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Информационная система (ИС)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785794"/>
            <a:ext cx="8286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</a:t>
            </a:r>
            <a:r>
              <a:rPr lang="ru-RU" b="1" i="1" dirty="0" smtClean="0"/>
              <a:t>широком смысле</a:t>
            </a:r>
            <a:r>
              <a:rPr lang="ru-RU" b="1" dirty="0" smtClean="0"/>
              <a:t> </a:t>
            </a:r>
            <a:r>
              <a:rPr lang="ru-RU" dirty="0" smtClean="0"/>
              <a:t>информационная система - это совокупность технического, программного и организационного обеспечения, а также персонала, предназначенная для того, чтобы своевременно обеспечивать надлежащих людей надлежащей информацией.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b="1" i="1" dirty="0" smtClean="0"/>
              <a:t>узком смысле</a:t>
            </a:r>
            <a:r>
              <a:rPr lang="ru-RU" b="1" dirty="0" smtClean="0"/>
              <a:t> </a:t>
            </a:r>
            <a:r>
              <a:rPr lang="ru-RU" dirty="0" smtClean="0"/>
              <a:t>информационной системой называют подмножество компонентов ИС в широком смысле, включая базы данных (БД), системы управления базами данных (СУБД) и специализированные прикладные программы.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2432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ИС = БД</a:t>
            </a:r>
            <a:r>
              <a:rPr lang="en-US" sz="2000" b="1" dirty="0" smtClean="0"/>
              <a:t> + </a:t>
            </a:r>
            <a:r>
              <a:rPr lang="ru-RU" sz="2000" b="1" dirty="0" smtClean="0"/>
              <a:t>СУБД + прикладные программы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854239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Основной задачей ИС</a:t>
            </a:r>
            <a:r>
              <a:rPr lang="ru-RU" dirty="0" smtClean="0"/>
              <a:t> является удовлетворение конкретных информационных потребностей в рамках конкретной предметной области.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5715016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/>
              <a:t>Является ли Интернет информационной системой (в узком или широком смысле)?</a:t>
            </a:r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64881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Современные ИС де-факто немыслимы без использования баз данных и СУБД, поэтому термин «информационная система» на практике сливается по смыслу с термином «система баз данных».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5572140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функции администратора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642918"/>
            <a:ext cx="80724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Анализ предметной области.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Проектирование структуры БД.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Задание ограничений целостности при описании структуры БД и процедур обработки БД.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Первоначальная загрузка и ведение БД.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Защита данных.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Обеспечение восстановления БД.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Анализ обращений пользователей БД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Анализ эффективности функционирования БД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Работа с конечными пользователями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Подготовка и поддержание системных средств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Организационно-методическая работа по проектированию БД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68981"/>
            <a:ext cx="8286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Анализ предметной области:</a:t>
            </a:r>
            <a:r>
              <a:rPr lang="ru-RU" dirty="0" smtClean="0"/>
              <a:t> </a:t>
            </a:r>
          </a:p>
          <a:p>
            <a:pPr marL="538163" lvl="1" indent="-182563" algn="just">
              <a:buFont typeface="Arial" pitchFamily="34" charset="0"/>
              <a:buChar char="•"/>
            </a:pPr>
            <a:r>
              <a:rPr lang="ru-RU" dirty="0" smtClean="0"/>
              <a:t>описание предметной области, </a:t>
            </a:r>
          </a:p>
          <a:p>
            <a:pPr marL="538163" lvl="1" indent="-182563" algn="just">
              <a:buFont typeface="Arial" pitchFamily="34" charset="0"/>
              <a:buChar char="•"/>
            </a:pPr>
            <a:r>
              <a:rPr lang="ru-RU" dirty="0" smtClean="0"/>
              <a:t>выявление ограничений целостности, </a:t>
            </a:r>
          </a:p>
          <a:p>
            <a:pPr marL="538163" lvl="1" indent="-182563" algn="just">
              <a:buFont typeface="Arial" pitchFamily="34" charset="0"/>
              <a:buChar char="•"/>
            </a:pPr>
            <a:r>
              <a:rPr lang="ru-RU" dirty="0" smtClean="0"/>
              <a:t>определение статуса (доступности, секретности) информации, </a:t>
            </a:r>
          </a:p>
          <a:p>
            <a:pPr marL="538163" lvl="1" indent="-182563" algn="just">
              <a:buFont typeface="Arial" pitchFamily="34" charset="0"/>
              <a:buChar char="•"/>
            </a:pPr>
            <a:r>
              <a:rPr lang="ru-RU" dirty="0" smtClean="0"/>
              <a:t>определение потребностей пользователей, определение соответствия "данные-пользователь", </a:t>
            </a:r>
          </a:p>
          <a:p>
            <a:pPr marL="538163" lvl="1" indent="-182563" algn="just">
              <a:buFont typeface="Arial" pitchFamily="34" charset="0"/>
              <a:buChar char="•"/>
            </a:pPr>
            <a:r>
              <a:rPr lang="ru-RU" dirty="0" smtClean="0"/>
              <a:t>определение объемно-временных характеристик обработки данных.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943051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Проектирование структуры БД:</a:t>
            </a:r>
            <a:r>
              <a:rPr lang="ru-RU" dirty="0" smtClean="0"/>
              <a:t> </a:t>
            </a:r>
          </a:p>
          <a:p>
            <a:pPr marL="538163" indent="-161925" algn="just">
              <a:buFont typeface="Arial" pitchFamily="34" charset="0"/>
              <a:buChar char="•"/>
            </a:pPr>
            <a:r>
              <a:rPr lang="ru-RU" dirty="0" smtClean="0"/>
              <a:t>определение состава и структуры файлов БД (таблиц) и связей между ними,</a:t>
            </a:r>
          </a:p>
          <a:p>
            <a:pPr marL="538163" indent="-161925" algn="just">
              <a:buFont typeface="Arial" pitchFamily="34" charset="0"/>
              <a:buChar char="•"/>
            </a:pPr>
            <a:r>
              <a:rPr lang="ru-RU" dirty="0" smtClean="0"/>
              <a:t> выбор методов упорядочения данных и методов доступа к информации,</a:t>
            </a:r>
          </a:p>
          <a:p>
            <a:pPr marL="538163" indent="-161925" algn="just">
              <a:buFont typeface="Arial" pitchFamily="34" charset="0"/>
              <a:buChar char="•"/>
            </a:pPr>
            <a:r>
              <a:rPr lang="ru-RU" dirty="0" smtClean="0"/>
              <a:t>описание БД на языке описания данных (ЯОД).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4071942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Первоначальная загрузка и ведение БД</a:t>
            </a:r>
            <a:r>
              <a:rPr lang="ru-RU" dirty="0" smtClean="0"/>
              <a:t>: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разработка технологии первоначальной загрузки БД, которая будет отличаться от процедуры модификации и дополнения данными при штатном использовании базы данных;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разработка технологии проверки введенных данных на соответствие  реальном состоянию предметной области;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может понадобиться проектирование системы первоначального ввода данных.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432555"/>
            <a:ext cx="8286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Задание ограничений целостности при описании структуры БД и процедур обработки БД </a:t>
            </a:r>
            <a:r>
              <a:rPr lang="ru-RU" dirty="0" smtClean="0"/>
              <a:t>(целостность - корректность данных и их непротиворечивость):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задание декларативных ограничений целостности, присущих предметной области;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определение динамических ограничений целостности, присущих предметной области в процессе изменения информации, хранящейся в БД;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определение ограничений целостности, вызванных структурой БД;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разработка процедур обеспечения целостности БД при вводе и корректировке данных;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определение ограничений целостности при параллельной работе пользователей в многопользовательском режиме.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214290"/>
            <a:ext cx="8286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Защита данных</a:t>
            </a:r>
            <a:r>
              <a:rPr lang="ru-RU" dirty="0" smtClean="0"/>
              <a:t>: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определение системы паролей, принципов регистрации пользователей, создание групп пользователей, обладающих одинаковыми правами доступа к данным;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разработка принципов защиты конкретных данных и объектов проектирования; разработка специализированных методов кодирования информации при ее циркуляции в локальной и глобальной информационных сетях;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разработка средств фиксации доступа к данным и попыток нарушения системы защиты;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тестирование системы защиты;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исследование случаев нарушения системы защиты и развитие динамических методов защиты информации в БД.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4309126"/>
            <a:ext cx="828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Обеспечение восстановления БД</a:t>
            </a:r>
            <a:r>
              <a:rPr lang="ru-RU" dirty="0" smtClean="0"/>
              <a:t>: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разработка организационных средств архивирования и принципов восстановления БД;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разработка дополнительных программных средств и технологических процессов восстановления БД после сбоев.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5716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Анализ обращений пользователей БД</a:t>
            </a:r>
            <a:r>
              <a:rPr lang="ru-RU" dirty="0" smtClean="0"/>
              <a:t>: сбор статистики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по характеру запросов,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по времени их выполнения,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по требуемым выходным документам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00024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Анализ эффективности функционирования БД</a:t>
            </a:r>
            <a:r>
              <a:rPr lang="ru-RU" dirty="0" smtClean="0"/>
              <a:t>: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анализ показателей функционирования БД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планирование реструктуризации и реорганизации БД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214686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Работа с конечными пользователями</a:t>
            </a:r>
            <a:r>
              <a:rPr lang="ru-RU" dirty="0" smtClean="0"/>
              <a:t>: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сбор информации об изменении предметной области;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сбор информации об оценке работы </a:t>
            </a:r>
            <a:r>
              <a:rPr lang="ru-RU" dirty="0" err="1" smtClean="0"/>
              <a:t>БнД</a:t>
            </a:r>
            <a:r>
              <a:rPr lang="ru-RU" dirty="0" smtClean="0"/>
              <a:t>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обучение пользователей, консультирование пользователей;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разработка необходимой методической и учебной документации по работе конечных пользователей.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8604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Подготовка и поддержка системных средств</a:t>
            </a:r>
            <a:r>
              <a:rPr lang="ru-RU" dirty="0" smtClean="0"/>
              <a:t>: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анализ существующих на рынке программных средств, возможности и необходимости их использования в рамках БД;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разработка требуемых организационных и программно-технических мероприятий по развитию БД;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проверка работоспособности закупаемых программных средств перед подключением их к БД; </a:t>
            </a:r>
          </a:p>
          <a:p>
            <a:pPr marL="538163" indent="-182563">
              <a:buFont typeface="Arial" pitchFamily="34" charset="0"/>
              <a:buChar char="•"/>
            </a:pPr>
            <a:r>
              <a:rPr lang="ru-RU" dirty="0" smtClean="0"/>
              <a:t>курирование подключения новых программных средств к БД.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214686"/>
            <a:ext cx="8286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Организационно-методическая работа по проектированию БД</a:t>
            </a:r>
            <a:r>
              <a:rPr lang="ru-RU" dirty="0" smtClean="0"/>
              <a:t>: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выбор или создание методики проектирования БД;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определение целей и направления развития системы в целом;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планирование этапов развития БД;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разработка общих словарей-справочников проекта БД и концептуальной модели;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стыковка внешних моделей разрабатываемых приложений;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курирование подключения нового приложения к действующему БД; </a:t>
            </a:r>
          </a:p>
          <a:p>
            <a:pPr marL="538163" indent="-182563" algn="just">
              <a:buFont typeface="Arial" pitchFamily="34" charset="0"/>
              <a:buChar char="•"/>
            </a:pPr>
            <a:r>
              <a:rPr lang="ru-RU" dirty="0" smtClean="0"/>
              <a:t>обеспечение возможности комплексной отладки множества приложений, взаимодействующих с одной БД.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(критерии оценки)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612845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Качественные критерии</a:t>
            </a:r>
            <a:r>
              <a:rPr lang="ru-RU" dirty="0" smtClean="0"/>
              <a:t> оценки баз данных: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понятность проекта для новых (непрофессиональных) пользователей;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совместимость с другими системами;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возможность восстановления;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возможность расширения структуры;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защита информации от санкционированного и несанкционированного доступа;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обеспечение целостности данных (логической, физической).</a:t>
            </a:r>
          </a:p>
          <a:p>
            <a:endParaRPr lang="ru-RU" b="1" dirty="0" smtClean="0"/>
          </a:p>
          <a:p>
            <a:r>
              <a:rPr lang="ru-RU" b="1" dirty="0" smtClean="0"/>
              <a:t>Количественные критерии</a:t>
            </a:r>
            <a:r>
              <a:rPr lang="ru-RU" dirty="0" smtClean="0"/>
              <a:t> оценки баз данных: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объем данных (число записей);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время отклика на запрос;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стоимость обновления;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стоимость памяти;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время, затраченное на создание;</a:t>
            </a:r>
          </a:p>
          <a:p>
            <a:pPr marL="800100" lvl="1" indent="-342900">
              <a:buFont typeface="+mj-lt"/>
              <a:buAutoNum type="arabicParenR"/>
            </a:pPr>
            <a:r>
              <a:rPr lang="ru-RU" dirty="0" smtClean="0"/>
              <a:t>виды запросов и вероятность их применения.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Иерархическая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291224"/>
            <a:ext cx="125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Магазин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2219918"/>
            <a:ext cx="968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Товар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279346"/>
            <a:ext cx="1818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3. Чек (продажа)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000496" y="1219786"/>
            <a:ext cx="25003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Продуктовый магазин № 1</a:t>
            </a:r>
            <a:r>
              <a:rPr lang="ru-RU" dirty="0" smtClean="0"/>
              <a:t>, ул. Ленина, 128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643174" y="2077042"/>
            <a:ext cx="23574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Молоко «Пестравка», 3,5%</a:t>
            </a:r>
            <a:r>
              <a:rPr lang="ru-RU" dirty="0" smtClean="0"/>
              <a:t>; 45 р.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3143248"/>
            <a:ext cx="13573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02010101</a:t>
            </a:r>
          </a:p>
          <a:p>
            <a:pPr algn="ctr"/>
            <a:r>
              <a:rPr lang="ru-RU" dirty="0" smtClean="0"/>
              <a:t>05.02.2014 касса №2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8" y="2077042"/>
            <a:ext cx="25003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Хлеб «Бородинский»; 350г</a:t>
            </a:r>
            <a:r>
              <a:rPr lang="ru-RU" dirty="0" smtClean="0"/>
              <a:t>; 18,9р.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500694" y="3148612"/>
            <a:ext cx="13573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02010101</a:t>
            </a:r>
          </a:p>
          <a:p>
            <a:pPr algn="ctr"/>
            <a:r>
              <a:rPr lang="ru-RU" dirty="0" smtClean="0"/>
              <a:t>05.02.2014 касса №2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00892" y="3148612"/>
            <a:ext cx="13573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02010111</a:t>
            </a:r>
          </a:p>
          <a:p>
            <a:pPr algn="ctr"/>
            <a:r>
              <a:rPr lang="ru-RU" dirty="0" smtClean="0"/>
              <a:t>05.02.2014 касса №1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6182" y="3148612"/>
            <a:ext cx="13573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02010102</a:t>
            </a:r>
          </a:p>
          <a:p>
            <a:pPr algn="ctr"/>
            <a:r>
              <a:rPr lang="ru-RU" dirty="0" smtClean="0"/>
              <a:t>05.02.2014 касса №2</a:t>
            </a:r>
          </a:p>
        </p:txBody>
      </p:sp>
      <p:cxnSp>
        <p:nvCxnSpPr>
          <p:cNvPr id="17" name="Прямая соединительная линия 16"/>
          <p:cNvCxnSpPr>
            <a:stCxn id="7" idx="2"/>
            <a:endCxn id="8" idx="0"/>
          </p:cNvCxnSpPr>
          <p:nvPr/>
        </p:nvCxnSpPr>
        <p:spPr>
          <a:xfrm rot="5400000">
            <a:off x="4430819" y="1257199"/>
            <a:ext cx="210925" cy="1428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7" idx="2"/>
            <a:endCxn id="10" idx="0"/>
          </p:cNvCxnSpPr>
          <p:nvPr/>
        </p:nvCxnSpPr>
        <p:spPr>
          <a:xfrm rot="16200000" flipH="1">
            <a:off x="6002455" y="1114323"/>
            <a:ext cx="210925" cy="171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2"/>
            <a:endCxn id="9" idx="0"/>
          </p:cNvCxnSpPr>
          <p:nvPr/>
        </p:nvCxnSpPr>
        <p:spPr>
          <a:xfrm rot="5400000">
            <a:off x="3183336" y="2504682"/>
            <a:ext cx="419875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8" idx="2"/>
            <a:endCxn id="15" idx="0"/>
          </p:cNvCxnSpPr>
          <p:nvPr/>
        </p:nvCxnSpPr>
        <p:spPr>
          <a:xfrm rot="16200000" flipH="1">
            <a:off x="3930753" y="2614521"/>
            <a:ext cx="425239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0" idx="2"/>
            <a:endCxn id="13" idx="0"/>
          </p:cNvCxnSpPr>
          <p:nvPr/>
        </p:nvCxnSpPr>
        <p:spPr>
          <a:xfrm rot="5400000">
            <a:off x="6359645" y="2543083"/>
            <a:ext cx="425239" cy="785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" idx="2"/>
            <a:endCxn id="14" idx="0"/>
          </p:cNvCxnSpPr>
          <p:nvPr/>
        </p:nvCxnSpPr>
        <p:spPr>
          <a:xfrm rot="16200000" flipH="1">
            <a:off x="7109744" y="2578802"/>
            <a:ext cx="425239" cy="714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428596" y="4071942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dirty="0" smtClean="0"/>
              <a:t>Признаки: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Несколько узлов низшего уровня связаны только с одним узлом высшего уровня.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Имеется только одна вершина (корень дерева).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Каждый узел имеет свое имя. 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5648942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Иерархическая БД удобна далеко не во всех случаях.</a:t>
            </a:r>
            <a:r>
              <a:rPr lang="en-US" dirty="0" smtClean="0"/>
              <a:t> </a:t>
            </a:r>
            <a:r>
              <a:rPr lang="ru-RU" dirty="0" smtClean="0"/>
              <a:t>Ориентирована на чтение, а не на запись, на работу с отдельной записью, а не со многими сразу.</a:t>
            </a:r>
          </a:p>
          <a:p>
            <a:pPr marL="342900" indent="-342900" algn="just"/>
            <a:r>
              <a:rPr lang="ru-RU" dirty="0" smtClean="0"/>
              <a:t>Примеры использования: файловая система, классификаторы, каталоги.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Продажи товаров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Программное представление</a:t>
            </a:r>
            <a:br>
              <a:rPr lang="ru-RU" dirty="0" smtClean="0"/>
            </a:br>
            <a:r>
              <a:rPr lang="ru-RU" dirty="0" smtClean="0"/>
              <a:t>иерархической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071546"/>
            <a:ext cx="77867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^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record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Parent: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	//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предок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Data: Pointer;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	//сами данные (разные)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Children: array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	//наследники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end;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^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TTree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TTree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record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Parent: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	//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предок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Data: Pointer;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	//сами данные (разные)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FirstChild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	//первый наследник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Next: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	//сосед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DataBase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DataBase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PTree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Сетевая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071802" y="1071546"/>
            <a:ext cx="25003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Продуктовый магазин № 1</a:t>
            </a:r>
            <a:r>
              <a:rPr lang="ru-RU" dirty="0" smtClean="0"/>
              <a:t>, ул. Ленина, 128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000232" y="2062925"/>
            <a:ext cx="23574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Молоко «Пестравка», 3,5%</a:t>
            </a:r>
            <a:r>
              <a:rPr lang="ru-RU" dirty="0" smtClean="0"/>
              <a:t>; 45 р.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2062925"/>
            <a:ext cx="25003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Хлеб «Бородинский»; 350г</a:t>
            </a:r>
            <a:r>
              <a:rPr lang="ru-RU" dirty="0" smtClean="0"/>
              <a:t>; 18,9р.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000496" y="3071810"/>
            <a:ext cx="13573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02010101</a:t>
            </a:r>
          </a:p>
          <a:p>
            <a:pPr algn="ctr"/>
            <a:r>
              <a:rPr lang="ru-RU" dirty="0" smtClean="0"/>
              <a:t>05.02.2014 касса №2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00826" y="3071810"/>
            <a:ext cx="13573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02010111</a:t>
            </a:r>
          </a:p>
          <a:p>
            <a:pPr algn="ctr"/>
            <a:r>
              <a:rPr lang="ru-RU" dirty="0" smtClean="0"/>
              <a:t>05.02.2014 касса №1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43042" y="3071810"/>
            <a:ext cx="13573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02010102</a:t>
            </a:r>
          </a:p>
          <a:p>
            <a:pPr algn="ctr"/>
            <a:r>
              <a:rPr lang="ru-RU" dirty="0" smtClean="0"/>
              <a:t>05.02.2014 касса №2</a:t>
            </a:r>
          </a:p>
        </p:txBody>
      </p:sp>
      <p:cxnSp>
        <p:nvCxnSpPr>
          <p:cNvPr id="17" name="Прямая соединительная линия 16"/>
          <p:cNvCxnSpPr>
            <a:stCxn id="7" idx="2"/>
            <a:endCxn id="8" idx="0"/>
          </p:cNvCxnSpPr>
          <p:nvPr/>
        </p:nvCxnSpPr>
        <p:spPr>
          <a:xfrm rot="5400000">
            <a:off x="3577939" y="1318897"/>
            <a:ext cx="345048" cy="1143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7" idx="2"/>
            <a:endCxn id="10" idx="0"/>
          </p:cNvCxnSpPr>
          <p:nvPr/>
        </p:nvCxnSpPr>
        <p:spPr>
          <a:xfrm rot="16200000" flipH="1">
            <a:off x="5149575" y="890269"/>
            <a:ext cx="345048" cy="2000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8" idx="2"/>
            <a:endCxn id="15" idx="0"/>
          </p:cNvCxnSpPr>
          <p:nvPr/>
        </p:nvCxnSpPr>
        <p:spPr>
          <a:xfrm rot="5400000">
            <a:off x="2569054" y="2461905"/>
            <a:ext cx="36255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0" idx="2"/>
            <a:endCxn id="13" idx="0"/>
          </p:cNvCxnSpPr>
          <p:nvPr/>
        </p:nvCxnSpPr>
        <p:spPr>
          <a:xfrm rot="5400000">
            <a:off x="5319417" y="2068996"/>
            <a:ext cx="362554" cy="1643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" idx="2"/>
            <a:endCxn id="14" idx="0"/>
          </p:cNvCxnSpPr>
          <p:nvPr/>
        </p:nvCxnSpPr>
        <p:spPr>
          <a:xfrm rot="16200000" flipH="1">
            <a:off x="6569582" y="2461905"/>
            <a:ext cx="36255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428596" y="428625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dirty="0" smtClean="0"/>
              <a:t>Признаки: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Один узел низшего уровня может быть связан с несколькими узлами высшего уровня.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Может быть несколько вершин.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557214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Более гибкая, чем иерархическая, но более громоздкая. Работа с такой БД занимает больше времени, а сама она – больше места.</a:t>
            </a:r>
          </a:p>
          <a:p>
            <a:pPr indent="355600" algn="just"/>
            <a:r>
              <a:rPr lang="ru-RU" dirty="0" smtClean="0"/>
              <a:t>Примеры: семантические, ассоциативные сети, сложные классификаторы.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64291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Продажи товаров</a:t>
            </a:r>
            <a:endParaRPr lang="ru-RU" sz="2000" b="1" dirty="0"/>
          </a:p>
        </p:txBody>
      </p:sp>
      <p:cxnSp>
        <p:nvCxnSpPr>
          <p:cNvPr id="31" name="Прямая соединительная линия 30"/>
          <p:cNvCxnSpPr>
            <a:stCxn id="8" idx="2"/>
            <a:endCxn id="13" idx="0"/>
          </p:cNvCxnSpPr>
          <p:nvPr/>
        </p:nvCxnSpPr>
        <p:spPr>
          <a:xfrm rot="16200000" flipH="1">
            <a:off x="3747781" y="2140434"/>
            <a:ext cx="362554" cy="15001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857884" y="1071546"/>
            <a:ext cx="25003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«Ягодка»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ул. Маяковского, 52</a:t>
            </a:r>
            <a:endParaRPr lang="ru-RU" dirty="0"/>
          </a:p>
        </p:txBody>
      </p:sp>
      <p:cxnSp>
        <p:nvCxnSpPr>
          <p:cNvPr id="47" name="Прямая соединительная линия 46"/>
          <p:cNvCxnSpPr>
            <a:stCxn id="10" idx="0"/>
            <a:endCxn id="45" idx="2"/>
          </p:cNvCxnSpPr>
          <p:nvPr/>
        </p:nvCxnSpPr>
        <p:spPr>
          <a:xfrm rot="5400000" flipH="1" flipV="1">
            <a:off x="6542616" y="1497492"/>
            <a:ext cx="345048" cy="785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142976" y="1357298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-250065" y="2750339"/>
            <a:ext cx="278608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142976" y="4143380"/>
            <a:ext cx="614366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endCxn id="15" idx="2"/>
          </p:cNvCxnSpPr>
          <p:nvPr/>
        </p:nvCxnSpPr>
        <p:spPr>
          <a:xfrm rot="5400000" flipH="1" flipV="1">
            <a:off x="2229723" y="4051401"/>
            <a:ext cx="148240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13" idx="2"/>
          </p:cNvCxnSpPr>
          <p:nvPr/>
        </p:nvCxnSpPr>
        <p:spPr>
          <a:xfrm rot="16200000" flipH="1">
            <a:off x="4622896" y="4051400"/>
            <a:ext cx="148240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14" idx="2"/>
          </p:cNvCxnSpPr>
          <p:nvPr/>
        </p:nvCxnSpPr>
        <p:spPr>
          <a:xfrm rot="16200000" flipH="1">
            <a:off x="7158945" y="4015681"/>
            <a:ext cx="148240" cy="107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База данных (БД)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500306"/>
            <a:ext cx="828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Признаки БД: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dirty="0" smtClean="0"/>
              <a:t>электронный формат;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dirty="0" smtClean="0"/>
              <a:t>структурированность;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dirty="0" smtClean="0"/>
              <a:t>наличие схемы данных в составе БД;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dirty="0" smtClean="0"/>
              <a:t>Большой объем хранимых данных.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4857760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соответствии с общепринятой практикой, не считаются базами данных </a:t>
            </a:r>
            <a:r>
              <a:rPr lang="ru-RU" i="1" dirty="0" smtClean="0"/>
              <a:t>файловые архивы</a:t>
            </a:r>
            <a:r>
              <a:rPr lang="ru-RU" dirty="0" smtClean="0"/>
              <a:t>, </a:t>
            </a:r>
            <a:r>
              <a:rPr lang="ru-RU" i="1" dirty="0" err="1" smtClean="0"/>
              <a:t>Интернет-порталы</a:t>
            </a:r>
            <a:r>
              <a:rPr lang="ru-RU" dirty="0" smtClean="0"/>
              <a:t> или </a:t>
            </a:r>
            <a:r>
              <a:rPr lang="ru-RU" i="1" dirty="0" smtClean="0"/>
              <a:t>электронные таблицы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785794"/>
            <a:ext cx="82868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smtClean="0"/>
              <a:t>БД</a:t>
            </a:r>
            <a:r>
              <a:rPr lang="ru-RU" dirty="0" smtClean="0"/>
              <a:t> представляет собой электронное хранилище, в котором находятся </a:t>
            </a:r>
            <a:r>
              <a:rPr lang="ru-RU" u="sng" dirty="0" smtClean="0"/>
              <a:t>структурированные</a:t>
            </a:r>
            <a:r>
              <a:rPr lang="ru-RU" dirty="0" smtClean="0"/>
              <a:t> данные для ускорения их поиска и обработки.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sz="1600" dirty="0" smtClean="0"/>
              <a:t>Необходимо различать понятия БД и СУБД: БД – это сами данные и то, как они организованы. А СУБД – это программный комплекс для доступа к этим данным и работы с ними.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Программное представление</a:t>
            </a:r>
            <a:br>
              <a:rPr lang="ru-RU" dirty="0" smtClean="0"/>
            </a:br>
            <a:r>
              <a:rPr lang="ru-RU" dirty="0" smtClean="0"/>
              <a:t>сетевой</a:t>
            </a:r>
            <a:r>
              <a:rPr lang="en-US" dirty="0" smtClean="0"/>
              <a:t> </a:t>
            </a:r>
            <a:r>
              <a:rPr lang="ru-RU" dirty="0" smtClean="0"/>
              <a:t>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214422"/>
            <a:ext cx="77867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PNet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^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TNet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record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Data: Pointer;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	//сами данные (разные)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Links: array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PNet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	//связи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DataBase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PNet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Объектно-ориентированная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1440878"/>
            <a:ext cx="18573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Магазин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1798068"/>
            <a:ext cx="18573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Название: текст</a:t>
            </a:r>
          </a:p>
          <a:p>
            <a:r>
              <a:rPr lang="ru-RU" dirty="0" smtClean="0"/>
              <a:t>Адрес: текст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71670" y="2441010"/>
            <a:ext cx="18573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3429000"/>
            <a:ext cx="27860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Товар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3794943"/>
            <a:ext cx="278608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Название: текст</a:t>
            </a:r>
          </a:p>
          <a:p>
            <a:r>
              <a:rPr lang="ru-RU" dirty="0" smtClean="0"/>
              <a:t>Цена: число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720" y="4429132"/>
            <a:ext cx="278608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Поступление (количество)</a:t>
            </a:r>
          </a:p>
          <a:p>
            <a:r>
              <a:rPr lang="ru-RU" dirty="0" smtClean="0"/>
              <a:t>Продажа (количество)</a:t>
            </a:r>
          </a:p>
          <a:p>
            <a:r>
              <a:rPr lang="ru-RU" dirty="0" smtClean="0"/>
              <a:t>Списание (количество)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000496" y="136944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название класса</a:t>
            </a:r>
            <a:endParaRPr lang="ru-RU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00496" y="179806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атрибуты</a:t>
            </a:r>
            <a:endParaRPr lang="ru-RU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00496" y="236957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методы</a:t>
            </a:r>
            <a:endParaRPr lang="ru-RU" i="1" dirty="0"/>
          </a:p>
        </p:txBody>
      </p:sp>
      <p:cxnSp>
        <p:nvCxnSpPr>
          <p:cNvPr id="14" name="Shape 13"/>
          <p:cNvCxnSpPr>
            <a:stCxn id="7" idx="0"/>
            <a:endCxn id="4" idx="1"/>
          </p:cNvCxnSpPr>
          <p:nvPr/>
        </p:nvCxnSpPr>
        <p:spPr>
          <a:xfrm rot="5400000" flipH="1" flipV="1">
            <a:off x="973487" y="2330818"/>
            <a:ext cx="1803456" cy="39290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43042" y="12265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285852" y="30125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071802" y="3584018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3108315" y="3190315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00430" y="27982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143240" y="36554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14348" y="79793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Классы</a:t>
            </a:r>
            <a:endParaRPr lang="ru-RU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6429388" y="1345156"/>
            <a:ext cx="21431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Магазин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429388" y="1714488"/>
            <a:ext cx="21431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«Ягодка»</a:t>
            </a:r>
          </a:p>
          <a:p>
            <a:pPr algn="ctr"/>
            <a:r>
              <a:rPr lang="ru-RU" dirty="0" smtClean="0"/>
              <a:t>ул. Маяковского, 52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429388" y="2357430"/>
            <a:ext cx="21431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6143636" y="78579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Экземпляры классов</a:t>
            </a:r>
            <a:endParaRPr lang="ru-RU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6143636" y="3786190"/>
            <a:ext cx="27860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Товар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143636" y="4143380"/>
            <a:ext cx="278608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Молоко «Пестравка»</a:t>
            </a:r>
          </a:p>
          <a:p>
            <a:r>
              <a:rPr lang="ru-RU" dirty="0" smtClean="0"/>
              <a:t>45 р.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43636" y="4786322"/>
            <a:ext cx="278608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Поступление (количество)</a:t>
            </a:r>
          </a:p>
          <a:p>
            <a:r>
              <a:rPr lang="ru-RU" dirty="0" smtClean="0"/>
              <a:t>Продажа (количество)</a:t>
            </a:r>
          </a:p>
          <a:p>
            <a:r>
              <a:rPr lang="ru-RU" dirty="0" smtClean="0"/>
              <a:t>Списание (количество)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71472" y="200024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наличие</a:t>
            </a:r>
            <a:endParaRPr lang="ru-RU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3500430" y="321468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продажа</a:t>
            </a:r>
            <a:endParaRPr lang="ru-RU" i="1" dirty="0"/>
          </a:p>
        </p:txBody>
      </p:sp>
      <p:cxnSp>
        <p:nvCxnSpPr>
          <p:cNvPr id="42" name="Прямая соединительная линия 41"/>
          <p:cNvCxnSpPr>
            <a:stCxn id="32" idx="2"/>
            <a:endCxn id="36" idx="0"/>
          </p:cNvCxnSpPr>
          <p:nvPr/>
        </p:nvCxnSpPr>
        <p:spPr>
          <a:xfrm rot="16200000" flipH="1">
            <a:off x="6989103" y="3238616"/>
            <a:ext cx="105942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572396" y="300037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наличие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Программное представление</a:t>
            </a:r>
            <a:br>
              <a:rPr lang="ru-RU" dirty="0" smtClean="0"/>
            </a:br>
            <a:r>
              <a:rPr lang="ru-RU" dirty="0" smtClean="0"/>
              <a:t>объектно-ориентированной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214422"/>
            <a:ext cx="77867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TTovar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class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Nazvanie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String;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Tsena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Currency;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Postuplenie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Kol_vo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Double);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Prodazha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Kol_vo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Double);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Spisanie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Kol_vo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Double);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Tovars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array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TTovar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857232"/>
            <a:ext cx="828680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Базы данных классифицируют по способу систематизации данных, т.е. по </a:t>
            </a:r>
            <a:br>
              <a:rPr lang="ru-RU" dirty="0" smtClean="0"/>
            </a:br>
            <a:r>
              <a:rPr lang="ru-RU" b="1" dirty="0" smtClean="0"/>
              <a:t>модели данных</a:t>
            </a:r>
            <a:r>
              <a:rPr lang="ru-RU" dirty="0" smtClean="0"/>
              <a:t>: </a:t>
            </a:r>
          </a:p>
          <a:p>
            <a:pPr marL="355600" indent="-173038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 smtClean="0"/>
              <a:t>Реляционная</a:t>
            </a:r>
            <a:r>
              <a:rPr lang="ru-RU" dirty="0" smtClean="0"/>
              <a:t> (табличная, от англ. </a:t>
            </a:r>
            <a:r>
              <a:rPr lang="en-US" i="1" dirty="0" smtClean="0"/>
              <a:t>relation</a:t>
            </a:r>
            <a:r>
              <a:rPr lang="en-US" dirty="0" smtClean="0"/>
              <a:t> - </a:t>
            </a:r>
            <a:r>
              <a:rPr lang="ru-RU" dirty="0" smtClean="0"/>
              <a:t>отношение) – БД представляет собой совокупность взаимосвязанных таблиц. Самые распространенные на сегодняшний день.</a:t>
            </a:r>
          </a:p>
          <a:p>
            <a:pPr marL="355600" indent="-173038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 smtClean="0"/>
              <a:t>Иерархическая</a:t>
            </a:r>
            <a:r>
              <a:rPr lang="ru-RU" dirty="0" smtClean="0"/>
              <a:t> – БД организуется в виде дерева, состоящего из объектов (данных) различных уровней.</a:t>
            </a:r>
          </a:p>
          <a:p>
            <a:pPr marL="355600" indent="-173038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 smtClean="0"/>
              <a:t>Сетевая</a:t>
            </a:r>
            <a:r>
              <a:rPr lang="ru-RU" dirty="0" smtClean="0"/>
              <a:t> – расширение иерархической модели. Допускаются любые связи между данными, а не только в виде иерархии.</a:t>
            </a:r>
          </a:p>
          <a:p>
            <a:pPr marL="355600"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Примеры: сеть ассоциативных связей.</a:t>
            </a:r>
          </a:p>
          <a:p>
            <a:pPr marL="355600" indent="-173038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 smtClean="0"/>
              <a:t>Объектно-ориентированная</a:t>
            </a:r>
            <a:r>
              <a:rPr lang="ru-RU" dirty="0" smtClean="0"/>
              <a:t> – данные представляются в виде объектов определенного класса, имеющих атрибуты и методы.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Однотабличное представление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797242"/>
          <a:ext cx="8858308" cy="2682240"/>
        </p:xfrm>
        <a:graphic>
          <a:graphicData uri="http://schemas.openxmlformats.org/drawingml/2006/table">
            <a:tbl>
              <a:tblPr/>
              <a:tblGrid>
                <a:gridCol w="714380"/>
                <a:gridCol w="857256"/>
                <a:gridCol w="1329934"/>
                <a:gridCol w="456016"/>
                <a:gridCol w="714380"/>
                <a:gridCol w="500066"/>
                <a:gridCol w="871800"/>
                <a:gridCol w="771274"/>
                <a:gridCol w="935964"/>
                <a:gridCol w="853619"/>
                <a:gridCol w="853619"/>
              </a:tblGrid>
              <a:tr h="0">
                <a:tc gridSpan="1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latin typeface="+mn-lt"/>
                          <a:ea typeface="Calibri"/>
                          <a:cs typeface="Times New Roman"/>
                        </a:rPr>
                        <a:t>Продажа товара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Ед. </a:t>
                      </a:r>
                      <a:r>
                        <a:rPr lang="ru-RU" sz="1600" i="1" dirty="0" err="1">
                          <a:latin typeface="+mn-lt"/>
                          <a:ea typeface="Calibri"/>
                          <a:cs typeface="Times New Roman"/>
                        </a:rPr>
                        <a:t>изм</a:t>
                      </a: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Нас. пункт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Костюм детский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шт.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1240,0р.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22.01.13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240,1р.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240,1р.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Магазин №1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ул. Садовая, 85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4535254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Дубков Н.С.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Сахар-песок развесной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кг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34,4р.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ул. Дизельная, 11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8596" y="3929066"/>
            <a:ext cx="8286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Достоинство: все данные хранятся в одном месте.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облегчает поиск и сортировку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ускоряет выдачу запросов</a:t>
            </a:r>
          </a:p>
          <a:p>
            <a:pPr algn="just"/>
            <a:r>
              <a:rPr lang="ru-RU" dirty="0" smtClean="0"/>
              <a:t>Недостаток: данные повторяются.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увеличивается объем БД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увеличивается вероятность ошибки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при большом объеме данных поиск, наоборот, замедляется</a:t>
            </a:r>
          </a:p>
          <a:p>
            <a:pPr algn="just"/>
            <a:r>
              <a:rPr lang="ru-RU" dirty="0" smtClean="0"/>
              <a:t>Кроме того, в одной таблице невозможно или очень сложно показать разные типы связей.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Многотабличное представление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</a:t>
            </a:fld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15076" y="2642388"/>
            <a:ext cx="42862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596" y="2857496"/>
            <a:ext cx="3000396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286910" y="2999578"/>
            <a:ext cx="285752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465241" y="4536289"/>
            <a:ext cx="499272" cy="79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14480" y="4786322"/>
            <a:ext cx="1928826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2393141" y="1107265"/>
            <a:ext cx="214314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500298" y="1000108"/>
            <a:ext cx="507209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4286248" y="457200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29124" y="4429132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5392743" y="4321975"/>
            <a:ext cx="21510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6072992" y="285670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28596" y="2643182"/>
            <a:ext cx="58579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8596" y="5715016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Товар, магазин</a:t>
            </a:r>
            <a:r>
              <a:rPr lang="en-US" b="1" dirty="0" smtClean="0"/>
              <a:t>,</a:t>
            </a:r>
            <a:r>
              <a:rPr lang="ru-RU" b="1" dirty="0" smtClean="0"/>
              <a:t> продажа </a:t>
            </a:r>
            <a:r>
              <a:rPr lang="ru-RU" dirty="0" smtClean="0"/>
              <a:t>– основные таблицы</a:t>
            </a:r>
          </a:p>
          <a:p>
            <a:r>
              <a:rPr lang="ru-RU" b="1" dirty="0" smtClean="0"/>
              <a:t>Наличие </a:t>
            </a:r>
            <a:r>
              <a:rPr lang="ru-RU" dirty="0" smtClean="0"/>
              <a:t>– вспомогательные (промежуточные) таблицы</a:t>
            </a:r>
          </a:p>
          <a:p>
            <a:r>
              <a:rPr lang="ru-RU" b="1" dirty="0" smtClean="0"/>
              <a:t>Нас. пункт </a:t>
            </a:r>
            <a:r>
              <a:rPr lang="ru-RU" dirty="0" smtClean="0"/>
              <a:t>– справочник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643306" y="4429132"/>
          <a:ext cx="5286412" cy="1219200"/>
        </p:xfrm>
        <a:graphic>
          <a:graphicData uri="http://schemas.openxmlformats.org/drawingml/2006/table">
            <a:tbl>
              <a:tblPr/>
              <a:tblGrid>
                <a:gridCol w="1000132"/>
                <a:gridCol w="2214578"/>
                <a:gridCol w="928694"/>
                <a:gridCol w="114300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Ед. изм.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Костюм детский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шт.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1240,0 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240,1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Сахар-песок развесной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кг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34,4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857496"/>
          <a:ext cx="3786214" cy="1475426"/>
        </p:xfrm>
        <a:graphic>
          <a:graphicData uri="http://schemas.openxmlformats.org/drawingml/2006/table">
            <a:tbl>
              <a:tblPr/>
              <a:tblGrid>
                <a:gridCol w="928694"/>
                <a:gridCol w="1000132"/>
                <a:gridCol w="785818"/>
                <a:gridCol w="1071570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Продажа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22.01.13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5000628" y="2786058"/>
          <a:ext cx="4000528" cy="1463040"/>
        </p:xfrm>
        <a:graphic>
          <a:graphicData uri="http://schemas.openxmlformats.org/drawingml/2006/table">
            <a:tbl>
              <a:tblPr/>
              <a:tblGrid>
                <a:gridCol w="928694"/>
                <a:gridCol w="1000132"/>
                <a:gridCol w="2071702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 smtClean="0">
                          <a:latin typeface="+mn-lt"/>
                          <a:ea typeface="Calibri"/>
                          <a:cs typeface="Times New Roman"/>
                        </a:rPr>
                        <a:t>Наличие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+mn-lt"/>
                          <a:ea typeface="Calibri"/>
                          <a:cs typeface="Times New Roman"/>
                        </a:rPr>
                        <a:t>Остаток на складе</a:t>
                      </a:r>
                      <a:endParaRPr lang="ru-RU" sz="1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110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324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7024694" cy="1463040"/>
        </p:xfrm>
        <a:graphic>
          <a:graphicData uri="http://schemas.openxmlformats.org/drawingml/2006/table">
            <a:tbl>
              <a:tblPr/>
              <a:tblGrid>
                <a:gridCol w="571504"/>
                <a:gridCol w="1240705"/>
                <a:gridCol w="902435"/>
                <a:gridCol w="1702785"/>
                <a:gridCol w="966057"/>
                <a:gridCol w="1641208"/>
              </a:tblGrid>
              <a:tr h="243840"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Нас. пункт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Магазин №1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ул. Садовая, 85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4535254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Дубков Н.С.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ул. Дизельная, 11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72396" y="642918"/>
          <a:ext cx="1148715" cy="1219200"/>
        </p:xfrm>
        <a:graphic>
          <a:graphicData uri="http://schemas.openxmlformats.org/drawingml/2006/table">
            <a:tbl>
              <a:tblPr/>
              <a:tblGrid>
                <a:gridCol w="114871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Нас. пункт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Тольятти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таблиц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5984" y="571480"/>
          <a:ext cx="4786346" cy="1645920"/>
        </p:xfrm>
        <a:graphic>
          <a:graphicData uri="http://schemas.openxmlformats.org/drawingml/2006/table">
            <a:tbl>
              <a:tblPr/>
              <a:tblGrid>
                <a:gridCol w="1174009"/>
                <a:gridCol w="1264318"/>
                <a:gridCol w="993393"/>
                <a:gridCol w="1354626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latin typeface="+mn-lt"/>
                          <a:ea typeface="Calibri"/>
                          <a:cs typeface="Times New Roman"/>
                        </a:rPr>
                        <a:t>Продажа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22.01.13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7224" y="28572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Название таблицы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143768" y="785794"/>
            <a:ext cx="1822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Столбцы = </a:t>
            </a:r>
            <a:r>
              <a:rPr lang="ru-RU" b="1" i="1" dirty="0" smtClean="0"/>
              <a:t>поля</a:t>
            </a:r>
            <a:endParaRPr lang="ru-RU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1285860"/>
            <a:ext cx="1214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Строки = </a:t>
            </a:r>
            <a:r>
              <a:rPr lang="ru-RU" b="1" i="1" dirty="0" smtClean="0"/>
              <a:t>записи</a:t>
            </a:r>
            <a:endParaRPr lang="ru-RU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285992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buAutoNum type="arabicPeriod"/>
            </a:pPr>
            <a:r>
              <a:rPr lang="ru-RU" dirty="0" smtClean="0"/>
              <a:t>Каждое </a:t>
            </a:r>
            <a:r>
              <a:rPr lang="ru-RU" b="1" dirty="0" smtClean="0"/>
              <a:t>поле</a:t>
            </a:r>
            <a:r>
              <a:rPr lang="ru-RU" dirty="0" smtClean="0"/>
              <a:t> содержит данные только одного </a:t>
            </a:r>
            <a:r>
              <a:rPr lang="ru-RU" b="1" dirty="0" smtClean="0"/>
              <a:t>типа</a:t>
            </a:r>
            <a:r>
              <a:rPr lang="ru-RU" dirty="0" smtClean="0"/>
              <a:t>. Можно указать дополнительные свойства и ограничения на значения.</a:t>
            </a:r>
          </a:p>
          <a:p>
            <a:pPr marL="182563" indent="-182563" algn="just">
              <a:buAutoNum type="arabicPeriod"/>
            </a:pPr>
            <a:r>
              <a:rPr lang="ru-RU" dirty="0" smtClean="0"/>
              <a:t>Каждая </a:t>
            </a:r>
            <a:r>
              <a:rPr lang="ru-RU" b="1" dirty="0" smtClean="0"/>
              <a:t>запись</a:t>
            </a:r>
            <a:r>
              <a:rPr lang="ru-RU" dirty="0" smtClean="0"/>
              <a:t> представляет собой один </a:t>
            </a:r>
            <a:r>
              <a:rPr lang="ru-RU" b="1" dirty="0" smtClean="0"/>
              <a:t>объект</a:t>
            </a:r>
            <a:r>
              <a:rPr lang="ru-RU" dirty="0" smtClean="0"/>
              <a:t>.</a:t>
            </a:r>
          </a:p>
          <a:p>
            <a:pPr marL="182563" indent="-182563" algn="just">
              <a:buAutoNum type="arabicPeriod"/>
            </a:pPr>
            <a:r>
              <a:rPr lang="ru-RU" dirty="0" smtClean="0"/>
              <a:t>В таблице должно быть одно или несколько </a:t>
            </a:r>
            <a:r>
              <a:rPr lang="ru-RU" b="1" dirty="0" smtClean="0"/>
              <a:t>ключевых полей</a:t>
            </a:r>
            <a:r>
              <a:rPr lang="ru-RU" dirty="0" smtClean="0"/>
              <a:t>, которые позволяют однозначно идентифицировать запись (не повторяются).</a:t>
            </a:r>
            <a:endParaRPr lang="ru-RU" b="1" dirty="0" smtClean="0"/>
          </a:p>
          <a:p>
            <a:pPr marL="182563" indent="-182563" algn="just">
              <a:buAutoNum type="arabicPeriod"/>
            </a:pPr>
            <a:r>
              <a:rPr lang="ru-RU" dirty="0" smtClean="0"/>
              <a:t>Названия таблицы и полей </a:t>
            </a:r>
            <a:r>
              <a:rPr lang="ru-RU" b="1" dirty="0" smtClean="0"/>
              <a:t>всегда</a:t>
            </a:r>
            <a:r>
              <a:rPr lang="ru-RU" dirty="0" smtClean="0"/>
              <a:t> пишутся в </a:t>
            </a:r>
            <a:r>
              <a:rPr lang="ru-RU" b="1" dirty="0" smtClean="0"/>
              <a:t>ед. числе</a:t>
            </a:r>
            <a:r>
              <a:rPr lang="ru-RU" dirty="0" smtClean="0"/>
              <a:t>.</a:t>
            </a:r>
          </a:p>
          <a:p>
            <a:pPr marL="182563" indent="-182563" algn="just">
              <a:buAutoNum type="arabicPeriod"/>
            </a:pPr>
            <a:r>
              <a:rPr lang="ru-RU" dirty="0" smtClean="0"/>
              <a:t>В названиях допускаются буквы (русские не всегда), цифры, знаки - и _</a:t>
            </a:r>
          </a:p>
          <a:p>
            <a:pPr marL="182563" indent="-182563" algn="just">
              <a:buFontTx/>
              <a:buAutoNum type="arabicPeriod"/>
            </a:pPr>
            <a:r>
              <a:rPr lang="ru-RU" dirty="0" smtClean="0"/>
              <a:t>Если у нескольких таблиц есть поля с одинаковыми названиями, их желательно называть по-разному, например, </a:t>
            </a:r>
            <a:r>
              <a:rPr lang="ru-RU" i="1" dirty="0" err="1" smtClean="0"/>
              <a:t>Код_магазина</a:t>
            </a:r>
            <a:r>
              <a:rPr lang="ru-RU" dirty="0" smtClean="0"/>
              <a:t>, </a:t>
            </a:r>
            <a:r>
              <a:rPr lang="ru-RU" i="1" dirty="0" err="1" smtClean="0"/>
              <a:t>Код_города</a:t>
            </a:r>
            <a:r>
              <a:rPr lang="ru-RU" i="1" dirty="0" smtClean="0"/>
              <a:t>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14480" y="4866346"/>
          <a:ext cx="5786478" cy="1920240"/>
        </p:xfrm>
        <a:graphic>
          <a:graphicData uri="http://schemas.openxmlformats.org/drawingml/2006/table">
            <a:tbl>
              <a:tblPr/>
              <a:tblGrid>
                <a:gridCol w="1143008"/>
                <a:gridCol w="1928826"/>
                <a:gridCol w="2714644"/>
              </a:tblGrid>
              <a:tr h="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latin typeface="+mn-lt"/>
                          <a:ea typeface="Calibri"/>
                          <a:cs typeface="Times New Roman"/>
                        </a:rPr>
                        <a:t>Продажа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1" dirty="0" smtClean="0">
                          <a:latin typeface="+mn-lt"/>
                          <a:ea typeface="Calibri"/>
                          <a:cs typeface="Times New Roman"/>
                        </a:rPr>
                        <a:t>Поле</a:t>
                      </a:r>
                      <a:endParaRPr lang="ru-RU" sz="18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1" dirty="0" smtClean="0">
                          <a:latin typeface="+mn-lt"/>
                          <a:ea typeface="Calibri"/>
                          <a:cs typeface="Times New Roman"/>
                        </a:rPr>
                        <a:t>Тип</a:t>
                      </a:r>
                      <a:endParaRPr lang="ru-RU" sz="18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1" dirty="0" smtClean="0">
                          <a:latin typeface="+mn-lt"/>
                          <a:ea typeface="Calibri"/>
                          <a:cs typeface="Times New Roman"/>
                        </a:rPr>
                        <a:t>Свойства</a:t>
                      </a:r>
                      <a:endParaRPr lang="ru-RU" sz="18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N_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чека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Длинное целое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Дата-время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Шаблон: __.__.20__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Длинное целое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Дробное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&gt;0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Целое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429264"/>
            <a:ext cx="214314" cy="26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000768"/>
            <a:ext cx="214314" cy="26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715016"/>
            <a:ext cx="214314" cy="26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642910" y="1512250"/>
          <a:ext cx="1928826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Товар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Артикул</a:t>
                      </a:r>
                    </a:p>
                    <a:p>
                      <a:r>
                        <a:rPr lang="ru-RU" dirty="0" smtClean="0"/>
                        <a:t>Наименование</a:t>
                      </a:r>
                    </a:p>
                    <a:p>
                      <a:r>
                        <a:rPr lang="ru-RU" dirty="0" smtClean="0"/>
                        <a:t>Ед.измерения</a:t>
                      </a:r>
                    </a:p>
                    <a:p>
                      <a:r>
                        <a:rPr lang="ru-RU" dirty="0" smtClean="0"/>
                        <a:t>Цена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6429388" y="1012184"/>
          <a:ext cx="1928826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Магазин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i="0" smtClean="0">
                          <a:latin typeface="+mn-lt"/>
                          <a:ea typeface="Calibri"/>
                          <a:cs typeface="Times New Roman"/>
                        </a:rPr>
                        <a:t>Код_магазина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0" smtClean="0"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i="0" smtClean="0">
                          <a:latin typeface="+mn-lt"/>
                          <a:ea typeface="Calibri"/>
                          <a:cs typeface="Times New Roman"/>
                        </a:rPr>
                        <a:t>Нас. пункт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i="0" smtClean="0"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i="0" smtClean="0"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i="0" smtClean="0"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  <a:endParaRPr lang="ru-RU" sz="1800" b="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6429388" y="3441076"/>
          <a:ext cx="192882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Нас_пункт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Наименование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3428992" y="583556"/>
          <a:ext cx="2071702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Наличие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Код_наличие</a:t>
                      </a:r>
                      <a:endParaRPr lang="ru-RU" b="1" dirty="0" smtClean="0"/>
                    </a:p>
                    <a:p>
                      <a:r>
                        <a:rPr lang="ru-RU" dirty="0" err="1" smtClean="0"/>
                        <a:t>Товар_наличие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Магазин_наличие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Остаток_на_складе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3428992" y="2941010"/>
          <a:ext cx="2143140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31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Продажа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</a:t>
                      </a:r>
                      <a:r>
                        <a:rPr lang="ru-RU" b="1" dirty="0" err="1" smtClean="0"/>
                        <a:t>_чека</a:t>
                      </a:r>
                      <a:endParaRPr lang="ru-RU" b="1" dirty="0" smtClean="0"/>
                    </a:p>
                    <a:p>
                      <a:r>
                        <a:rPr lang="ru-RU" b="1" dirty="0" err="1" smtClean="0"/>
                        <a:t>Товар_продажа</a:t>
                      </a:r>
                      <a:endParaRPr lang="en-US" b="1" dirty="0" smtClean="0"/>
                    </a:p>
                    <a:p>
                      <a:r>
                        <a:rPr lang="ru-RU" dirty="0" err="1" smtClean="0"/>
                        <a:t>Магазин_продажа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Кол-во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8" name="Прямая соединительная линия 37"/>
          <p:cNvCxnSpPr/>
          <p:nvPr/>
        </p:nvCxnSpPr>
        <p:spPr>
          <a:xfrm>
            <a:off x="2571736" y="201231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2071670" y="2869572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928926" y="3726828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 flipH="1" flipV="1">
            <a:off x="2607455" y="1690845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928926" y="136937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0800000">
            <a:off x="6072198" y="158368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858546" y="2798134"/>
            <a:ext cx="242809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5500694" y="172656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572132" y="401258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8358214" y="208375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358214" y="401258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7751785" y="3048167"/>
            <a:ext cx="192803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571736" y="16551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072198" y="12264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8358214" y="40125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8358214" y="17265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∞</a:t>
            </a:r>
            <a:endParaRPr lang="ru-RU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5572132" y="40125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∞</a:t>
            </a:r>
            <a:endParaRPr lang="ru-RU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3000364" y="37268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∞</a:t>
            </a:r>
            <a:endParaRPr lang="ru-RU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3000364" y="10121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∞</a:t>
            </a:r>
            <a:endParaRPr lang="ru-RU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5572132" y="13693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∞</a:t>
            </a:r>
            <a:endParaRPr lang="ru-RU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285720" y="4643446"/>
            <a:ext cx="8501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 схеме данных показываются связи между </a:t>
            </a:r>
            <a:r>
              <a:rPr lang="ru-RU" b="1" dirty="0" smtClean="0"/>
              <a:t>полями</a:t>
            </a:r>
            <a:r>
              <a:rPr lang="ru-RU" dirty="0" smtClean="0"/>
              <a:t> таблиц.</a:t>
            </a:r>
          </a:p>
          <a:p>
            <a:pPr algn="just"/>
            <a:r>
              <a:rPr lang="ru-RU" dirty="0" smtClean="0"/>
              <a:t>Типы связей:</a:t>
            </a:r>
          </a:p>
          <a:p>
            <a:pPr marL="355600" lvl="1" indent="-173038" algn="just">
              <a:buFont typeface="Arial" pitchFamily="34" charset="0"/>
              <a:buChar char="•"/>
            </a:pPr>
            <a:r>
              <a:rPr lang="ru-RU" dirty="0" err="1" smtClean="0"/>
              <a:t>Один-к-одному</a:t>
            </a:r>
            <a:r>
              <a:rPr lang="ru-RU" dirty="0" smtClean="0"/>
              <a:t> (1-1)</a:t>
            </a:r>
          </a:p>
          <a:p>
            <a:pPr marL="355600" lvl="1" indent="-173038" algn="just">
              <a:buFont typeface="Arial" pitchFamily="34" charset="0"/>
              <a:buChar char="•"/>
            </a:pPr>
            <a:r>
              <a:rPr lang="ru-RU" dirty="0" err="1" smtClean="0"/>
              <a:t>Один-ко-многим</a:t>
            </a:r>
            <a:r>
              <a:rPr lang="ru-RU" dirty="0" smtClean="0"/>
              <a:t> (1-∞</a:t>
            </a:r>
            <a:r>
              <a:rPr lang="en-US" dirty="0" smtClean="0"/>
              <a:t>;</a:t>
            </a:r>
            <a:r>
              <a:rPr lang="ru-RU" dirty="0" smtClean="0"/>
              <a:t>1-</a:t>
            </a:r>
            <a:r>
              <a:rPr lang="en-US" dirty="0" smtClean="0"/>
              <a:t>n)</a:t>
            </a:r>
          </a:p>
          <a:p>
            <a:pPr marL="355600" lvl="1" indent="-173038" algn="just">
              <a:buFont typeface="Arial" pitchFamily="34" charset="0"/>
              <a:buChar char="•"/>
            </a:pPr>
            <a:r>
              <a:rPr lang="ru-RU" dirty="0" err="1" smtClean="0"/>
              <a:t>Многие-ко-многим</a:t>
            </a:r>
            <a:r>
              <a:rPr lang="ru-RU" dirty="0" smtClean="0"/>
              <a:t> (∞-∞</a:t>
            </a:r>
            <a:r>
              <a:rPr lang="en-US" dirty="0" smtClean="0"/>
              <a:t>;m</a:t>
            </a:r>
            <a:r>
              <a:rPr lang="ru-RU" dirty="0" smtClean="0"/>
              <a:t>-</a:t>
            </a:r>
            <a:r>
              <a:rPr lang="en-US" dirty="0" smtClean="0"/>
              <a:t>n) </a:t>
            </a:r>
            <a:r>
              <a:rPr lang="ru-RU" sz="1600" i="1" dirty="0" smtClean="0"/>
              <a:t>в </a:t>
            </a:r>
            <a:r>
              <a:rPr lang="en-US" sz="1600" i="1" dirty="0" smtClean="0"/>
              <a:t>MS Access </a:t>
            </a:r>
            <a:r>
              <a:rPr lang="ru-RU" sz="1600" i="1" dirty="0" smtClean="0"/>
              <a:t>и большинстве СУБД не используется</a:t>
            </a:r>
          </a:p>
          <a:p>
            <a:pPr marL="4763" indent="-9525" algn="just"/>
            <a:r>
              <a:rPr lang="ru-RU" dirty="0" smtClean="0"/>
              <a:t>В </a:t>
            </a:r>
            <a:r>
              <a:rPr lang="en-US" dirty="0" smtClean="0"/>
              <a:t>MS Access </a:t>
            </a:r>
            <a:r>
              <a:rPr lang="ru-RU" dirty="0" smtClean="0"/>
              <a:t>для каждой связи разрешается/запрещается «Каскадное удаление» и «Каскадное обновление».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Связь «</a:t>
            </a:r>
            <a:r>
              <a:rPr lang="ru-RU" dirty="0" err="1" smtClean="0"/>
              <a:t>многие-ко-многим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714356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Необходимо преобразовать к связям </a:t>
            </a:r>
            <a:r>
              <a:rPr lang="ru-RU" dirty="0" err="1" smtClean="0"/>
              <a:t>один-ко-многим</a:t>
            </a:r>
            <a:r>
              <a:rPr lang="ru-RU" dirty="0" smtClean="0"/>
              <a:t> с помощью вспомогательной таблицы.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57422" y="3786190"/>
          <a:ext cx="1643074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074"/>
              </a:tblGrid>
              <a:tr h="29940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Книга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Код</a:t>
                      </a:r>
                    </a:p>
                    <a:p>
                      <a:r>
                        <a:rPr lang="ru-RU" dirty="0" smtClean="0"/>
                        <a:t>Название</a:t>
                      </a:r>
                    </a:p>
                    <a:p>
                      <a:r>
                        <a:rPr lang="ru-RU" dirty="0" smtClean="0"/>
                        <a:t>Автор</a:t>
                      </a:r>
                    </a:p>
                    <a:p>
                      <a:r>
                        <a:rPr lang="ru-RU" dirty="0" smtClean="0"/>
                        <a:t>Издательство</a:t>
                      </a:r>
                    </a:p>
                    <a:p>
                      <a:r>
                        <a:rPr lang="ru-RU" dirty="0" smtClean="0"/>
                        <a:t>Год</a:t>
                      </a:r>
                    </a:p>
                    <a:p>
                      <a:r>
                        <a:rPr lang="ru-RU" dirty="0" smtClean="0"/>
                        <a:t>Страниц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786578" y="3929066"/>
          <a:ext cx="2071702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Читатель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</a:t>
                      </a:r>
                      <a:r>
                        <a:rPr lang="ru-RU" b="1" dirty="0" err="1" smtClean="0"/>
                        <a:t>_чит_билета</a:t>
                      </a:r>
                      <a:endParaRPr lang="ru-RU" b="1" dirty="0" smtClean="0"/>
                    </a:p>
                    <a:p>
                      <a:r>
                        <a:rPr lang="ru-RU" dirty="0" smtClean="0"/>
                        <a:t>ФИО</a:t>
                      </a:r>
                    </a:p>
                    <a:p>
                      <a:r>
                        <a:rPr lang="ru-RU" dirty="0" smtClean="0"/>
                        <a:t>Дата рождения</a:t>
                      </a:r>
                    </a:p>
                    <a:p>
                      <a:r>
                        <a:rPr lang="ru-RU" dirty="0" smtClean="0"/>
                        <a:t>Паспорт</a:t>
                      </a:r>
                    </a:p>
                    <a:p>
                      <a:r>
                        <a:rPr lang="ru-RU" dirty="0" err="1" smtClean="0"/>
                        <a:t>Срок_абонемента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43504" y="1214422"/>
            <a:ext cx="1590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Библиотека</a:t>
            </a:r>
            <a:endParaRPr lang="ru-RU" sz="20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071934" y="1857364"/>
            <a:ext cx="763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Книга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000892" y="185736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Читатель</a:t>
            </a:r>
            <a:endParaRPr lang="ru-RU" b="1" dirty="0"/>
          </a:p>
        </p:txBody>
      </p:sp>
      <p:cxnSp>
        <p:nvCxnSpPr>
          <p:cNvPr id="11" name="Прямая соединительная линия 10"/>
          <p:cNvCxnSpPr>
            <a:stCxn id="8" idx="3"/>
            <a:endCxn id="9" idx="1"/>
          </p:cNvCxnSpPr>
          <p:nvPr/>
        </p:nvCxnSpPr>
        <p:spPr>
          <a:xfrm>
            <a:off x="4835861" y="2042030"/>
            <a:ext cx="2165031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86314" y="20716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715140" y="207167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5786843" y="2214157"/>
            <a:ext cx="28575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29256" y="2357430"/>
            <a:ext cx="1028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берет/</a:t>
            </a:r>
            <a:br>
              <a:rPr lang="ru-RU" dirty="0" smtClean="0"/>
            </a:br>
            <a:r>
              <a:rPr lang="ru-RU" dirty="0" smtClean="0"/>
              <a:t>читается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00034" y="1785926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Концептуальная схема (</a:t>
            </a:r>
            <a:r>
              <a:rPr lang="ru-RU" sz="1600" i="1" dirty="0" err="1" smtClean="0"/>
              <a:t>упрощ</a:t>
            </a:r>
            <a:r>
              <a:rPr lang="ru-RU" sz="1600" i="1" dirty="0" smtClean="0"/>
              <a:t>.)</a:t>
            </a:r>
            <a:endParaRPr lang="ru-RU" sz="1600" i="1" dirty="0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4572000" y="4143380"/>
          <a:ext cx="1643074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074"/>
              </a:tblGrid>
              <a:tr h="29940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Выдача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Дата</a:t>
                      </a:r>
                      <a:endParaRPr lang="en-US" b="1" dirty="0" smtClean="0"/>
                    </a:p>
                    <a:p>
                      <a:r>
                        <a:rPr lang="ru-RU" b="1" dirty="0" smtClean="0"/>
                        <a:t>Книга</a:t>
                      </a:r>
                    </a:p>
                    <a:p>
                      <a:r>
                        <a:rPr lang="ru-RU" b="1" dirty="0" smtClean="0"/>
                        <a:t>Читатель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Прямая соединительная линия 29"/>
          <p:cNvCxnSpPr/>
          <p:nvPr/>
        </p:nvCxnSpPr>
        <p:spPr>
          <a:xfrm>
            <a:off x="4000496" y="435769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071934" y="464344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357686" y="492919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00496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∞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00034" y="4357694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Схема данных </a:t>
            </a:r>
            <a:r>
              <a:rPr lang="en-US" sz="1600" i="1" dirty="0" smtClean="0"/>
              <a:t>Access</a:t>
            </a:r>
            <a:endParaRPr lang="ru-RU" sz="1600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10800000">
            <a:off x="6500826" y="450057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215074" y="52863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6107917" y="4893479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29388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∞</a:t>
            </a:r>
            <a:endParaRPr lang="ru-RU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215074" y="52863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214810" y="49291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2600</Words>
  <Application>Microsoft Office PowerPoint</Application>
  <PresentationFormat>Экран (4:3)</PresentationFormat>
  <Paragraphs>644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Информационные системы и технологии Семестр 2</vt:lpstr>
      <vt:lpstr>Информационная система (ИС)</vt:lpstr>
      <vt:lpstr>База данных (БД)</vt:lpstr>
      <vt:lpstr>Виды БД</vt:lpstr>
      <vt:lpstr>Однотабличное представление данных</vt:lpstr>
      <vt:lpstr>Многотабличное представление</vt:lpstr>
      <vt:lpstr>Описание таблиц</vt:lpstr>
      <vt:lpstr>Схема данных</vt:lpstr>
      <vt:lpstr>Связь «многие-ко-многим»</vt:lpstr>
      <vt:lpstr>Программное представление реляционной БД</vt:lpstr>
      <vt:lpstr>СУБД</vt:lpstr>
      <vt:lpstr>Архитектура БД (СУБД, ИС)</vt:lpstr>
      <vt:lpstr>Этапы создания программ</vt:lpstr>
      <vt:lpstr>Общие этапы разработки БД</vt:lpstr>
      <vt:lpstr>Стадии разработки ПО и БД</vt:lpstr>
      <vt:lpstr>Трехуровневая модель СУБД (ANSI)</vt:lpstr>
      <vt:lpstr>Процесс прохождения запроса к БД</vt:lpstr>
      <vt:lpstr>Процесс прохождения запроса к БД </vt:lpstr>
      <vt:lpstr>Типы пользователей БД</vt:lpstr>
      <vt:lpstr>Основные функции администратора БД</vt:lpstr>
      <vt:lpstr>Слайд 21</vt:lpstr>
      <vt:lpstr>Слайд 22</vt:lpstr>
      <vt:lpstr>Слайд 23</vt:lpstr>
      <vt:lpstr>Слайд 24</vt:lpstr>
      <vt:lpstr>Слайд 25</vt:lpstr>
      <vt:lpstr>Требования (критерии оценки) БД</vt:lpstr>
      <vt:lpstr>Иерархическая БД</vt:lpstr>
      <vt:lpstr>Программное представление иерархической БД</vt:lpstr>
      <vt:lpstr>Сетевая БД</vt:lpstr>
      <vt:lpstr>Программное представление сетевой БД</vt:lpstr>
      <vt:lpstr>Объектно-ориентированная БД</vt:lpstr>
      <vt:lpstr>Программное представление объектно-ориентированной БД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анализа и оптимизации бизнес-процессов</dc:title>
  <dc:creator>Анастасия</dc:creator>
  <cp:lastModifiedBy>Анастасия</cp:lastModifiedBy>
  <cp:revision>157</cp:revision>
  <dcterms:created xsi:type="dcterms:W3CDTF">2014-02-12T02:59:12Z</dcterms:created>
  <dcterms:modified xsi:type="dcterms:W3CDTF">2014-03-27T04:18:51Z</dcterms:modified>
</cp:coreProperties>
</file>