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1" r:id="rId18"/>
    <p:sldId id="273" r:id="rId19"/>
    <p:sldId id="280" r:id="rId20"/>
    <p:sldId id="279" r:id="rId21"/>
    <p:sldId id="290" r:id="rId22"/>
    <p:sldId id="287" r:id="rId23"/>
    <p:sldId id="288" r:id="rId24"/>
    <p:sldId id="274" r:id="rId25"/>
    <p:sldId id="283" r:id="rId26"/>
    <p:sldId id="275" r:id="rId27"/>
    <p:sldId id="277" r:id="rId28"/>
    <p:sldId id="289" r:id="rId29"/>
    <p:sldId id="291" r:id="rId30"/>
    <p:sldId id="278" r:id="rId31"/>
    <p:sldId id="292" r:id="rId32"/>
    <p:sldId id="276" r:id="rId33"/>
    <p:sldId id="284" r:id="rId34"/>
    <p:sldId id="285" r:id="rId35"/>
    <p:sldId id="286" r:id="rId36"/>
    <p:sldId id="293" r:id="rId37"/>
    <p:sldId id="294" r:id="rId38"/>
    <p:sldId id="295" r:id="rId39"/>
    <p:sldId id="296" r:id="rId40"/>
    <p:sldId id="300" r:id="rId41"/>
    <p:sldId id="301" r:id="rId42"/>
    <p:sldId id="297" r:id="rId43"/>
    <p:sldId id="299" r:id="rId44"/>
    <p:sldId id="304" r:id="rId45"/>
    <p:sldId id="308" r:id="rId46"/>
    <p:sldId id="302" r:id="rId47"/>
    <p:sldId id="303" r:id="rId48"/>
    <p:sldId id="306" r:id="rId49"/>
    <p:sldId id="309" r:id="rId50"/>
    <p:sldId id="305" r:id="rId51"/>
    <p:sldId id="310" r:id="rId52"/>
    <p:sldId id="312" r:id="rId53"/>
    <p:sldId id="311" r:id="rId54"/>
    <p:sldId id="307" r:id="rId55"/>
    <p:sldId id="298" r:id="rId56"/>
    <p:sldId id="313" r:id="rId57"/>
    <p:sldId id="314" r:id="rId58"/>
    <p:sldId id="315" r:id="rId59"/>
    <p:sldId id="318" r:id="rId60"/>
    <p:sldId id="316" r:id="rId61"/>
    <p:sldId id="320" r:id="rId62"/>
    <p:sldId id="321" r:id="rId63"/>
    <p:sldId id="323" r:id="rId64"/>
    <p:sldId id="324" r:id="rId65"/>
    <p:sldId id="319" r:id="rId66"/>
    <p:sldId id="317" r:id="rId67"/>
    <p:sldId id="325" r:id="rId68"/>
    <p:sldId id="322" r:id="rId69"/>
    <p:sldId id="326" r:id="rId70"/>
    <p:sldId id="327" r:id="rId71"/>
    <p:sldId id="328" r:id="rId72"/>
    <p:sldId id="329" r:id="rId73"/>
    <p:sldId id="335" r:id="rId74"/>
    <p:sldId id="330" r:id="rId75"/>
    <p:sldId id="331" r:id="rId76"/>
    <p:sldId id="334" r:id="rId77"/>
    <p:sldId id="336" r:id="rId78"/>
    <p:sldId id="332" r:id="rId79"/>
    <p:sldId id="333" r:id="rId80"/>
    <p:sldId id="337" r:id="rId81"/>
    <p:sldId id="338" r:id="rId82"/>
    <p:sldId id="339" r:id="rId83"/>
    <p:sldId id="341" r:id="rId84"/>
    <p:sldId id="355" r:id="rId85"/>
    <p:sldId id="342" r:id="rId86"/>
    <p:sldId id="343" r:id="rId87"/>
    <p:sldId id="344" r:id="rId88"/>
    <p:sldId id="345" r:id="rId89"/>
    <p:sldId id="346" r:id="rId90"/>
    <p:sldId id="349" r:id="rId91"/>
    <p:sldId id="350" r:id="rId92"/>
    <p:sldId id="347" r:id="rId93"/>
    <p:sldId id="348" r:id="rId94"/>
    <p:sldId id="352" r:id="rId95"/>
    <p:sldId id="354" r:id="rId96"/>
    <p:sldId id="340" r:id="rId97"/>
    <p:sldId id="356" r:id="rId98"/>
    <p:sldId id="357" r:id="rId99"/>
    <p:sldId id="358" r:id="rId100"/>
    <p:sldId id="366" r:id="rId101"/>
    <p:sldId id="359" r:id="rId102"/>
    <p:sldId id="360" r:id="rId103"/>
    <p:sldId id="361" r:id="rId104"/>
    <p:sldId id="368" r:id="rId105"/>
    <p:sldId id="367" r:id="rId106"/>
    <p:sldId id="365" r:id="rId107"/>
    <p:sldId id="363" r:id="rId108"/>
    <p:sldId id="362" r:id="rId109"/>
    <p:sldId id="364" r:id="rId110"/>
    <p:sldId id="369" r:id="rId1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782" autoAdjust="0"/>
    <p:restoredTop sz="94660"/>
  </p:normalViewPr>
  <p:slideViewPr>
    <p:cSldViewPr>
      <p:cViewPr varScale="1">
        <p:scale>
          <a:sx n="71" d="100"/>
          <a:sy n="71" d="100"/>
        </p:scale>
        <p:origin x="-102"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81034-A91B-4546-999C-44767BA4D8C5}" type="datetimeFigureOut">
              <a:rPr lang="ru-RU" smtClean="0"/>
              <a:pPr/>
              <a:t>23.05.2014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F3E13-E9A0-4644-8326-8CA66AFE45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BB01EC-26EA-4DB7-B83C-AE1D0C6CAB73}" type="datetime1">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BB3CC4-FFF9-4922-85F6-91A6FCD048D6}" type="datetime1">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EBAC88-8C8C-49C2-990E-C2F56590F63B}" type="datetime1">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4F2169-90BA-4C97-89D4-FEA6F6322A90}" type="datetime1">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E1BE6E-CE7B-4E5F-B5E7-BB439D292F12}" type="datetime1">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29321F-C0A3-4319-9E5D-C1229188A922}" type="datetime1">
              <a:rPr lang="ru-RU" smtClean="0"/>
              <a:pPr/>
              <a:t>23.05.2014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8EA110-FA7F-4824-909F-45F3C9A8ED95}" type="datetime1">
              <a:rPr lang="ru-RU" smtClean="0"/>
              <a:pPr/>
              <a:t>23.05.2014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5308B9-665E-42EE-803C-49977B615270}" type="datetime1">
              <a:rPr lang="ru-RU" smtClean="0"/>
              <a:pPr/>
              <a:t>23.05.2014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FEF741-EF1F-446B-A851-B11D7598244A}" type="datetime1">
              <a:rPr lang="ru-RU" smtClean="0"/>
              <a:pPr/>
              <a:t>23.05.2014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847007-F741-4A2D-BD56-E6972D196CC7}" type="datetime1">
              <a:rPr lang="ru-RU" smtClean="0"/>
              <a:pPr/>
              <a:t>23.05.2014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B09BEE-69B0-402B-91AA-8D152A702D72}" type="datetime1">
              <a:rPr lang="ru-RU" smtClean="0"/>
              <a:pPr/>
              <a:t>23.05.2014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996B6-944A-4A11-9064-95E51A78E86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857232"/>
          </a:xfrm>
          <a:prstGeom prst="rect">
            <a:avLst/>
          </a:prstGeom>
        </p:spPr>
        <p:txBody>
          <a:bodyPr vert="horz" lIns="91440" tIns="45720" rIns="91440" bIns="45720" rtlCol="0" anchor="t">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857232"/>
            <a:ext cx="8229600" cy="550072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0" y="6492875"/>
            <a:ext cx="1428728" cy="365125"/>
          </a:xfrm>
          <a:prstGeom prst="rect">
            <a:avLst/>
          </a:prstGeom>
        </p:spPr>
        <p:txBody>
          <a:bodyPr vert="horz" lIns="91440" tIns="45720" rIns="91440" bIns="45720" rtlCol="0" anchor="ctr"/>
          <a:lstStyle>
            <a:lvl1pPr algn="l">
              <a:defRPr sz="1400" i="1">
                <a:solidFill>
                  <a:schemeClr val="tx1"/>
                </a:solidFill>
              </a:defRPr>
            </a:lvl1pPr>
          </a:lstStyle>
          <a:p>
            <a:fld id="{6D5D0325-DEAF-4B4A-9D4E-D444C284A05A}" type="datetime1">
              <a:rPr lang="ru-RU" smtClean="0"/>
              <a:pPr/>
              <a:t>23.05.2014</a:t>
            </a:fld>
            <a:endParaRPr lang="ru-RU"/>
          </a:p>
        </p:txBody>
      </p:sp>
      <p:sp>
        <p:nvSpPr>
          <p:cNvPr id="5" name="Нижний колонтитул 4"/>
          <p:cNvSpPr>
            <a:spLocks noGrp="1"/>
          </p:cNvSpPr>
          <p:nvPr>
            <p:ph type="ftr" sz="quarter" idx="3"/>
          </p:nvPr>
        </p:nvSpPr>
        <p:spPr>
          <a:xfrm>
            <a:off x="1428728" y="6492875"/>
            <a:ext cx="6753252" cy="365125"/>
          </a:xfrm>
          <a:prstGeom prst="rect">
            <a:avLst/>
          </a:prstGeom>
        </p:spPr>
        <p:txBody>
          <a:bodyPr vert="horz" lIns="91440" tIns="45720" rIns="91440" bIns="45720" rtlCol="0" anchor="ctr"/>
          <a:lstStyle>
            <a:lvl1pPr algn="ctr">
              <a:defRPr sz="1400" i="1">
                <a:solidFill>
                  <a:schemeClr val="tx1"/>
                </a:solidFill>
              </a:defRPr>
            </a:lvl1pPr>
          </a:lstStyle>
          <a:p>
            <a:endParaRPr lang="ru-RU" dirty="0"/>
          </a:p>
        </p:txBody>
      </p:sp>
      <p:sp>
        <p:nvSpPr>
          <p:cNvPr id="6" name="Номер слайда 5"/>
          <p:cNvSpPr>
            <a:spLocks noGrp="1"/>
          </p:cNvSpPr>
          <p:nvPr>
            <p:ph type="sldNum" sz="quarter" idx="4"/>
          </p:nvPr>
        </p:nvSpPr>
        <p:spPr>
          <a:xfrm>
            <a:off x="8215338" y="0"/>
            <a:ext cx="928662" cy="357166"/>
          </a:xfrm>
          <a:prstGeom prst="rect">
            <a:avLst/>
          </a:prstGeom>
        </p:spPr>
        <p:txBody>
          <a:bodyPr vert="horz" lIns="91440" tIns="45720" rIns="91440" bIns="45720" rtlCol="0" anchor="ctr"/>
          <a:lstStyle>
            <a:lvl1pPr algn="r">
              <a:defRPr sz="2800">
                <a:solidFill>
                  <a:schemeClr val="tx1"/>
                </a:solidFill>
              </a:defRPr>
            </a:lvl1pPr>
          </a:lstStyle>
          <a:p>
            <a:fld id="{C92996B6-944A-4A11-9064-95E51A78E86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businessstudio.ru/wiki/docs/current/doku.php/ru/csdesign/objectives_indicator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gif"/><Relationship Id="rId4" Type="http://schemas.openxmlformats.org/officeDocument/2006/relationships/image" Target="../media/image25.gif"/></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8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9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9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9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png"/></Relationships>
</file>

<file path=ppt/slides/_rels/slide9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Информационные системы анализа и оптимизации</a:t>
            </a:r>
            <a:br>
              <a:rPr lang="ru-RU" dirty="0" smtClean="0"/>
            </a:br>
            <a:r>
              <a:rPr lang="ru-RU" dirty="0" smtClean="0"/>
              <a:t>бизнес-процессов</a:t>
            </a:r>
            <a:endParaRPr lang="ru-RU" dirty="0"/>
          </a:p>
        </p:txBody>
      </p:sp>
      <p:sp>
        <p:nvSpPr>
          <p:cNvPr id="3" name="Подзаголовок 2"/>
          <p:cNvSpPr>
            <a:spLocks noGrp="1"/>
          </p:cNvSpPr>
          <p:nvPr>
            <p:ph type="subTitle"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Ключевые понятия </a:t>
            </a:r>
            <a:r>
              <a:rPr lang="ru-RU" dirty="0"/>
              <a:t>процессного подхода</a:t>
            </a:r>
          </a:p>
        </p:txBody>
      </p:sp>
      <p:sp>
        <p:nvSpPr>
          <p:cNvPr id="3" name="Номер слайда 2"/>
          <p:cNvSpPr>
            <a:spLocks noGrp="1"/>
          </p:cNvSpPr>
          <p:nvPr>
            <p:ph type="sldNum" sz="quarter" idx="12"/>
          </p:nvPr>
        </p:nvSpPr>
        <p:spPr/>
        <p:txBody>
          <a:bodyPr/>
          <a:lstStyle/>
          <a:p>
            <a:fld id="{C92996B6-944A-4A11-9064-95E51A78E860}" type="slidenum">
              <a:rPr lang="ru-RU" smtClean="0"/>
              <a:pPr/>
              <a:t>10</a:t>
            </a:fld>
            <a:endParaRPr lang="ru-RU"/>
          </a:p>
        </p:txBody>
      </p:sp>
      <p:sp>
        <p:nvSpPr>
          <p:cNvPr id="5" name="TextBox 4"/>
          <p:cNvSpPr txBox="1"/>
          <p:nvPr/>
        </p:nvSpPr>
        <p:spPr>
          <a:xfrm>
            <a:off x="428596" y="857232"/>
            <a:ext cx="8286808" cy="4939814"/>
          </a:xfrm>
          <a:prstGeom prst="rect">
            <a:avLst/>
          </a:prstGeom>
          <a:noFill/>
        </p:spPr>
        <p:txBody>
          <a:bodyPr wrap="square" rtlCol="0">
            <a:spAutoFit/>
          </a:bodyPr>
          <a:lstStyle/>
          <a:p>
            <a:pPr algn="just">
              <a:spcBef>
                <a:spcPts val="1800"/>
              </a:spcBef>
            </a:pPr>
            <a:r>
              <a:rPr lang="ru-RU" b="1" dirty="0"/>
              <a:t>Результат бизнес-процесса (выходы)</a:t>
            </a:r>
            <a:r>
              <a:rPr lang="ru-RU" dirty="0"/>
              <a:t> - то, ради чего осуществляется бизнес-процесс, т.е. деятельность всегда рассматривается вместе с целью этой деятельности - получение на выходе некоторого результата, удовлетворяющего заданным требованиям.</a:t>
            </a:r>
          </a:p>
          <a:p>
            <a:pPr algn="just">
              <a:spcBef>
                <a:spcPts val="1800"/>
              </a:spcBef>
            </a:pPr>
            <a:r>
              <a:rPr lang="ru-RU" b="1" dirty="0"/>
              <a:t>Владелец бизнес-процесса</a:t>
            </a:r>
            <a:r>
              <a:rPr lang="ru-RU" dirty="0"/>
              <a:t> - должностное лицо, несущее ответственность за получение результата процесса и обладающее полномочиями для распоряжения ресурсами, необходимыми для выполнения процесса.</a:t>
            </a:r>
          </a:p>
          <a:p>
            <a:pPr algn="just">
              <a:spcBef>
                <a:spcPts val="1800"/>
              </a:spcBef>
            </a:pPr>
            <a:r>
              <a:rPr lang="ru-RU" b="1" dirty="0"/>
              <a:t>Исполнители бизнес-процесса</a:t>
            </a:r>
            <a:r>
              <a:rPr lang="ru-RU" dirty="0"/>
              <a:t> - команда специалистов из различных функциональных областей, выполняющих действия процесса. Исполнители процесса в большей степени ориентированы на результат. При функциональном подходе исполнители мотивируются только за исполнение функций и не заинтересованы в получении конечного результата.</a:t>
            </a:r>
          </a:p>
          <a:p>
            <a:pPr algn="just">
              <a:spcBef>
                <a:spcPts val="1800"/>
              </a:spcBef>
            </a:pPr>
            <a:r>
              <a:rPr lang="ru-RU" b="1" dirty="0"/>
              <a:t>Входы бизнес-процесса</a:t>
            </a:r>
            <a:r>
              <a:rPr lang="ru-RU" dirty="0"/>
              <a:t> - ресурсы (материальные, информационные), необходимые для выполнения и получения результата процесса, которые потребляются или преобразовываются при выполнении процесса.</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Выбор целей и критериев оптимизации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100</a:t>
            </a:fld>
            <a:endParaRPr lang="ru-RU"/>
          </a:p>
        </p:txBody>
      </p:sp>
      <p:sp>
        <p:nvSpPr>
          <p:cNvPr id="4" name="Прямоугольник 3"/>
          <p:cNvSpPr/>
          <p:nvPr/>
        </p:nvSpPr>
        <p:spPr>
          <a:xfrm>
            <a:off x="500034" y="4286256"/>
            <a:ext cx="7929618" cy="923330"/>
          </a:xfrm>
          <a:prstGeom prst="rect">
            <a:avLst/>
          </a:prstGeom>
        </p:spPr>
        <p:txBody>
          <a:bodyPr wrap="square">
            <a:spAutoFit/>
          </a:bodyPr>
          <a:lstStyle/>
          <a:p>
            <a:pPr indent="363538" algn="just"/>
            <a:r>
              <a:rPr lang="ru-RU" dirty="0" smtClean="0"/>
              <a:t>Оптимизация процесса по одним критериям почти всегда ухудшает его по другим. Например, сокращение </a:t>
            </a:r>
            <a:r>
              <a:rPr lang="ru-RU" i="1" dirty="0" smtClean="0"/>
              <a:t>времени</a:t>
            </a:r>
            <a:r>
              <a:rPr lang="ru-RU" dirty="0" smtClean="0"/>
              <a:t> исполнения процесса повышает его </a:t>
            </a:r>
            <a:r>
              <a:rPr lang="ru-RU" i="1" dirty="0" smtClean="0"/>
              <a:t>дороговизну</a:t>
            </a:r>
            <a:r>
              <a:rPr lang="ru-RU" dirty="0" smtClean="0"/>
              <a:t>.</a:t>
            </a:r>
            <a:endParaRPr lang="ru-RU" dirty="0"/>
          </a:p>
        </p:txBody>
      </p:sp>
      <p:sp>
        <p:nvSpPr>
          <p:cNvPr id="5" name="Прямоугольник 4"/>
          <p:cNvSpPr/>
          <p:nvPr/>
        </p:nvSpPr>
        <p:spPr>
          <a:xfrm>
            <a:off x="500034" y="1857364"/>
            <a:ext cx="7858180" cy="1754326"/>
          </a:xfrm>
          <a:prstGeom prst="rect">
            <a:avLst/>
          </a:prstGeom>
        </p:spPr>
        <p:txBody>
          <a:bodyPr wrap="square">
            <a:spAutoFit/>
          </a:bodyPr>
          <a:lstStyle/>
          <a:p>
            <a:pPr indent="355600" algn="just"/>
            <a:r>
              <a:rPr lang="ru-RU" b="1" dirty="0" smtClean="0"/>
              <a:t>Критерии</a:t>
            </a:r>
            <a:r>
              <a:rPr lang="ru-RU" dirty="0" smtClean="0"/>
              <a:t> оценки бизнес-процесса (см. лекцию 2):</a:t>
            </a:r>
            <a:endParaRPr lang="ru-RU" dirty="0" smtClean="0"/>
          </a:p>
          <a:p>
            <a:pPr marL="623888" lvl="0" indent="-258763">
              <a:buFont typeface="Arial" pitchFamily="34" charset="0"/>
              <a:buChar char="•"/>
            </a:pPr>
            <a:r>
              <a:rPr lang="ru-RU" dirty="0" smtClean="0"/>
              <a:t>результативность</a:t>
            </a:r>
          </a:p>
          <a:p>
            <a:pPr marL="623888" lvl="0" indent="-258763">
              <a:buFont typeface="Arial" pitchFamily="34" charset="0"/>
              <a:buChar char="•"/>
            </a:pPr>
            <a:r>
              <a:rPr lang="ru-RU" dirty="0" smtClean="0"/>
              <a:t>стоимость</a:t>
            </a:r>
          </a:p>
          <a:p>
            <a:pPr marL="623888" lvl="0" indent="-258763">
              <a:buFont typeface="Arial" pitchFamily="34" charset="0"/>
              <a:buChar char="•"/>
            </a:pPr>
            <a:r>
              <a:rPr lang="ru-RU" dirty="0" smtClean="0"/>
              <a:t>время</a:t>
            </a:r>
          </a:p>
          <a:p>
            <a:pPr marL="623888" lvl="0" indent="-258763">
              <a:buFont typeface="Arial" pitchFamily="34" charset="0"/>
              <a:buChar char="•"/>
            </a:pPr>
            <a:r>
              <a:rPr lang="ru-RU" dirty="0" smtClean="0"/>
              <a:t>качество</a:t>
            </a:r>
          </a:p>
          <a:p>
            <a:pPr marL="623888" indent="-258763">
              <a:buFont typeface="Arial" pitchFamily="34" charset="0"/>
              <a:buChar char="•"/>
            </a:pPr>
            <a:r>
              <a:rPr lang="ru-RU" dirty="0" smtClean="0"/>
              <a:t>фрагментация процесса</a:t>
            </a:r>
            <a:endParaRPr lang="ru-RU" dirty="0" smtClean="0"/>
          </a:p>
        </p:txBody>
      </p:sp>
      <p:sp>
        <p:nvSpPr>
          <p:cNvPr id="6" name="Прямоугольник 5"/>
          <p:cNvSpPr/>
          <p:nvPr/>
        </p:nvSpPr>
        <p:spPr>
          <a:xfrm>
            <a:off x="500034" y="5143512"/>
            <a:ext cx="7858180" cy="1477328"/>
          </a:xfrm>
          <a:prstGeom prst="rect">
            <a:avLst/>
          </a:prstGeom>
        </p:spPr>
        <p:txBody>
          <a:bodyPr wrap="square">
            <a:spAutoFit/>
          </a:bodyPr>
          <a:lstStyle/>
          <a:p>
            <a:pPr indent="355600" algn="just"/>
            <a:r>
              <a:rPr lang="ru-RU" dirty="0" smtClean="0"/>
              <a:t>Необходимо:</a:t>
            </a:r>
          </a:p>
          <a:p>
            <a:pPr indent="355600" algn="just"/>
            <a:r>
              <a:rPr lang="ru-RU" dirty="0" smtClean="0"/>
              <a:t>а) выбрать </a:t>
            </a:r>
            <a:r>
              <a:rPr lang="ru-RU" b="1" dirty="0" smtClean="0"/>
              <a:t>приоритетный критерий</a:t>
            </a:r>
            <a:r>
              <a:rPr lang="ru-RU" dirty="0" smtClean="0"/>
              <a:t>, по которому будем оптимизировать (чаще всего время и качество).</a:t>
            </a:r>
          </a:p>
          <a:p>
            <a:pPr indent="355600" algn="just"/>
            <a:r>
              <a:rPr lang="ru-RU" dirty="0" smtClean="0"/>
              <a:t>б) проследить, как его улучшение повлияет на другие критерии.</a:t>
            </a:r>
          </a:p>
          <a:p>
            <a:pPr indent="355600" algn="just"/>
            <a:r>
              <a:rPr lang="ru-RU" dirty="0" smtClean="0"/>
              <a:t>в) решить, стоит ли оптимизировать.</a:t>
            </a:r>
            <a:endParaRPr lang="ru-RU" dirty="0" smtClean="0"/>
          </a:p>
        </p:txBody>
      </p:sp>
      <p:sp>
        <p:nvSpPr>
          <p:cNvPr id="7" name="Прямоугольник 6"/>
          <p:cNvSpPr/>
          <p:nvPr/>
        </p:nvSpPr>
        <p:spPr>
          <a:xfrm>
            <a:off x="500034" y="3571876"/>
            <a:ext cx="7858180" cy="646331"/>
          </a:xfrm>
          <a:prstGeom prst="rect">
            <a:avLst/>
          </a:prstGeom>
        </p:spPr>
        <p:txBody>
          <a:bodyPr wrap="square">
            <a:spAutoFit/>
          </a:bodyPr>
          <a:lstStyle/>
          <a:p>
            <a:pPr indent="355600" algn="just"/>
            <a:r>
              <a:rPr lang="ru-RU" dirty="0" smtClean="0"/>
              <a:t>Критерии нужны на различных стадиях: при отборе процессов для оптимизации, при выборе конкретного способа оптимизации, при контроле .</a:t>
            </a:r>
            <a:endParaRPr lang="ru-RU" dirty="0" smtClean="0"/>
          </a:p>
        </p:txBody>
      </p:sp>
      <p:sp>
        <p:nvSpPr>
          <p:cNvPr id="8" name="Прямоугольник 7"/>
          <p:cNvSpPr/>
          <p:nvPr/>
        </p:nvSpPr>
        <p:spPr>
          <a:xfrm>
            <a:off x="500034" y="642918"/>
            <a:ext cx="7858180" cy="1200329"/>
          </a:xfrm>
          <a:prstGeom prst="rect">
            <a:avLst/>
          </a:prstGeom>
        </p:spPr>
        <p:txBody>
          <a:bodyPr wrap="square">
            <a:spAutoFit/>
          </a:bodyPr>
          <a:lstStyle/>
          <a:p>
            <a:pPr indent="355600" algn="just"/>
            <a:r>
              <a:rPr lang="ru-RU" b="1" dirty="0" smtClean="0"/>
              <a:t>Цели </a:t>
            </a:r>
            <a:r>
              <a:rPr lang="ru-RU" dirty="0" smtClean="0"/>
              <a:t>оптимизации должны согласовываться с общей целью предприятия.</a:t>
            </a:r>
          </a:p>
          <a:p>
            <a:pPr indent="355600" algn="just"/>
            <a:r>
              <a:rPr lang="ru-RU" dirty="0" smtClean="0"/>
              <a:t>Цели следует искать за пределами конкретного процесса. Т.е. выполнение процесса не должно быть самоцелью, если есть лучший способ выполнения процесса, от старого лучше отказаться.</a:t>
            </a:r>
            <a:endParaRPr lang="ru-RU"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Выбор процессов для оптимизации.</a:t>
            </a:r>
            <a:br>
              <a:rPr lang="ru-RU" dirty="0" smtClean="0"/>
            </a:br>
            <a:r>
              <a:rPr lang="en-US" dirty="0" smtClean="0"/>
              <a:t>ABC-</a:t>
            </a:r>
            <a:r>
              <a:rPr lang="ru-RU" dirty="0" smtClean="0"/>
              <a:t>анализ</a:t>
            </a:r>
            <a:br>
              <a:rPr lang="ru-RU" dirty="0" smtClean="0"/>
            </a:b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101</a:t>
            </a:fld>
            <a:endParaRPr lang="ru-RU"/>
          </a:p>
        </p:txBody>
      </p:sp>
      <p:sp>
        <p:nvSpPr>
          <p:cNvPr id="4" name="TextBox 3"/>
          <p:cNvSpPr txBox="1"/>
          <p:nvPr/>
        </p:nvSpPr>
        <p:spPr>
          <a:xfrm>
            <a:off x="571472" y="1214422"/>
            <a:ext cx="8001056" cy="369332"/>
          </a:xfrm>
          <a:prstGeom prst="rect">
            <a:avLst/>
          </a:prstGeom>
          <a:noFill/>
        </p:spPr>
        <p:txBody>
          <a:bodyPr wrap="square" rtlCol="0">
            <a:spAutoFit/>
          </a:bodyPr>
          <a:lstStyle/>
          <a:p>
            <a:r>
              <a:rPr lang="ru-RU" dirty="0" smtClean="0"/>
              <a:t>Все процессы можно разбить на 3 группы.</a:t>
            </a:r>
            <a:endParaRPr lang="ru-RU" dirty="0"/>
          </a:p>
        </p:txBody>
      </p:sp>
      <p:graphicFrame>
        <p:nvGraphicFramePr>
          <p:cNvPr id="5" name="Таблица 4"/>
          <p:cNvGraphicFramePr>
            <a:graphicFrameLocks noGrp="1"/>
          </p:cNvGraphicFramePr>
          <p:nvPr/>
        </p:nvGraphicFramePr>
        <p:xfrm>
          <a:off x="1000101" y="1857364"/>
          <a:ext cx="6786609" cy="2026920"/>
        </p:xfrm>
        <a:graphic>
          <a:graphicData uri="http://schemas.openxmlformats.org/drawingml/2006/table">
            <a:tbl>
              <a:tblPr firstRow="1" bandRow="1">
                <a:tableStyleId>{F5AB1C69-6EDB-4FF4-983F-18BD219EF322}</a:tableStyleId>
              </a:tblPr>
              <a:tblGrid>
                <a:gridCol w="2262203"/>
                <a:gridCol w="2262203"/>
                <a:gridCol w="2262203"/>
              </a:tblGrid>
              <a:tr h="370840">
                <a:tc>
                  <a:txBody>
                    <a:bodyPr/>
                    <a:lstStyle/>
                    <a:p>
                      <a:r>
                        <a:rPr lang="ru-RU" dirty="0" smtClean="0"/>
                        <a:t>Группа</a:t>
                      </a:r>
                      <a:endParaRPr lang="ru-RU" dirty="0"/>
                    </a:p>
                  </a:txBody>
                  <a:tcPr/>
                </a:tc>
                <a:tc>
                  <a:txBody>
                    <a:bodyPr/>
                    <a:lstStyle/>
                    <a:p>
                      <a:r>
                        <a:rPr lang="ru-RU" dirty="0" smtClean="0"/>
                        <a:t>Количество</a:t>
                      </a:r>
                      <a:r>
                        <a:rPr lang="ru-RU" baseline="0" dirty="0" smtClean="0"/>
                        <a:t> процессов от общего числа</a:t>
                      </a:r>
                      <a:endParaRPr lang="ru-RU" dirty="0"/>
                    </a:p>
                  </a:txBody>
                  <a:tcPr/>
                </a:tc>
                <a:tc>
                  <a:txBody>
                    <a:bodyPr/>
                    <a:lstStyle/>
                    <a:p>
                      <a:r>
                        <a:rPr lang="ru-RU" dirty="0" smtClean="0"/>
                        <a:t>Доля затрат, приходящихся</a:t>
                      </a:r>
                      <a:r>
                        <a:rPr lang="ru-RU" baseline="0" dirty="0" smtClean="0"/>
                        <a:t> на бизнес-процессы</a:t>
                      </a:r>
                      <a:endParaRPr lang="ru-RU" dirty="0"/>
                    </a:p>
                  </a:txBody>
                  <a:tcPr/>
                </a:tc>
              </a:tr>
              <a:tr h="370840">
                <a:tc>
                  <a:txBody>
                    <a:bodyPr/>
                    <a:lstStyle/>
                    <a:p>
                      <a:r>
                        <a:rPr lang="en-US" b="1" dirty="0" smtClean="0"/>
                        <a:t>A</a:t>
                      </a:r>
                      <a:endParaRPr lang="ru-RU" b="1" dirty="0"/>
                    </a:p>
                  </a:txBody>
                  <a:tcPr/>
                </a:tc>
                <a:tc>
                  <a:txBody>
                    <a:bodyPr/>
                    <a:lstStyle/>
                    <a:p>
                      <a:r>
                        <a:rPr lang="en-US" dirty="0" smtClean="0"/>
                        <a:t>5-10%</a:t>
                      </a:r>
                      <a:endParaRPr lang="ru-RU" dirty="0"/>
                    </a:p>
                  </a:txBody>
                  <a:tcPr/>
                </a:tc>
                <a:tc>
                  <a:txBody>
                    <a:bodyPr/>
                    <a:lstStyle/>
                    <a:p>
                      <a:r>
                        <a:rPr lang="en-US" dirty="0" smtClean="0"/>
                        <a:t>75-85%</a:t>
                      </a:r>
                      <a:endParaRPr lang="ru-RU" dirty="0"/>
                    </a:p>
                  </a:txBody>
                  <a:tcPr/>
                </a:tc>
              </a:tr>
              <a:tr h="370840">
                <a:tc>
                  <a:txBody>
                    <a:bodyPr/>
                    <a:lstStyle/>
                    <a:p>
                      <a:r>
                        <a:rPr lang="en-US" b="1" dirty="0" smtClean="0"/>
                        <a:t>B</a:t>
                      </a:r>
                      <a:endParaRPr lang="ru-RU" b="1" dirty="0"/>
                    </a:p>
                  </a:txBody>
                  <a:tcPr/>
                </a:tc>
                <a:tc>
                  <a:txBody>
                    <a:bodyPr/>
                    <a:lstStyle/>
                    <a:p>
                      <a:r>
                        <a:rPr lang="en-US" dirty="0" smtClean="0"/>
                        <a:t>20%</a:t>
                      </a:r>
                      <a:endParaRPr lang="ru-RU" dirty="0"/>
                    </a:p>
                  </a:txBody>
                  <a:tcPr/>
                </a:tc>
                <a:tc>
                  <a:txBody>
                    <a:bodyPr/>
                    <a:lstStyle/>
                    <a:p>
                      <a:r>
                        <a:rPr lang="en-US" dirty="0" smtClean="0"/>
                        <a:t>10-20%</a:t>
                      </a:r>
                      <a:endParaRPr lang="ru-RU" dirty="0"/>
                    </a:p>
                  </a:txBody>
                  <a:tcPr/>
                </a:tc>
              </a:tr>
              <a:tr h="370840">
                <a:tc>
                  <a:txBody>
                    <a:bodyPr/>
                    <a:lstStyle/>
                    <a:p>
                      <a:r>
                        <a:rPr lang="en-US" b="1" dirty="0" smtClean="0"/>
                        <a:t>C</a:t>
                      </a:r>
                      <a:endParaRPr lang="ru-RU" b="1" dirty="0"/>
                    </a:p>
                  </a:txBody>
                  <a:tcPr/>
                </a:tc>
                <a:tc>
                  <a:txBody>
                    <a:bodyPr/>
                    <a:lstStyle/>
                    <a:p>
                      <a:r>
                        <a:rPr lang="en-US" dirty="0" smtClean="0"/>
                        <a:t>60-75%</a:t>
                      </a:r>
                      <a:endParaRPr lang="ru-RU" dirty="0"/>
                    </a:p>
                  </a:txBody>
                  <a:tcPr/>
                </a:tc>
                <a:tc>
                  <a:txBody>
                    <a:bodyPr/>
                    <a:lstStyle/>
                    <a:p>
                      <a:r>
                        <a:rPr lang="en-US" dirty="0" smtClean="0"/>
                        <a:t>5-10%</a:t>
                      </a:r>
                      <a:endParaRPr lang="ru-RU" dirty="0"/>
                    </a:p>
                  </a:txBody>
                  <a:tcPr/>
                </a:tc>
              </a:tr>
            </a:tbl>
          </a:graphicData>
        </a:graphic>
      </p:graphicFrame>
      <p:sp>
        <p:nvSpPr>
          <p:cNvPr id="6" name="TextBox 5"/>
          <p:cNvSpPr txBox="1"/>
          <p:nvPr/>
        </p:nvSpPr>
        <p:spPr>
          <a:xfrm>
            <a:off x="642910" y="4214818"/>
            <a:ext cx="8001056" cy="369332"/>
          </a:xfrm>
          <a:prstGeom prst="rect">
            <a:avLst/>
          </a:prstGeom>
          <a:noFill/>
        </p:spPr>
        <p:txBody>
          <a:bodyPr wrap="square" rtlCol="0">
            <a:spAutoFit/>
          </a:bodyPr>
          <a:lstStyle/>
          <a:p>
            <a:r>
              <a:rPr lang="ru-RU" dirty="0" smtClean="0"/>
              <a:t>В</a:t>
            </a:r>
            <a:r>
              <a:rPr lang="en-US" dirty="0" smtClean="0"/>
              <a:t> </a:t>
            </a:r>
            <a:r>
              <a:rPr lang="ru-RU" dirty="0" smtClean="0"/>
              <a:t>первую очередь оптимизируются процессы группы </a:t>
            </a:r>
            <a:r>
              <a:rPr lang="en-US" b="1" dirty="0" smtClean="0"/>
              <a:t>A</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Матрица ранжирования 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102</a:t>
            </a:fld>
            <a:endParaRPr lang="ru-RU"/>
          </a:p>
        </p:txBody>
      </p:sp>
      <p:graphicFrame>
        <p:nvGraphicFramePr>
          <p:cNvPr id="4" name="Таблица 3"/>
          <p:cNvGraphicFramePr>
            <a:graphicFrameLocks noGrp="1"/>
          </p:cNvGraphicFramePr>
          <p:nvPr/>
        </p:nvGraphicFramePr>
        <p:xfrm>
          <a:off x="2357422" y="971534"/>
          <a:ext cx="4262448" cy="4457730"/>
        </p:xfrm>
        <a:graphic>
          <a:graphicData uri="http://schemas.openxmlformats.org/drawingml/2006/table">
            <a:tbl>
              <a:tblPr firstRow="1" bandRow="1">
                <a:tableStyleId>{5940675A-B579-460E-94D1-54222C63F5DA}</a:tableStyleId>
              </a:tblPr>
              <a:tblGrid>
                <a:gridCol w="710408"/>
                <a:gridCol w="710408"/>
                <a:gridCol w="710408"/>
                <a:gridCol w="710408"/>
                <a:gridCol w="710408"/>
                <a:gridCol w="710408"/>
              </a:tblGrid>
              <a:tr h="666755">
                <a:tc>
                  <a:txBody>
                    <a:bodyPr/>
                    <a:lstStyle/>
                    <a:p>
                      <a:pPr algn="r"/>
                      <a:r>
                        <a:rPr lang="en-US" sz="2400" dirty="0" smtClean="0"/>
                        <a:t>N</a:t>
                      </a:r>
                      <a:endParaRPr lang="ru-RU" sz="2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66755">
                <a:tc>
                  <a:txBody>
                    <a:bodyPr/>
                    <a:lstStyle/>
                    <a:p>
                      <a:pPr algn="r"/>
                      <a:r>
                        <a:rPr lang="ru-RU" sz="2400" dirty="0" smtClean="0"/>
                        <a:t>...</a:t>
                      </a:r>
                      <a:endParaRPr lang="ru-RU" sz="2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66755">
                <a:tc>
                  <a:txBody>
                    <a:bodyPr/>
                    <a:lstStyle/>
                    <a:p>
                      <a:pPr algn="r"/>
                      <a:r>
                        <a:rPr lang="ru-RU" sz="2400" dirty="0" smtClean="0"/>
                        <a:t>4</a:t>
                      </a:r>
                      <a:endParaRPr lang="ru-RU" sz="2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66755">
                <a:tc>
                  <a:txBody>
                    <a:bodyPr/>
                    <a:lstStyle/>
                    <a:p>
                      <a:pPr algn="r"/>
                      <a:r>
                        <a:rPr lang="ru-RU" sz="2400" dirty="0" smtClean="0"/>
                        <a:t>3</a:t>
                      </a:r>
                      <a:endParaRPr lang="ru-RU" sz="2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66755">
                <a:tc>
                  <a:txBody>
                    <a:bodyPr/>
                    <a:lstStyle/>
                    <a:p>
                      <a:pPr algn="r"/>
                      <a:r>
                        <a:rPr lang="ru-RU" sz="2400" dirty="0" smtClean="0"/>
                        <a:t>2</a:t>
                      </a:r>
                      <a:endParaRPr lang="ru-RU" sz="2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66755">
                <a:tc>
                  <a:txBody>
                    <a:bodyPr/>
                    <a:lstStyle/>
                    <a:p>
                      <a:pPr algn="r"/>
                      <a:r>
                        <a:rPr lang="ru-RU" sz="2400" dirty="0" smtClean="0"/>
                        <a:t>1</a:t>
                      </a:r>
                      <a:endParaRPr lang="ru-RU" sz="2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57188">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2400" dirty="0" smtClean="0"/>
                        <a:t>1</a:t>
                      </a:r>
                      <a:endParaRPr lang="ru-RU"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2400" dirty="0" smtClean="0"/>
                        <a:t>2</a:t>
                      </a:r>
                      <a:endParaRPr lang="ru-RU"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2400" dirty="0" smtClean="0"/>
                        <a:t>3</a:t>
                      </a:r>
                      <a:endParaRPr lang="ru-RU"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2400" dirty="0" smtClean="0"/>
                        <a:t>4</a:t>
                      </a:r>
                      <a:endParaRPr lang="ru-RU"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2400" dirty="0" smtClean="0"/>
                        <a:t>5</a:t>
                      </a:r>
                      <a:endParaRPr lang="ru-RU"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3000364" y="5429264"/>
            <a:ext cx="3714776" cy="707886"/>
          </a:xfrm>
          <a:prstGeom prst="rect">
            <a:avLst/>
          </a:prstGeom>
          <a:noFill/>
        </p:spPr>
        <p:txBody>
          <a:bodyPr wrap="square" rtlCol="0">
            <a:spAutoFit/>
          </a:bodyPr>
          <a:lstStyle/>
          <a:p>
            <a:pPr algn="ctr"/>
            <a:r>
              <a:rPr lang="ru-RU" sz="2000" b="1" dirty="0" err="1" smtClean="0"/>
              <a:t>Проблемность</a:t>
            </a:r>
            <a:r>
              <a:rPr lang="ru-RU" sz="2000" dirty="0" smtClean="0"/>
              <a:t> процесса</a:t>
            </a:r>
          </a:p>
          <a:p>
            <a:pPr algn="ctr"/>
            <a:r>
              <a:rPr lang="ru-RU" sz="2000" dirty="0" smtClean="0"/>
              <a:t>(по 5-балльной шкале)</a:t>
            </a:r>
            <a:endParaRPr lang="ru-RU" sz="2000" dirty="0"/>
          </a:p>
        </p:txBody>
      </p:sp>
      <p:sp>
        <p:nvSpPr>
          <p:cNvPr id="6" name="TextBox 5"/>
          <p:cNvSpPr txBox="1"/>
          <p:nvPr/>
        </p:nvSpPr>
        <p:spPr>
          <a:xfrm>
            <a:off x="1428728" y="1000108"/>
            <a:ext cx="1107996" cy="4000528"/>
          </a:xfrm>
          <a:prstGeom prst="rect">
            <a:avLst/>
          </a:prstGeom>
          <a:noFill/>
        </p:spPr>
        <p:txBody>
          <a:bodyPr vert="vert270" wrap="square" rtlCol="0">
            <a:spAutoFit/>
          </a:bodyPr>
          <a:lstStyle/>
          <a:p>
            <a:pPr algn="ctr"/>
            <a:r>
              <a:rPr lang="ru-RU" sz="2000" b="1" dirty="0" smtClean="0"/>
              <a:t>Важность</a:t>
            </a:r>
            <a:r>
              <a:rPr lang="ru-RU" sz="2000" dirty="0" smtClean="0"/>
              <a:t> процесса</a:t>
            </a:r>
          </a:p>
          <a:p>
            <a:pPr algn="ctr"/>
            <a:r>
              <a:rPr lang="ru-RU" sz="2000" dirty="0" smtClean="0"/>
              <a:t>(на сколько «факторов успеха» влияет процесс)</a:t>
            </a:r>
            <a:endParaRPr lang="ru-RU" sz="2000" dirty="0"/>
          </a:p>
        </p:txBody>
      </p:sp>
      <p:sp>
        <p:nvSpPr>
          <p:cNvPr id="7" name="TextBox 6"/>
          <p:cNvSpPr txBox="1"/>
          <p:nvPr/>
        </p:nvSpPr>
        <p:spPr>
          <a:xfrm>
            <a:off x="571472" y="6215082"/>
            <a:ext cx="8001056" cy="369332"/>
          </a:xfrm>
          <a:prstGeom prst="rect">
            <a:avLst/>
          </a:prstGeom>
          <a:noFill/>
        </p:spPr>
        <p:txBody>
          <a:bodyPr wrap="square" rtlCol="0">
            <a:spAutoFit/>
          </a:bodyPr>
          <a:lstStyle/>
          <a:p>
            <a:r>
              <a:rPr lang="ru-RU" dirty="0" smtClean="0"/>
              <a:t>Следует оптимизировать процессы из красной зоны.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Оценка возможности проведения изменений в </a:t>
            </a:r>
            <a:r>
              <a:rPr lang="ru-RU" dirty="0" smtClean="0"/>
              <a:t>бизнес-процессе</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103</a:t>
            </a:fld>
            <a:endParaRPr lang="ru-RU"/>
          </a:p>
        </p:txBody>
      </p:sp>
      <p:sp>
        <p:nvSpPr>
          <p:cNvPr id="4" name="Прямоугольник 3"/>
          <p:cNvSpPr/>
          <p:nvPr/>
        </p:nvSpPr>
        <p:spPr>
          <a:xfrm>
            <a:off x="500034" y="1000108"/>
            <a:ext cx="8001056" cy="646331"/>
          </a:xfrm>
          <a:prstGeom prst="rect">
            <a:avLst/>
          </a:prstGeom>
        </p:spPr>
        <p:txBody>
          <a:bodyPr wrap="square">
            <a:spAutoFit/>
          </a:bodyPr>
          <a:lstStyle/>
          <a:p>
            <a:pPr indent="363538" algn="just"/>
            <a:r>
              <a:rPr lang="ru-RU" dirty="0" smtClean="0"/>
              <a:t>Насколько </a:t>
            </a:r>
            <a:r>
              <a:rPr lang="ru-RU" dirty="0" smtClean="0"/>
              <a:t>целесообразно </a:t>
            </a:r>
            <a:r>
              <a:rPr lang="ru-RU" dirty="0" smtClean="0"/>
              <a:t>проводить </a:t>
            </a:r>
            <a:r>
              <a:rPr lang="ru-RU" dirty="0" smtClean="0"/>
              <a:t>изменения </a:t>
            </a:r>
            <a:r>
              <a:rPr lang="ru-RU" dirty="0" smtClean="0"/>
              <a:t>в </a:t>
            </a:r>
            <a:r>
              <a:rPr lang="ru-RU" dirty="0" smtClean="0"/>
              <a:t>бизнес-процессе </a:t>
            </a:r>
            <a:r>
              <a:rPr lang="ru-RU" dirty="0" smtClean="0"/>
              <a:t>и </a:t>
            </a:r>
            <a:r>
              <a:rPr lang="ru-RU" dirty="0" smtClean="0"/>
              <a:t>сколько это будет стоить. </a:t>
            </a:r>
            <a:endParaRPr lang="ru-RU" dirty="0"/>
          </a:p>
        </p:txBody>
      </p:sp>
      <p:sp>
        <p:nvSpPr>
          <p:cNvPr id="8" name="Прямоугольник 7"/>
          <p:cNvSpPr/>
          <p:nvPr/>
        </p:nvSpPr>
        <p:spPr>
          <a:xfrm>
            <a:off x="571472" y="1785926"/>
            <a:ext cx="7858180" cy="2308324"/>
          </a:xfrm>
          <a:prstGeom prst="rect">
            <a:avLst/>
          </a:prstGeom>
        </p:spPr>
        <p:txBody>
          <a:bodyPr wrap="square">
            <a:spAutoFit/>
          </a:bodyPr>
          <a:lstStyle/>
          <a:p>
            <a:pPr indent="355600" algn="just"/>
            <a:r>
              <a:rPr lang="ru-RU" dirty="0" smtClean="0"/>
              <a:t>Наличие </a:t>
            </a:r>
            <a:r>
              <a:rPr lang="ru-RU" b="1" dirty="0" smtClean="0"/>
              <a:t>барьеров</a:t>
            </a:r>
            <a:r>
              <a:rPr lang="ru-RU" dirty="0" smtClean="0"/>
              <a:t>:</a:t>
            </a:r>
          </a:p>
          <a:p>
            <a:pPr indent="355600" algn="just"/>
            <a:r>
              <a:rPr lang="ru-RU" dirty="0" smtClean="0"/>
              <a:t>А) финансовых – в оптимизацию необходимо инвестировать деньги, иногда очень большие;</a:t>
            </a:r>
          </a:p>
          <a:p>
            <a:pPr indent="355600" algn="just"/>
            <a:r>
              <a:rPr lang="ru-RU" dirty="0" smtClean="0"/>
              <a:t>Б) юридических и организационных – ограничения со стороны внутренних регламентов, профсоюзов, договоров;</a:t>
            </a:r>
          </a:p>
          <a:p>
            <a:pPr indent="355600" algn="just"/>
            <a:r>
              <a:rPr lang="ru-RU" dirty="0" smtClean="0"/>
              <a:t>В) кадровых и личностных.</a:t>
            </a:r>
          </a:p>
          <a:p>
            <a:pPr indent="355600" algn="just"/>
            <a:r>
              <a:rPr lang="ru-RU" dirty="0" smtClean="0"/>
              <a:t>Г) прочие – нехватка сырья, требования клиентов, отсутствие техники и технологий , </a:t>
            </a:r>
            <a:r>
              <a:rPr lang="ru-RU" dirty="0" err="1" smtClean="0"/>
              <a:t>инфрастуктура</a:t>
            </a:r>
            <a:r>
              <a:rPr lang="ru-RU" dirty="0" smtClean="0"/>
              <a:t> и др.</a:t>
            </a:r>
            <a:endParaRPr lang="ru-RU" dirty="0" smtClean="0"/>
          </a:p>
        </p:txBody>
      </p:sp>
      <p:sp>
        <p:nvSpPr>
          <p:cNvPr id="9" name="Прямоугольник 8"/>
          <p:cNvSpPr/>
          <p:nvPr/>
        </p:nvSpPr>
        <p:spPr>
          <a:xfrm>
            <a:off x="571472" y="4143380"/>
            <a:ext cx="7858180" cy="1477328"/>
          </a:xfrm>
          <a:prstGeom prst="rect">
            <a:avLst/>
          </a:prstGeom>
        </p:spPr>
        <p:txBody>
          <a:bodyPr wrap="square">
            <a:spAutoFit/>
          </a:bodyPr>
          <a:lstStyle/>
          <a:p>
            <a:pPr indent="355600" algn="just"/>
            <a:r>
              <a:rPr lang="ru-RU" dirty="0" smtClean="0"/>
              <a:t>Перед оптимизацией необходимо </a:t>
            </a:r>
          </a:p>
          <a:p>
            <a:pPr indent="355600" algn="just">
              <a:buFont typeface="+mj-lt"/>
              <a:buAutoNum type="arabicPeriod"/>
            </a:pPr>
            <a:r>
              <a:rPr lang="ru-RU" dirty="0" smtClean="0"/>
              <a:t>Выделить основные барьеры. </a:t>
            </a:r>
          </a:p>
          <a:p>
            <a:pPr indent="355600" algn="just">
              <a:buFont typeface="+mj-lt"/>
              <a:buAutoNum type="arabicPeriod"/>
            </a:pPr>
            <a:r>
              <a:rPr lang="ru-RU" dirty="0" smtClean="0"/>
              <a:t>Оценить стоимость и возможность преодоления барьеров.</a:t>
            </a:r>
          </a:p>
          <a:p>
            <a:pPr indent="355600" algn="just">
              <a:buFont typeface="+mj-lt"/>
              <a:buAutoNum type="arabicPeriod"/>
            </a:pPr>
            <a:r>
              <a:rPr lang="ru-RU" dirty="0" smtClean="0"/>
              <a:t>Оценить ожидаемый эффект от оптимизации процесса.</a:t>
            </a:r>
          </a:p>
          <a:p>
            <a:pPr indent="355600" algn="just">
              <a:buFont typeface="+mj-lt"/>
              <a:buAutoNum type="arabicPeriod"/>
            </a:pPr>
            <a:r>
              <a:rPr lang="ru-RU" dirty="0" smtClean="0"/>
              <a:t>Если эффект от оптимизации меньше требуемых затрат – отказаться. </a:t>
            </a:r>
            <a:endParaRPr lang="ru-RU"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Оптимизация 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104</a:t>
            </a:fld>
            <a:endParaRPr lang="ru-RU"/>
          </a:p>
        </p:txBody>
      </p:sp>
      <p:sp>
        <p:nvSpPr>
          <p:cNvPr id="4" name="TextBox 3"/>
          <p:cNvSpPr txBox="1"/>
          <p:nvPr/>
        </p:nvSpPr>
        <p:spPr>
          <a:xfrm>
            <a:off x="571472" y="928670"/>
            <a:ext cx="8001056" cy="1200329"/>
          </a:xfrm>
          <a:prstGeom prst="rect">
            <a:avLst/>
          </a:prstGeom>
          <a:noFill/>
        </p:spPr>
        <p:txBody>
          <a:bodyPr wrap="square" rtlCol="0">
            <a:spAutoFit/>
          </a:bodyPr>
          <a:lstStyle/>
          <a:p>
            <a:r>
              <a:rPr lang="ru-RU" dirty="0" smtClean="0"/>
              <a:t>Оптимизировать можно:</a:t>
            </a:r>
          </a:p>
          <a:p>
            <a:pPr>
              <a:buFont typeface="Arial" pitchFamily="34" charset="0"/>
              <a:buChar char="•"/>
            </a:pPr>
            <a:r>
              <a:rPr lang="ru-RU" dirty="0" smtClean="0"/>
              <a:t>сам бизнес-процесс, его выполнение</a:t>
            </a:r>
          </a:p>
          <a:p>
            <a:pPr>
              <a:buFont typeface="Arial" pitchFamily="34" charset="0"/>
              <a:buChar char="•"/>
            </a:pPr>
            <a:r>
              <a:rPr lang="ru-RU" dirty="0" smtClean="0"/>
              <a:t>входы и выходы</a:t>
            </a:r>
          </a:p>
          <a:p>
            <a:pPr>
              <a:buFont typeface="Arial" pitchFamily="34" charset="0"/>
              <a:buChar char="•"/>
            </a:pPr>
            <a:r>
              <a:rPr lang="ru-RU" dirty="0" smtClean="0"/>
              <a:t>окружение, исполнителей и ресурсы</a:t>
            </a:r>
          </a:p>
        </p:txBody>
      </p:sp>
      <p:sp>
        <p:nvSpPr>
          <p:cNvPr id="5" name="TextBox 4"/>
          <p:cNvSpPr txBox="1"/>
          <p:nvPr/>
        </p:nvSpPr>
        <p:spPr>
          <a:xfrm>
            <a:off x="571472" y="2428868"/>
            <a:ext cx="8001056" cy="646331"/>
          </a:xfrm>
          <a:prstGeom prst="rect">
            <a:avLst/>
          </a:prstGeom>
          <a:noFill/>
        </p:spPr>
        <p:txBody>
          <a:bodyPr wrap="square" rtlCol="0">
            <a:spAutoFit/>
          </a:bodyPr>
          <a:lstStyle/>
          <a:p>
            <a:r>
              <a:rPr lang="ru-RU" dirty="0" smtClean="0"/>
              <a:t>Обычно предлагается несколько вариантов оптимизации, из которых потом выбирается лучший по соотношению </a:t>
            </a:r>
            <a:r>
              <a:rPr lang="ru-RU" dirty="0" err="1" smtClean="0"/>
              <a:t>эффект-затраты</a:t>
            </a:r>
            <a:r>
              <a:rPr lang="ru-RU" dirty="0" smtClean="0"/>
              <a: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Согласованность процесса</a:t>
            </a:r>
            <a:br>
              <a:rPr lang="ru-RU" dirty="0" smtClean="0"/>
            </a:br>
            <a:r>
              <a:rPr lang="ru-RU" dirty="0" smtClean="0"/>
              <a:t>с поставщиками и потребителями </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105</a:t>
            </a:fld>
            <a:endParaRPr lang="ru-RU"/>
          </a:p>
        </p:txBody>
      </p:sp>
      <p:sp>
        <p:nvSpPr>
          <p:cNvPr id="5" name="TextBox 4"/>
          <p:cNvSpPr txBox="1"/>
          <p:nvPr/>
        </p:nvSpPr>
        <p:spPr>
          <a:xfrm>
            <a:off x="714348" y="1643050"/>
            <a:ext cx="7715304" cy="369332"/>
          </a:xfrm>
          <a:prstGeom prst="rect">
            <a:avLst/>
          </a:prstGeom>
          <a:noFill/>
        </p:spPr>
        <p:txBody>
          <a:bodyPr wrap="square" rtlCol="0">
            <a:spAutoFit/>
          </a:bodyPr>
          <a:lstStyle/>
          <a:p>
            <a:r>
              <a:rPr lang="ru-RU" dirty="0" smtClean="0"/>
              <a:t>Можно выделить два типа бизнеса:</a:t>
            </a:r>
            <a:endParaRPr lang="ru-RU" dirty="0"/>
          </a:p>
        </p:txBody>
      </p:sp>
      <p:graphicFrame>
        <p:nvGraphicFramePr>
          <p:cNvPr id="7" name="Таблица 6"/>
          <p:cNvGraphicFramePr>
            <a:graphicFrameLocks noGrp="1"/>
          </p:cNvGraphicFramePr>
          <p:nvPr/>
        </p:nvGraphicFramePr>
        <p:xfrm>
          <a:off x="571472" y="2071678"/>
          <a:ext cx="8143930" cy="2834640"/>
        </p:xfrm>
        <a:graphic>
          <a:graphicData uri="http://schemas.openxmlformats.org/drawingml/2006/table">
            <a:tbl>
              <a:tblPr firstRow="1" bandRow="1">
                <a:tableStyleId>{F2DE63D5-997A-4646-A377-4702673A728D}</a:tableStyleId>
              </a:tblPr>
              <a:tblGrid>
                <a:gridCol w="2071702"/>
                <a:gridCol w="2857520"/>
                <a:gridCol w="321470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«тянущий»</a:t>
                      </a:r>
                      <a:br>
                        <a:rPr lang="ru-RU" dirty="0" smtClean="0"/>
                      </a:br>
                      <a:r>
                        <a:rPr lang="ru-RU" dirty="0" smtClean="0"/>
                        <a:t> - от потребителя</a:t>
                      </a:r>
                      <a:endParaRPr lang="ru-RU" dirty="0"/>
                    </a:p>
                  </a:txBody>
                  <a:tcPr/>
                </a:tc>
                <a:tc>
                  <a:txBody>
                    <a:bodyPr/>
                    <a:lstStyle/>
                    <a:p>
                      <a:pPr algn="ctr"/>
                      <a:r>
                        <a:rPr lang="ru-RU" dirty="0" smtClean="0"/>
                        <a:t>«толкающий» </a:t>
                      </a:r>
                      <a:br>
                        <a:rPr lang="ru-RU" dirty="0" smtClean="0"/>
                      </a:br>
                      <a:r>
                        <a:rPr lang="ru-RU" dirty="0" smtClean="0"/>
                        <a:t>- от поставщика</a:t>
                      </a:r>
                      <a:endParaRPr lang="ru-RU" dirty="0"/>
                    </a:p>
                  </a:txBody>
                  <a:tcPr/>
                </a:tc>
              </a:tr>
              <a:tr h="370840">
                <a:tc>
                  <a:txBody>
                    <a:bodyPr/>
                    <a:lstStyle/>
                    <a:p>
                      <a:r>
                        <a:rPr lang="ru-RU" dirty="0" smtClean="0"/>
                        <a:t>Ситуация</a:t>
                      </a:r>
                      <a:endParaRPr lang="ru-RU" dirty="0"/>
                    </a:p>
                  </a:txBody>
                  <a:tcPr/>
                </a:tc>
                <a:tc>
                  <a:txBody>
                    <a:bodyPr/>
                    <a:lstStyle/>
                    <a:p>
                      <a:r>
                        <a:rPr lang="ru-RU" dirty="0" smtClean="0"/>
                        <a:t>ограниченный спрос и высокая конкуренция</a:t>
                      </a:r>
                      <a:endParaRPr lang="ru-RU" dirty="0"/>
                    </a:p>
                  </a:txBody>
                  <a:tcPr/>
                </a:tc>
                <a:tc>
                  <a:txBody>
                    <a:bodyPr/>
                    <a:lstStyle/>
                    <a:p>
                      <a:r>
                        <a:rPr lang="ru-RU" dirty="0" smtClean="0"/>
                        <a:t>неограниченный спрос и низкая конкуренция (монополия)</a:t>
                      </a:r>
                      <a:endParaRPr lang="ru-RU" dirty="0"/>
                    </a:p>
                  </a:txBody>
                  <a:tcPr/>
                </a:tc>
              </a:tr>
              <a:tr h="370840">
                <a:tc>
                  <a:txBody>
                    <a:bodyPr/>
                    <a:lstStyle/>
                    <a:p>
                      <a:r>
                        <a:rPr lang="ru-RU" dirty="0" smtClean="0"/>
                        <a:t>Как оптимизировать?</a:t>
                      </a:r>
                      <a:endParaRPr lang="ru-RU" dirty="0"/>
                    </a:p>
                  </a:txBody>
                  <a:tcPr/>
                </a:tc>
                <a:tc>
                  <a:txBody>
                    <a:bodyPr/>
                    <a:lstStyle/>
                    <a:p>
                      <a:r>
                        <a:rPr lang="ru-RU" dirty="0" smtClean="0"/>
                        <a:t>в соответствии с требованиями клиентов</a:t>
                      </a:r>
                      <a:endParaRPr lang="ru-RU" dirty="0"/>
                    </a:p>
                  </a:txBody>
                  <a:tcPr/>
                </a:tc>
                <a:tc>
                  <a:txBody>
                    <a:bodyPr/>
                    <a:lstStyle/>
                    <a:p>
                      <a:r>
                        <a:rPr lang="ru-RU" dirty="0" smtClean="0"/>
                        <a:t>в соответствии с возможностями поставщиков</a:t>
                      </a:r>
                      <a:endParaRPr lang="ru-RU" dirty="0"/>
                    </a:p>
                  </a:txBody>
                  <a:tcPr/>
                </a:tc>
              </a:tr>
              <a:tr h="370840">
                <a:tc>
                  <a:txBody>
                    <a:bodyPr/>
                    <a:lstStyle/>
                    <a:p>
                      <a:r>
                        <a:rPr lang="ru-RU" dirty="0" smtClean="0"/>
                        <a:t>Основное</a:t>
                      </a:r>
                      <a:r>
                        <a:rPr lang="ru-RU" baseline="0" dirty="0" smtClean="0"/>
                        <a:t> внимание</a:t>
                      </a:r>
                      <a:endParaRPr lang="ru-RU" dirty="0"/>
                    </a:p>
                  </a:txBody>
                  <a:tcPr/>
                </a:tc>
                <a:tc>
                  <a:txBody>
                    <a:bodyPr/>
                    <a:lstStyle/>
                    <a:p>
                      <a:r>
                        <a:rPr lang="ru-RU" dirty="0" smtClean="0"/>
                        <a:t>на выходы процессов</a:t>
                      </a:r>
                      <a:endParaRPr lang="ru-RU" dirty="0"/>
                    </a:p>
                  </a:txBody>
                  <a:tcPr/>
                </a:tc>
                <a:tc>
                  <a:txBody>
                    <a:bodyPr/>
                    <a:lstStyle/>
                    <a:p>
                      <a:r>
                        <a:rPr lang="ru-RU" dirty="0" smtClean="0"/>
                        <a:t>на входы процессов</a:t>
                      </a:r>
                      <a:endParaRPr lang="ru-RU" dirty="0"/>
                    </a:p>
                  </a:txBody>
                  <a:tcPr/>
                </a:tc>
              </a:tr>
            </a:tbl>
          </a:graphicData>
        </a:graphic>
      </p:graphicFrame>
      <p:sp>
        <p:nvSpPr>
          <p:cNvPr id="8" name="TextBox 7"/>
          <p:cNvSpPr txBox="1"/>
          <p:nvPr/>
        </p:nvSpPr>
        <p:spPr>
          <a:xfrm>
            <a:off x="714348" y="1142984"/>
            <a:ext cx="8143932" cy="369332"/>
          </a:xfrm>
          <a:prstGeom prst="rect">
            <a:avLst/>
          </a:prstGeom>
          <a:noFill/>
        </p:spPr>
        <p:txBody>
          <a:bodyPr wrap="square" rtlCol="0">
            <a:spAutoFit/>
          </a:bodyPr>
          <a:lstStyle/>
          <a:p>
            <a:r>
              <a:rPr lang="ru-RU" dirty="0" smtClean="0"/>
              <a:t>Обязательно наличие </a:t>
            </a:r>
            <a:r>
              <a:rPr lang="ru-RU" b="1" dirty="0" smtClean="0"/>
              <a:t>обратной связи</a:t>
            </a:r>
            <a:r>
              <a:rPr lang="ru-RU" dirty="0" smtClean="0"/>
              <a:t>.</a:t>
            </a:r>
            <a:endParaRPr lang="ru-RU" dirty="0"/>
          </a:p>
        </p:txBody>
      </p:sp>
      <p:sp>
        <p:nvSpPr>
          <p:cNvPr id="9" name="TextBox 8"/>
          <p:cNvSpPr txBox="1"/>
          <p:nvPr/>
        </p:nvSpPr>
        <p:spPr>
          <a:xfrm>
            <a:off x="642910" y="5429264"/>
            <a:ext cx="7929618" cy="646331"/>
          </a:xfrm>
          <a:prstGeom prst="rect">
            <a:avLst/>
          </a:prstGeom>
          <a:noFill/>
        </p:spPr>
        <p:txBody>
          <a:bodyPr wrap="square" rtlCol="0">
            <a:spAutoFit/>
          </a:bodyPr>
          <a:lstStyle/>
          <a:p>
            <a:pPr indent="363538"/>
            <a:r>
              <a:rPr lang="ru-RU" dirty="0" smtClean="0"/>
              <a:t>Поставщиков и потребителей можно не только учитывать, но и влиять на них, в том числе перекладывать часть функций. </a:t>
            </a:r>
            <a:endParaRPr lang="ru-RU"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Оптимизация входов и выходов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106</a:t>
            </a:fld>
            <a:endParaRPr lang="ru-RU"/>
          </a:p>
        </p:txBody>
      </p:sp>
      <p:sp>
        <p:nvSpPr>
          <p:cNvPr id="4" name="TextBox 3"/>
          <p:cNvSpPr txBox="1"/>
          <p:nvPr/>
        </p:nvSpPr>
        <p:spPr>
          <a:xfrm>
            <a:off x="500034" y="642918"/>
            <a:ext cx="8072494" cy="923330"/>
          </a:xfrm>
          <a:prstGeom prst="rect">
            <a:avLst/>
          </a:prstGeom>
          <a:noFill/>
        </p:spPr>
        <p:txBody>
          <a:bodyPr wrap="square" rtlCol="0">
            <a:spAutoFit/>
          </a:bodyPr>
          <a:lstStyle/>
          <a:p>
            <a:pPr indent="363538" algn="just"/>
            <a:r>
              <a:rPr lang="ru-RU" dirty="0" smtClean="0"/>
              <a:t>Проверить сбалансированность бизнес-процессов: число входов и выходов должно быть близким и не очень большим.</a:t>
            </a:r>
          </a:p>
          <a:p>
            <a:pPr indent="363538" algn="just"/>
            <a:r>
              <a:rPr lang="ru-RU" dirty="0" smtClean="0"/>
              <a:t>Оптимально: </a:t>
            </a:r>
            <a:r>
              <a:rPr lang="en-US" dirty="0" smtClean="0"/>
              <a:t>~</a:t>
            </a:r>
            <a:r>
              <a:rPr lang="ru-RU" dirty="0" smtClean="0"/>
              <a:t>3 входов и 1-2 выхода.</a:t>
            </a:r>
            <a:endParaRPr lang="ru-RU" dirty="0"/>
          </a:p>
        </p:txBody>
      </p:sp>
      <p:sp>
        <p:nvSpPr>
          <p:cNvPr id="5" name="TextBox 4"/>
          <p:cNvSpPr txBox="1"/>
          <p:nvPr/>
        </p:nvSpPr>
        <p:spPr>
          <a:xfrm>
            <a:off x="571472" y="1571612"/>
            <a:ext cx="7358114" cy="1477328"/>
          </a:xfrm>
          <a:prstGeom prst="rect">
            <a:avLst/>
          </a:prstGeom>
          <a:noFill/>
        </p:spPr>
        <p:txBody>
          <a:bodyPr wrap="square" rtlCol="0">
            <a:spAutoFit/>
          </a:bodyPr>
          <a:lstStyle/>
          <a:p>
            <a:pPr indent="363538" algn="just"/>
            <a:r>
              <a:rPr lang="ru-RU" dirty="0" smtClean="0"/>
              <a:t>Большое число </a:t>
            </a:r>
            <a:r>
              <a:rPr lang="ru-RU" i="1" dirty="0" smtClean="0"/>
              <a:t>отдельных</a:t>
            </a:r>
            <a:r>
              <a:rPr lang="ru-RU" dirty="0" smtClean="0"/>
              <a:t> выходов и входов:</a:t>
            </a:r>
          </a:p>
          <a:p>
            <a:pPr indent="363538" algn="just">
              <a:buFont typeface="Arial" pitchFamily="34" charset="0"/>
              <a:buChar char="•"/>
            </a:pPr>
            <a:r>
              <a:rPr lang="ru-RU" dirty="0" smtClean="0"/>
              <a:t>Трудно контролировать</a:t>
            </a:r>
          </a:p>
          <a:p>
            <a:pPr indent="363538" algn="just">
              <a:buFont typeface="Arial" pitchFamily="34" charset="0"/>
              <a:buChar char="•"/>
            </a:pPr>
            <a:r>
              <a:rPr lang="ru-RU" dirty="0" smtClean="0"/>
              <a:t>Вызывает дополнительные временные затраты, когда они разделены</a:t>
            </a:r>
          </a:p>
          <a:p>
            <a:pPr indent="363538" algn="just">
              <a:buFont typeface="Arial" pitchFamily="34" charset="0"/>
              <a:buChar char="•"/>
            </a:pPr>
            <a:r>
              <a:rPr lang="ru-RU" dirty="0" smtClean="0"/>
              <a:t>Приводит к ошибкам и нестыковкам</a:t>
            </a:r>
            <a:endParaRPr lang="ru-RU" dirty="0"/>
          </a:p>
        </p:txBody>
      </p:sp>
      <p:sp>
        <p:nvSpPr>
          <p:cNvPr id="6" name="TextBox 5"/>
          <p:cNvSpPr txBox="1"/>
          <p:nvPr/>
        </p:nvSpPr>
        <p:spPr>
          <a:xfrm>
            <a:off x="642910" y="3220050"/>
            <a:ext cx="7858180" cy="923330"/>
          </a:xfrm>
          <a:prstGeom prst="rect">
            <a:avLst/>
          </a:prstGeom>
          <a:noFill/>
        </p:spPr>
        <p:txBody>
          <a:bodyPr wrap="square" rtlCol="0">
            <a:spAutoFit/>
          </a:bodyPr>
          <a:lstStyle/>
          <a:p>
            <a:pPr indent="363538" algn="just"/>
            <a:r>
              <a:rPr lang="ru-RU" dirty="0" smtClean="0"/>
              <a:t>Способы оптимизации:</a:t>
            </a:r>
          </a:p>
          <a:p>
            <a:pPr indent="363538" algn="just">
              <a:buFont typeface="Arial" pitchFamily="34" charset="0"/>
              <a:buChar char="•"/>
            </a:pPr>
            <a:r>
              <a:rPr lang="ru-RU" dirty="0" smtClean="0"/>
              <a:t>Отказ от лишних входов-выходов (из числа вторичных)</a:t>
            </a:r>
          </a:p>
          <a:p>
            <a:pPr indent="363538" algn="just">
              <a:buFont typeface="Arial" pitchFamily="34" charset="0"/>
              <a:buChar char="•"/>
            </a:pPr>
            <a:r>
              <a:rPr lang="ru-RU" dirty="0" smtClean="0"/>
              <a:t>«Пакетирование» (объединение)</a:t>
            </a:r>
            <a:endParaRPr lang="ru-RU"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Оптимизация исполнения бизнес-процесса</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107</a:t>
            </a:fld>
            <a:endParaRPr lang="ru-RU"/>
          </a:p>
        </p:txBody>
      </p:sp>
      <p:graphicFrame>
        <p:nvGraphicFramePr>
          <p:cNvPr id="5" name="Таблица 4"/>
          <p:cNvGraphicFramePr>
            <a:graphicFrameLocks noGrp="1"/>
          </p:cNvGraphicFramePr>
          <p:nvPr/>
        </p:nvGraphicFramePr>
        <p:xfrm>
          <a:off x="785786" y="714356"/>
          <a:ext cx="7715304" cy="5582920"/>
        </p:xfrm>
        <a:graphic>
          <a:graphicData uri="http://schemas.openxmlformats.org/drawingml/2006/table">
            <a:tbl>
              <a:tblPr firstRow="1" bandRow="1">
                <a:tableStyleId>{5940675A-B579-460E-94D1-54222C63F5DA}</a:tableStyleId>
              </a:tblPr>
              <a:tblGrid>
                <a:gridCol w="3857652"/>
                <a:gridCol w="3857652"/>
              </a:tblGrid>
              <a:tr h="370840">
                <a:tc>
                  <a:txBody>
                    <a:bodyPr/>
                    <a:lstStyle/>
                    <a:p>
                      <a:pPr algn="ctr"/>
                      <a:r>
                        <a:rPr lang="ru-RU" b="1" dirty="0" smtClean="0"/>
                        <a:t>Способ</a:t>
                      </a:r>
                      <a:r>
                        <a:rPr lang="ru-RU" b="1" baseline="0" dirty="0" smtClean="0"/>
                        <a:t> оптимизации</a:t>
                      </a:r>
                      <a:endParaRPr lang="ru-RU" b="1" dirty="0"/>
                    </a:p>
                  </a:txBody>
                  <a:tcPr/>
                </a:tc>
                <a:tc>
                  <a:txBody>
                    <a:bodyPr/>
                    <a:lstStyle/>
                    <a:p>
                      <a:pPr algn="ctr"/>
                      <a:r>
                        <a:rPr lang="ru-RU" b="1" dirty="0" smtClean="0"/>
                        <a:t>Эффект</a:t>
                      </a:r>
                      <a:endParaRPr lang="ru-RU"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Дробление операция (конвейерная обработка) с разными исполнителями.</a:t>
                      </a:r>
                    </a:p>
                  </a:txBody>
                  <a:tcPr/>
                </a:tc>
                <a:tc rowSpan="2">
                  <a:txBody>
                    <a:bodyPr/>
                    <a:lstStyle/>
                    <a:p>
                      <a:r>
                        <a:rPr lang="ru-RU" dirty="0" smtClean="0"/>
                        <a:t>Снижение требований к квалификации специалистов, удешевление рабочей силы, ускорение работы, увеличение объемов производства</a:t>
                      </a:r>
                      <a:endParaRPr lang="ru-RU" dirty="0"/>
                    </a:p>
                  </a:txBody>
                  <a:tcPr/>
                </a:tc>
              </a:tr>
              <a:tr h="370840">
                <a:tc>
                  <a:txBody>
                    <a:bodyPr/>
                    <a:lstStyle/>
                    <a:p>
                      <a:r>
                        <a:rPr lang="ru-RU" dirty="0" smtClean="0"/>
                        <a:t>Вынесение операций за пределы процесса (с другим исполнителем).</a:t>
                      </a:r>
                      <a:endParaRPr lang="ru-RU" dirty="0"/>
                    </a:p>
                  </a:txBody>
                  <a:tcPr/>
                </a:tc>
                <a:tc vMerge="1">
                  <a:txBody>
                    <a:bodyPr/>
                    <a:lstStyle/>
                    <a:p>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Разработка вариантов исполнения бизнес-процесса для разных случаев, отделение типовых случаев от нетиповых.</a:t>
                      </a:r>
                      <a:endParaRPr lang="ru-RU" dirty="0"/>
                    </a:p>
                  </a:txBody>
                  <a:tcPr/>
                </a:tc>
                <a:tc>
                  <a:txBody>
                    <a:bodyPr/>
                    <a:lstStyle/>
                    <a:p>
                      <a:r>
                        <a:rPr lang="ru-RU" dirty="0" smtClean="0"/>
                        <a:t>Снижение времени и требований к</a:t>
                      </a:r>
                      <a:r>
                        <a:rPr lang="ru-RU" baseline="0" dirty="0" smtClean="0"/>
                        <a:t> сотрудником нижнего звена, обслуживающим типовые договоры. Разгрузка профессионалов</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Распараллеливание работ.</a:t>
                      </a:r>
                    </a:p>
                  </a:txBody>
                  <a:tcPr/>
                </a:tc>
                <a:tc>
                  <a:txBody>
                    <a:bodyPr/>
                    <a:lstStyle/>
                    <a:p>
                      <a:r>
                        <a:rPr lang="ru-RU" dirty="0" smtClean="0"/>
                        <a:t>Сокращение времени выполнения, снижение требований к исполнителям</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Устранение «временных разрывов» (ожидание,</a:t>
                      </a:r>
                      <a:r>
                        <a:rPr lang="ru-RU" baseline="0" dirty="0" smtClean="0"/>
                        <a:t> бездействие)</a:t>
                      </a:r>
                      <a:r>
                        <a:rPr lang="ru-RU" dirty="0" smtClean="0"/>
                        <a:t>.</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Сокращение времени выполнения</a:t>
                      </a:r>
                    </a:p>
                    <a:p>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Объединение работ во времени и пространстве.</a:t>
                      </a:r>
                    </a:p>
                  </a:txBody>
                  <a:tcPr/>
                </a:tc>
                <a:tc>
                  <a:txBody>
                    <a:bodyPr/>
                    <a:lstStyle/>
                    <a:p>
                      <a:r>
                        <a:rPr lang="ru-RU" dirty="0" smtClean="0"/>
                        <a:t>Снижение затрат на транспортировку, устранение временных разрывов</a:t>
                      </a:r>
                      <a:endParaRPr lang="ru-RU" dirty="0"/>
                    </a:p>
                  </a:txBody>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Оптимизация каналов связи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108</a:t>
            </a:fld>
            <a:endParaRPr lang="ru-RU"/>
          </a:p>
        </p:txBody>
      </p:sp>
      <p:graphicFrame>
        <p:nvGraphicFramePr>
          <p:cNvPr id="7" name="Таблица 6"/>
          <p:cNvGraphicFramePr>
            <a:graphicFrameLocks noGrp="1"/>
          </p:cNvGraphicFramePr>
          <p:nvPr/>
        </p:nvGraphicFramePr>
        <p:xfrm>
          <a:off x="571472" y="571480"/>
          <a:ext cx="7858180" cy="1752600"/>
        </p:xfrm>
        <a:graphic>
          <a:graphicData uri="http://schemas.openxmlformats.org/drawingml/2006/table">
            <a:tbl>
              <a:tblPr firstRow="1" bandRow="1">
                <a:tableStyleId>{F2DE63D5-997A-4646-A377-4702673A728D}</a:tableStyleId>
              </a:tblPr>
              <a:tblGrid>
                <a:gridCol w="2214578"/>
                <a:gridCol w="2071702"/>
                <a:gridCol w="1857388"/>
                <a:gridCol w="1714512"/>
              </a:tblGrid>
              <a:tr h="370840">
                <a:tc>
                  <a:txBody>
                    <a:bodyPr/>
                    <a:lstStyle/>
                    <a:p>
                      <a:r>
                        <a:rPr lang="ru-RU" dirty="0" smtClean="0"/>
                        <a:t>Канал передачи</a:t>
                      </a:r>
                      <a:endParaRPr lang="ru-RU" dirty="0"/>
                    </a:p>
                  </a:txBody>
                  <a:tcPr/>
                </a:tc>
                <a:tc>
                  <a:txBody>
                    <a:bodyPr/>
                    <a:lstStyle/>
                    <a:p>
                      <a:r>
                        <a:rPr lang="ru-RU" dirty="0" smtClean="0"/>
                        <a:t>Скорость передачи данных</a:t>
                      </a:r>
                      <a:endParaRPr lang="ru-RU" dirty="0"/>
                    </a:p>
                  </a:txBody>
                  <a:tcPr/>
                </a:tc>
                <a:tc>
                  <a:txBody>
                    <a:bodyPr/>
                    <a:lstStyle/>
                    <a:p>
                      <a:r>
                        <a:rPr lang="ru-RU" dirty="0" smtClean="0"/>
                        <a:t>Стоимость организации</a:t>
                      </a:r>
                      <a:endParaRPr lang="ru-RU" dirty="0"/>
                    </a:p>
                  </a:txBody>
                  <a:tcPr/>
                </a:tc>
                <a:tc>
                  <a:txBody>
                    <a:bodyPr/>
                    <a:lstStyle/>
                    <a:p>
                      <a:r>
                        <a:rPr lang="ru-RU" dirty="0" smtClean="0"/>
                        <a:t>Качество передачи</a:t>
                      </a:r>
                      <a:endParaRPr lang="ru-RU" dirty="0"/>
                    </a:p>
                  </a:txBody>
                  <a:tcPr/>
                </a:tc>
              </a:tr>
              <a:tr h="370840">
                <a:tc>
                  <a:txBody>
                    <a:bodyPr/>
                    <a:lstStyle/>
                    <a:p>
                      <a:pPr marL="342900" indent="-342900">
                        <a:spcBef>
                          <a:spcPts val="600"/>
                        </a:spcBef>
                        <a:buFont typeface="+mj-lt"/>
                        <a:buNone/>
                      </a:pPr>
                      <a:r>
                        <a:rPr lang="ru-RU" dirty="0" smtClean="0"/>
                        <a:t>Устный</a:t>
                      </a:r>
                    </a:p>
                  </a:txBody>
                  <a:tcPr/>
                </a:tc>
                <a:tc>
                  <a:txBody>
                    <a:bodyPr/>
                    <a:lstStyle/>
                    <a:p>
                      <a:r>
                        <a:rPr lang="ru-RU" b="0" i="0" dirty="0" smtClean="0">
                          <a:solidFill>
                            <a:schemeClr val="tx1">
                              <a:lumMod val="85000"/>
                              <a:lumOff val="15000"/>
                            </a:schemeClr>
                          </a:solidFill>
                        </a:rPr>
                        <a:t>Средняя</a:t>
                      </a:r>
                      <a:endParaRPr lang="ru-RU" b="0" i="0" dirty="0">
                        <a:solidFill>
                          <a:schemeClr val="tx1">
                            <a:lumMod val="85000"/>
                            <a:lumOff val="15000"/>
                          </a:schemeClr>
                        </a:solidFill>
                      </a:endParaRPr>
                    </a:p>
                  </a:txBody>
                  <a:tcPr/>
                </a:tc>
                <a:tc>
                  <a:txBody>
                    <a:bodyPr/>
                    <a:lstStyle/>
                    <a:p>
                      <a:r>
                        <a:rPr lang="ru-RU" b="0" i="0" dirty="0" smtClean="0">
                          <a:solidFill>
                            <a:srgbClr val="00B050"/>
                          </a:solidFill>
                        </a:rPr>
                        <a:t>Низкая</a:t>
                      </a:r>
                      <a:endParaRPr lang="ru-RU" b="0" i="0" dirty="0">
                        <a:solidFill>
                          <a:srgbClr val="00B050"/>
                        </a:solidFill>
                      </a:endParaRPr>
                    </a:p>
                  </a:txBody>
                  <a:tcPr/>
                </a:tc>
                <a:tc>
                  <a:txBody>
                    <a:bodyPr/>
                    <a:lstStyle/>
                    <a:p>
                      <a:r>
                        <a:rPr lang="ru-RU" b="0" i="0" dirty="0" smtClean="0">
                          <a:solidFill>
                            <a:srgbClr val="FF0000"/>
                          </a:solidFill>
                        </a:rPr>
                        <a:t>Низкое</a:t>
                      </a:r>
                      <a:endParaRPr lang="ru-RU" b="0" i="0" dirty="0">
                        <a:solidFill>
                          <a:srgbClr val="FF0000"/>
                        </a:solidFill>
                      </a:endParaRPr>
                    </a:p>
                  </a:txBody>
                  <a:tcPr/>
                </a:tc>
              </a:tr>
              <a:tr h="370840">
                <a:tc>
                  <a:txBody>
                    <a:bodyPr/>
                    <a:lstStyle/>
                    <a:p>
                      <a:pPr marL="342900" indent="-342900">
                        <a:spcBef>
                          <a:spcPts val="600"/>
                        </a:spcBef>
                        <a:buFont typeface="+mj-lt"/>
                        <a:buNone/>
                      </a:pPr>
                      <a:r>
                        <a:rPr lang="ru-RU" dirty="0" smtClean="0"/>
                        <a:t>Бумажный</a:t>
                      </a:r>
                    </a:p>
                  </a:txBody>
                  <a:tcPr/>
                </a:tc>
                <a:tc>
                  <a:txBody>
                    <a:bodyPr/>
                    <a:lstStyle/>
                    <a:p>
                      <a:r>
                        <a:rPr lang="ru-RU" b="0" i="0" dirty="0" smtClean="0">
                          <a:solidFill>
                            <a:srgbClr val="FF0000"/>
                          </a:solidFill>
                        </a:rPr>
                        <a:t>Низкая</a:t>
                      </a:r>
                      <a:endParaRPr lang="ru-RU" b="0" i="0" dirty="0">
                        <a:solidFill>
                          <a:srgbClr val="FF0000"/>
                        </a:solidFill>
                      </a:endParaRPr>
                    </a:p>
                  </a:txBody>
                  <a:tcPr/>
                </a:tc>
                <a:tc>
                  <a:txBody>
                    <a:bodyPr/>
                    <a:lstStyle/>
                    <a:p>
                      <a:r>
                        <a:rPr lang="ru-RU" b="0" i="0" dirty="0" smtClean="0">
                          <a:solidFill>
                            <a:schemeClr val="tx1">
                              <a:lumMod val="85000"/>
                              <a:lumOff val="15000"/>
                            </a:schemeClr>
                          </a:solidFill>
                        </a:rPr>
                        <a:t>Средняя</a:t>
                      </a:r>
                      <a:endParaRPr lang="ru-RU" b="0" i="0" dirty="0">
                        <a:solidFill>
                          <a:schemeClr val="tx1">
                            <a:lumMod val="85000"/>
                            <a:lumOff val="15000"/>
                          </a:schemeClr>
                        </a:solidFill>
                      </a:endParaRPr>
                    </a:p>
                  </a:txBody>
                  <a:tcPr/>
                </a:tc>
                <a:tc>
                  <a:txBody>
                    <a:bodyPr/>
                    <a:lstStyle/>
                    <a:p>
                      <a:r>
                        <a:rPr lang="ru-RU" b="0" i="0" dirty="0" smtClean="0">
                          <a:solidFill>
                            <a:schemeClr val="tx1">
                              <a:lumMod val="85000"/>
                              <a:lumOff val="15000"/>
                            </a:schemeClr>
                          </a:solidFill>
                        </a:rPr>
                        <a:t>Среднее</a:t>
                      </a:r>
                      <a:endParaRPr lang="ru-RU" b="0" i="0" dirty="0">
                        <a:solidFill>
                          <a:schemeClr val="tx1">
                            <a:lumMod val="85000"/>
                            <a:lumOff val="15000"/>
                          </a:schemeClr>
                        </a:solidFill>
                      </a:endParaRPr>
                    </a:p>
                  </a:txBody>
                  <a:tcPr/>
                </a:tc>
              </a:tr>
              <a:tr h="370840">
                <a:tc>
                  <a:txBody>
                    <a:bodyPr/>
                    <a:lstStyle/>
                    <a:p>
                      <a:pPr marL="342900" indent="-342900">
                        <a:spcBef>
                          <a:spcPts val="600"/>
                        </a:spcBef>
                        <a:buFont typeface="+mj-lt"/>
                        <a:buNone/>
                      </a:pPr>
                      <a:r>
                        <a:rPr lang="ru-RU" dirty="0" smtClean="0"/>
                        <a:t>Электронный</a:t>
                      </a:r>
                      <a:endParaRPr lang="ru-RU" dirty="0"/>
                    </a:p>
                  </a:txBody>
                  <a:tcPr/>
                </a:tc>
                <a:tc>
                  <a:txBody>
                    <a:bodyPr/>
                    <a:lstStyle/>
                    <a:p>
                      <a:r>
                        <a:rPr lang="ru-RU" b="0" i="0" dirty="0" smtClean="0">
                          <a:solidFill>
                            <a:srgbClr val="00B050"/>
                          </a:solidFill>
                        </a:rPr>
                        <a:t>Высокая</a:t>
                      </a:r>
                      <a:endParaRPr lang="ru-RU" b="0" i="0" dirty="0">
                        <a:solidFill>
                          <a:srgbClr val="00B050"/>
                        </a:solidFill>
                      </a:endParaRPr>
                    </a:p>
                  </a:txBody>
                  <a:tcPr/>
                </a:tc>
                <a:tc>
                  <a:txBody>
                    <a:bodyPr/>
                    <a:lstStyle/>
                    <a:p>
                      <a:r>
                        <a:rPr lang="ru-RU" b="0" i="0" dirty="0" smtClean="0">
                          <a:solidFill>
                            <a:srgbClr val="FF0000"/>
                          </a:solidFill>
                        </a:rPr>
                        <a:t>Высокая</a:t>
                      </a:r>
                      <a:endParaRPr lang="ru-RU" b="0" i="0" dirty="0">
                        <a:solidFill>
                          <a:srgbClr val="FF0000"/>
                        </a:solidFill>
                      </a:endParaRPr>
                    </a:p>
                  </a:txBody>
                  <a:tcPr/>
                </a:tc>
                <a:tc>
                  <a:txBody>
                    <a:bodyPr/>
                    <a:lstStyle/>
                    <a:p>
                      <a:r>
                        <a:rPr lang="ru-RU" b="0" i="0" dirty="0" smtClean="0">
                          <a:solidFill>
                            <a:srgbClr val="00B050"/>
                          </a:solidFill>
                        </a:rPr>
                        <a:t>Высокое</a:t>
                      </a:r>
                      <a:endParaRPr lang="ru-RU" b="0" i="0" dirty="0">
                        <a:solidFill>
                          <a:srgbClr val="00B050"/>
                        </a:solidFill>
                      </a:endParaRPr>
                    </a:p>
                  </a:txBody>
                  <a:tcPr/>
                </a:tc>
              </a:tr>
            </a:tbl>
          </a:graphicData>
        </a:graphic>
      </p:graphicFrame>
      <p:sp>
        <p:nvSpPr>
          <p:cNvPr id="9" name="TextBox 8"/>
          <p:cNvSpPr txBox="1"/>
          <p:nvPr/>
        </p:nvSpPr>
        <p:spPr>
          <a:xfrm>
            <a:off x="571472" y="2505670"/>
            <a:ext cx="7858180" cy="923330"/>
          </a:xfrm>
          <a:prstGeom prst="rect">
            <a:avLst/>
          </a:prstGeom>
          <a:noFill/>
        </p:spPr>
        <p:txBody>
          <a:bodyPr wrap="square" rtlCol="0">
            <a:spAutoFit/>
          </a:bodyPr>
          <a:lstStyle/>
          <a:p>
            <a:pPr marL="342900" indent="-342900" algn="just" fontAlgn="t">
              <a:buFont typeface="+mj-lt"/>
              <a:buAutoNum type="arabicPeriod"/>
            </a:pPr>
            <a:r>
              <a:rPr lang="ru-RU" dirty="0" smtClean="0"/>
              <a:t>Уменьшение объема устной и бумажной информации.</a:t>
            </a:r>
          </a:p>
          <a:p>
            <a:pPr marL="342900" indent="-342900" algn="just" fontAlgn="t">
              <a:buFont typeface="+mj-lt"/>
              <a:buAutoNum type="arabicPeriod"/>
            </a:pPr>
            <a:r>
              <a:rPr lang="ru-RU" dirty="0" smtClean="0"/>
              <a:t>Улучшение стандартизации и унификации </a:t>
            </a:r>
            <a:r>
              <a:rPr lang="ru-RU" dirty="0" smtClean="0"/>
              <a:t>сообщений</a:t>
            </a:r>
            <a:r>
              <a:rPr lang="ru-RU" dirty="0" smtClean="0"/>
              <a:t>, документов.</a:t>
            </a:r>
          </a:p>
          <a:p>
            <a:pPr marL="342900" indent="-342900" algn="just" fontAlgn="t">
              <a:buFont typeface="+mj-lt"/>
              <a:buAutoNum type="arabicPeriod"/>
            </a:pPr>
            <a:r>
              <a:rPr lang="ru-RU" dirty="0" smtClean="0"/>
              <a:t>Внедрение электронного документооборота</a:t>
            </a:r>
            <a:r>
              <a:rPr lang="ru-RU" dirty="0" smtClean="0"/>
              <a:t>.</a:t>
            </a:r>
            <a:endParaRPr lang="ru-RU" dirty="0"/>
          </a:p>
        </p:txBody>
      </p:sp>
      <p:sp>
        <p:nvSpPr>
          <p:cNvPr id="10" name="TextBox 9"/>
          <p:cNvSpPr txBox="1"/>
          <p:nvPr/>
        </p:nvSpPr>
        <p:spPr>
          <a:xfrm>
            <a:off x="571472" y="3969443"/>
            <a:ext cx="7858180" cy="2031325"/>
          </a:xfrm>
          <a:prstGeom prst="rect">
            <a:avLst/>
          </a:prstGeom>
          <a:noFill/>
        </p:spPr>
        <p:txBody>
          <a:bodyPr wrap="square" rtlCol="0">
            <a:spAutoFit/>
          </a:bodyPr>
          <a:lstStyle/>
          <a:p>
            <a:pPr marL="342900" indent="-342900" algn="just" fontAlgn="t"/>
            <a:r>
              <a:rPr lang="ru-RU" dirty="0" smtClean="0"/>
              <a:t>При внедрении типовых </a:t>
            </a:r>
            <a:r>
              <a:rPr lang="ru-RU" b="1" dirty="0" smtClean="0"/>
              <a:t>бланков</a:t>
            </a:r>
            <a:r>
              <a:rPr lang="ru-RU" dirty="0" smtClean="0"/>
              <a:t> и </a:t>
            </a:r>
            <a:r>
              <a:rPr lang="ru-RU" b="1" dirty="0" smtClean="0"/>
              <a:t>шаблонов</a:t>
            </a:r>
            <a:r>
              <a:rPr lang="ru-RU" dirty="0" smtClean="0"/>
              <a:t> договоров, форм, писем и т.д. необходимо:</a:t>
            </a:r>
          </a:p>
          <a:p>
            <a:pPr marL="342900" indent="-342900" algn="just" fontAlgn="t">
              <a:buAutoNum type="arabicPeriod"/>
            </a:pPr>
            <a:r>
              <a:rPr lang="ru-RU" dirty="0" smtClean="0"/>
              <a:t>Отделить типовые (стандартные) случаи от нетиповых, требующих индивидуального подхода.</a:t>
            </a:r>
          </a:p>
          <a:p>
            <a:pPr marL="342900" indent="-342900" algn="just" fontAlgn="t">
              <a:buAutoNum type="arabicPeriod"/>
            </a:pPr>
            <a:r>
              <a:rPr lang="ru-RU" dirty="0" smtClean="0"/>
              <a:t>За типовую часть документа должен отвечать соответствующий специалист. Другие исполнители, работающие с документом, не должны менять типовую часть.</a:t>
            </a:r>
            <a:endParaRPr lang="ru-RU"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descr="&amp;Rcy;&amp;icy;&amp;scy;&amp;ucy;&amp;ncy;&amp;ocy;&amp;kcy; 17. &amp;Pcy;&amp;rcy;&amp;icy;&amp;mcy;&amp;iecy;&amp;rcy; &amp;tcy;&amp;ocy;&amp;chcy;&amp;kcy;&amp;icy; &amp;kcy;&amp;ocy;&amp;ncy;&amp;tcy;&amp;rcy;&amp;ocy;&amp;lcy;&amp;yacy; &amp;vcy;&amp;ncy;&amp;iecy;&amp;dcy;&amp;rcy;&amp;iecy;&amp;ncy;&amp;ncy;&amp;ocy;&amp;jcy; &amp;vcy; &amp;bcy;&amp;icy;&amp;zcy;&amp;ncy;&amp;iecy;&amp;scy;-&amp;pcy;&amp;rcy;&amp;ocy;&amp;tscy;&amp;iecy;&amp;scy;&amp;scy;"/>
          <p:cNvPicPr>
            <a:picLocks noChangeAspect="1" noChangeArrowheads="1"/>
          </p:cNvPicPr>
          <p:nvPr/>
        </p:nvPicPr>
        <p:blipFill>
          <a:blip r:embed="rId2"/>
          <a:srcRect/>
          <a:stretch>
            <a:fillRect/>
          </a:stretch>
        </p:blipFill>
        <p:spPr bwMode="auto">
          <a:xfrm>
            <a:off x="3988803" y="1000108"/>
            <a:ext cx="5155197" cy="2286016"/>
          </a:xfrm>
          <a:prstGeom prst="rect">
            <a:avLst/>
          </a:prstGeom>
          <a:noFill/>
        </p:spPr>
      </p:pic>
      <p:sp>
        <p:nvSpPr>
          <p:cNvPr id="2" name="Заголовок 1"/>
          <p:cNvSpPr>
            <a:spLocks noGrp="1"/>
          </p:cNvSpPr>
          <p:nvPr>
            <p:ph type="title"/>
          </p:nvPr>
        </p:nvSpPr>
        <p:spPr/>
        <p:txBody>
          <a:bodyPr/>
          <a:lstStyle/>
          <a:p>
            <a:r>
              <a:rPr lang="ru-RU" dirty="0" smtClean="0"/>
              <a:t>Организация точек контроля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109</a:t>
            </a:fld>
            <a:endParaRPr lang="ru-RU"/>
          </a:p>
        </p:txBody>
      </p:sp>
      <p:sp>
        <p:nvSpPr>
          <p:cNvPr id="6" name="TextBox 5"/>
          <p:cNvSpPr txBox="1"/>
          <p:nvPr/>
        </p:nvSpPr>
        <p:spPr>
          <a:xfrm>
            <a:off x="571472" y="571480"/>
            <a:ext cx="2330574" cy="369332"/>
          </a:xfrm>
          <a:prstGeom prst="rect">
            <a:avLst/>
          </a:prstGeom>
          <a:noFill/>
        </p:spPr>
        <p:txBody>
          <a:bodyPr wrap="none" rtlCol="0">
            <a:spAutoFit/>
          </a:bodyPr>
          <a:lstStyle/>
          <a:p>
            <a:r>
              <a:rPr lang="ru-RU" dirty="0" smtClean="0"/>
              <a:t>Виды точек контроля:</a:t>
            </a:r>
            <a:endParaRPr lang="ru-RU" dirty="0"/>
          </a:p>
        </p:txBody>
      </p:sp>
      <p:sp>
        <p:nvSpPr>
          <p:cNvPr id="7" name="TextBox 6"/>
          <p:cNvSpPr txBox="1"/>
          <p:nvPr/>
        </p:nvSpPr>
        <p:spPr>
          <a:xfrm>
            <a:off x="428596" y="1000108"/>
            <a:ext cx="3643338" cy="2031325"/>
          </a:xfrm>
          <a:prstGeom prst="rect">
            <a:avLst/>
          </a:prstGeom>
          <a:noFill/>
        </p:spPr>
        <p:txBody>
          <a:bodyPr wrap="square" rtlCol="0">
            <a:spAutoFit/>
          </a:bodyPr>
          <a:lstStyle/>
          <a:p>
            <a:r>
              <a:rPr lang="ru-RU" b="1" dirty="0" smtClean="0"/>
              <a:t>Внедренные </a:t>
            </a:r>
          </a:p>
          <a:p>
            <a:r>
              <a:rPr lang="ru-RU" dirty="0" smtClean="0"/>
              <a:t>Между этапами выполнения БП.</a:t>
            </a:r>
          </a:p>
          <a:p>
            <a:r>
              <a:rPr lang="ru-RU" dirty="0" smtClean="0"/>
              <a:t>В случае несоответствия процесс блокируется.</a:t>
            </a:r>
          </a:p>
          <a:p>
            <a:r>
              <a:rPr lang="ru-RU" dirty="0" smtClean="0"/>
              <a:t>Эффективна автоматизация, например,  проверка значений, введенных в форму.</a:t>
            </a:r>
            <a:endParaRPr lang="ru-RU" dirty="0"/>
          </a:p>
        </p:txBody>
      </p:sp>
      <p:sp>
        <p:nvSpPr>
          <p:cNvPr id="9" name="TextBox 8"/>
          <p:cNvSpPr txBox="1"/>
          <p:nvPr/>
        </p:nvSpPr>
        <p:spPr>
          <a:xfrm>
            <a:off x="428596" y="4071942"/>
            <a:ext cx="8143932" cy="1754326"/>
          </a:xfrm>
          <a:prstGeom prst="rect">
            <a:avLst/>
          </a:prstGeom>
          <a:noFill/>
        </p:spPr>
        <p:txBody>
          <a:bodyPr wrap="square" rtlCol="0">
            <a:spAutoFit/>
          </a:bodyPr>
          <a:lstStyle/>
          <a:p>
            <a:r>
              <a:rPr lang="ru-RU" b="1" dirty="0" smtClean="0"/>
              <a:t>Наблюдающие</a:t>
            </a:r>
          </a:p>
          <a:p>
            <a:r>
              <a:rPr lang="ru-RU" dirty="0" smtClean="0"/>
              <a:t>Контроль за полным циклом выполнения процессом, как правило, неоднократный.</a:t>
            </a:r>
          </a:p>
          <a:p>
            <a:r>
              <a:rPr lang="ru-RU" dirty="0" smtClean="0"/>
              <a:t>На основе собранных статистических сведений выполняется корректировка процесса.</a:t>
            </a:r>
          </a:p>
          <a:p>
            <a:r>
              <a:rPr lang="ru-RU" dirty="0" smtClean="0"/>
              <a:t>Не препятствует выполнению процесса.</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Описание окружения бизнес-процесса</a:t>
            </a:r>
          </a:p>
        </p:txBody>
      </p:sp>
      <p:sp>
        <p:nvSpPr>
          <p:cNvPr id="3" name="Номер слайда 2"/>
          <p:cNvSpPr>
            <a:spLocks noGrp="1"/>
          </p:cNvSpPr>
          <p:nvPr>
            <p:ph type="sldNum" sz="quarter" idx="12"/>
          </p:nvPr>
        </p:nvSpPr>
        <p:spPr/>
        <p:txBody>
          <a:bodyPr/>
          <a:lstStyle/>
          <a:p>
            <a:fld id="{C92996B6-944A-4A11-9064-95E51A78E860}" type="slidenum">
              <a:rPr lang="ru-RU" smtClean="0"/>
              <a:pPr/>
              <a:t>11</a:t>
            </a:fld>
            <a:endParaRPr lang="ru-RU"/>
          </a:p>
        </p:txBody>
      </p:sp>
      <p:pic>
        <p:nvPicPr>
          <p:cNvPr id="4" name="Рисунок 3" descr="&amp;Rcy;&amp;icy;&amp;scy;&amp;ucy;&amp;ncy;&amp;ocy;&amp;kcy; 2. &amp;Scy;&amp;khcy;&amp;iecy;&amp;mcy;&amp;acy; &amp;ocy;&amp;kcy;&amp;rcy;&amp;ucy;&amp;zhcy;&amp;iecy;&amp;ncy;&amp;icy;&amp;yacy; &amp;bcy;&amp;icy;&amp;zcy;&amp;ncy;&amp;iecy;&amp;scy;-&amp;pcy;&amp;rcy;&amp;ocy;&amp;tscy;&amp;iecy;&amp;scy;&amp;scy;&amp;acy;"/>
          <p:cNvPicPr/>
          <p:nvPr/>
        </p:nvPicPr>
        <p:blipFill>
          <a:blip r:embed="rId2" cstate="print"/>
          <a:srcRect/>
          <a:stretch>
            <a:fillRect/>
          </a:stretch>
        </p:blipFill>
        <p:spPr bwMode="auto">
          <a:xfrm>
            <a:off x="857224" y="2143116"/>
            <a:ext cx="7572428" cy="4429156"/>
          </a:xfrm>
          <a:prstGeom prst="rect">
            <a:avLst/>
          </a:prstGeom>
          <a:noFill/>
          <a:ln w="9525">
            <a:noFill/>
            <a:miter lim="800000"/>
            <a:headEnd/>
            <a:tailEnd/>
          </a:ln>
        </p:spPr>
      </p:pic>
      <p:sp>
        <p:nvSpPr>
          <p:cNvPr id="5" name="TextBox 4"/>
          <p:cNvSpPr txBox="1"/>
          <p:nvPr/>
        </p:nvSpPr>
        <p:spPr>
          <a:xfrm>
            <a:off x="428596" y="714356"/>
            <a:ext cx="8286808" cy="1200329"/>
          </a:xfrm>
          <a:prstGeom prst="rect">
            <a:avLst/>
          </a:prstGeom>
          <a:noFill/>
        </p:spPr>
        <p:txBody>
          <a:bodyPr wrap="square" rtlCol="0">
            <a:spAutoFit/>
          </a:bodyPr>
          <a:lstStyle/>
          <a:p>
            <a:pPr indent="355600" algn="just"/>
            <a:r>
              <a:rPr lang="ru-RU" dirty="0" smtClean="0"/>
              <a:t>Первый шаг </a:t>
            </a:r>
            <a:r>
              <a:rPr lang="ru-RU" dirty="0"/>
              <a:t>описания </a:t>
            </a:r>
            <a:r>
              <a:rPr lang="ru-RU" dirty="0" smtClean="0"/>
              <a:t>бизнес-процесса. </a:t>
            </a:r>
          </a:p>
          <a:p>
            <a:pPr indent="355600" algn="just"/>
            <a:r>
              <a:rPr lang="ru-RU" dirty="0" smtClean="0"/>
              <a:t>Окружение представляет </a:t>
            </a:r>
            <a:r>
              <a:rPr lang="ru-RU" dirty="0"/>
              <a:t>совокупность </a:t>
            </a:r>
            <a:r>
              <a:rPr lang="ru-RU" b="1" dirty="0"/>
              <a:t>входов</a:t>
            </a:r>
            <a:r>
              <a:rPr lang="ru-RU" dirty="0"/>
              <a:t> и </a:t>
            </a:r>
            <a:r>
              <a:rPr lang="ru-RU" b="1" dirty="0"/>
              <a:t>выходов</a:t>
            </a:r>
            <a:r>
              <a:rPr lang="ru-RU" dirty="0"/>
              <a:t> бизнес-процесса с указанием </a:t>
            </a:r>
            <a:r>
              <a:rPr lang="ru-RU" b="1" dirty="0"/>
              <a:t>поставщиков</a:t>
            </a:r>
            <a:r>
              <a:rPr lang="ru-RU" dirty="0"/>
              <a:t> и </a:t>
            </a:r>
            <a:r>
              <a:rPr lang="ru-RU" b="1" dirty="0"/>
              <a:t>клиентов</a:t>
            </a:r>
            <a:r>
              <a:rPr lang="ru-RU" dirty="0"/>
              <a:t>. </a:t>
            </a:r>
            <a:endParaRPr lang="ru-RU" dirty="0" smtClean="0"/>
          </a:p>
          <a:p>
            <a:pPr indent="355600" algn="just"/>
            <a:r>
              <a:rPr lang="ru-RU" dirty="0" smtClean="0"/>
              <a:t>Поставщики </a:t>
            </a:r>
            <a:r>
              <a:rPr lang="ru-RU" dirty="0"/>
              <a:t>и клиенты </a:t>
            </a:r>
            <a:r>
              <a:rPr lang="ru-RU" dirty="0" smtClean="0"/>
              <a:t>могут </a:t>
            </a:r>
            <a:r>
              <a:rPr lang="ru-RU" dirty="0"/>
              <a:t>быть как </a:t>
            </a:r>
            <a:r>
              <a:rPr lang="ru-RU" i="1" dirty="0"/>
              <a:t>внутренними</a:t>
            </a:r>
            <a:r>
              <a:rPr lang="ru-RU" dirty="0"/>
              <a:t>, так и </a:t>
            </a:r>
            <a:r>
              <a:rPr lang="ru-RU" i="1" dirty="0"/>
              <a:t>внешними</a:t>
            </a:r>
            <a:r>
              <a:rPr lang="ru-RU" dirty="0"/>
              <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 по теме лекции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110</a:t>
            </a:fld>
            <a:endParaRPr lang="ru-RU"/>
          </a:p>
        </p:txBody>
      </p:sp>
      <p:sp>
        <p:nvSpPr>
          <p:cNvPr id="4" name="Прямоугольник 3"/>
          <p:cNvSpPr/>
          <p:nvPr/>
        </p:nvSpPr>
        <p:spPr>
          <a:xfrm>
            <a:off x="642910" y="2357430"/>
            <a:ext cx="5387885" cy="646331"/>
          </a:xfrm>
          <a:prstGeom prst="rect">
            <a:avLst/>
          </a:prstGeom>
        </p:spPr>
        <p:txBody>
          <a:bodyPr wrap="none">
            <a:spAutoFit/>
          </a:bodyPr>
          <a:lstStyle/>
          <a:p>
            <a:r>
              <a:rPr lang="ru-RU" b="1" dirty="0" smtClean="0"/>
              <a:t>7 простых приемов оптимизации бизнес-процессов</a:t>
            </a:r>
          </a:p>
          <a:p>
            <a:r>
              <a:rPr lang="en-GB" dirty="0" smtClean="0"/>
              <a:t>http</a:t>
            </a:r>
            <a:r>
              <a:rPr lang="en-GB" dirty="0" smtClean="0"/>
              <a:t>://psyfactor.org/lib/bondarenko2.htm</a:t>
            </a:r>
            <a:endParaRPr lang="ru-RU" dirty="0"/>
          </a:p>
        </p:txBody>
      </p:sp>
      <p:sp>
        <p:nvSpPr>
          <p:cNvPr id="5" name="Прямоугольник 4"/>
          <p:cNvSpPr/>
          <p:nvPr/>
        </p:nvSpPr>
        <p:spPr>
          <a:xfrm>
            <a:off x="642910" y="3139859"/>
            <a:ext cx="4122219" cy="646331"/>
          </a:xfrm>
          <a:prstGeom prst="rect">
            <a:avLst/>
          </a:prstGeom>
        </p:spPr>
        <p:txBody>
          <a:bodyPr wrap="none">
            <a:spAutoFit/>
          </a:bodyPr>
          <a:lstStyle/>
          <a:p>
            <a:r>
              <a:rPr lang="ru-RU" b="1" dirty="0" smtClean="0"/>
              <a:t>Оптимизация бизнес-процессов</a:t>
            </a:r>
          </a:p>
          <a:p>
            <a:r>
              <a:rPr lang="en-GB" dirty="0" smtClean="0"/>
              <a:t>http://quality.eup.ru/DOCUM4/o-b-p.htm</a:t>
            </a:r>
            <a:endParaRPr lang="ru-RU" dirty="0"/>
          </a:p>
        </p:txBody>
      </p:sp>
      <p:sp>
        <p:nvSpPr>
          <p:cNvPr id="6" name="Прямоугольник 5"/>
          <p:cNvSpPr/>
          <p:nvPr/>
        </p:nvSpPr>
        <p:spPr>
          <a:xfrm>
            <a:off x="642910" y="3934430"/>
            <a:ext cx="8001056" cy="646331"/>
          </a:xfrm>
          <a:prstGeom prst="rect">
            <a:avLst/>
          </a:prstGeom>
        </p:spPr>
        <p:txBody>
          <a:bodyPr wrap="square">
            <a:spAutoFit/>
          </a:bodyPr>
          <a:lstStyle/>
          <a:p>
            <a:r>
              <a:rPr lang="ru-RU" b="1" dirty="0" smtClean="0"/>
              <a:t>Экспресс-метод оптимизации бизнес-процессов</a:t>
            </a:r>
          </a:p>
          <a:p>
            <a:r>
              <a:rPr lang="en-GB" dirty="0" smtClean="0"/>
              <a:t>http</a:t>
            </a:r>
            <a:r>
              <a:rPr lang="en-GB" dirty="0" smtClean="0"/>
              <a:t>://pro-business.kz/upravlenie-organizatsiey/optimizacia-biznes-processov.html</a:t>
            </a:r>
            <a:endParaRPr lang="ru-RU" dirty="0"/>
          </a:p>
        </p:txBody>
      </p:sp>
      <p:sp>
        <p:nvSpPr>
          <p:cNvPr id="7" name="Прямоугольник 6"/>
          <p:cNvSpPr/>
          <p:nvPr/>
        </p:nvSpPr>
        <p:spPr>
          <a:xfrm>
            <a:off x="642910" y="857232"/>
            <a:ext cx="4536755" cy="646331"/>
          </a:xfrm>
          <a:prstGeom prst="rect">
            <a:avLst/>
          </a:prstGeom>
        </p:spPr>
        <p:txBody>
          <a:bodyPr wrap="none">
            <a:spAutoFit/>
          </a:bodyPr>
          <a:lstStyle/>
          <a:p>
            <a:r>
              <a:rPr lang="ru-RU" b="1" dirty="0" smtClean="0"/>
              <a:t>Выбор бизнес-процессов для </a:t>
            </a:r>
            <a:r>
              <a:rPr lang="ru-RU" b="1" dirty="0" smtClean="0"/>
              <a:t>оптимизации</a:t>
            </a:r>
          </a:p>
          <a:p>
            <a:r>
              <a:rPr lang="en-GB" dirty="0" smtClean="0"/>
              <a:t>http://www.betec.ru/index.php?id=6&amp;sid=43</a:t>
            </a:r>
            <a:endParaRPr lang="ru-RU" dirty="0"/>
          </a:p>
        </p:txBody>
      </p:sp>
      <p:sp>
        <p:nvSpPr>
          <p:cNvPr id="8" name="Прямоугольник 7"/>
          <p:cNvSpPr/>
          <p:nvPr/>
        </p:nvSpPr>
        <p:spPr>
          <a:xfrm>
            <a:off x="642910" y="1571612"/>
            <a:ext cx="4536755" cy="646331"/>
          </a:xfrm>
          <a:prstGeom prst="rect">
            <a:avLst/>
          </a:prstGeom>
        </p:spPr>
        <p:txBody>
          <a:bodyPr wrap="none">
            <a:spAutoFit/>
          </a:bodyPr>
          <a:lstStyle/>
          <a:p>
            <a:r>
              <a:rPr lang="ru-RU" b="1" dirty="0" smtClean="0"/>
              <a:t>Оптимизация бизнес-процессов</a:t>
            </a:r>
          </a:p>
          <a:p>
            <a:r>
              <a:rPr lang="en-GB" dirty="0" smtClean="0"/>
              <a:t>http://www.betec.ru/index.php?id=06&amp;sid=55</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Классификация входов и выходов</a:t>
            </a:r>
          </a:p>
        </p:txBody>
      </p:sp>
      <p:sp>
        <p:nvSpPr>
          <p:cNvPr id="3" name="Номер слайда 2"/>
          <p:cNvSpPr>
            <a:spLocks noGrp="1"/>
          </p:cNvSpPr>
          <p:nvPr>
            <p:ph type="sldNum" sz="quarter" idx="12"/>
          </p:nvPr>
        </p:nvSpPr>
        <p:spPr/>
        <p:txBody>
          <a:bodyPr/>
          <a:lstStyle/>
          <a:p>
            <a:fld id="{C92996B6-944A-4A11-9064-95E51A78E860}" type="slidenum">
              <a:rPr lang="ru-RU" smtClean="0"/>
              <a:pPr/>
              <a:t>12</a:t>
            </a:fld>
            <a:endParaRPr lang="ru-RU"/>
          </a:p>
        </p:txBody>
      </p:sp>
      <p:graphicFrame>
        <p:nvGraphicFramePr>
          <p:cNvPr id="4" name="Таблица 3"/>
          <p:cNvGraphicFramePr>
            <a:graphicFrameLocks noGrp="1"/>
          </p:cNvGraphicFramePr>
          <p:nvPr/>
        </p:nvGraphicFramePr>
        <p:xfrm>
          <a:off x="571472" y="857232"/>
          <a:ext cx="8286808" cy="5357850"/>
        </p:xfrm>
        <a:graphic>
          <a:graphicData uri="http://schemas.openxmlformats.org/drawingml/2006/table">
            <a:tbl>
              <a:tblPr/>
              <a:tblGrid>
                <a:gridCol w="2426041"/>
                <a:gridCol w="5860767"/>
              </a:tblGrid>
              <a:tr h="357190">
                <a:tc>
                  <a:txBody>
                    <a:bodyPr/>
                    <a:lstStyle/>
                    <a:p>
                      <a:pPr marL="0" indent="0" algn="ctr">
                        <a:lnSpc>
                          <a:spcPct val="115000"/>
                        </a:lnSpc>
                        <a:spcAft>
                          <a:spcPts val="0"/>
                        </a:spcAft>
                      </a:pPr>
                      <a:r>
                        <a:rPr lang="ru-RU" sz="1800" b="1" dirty="0">
                          <a:latin typeface="+mn-lt"/>
                          <a:ea typeface="Calibri"/>
                          <a:cs typeface="Times New Roman"/>
                        </a:rPr>
                        <a:t>Элемент</a:t>
                      </a:r>
                      <a:endParaRPr lang="ru-RU"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800" b="1" dirty="0">
                          <a:latin typeface="+mn-lt"/>
                          <a:ea typeface="Calibri"/>
                          <a:cs typeface="Times New Roman"/>
                        </a:rPr>
                        <a:t>Определение и характеристики</a:t>
                      </a:r>
                      <a:endParaRPr lang="ru-RU"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60">
                <a:tc>
                  <a:txBody>
                    <a:bodyPr/>
                    <a:lstStyle/>
                    <a:p>
                      <a:pPr marL="0" indent="0" algn="just">
                        <a:lnSpc>
                          <a:spcPct val="115000"/>
                        </a:lnSpc>
                        <a:spcAft>
                          <a:spcPts val="0"/>
                        </a:spcAft>
                      </a:pPr>
                      <a:r>
                        <a:rPr lang="ru-RU" sz="1800" dirty="0">
                          <a:latin typeface="+mn-lt"/>
                          <a:ea typeface="Calibri"/>
                          <a:cs typeface="Times New Roman"/>
                        </a:rPr>
                        <a:t>Первичный выход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buFont typeface="Arial" pitchFamily="34" charset="0"/>
                        <a:buChar char="•"/>
                      </a:pPr>
                      <a:r>
                        <a:rPr lang="ru-RU" sz="1800" dirty="0">
                          <a:latin typeface="+mn-lt"/>
                          <a:ea typeface="Calibri"/>
                          <a:cs typeface="Times New Roman"/>
                        </a:rPr>
                        <a:t>Основной результат, ради которого существует бизнес-процесс.</a:t>
                      </a:r>
                    </a:p>
                    <a:p>
                      <a:pPr indent="450215" algn="just">
                        <a:lnSpc>
                          <a:spcPct val="115000"/>
                        </a:lnSpc>
                        <a:spcAft>
                          <a:spcPts val="0"/>
                        </a:spcAft>
                        <a:buFont typeface="Arial" pitchFamily="34" charset="0"/>
                        <a:buChar char="•"/>
                      </a:pPr>
                      <a:r>
                        <a:rPr lang="ru-RU" sz="1800" dirty="0">
                          <a:latin typeface="+mn-lt"/>
                          <a:ea typeface="Calibri"/>
                          <a:cs typeface="Times New Roman"/>
                        </a:rPr>
                        <a:t>Определяется целью, назначением бизнес-процесса.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570">
                <a:tc>
                  <a:txBody>
                    <a:bodyPr/>
                    <a:lstStyle/>
                    <a:p>
                      <a:pPr marL="0" indent="0" algn="just" defTabSz="914400" rtl="0" eaLnBrk="1" latinLnBrk="0" hangingPunct="1">
                        <a:lnSpc>
                          <a:spcPct val="115000"/>
                        </a:lnSpc>
                        <a:spcAft>
                          <a:spcPts val="0"/>
                        </a:spcAft>
                      </a:pPr>
                      <a:r>
                        <a:rPr lang="ru-RU" sz="1800" kern="1200" dirty="0">
                          <a:solidFill>
                            <a:schemeClr val="tx1"/>
                          </a:solidFill>
                          <a:latin typeface="+mn-lt"/>
                          <a:ea typeface="Calibri"/>
                          <a:cs typeface="Times New Roman"/>
                        </a:rPr>
                        <a:t>Вторичный выход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buFont typeface="Arial" pitchFamily="34" charset="0"/>
                        <a:buChar char="•"/>
                      </a:pPr>
                      <a:r>
                        <a:rPr lang="ru-RU" sz="1800" dirty="0">
                          <a:latin typeface="+mn-lt"/>
                          <a:ea typeface="Calibri"/>
                          <a:cs typeface="Times New Roman"/>
                        </a:rPr>
                        <a:t>Побочный продукт бизнес-процесса, который может быть востребован вторичными клиентами.</a:t>
                      </a:r>
                    </a:p>
                    <a:p>
                      <a:pPr indent="450215" algn="just">
                        <a:lnSpc>
                          <a:spcPct val="115000"/>
                        </a:lnSpc>
                        <a:spcAft>
                          <a:spcPts val="0"/>
                        </a:spcAft>
                        <a:buFont typeface="Arial" pitchFamily="34" charset="0"/>
                        <a:buChar char="•"/>
                      </a:pPr>
                      <a:r>
                        <a:rPr lang="ru-RU" sz="1800" dirty="0">
                          <a:latin typeface="+mn-lt"/>
                          <a:ea typeface="Calibri"/>
                          <a:cs typeface="Times New Roman"/>
                        </a:rPr>
                        <a:t>Не является основной целью бизнес-процесса.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570">
                <a:tc>
                  <a:txBody>
                    <a:bodyPr/>
                    <a:lstStyle/>
                    <a:p>
                      <a:pPr marL="0" indent="0" algn="just" defTabSz="914400" rtl="0" eaLnBrk="1" latinLnBrk="0" hangingPunct="1">
                        <a:lnSpc>
                          <a:spcPct val="115000"/>
                        </a:lnSpc>
                        <a:spcAft>
                          <a:spcPts val="0"/>
                        </a:spcAft>
                      </a:pPr>
                      <a:r>
                        <a:rPr lang="ru-RU" sz="1800" kern="1200" dirty="0">
                          <a:solidFill>
                            <a:schemeClr val="tx1"/>
                          </a:solidFill>
                          <a:latin typeface="+mn-lt"/>
                          <a:ea typeface="Calibri"/>
                          <a:cs typeface="Times New Roman"/>
                        </a:rPr>
                        <a:t>Первичный вход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buFont typeface="Arial" pitchFamily="34" charset="0"/>
                        <a:buChar char="•"/>
                      </a:pPr>
                      <a:r>
                        <a:rPr lang="ru-RU" sz="1800" dirty="0">
                          <a:latin typeface="+mn-lt"/>
                          <a:ea typeface="Calibri"/>
                          <a:cs typeface="Times New Roman"/>
                        </a:rPr>
                        <a:t>Поток объектов, инициирующий «запуск» бизнес-процесса, например - заказ клиента, план закупок и т.д.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60">
                <a:tc>
                  <a:txBody>
                    <a:bodyPr/>
                    <a:lstStyle/>
                    <a:p>
                      <a:pPr marL="0" indent="0" algn="just" defTabSz="914400" rtl="0" eaLnBrk="1" latinLnBrk="0" hangingPunct="1">
                        <a:lnSpc>
                          <a:spcPct val="115000"/>
                        </a:lnSpc>
                        <a:spcAft>
                          <a:spcPts val="0"/>
                        </a:spcAft>
                      </a:pPr>
                      <a:r>
                        <a:rPr lang="ru-RU" sz="1800" kern="1200" dirty="0">
                          <a:solidFill>
                            <a:schemeClr val="tx1"/>
                          </a:solidFill>
                          <a:latin typeface="+mn-lt"/>
                          <a:ea typeface="Calibri"/>
                          <a:cs typeface="Times New Roman"/>
                        </a:rPr>
                        <a:t>Вторичный вход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buFont typeface="Arial" pitchFamily="34" charset="0"/>
                        <a:buChar char="•"/>
                      </a:pPr>
                      <a:r>
                        <a:rPr lang="ru-RU" sz="1800" dirty="0">
                          <a:latin typeface="+mn-lt"/>
                          <a:ea typeface="Calibri"/>
                          <a:cs typeface="Times New Roman"/>
                        </a:rPr>
                        <a:t>Потоки объектов, обеспечивающие нормальное протекание бизнес-процесса, например – стандарты, правила, механизмы выполнения действий, оборудование и пр.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Технология анализа и оптимизации</a:t>
            </a:r>
            <a:br>
              <a:rPr lang="ru-RU" dirty="0" smtClean="0"/>
            </a:br>
            <a:r>
              <a:rPr lang="ru-RU" dirty="0" smtClean="0"/>
              <a:t>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13</a:t>
            </a:fld>
            <a:endParaRPr lang="ru-RU"/>
          </a:p>
        </p:txBody>
      </p:sp>
      <p:sp>
        <p:nvSpPr>
          <p:cNvPr id="5" name="TextBox 4"/>
          <p:cNvSpPr txBox="1"/>
          <p:nvPr/>
        </p:nvSpPr>
        <p:spPr>
          <a:xfrm>
            <a:off x="571472" y="2500306"/>
            <a:ext cx="2286016" cy="923330"/>
          </a:xfrm>
          <a:prstGeom prst="rect">
            <a:avLst/>
          </a:prstGeom>
          <a:solidFill>
            <a:schemeClr val="bg1"/>
          </a:solidFill>
          <a:ln>
            <a:solidFill>
              <a:schemeClr val="tx1"/>
            </a:solidFill>
          </a:ln>
        </p:spPr>
        <p:txBody>
          <a:bodyPr wrap="square" rtlCol="0">
            <a:spAutoFit/>
          </a:bodyPr>
          <a:lstStyle/>
          <a:p>
            <a:pPr algn="ctr"/>
            <a:r>
              <a:rPr lang="ru-RU" dirty="0" smtClean="0"/>
              <a:t>Разработка модели организации</a:t>
            </a:r>
            <a:br>
              <a:rPr lang="ru-RU" dirty="0" smtClean="0"/>
            </a:br>
            <a:r>
              <a:rPr lang="ru-RU" b="1" dirty="0" smtClean="0"/>
              <a:t>«как есть» </a:t>
            </a:r>
            <a:r>
              <a:rPr lang="en-US" b="1" dirty="0" smtClean="0"/>
              <a:t>(as is)</a:t>
            </a:r>
            <a:endParaRPr lang="ru-RU" b="1" dirty="0"/>
          </a:p>
        </p:txBody>
      </p:sp>
      <p:sp>
        <p:nvSpPr>
          <p:cNvPr id="6" name="TextBox 5"/>
          <p:cNvSpPr txBox="1"/>
          <p:nvPr/>
        </p:nvSpPr>
        <p:spPr>
          <a:xfrm>
            <a:off x="3500430" y="2500306"/>
            <a:ext cx="1785950" cy="923330"/>
          </a:xfrm>
          <a:prstGeom prst="rect">
            <a:avLst/>
          </a:prstGeom>
          <a:solidFill>
            <a:schemeClr val="bg1"/>
          </a:solidFill>
          <a:ln>
            <a:solidFill>
              <a:schemeClr val="tx1"/>
            </a:solidFill>
          </a:ln>
        </p:spPr>
        <p:txBody>
          <a:bodyPr wrap="square" rtlCol="0">
            <a:spAutoFit/>
          </a:bodyPr>
          <a:lstStyle/>
          <a:p>
            <a:pPr algn="ctr"/>
            <a:r>
              <a:rPr lang="ru-RU" dirty="0" smtClean="0"/>
              <a:t>Анализ модели организации</a:t>
            </a:r>
            <a:br>
              <a:rPr lang="ru-RU" dirty="0" smtClean="0"/>
            </a:br>
            <a:r>
              <a:rPr lang="ru-RU" dirty="0" smtClean="0"/>
              <a:t>«как есть» </a:t>
            </a:r>
            <a:r>
              <a:rPr lang="en-US" dirty="0" smtClean="0"/>
              <a:t>(as is)</a:t>
            </a:r>
            <a:endParaRPr lang="ru-RU" dirty="0"/>
          </a:p>
        </p:txBody>
      </p:sp>
      <p:sp>
        <p:nvSpPr>
          <p:cNvPr id="7" name="TextBox 6"/>
          <p:cNvSpPr txBox="1"/>
          <p:nvPr/>
        </p:nvSpPr>
        <p:spPr>
          <a:xfrm>
            <a:off x="5929322" y="2500306"/>
            <a:ext cx="2428892" cy="923330"/>
          </a:xfrm>
          <a:prstGeom prst="rect">
            <a:avLst/>
          </a:prstGeom>
          <a:solidFill>
            <a:schemeClr val="bg1"/>
          </a:solidFill>
          <a:ln>
            <a:solidFill>
              <a:schemeClr val="tx1"/>
            </a:solidFill>
          </a:ln>
        </p:spPr>
        <p:txBody>
          <a:bodyPr wrap="square" rtlCol="0">
            <a:spAutoFit/>
          </a:bodyPr>
          <a:lstStyle/>
          <a:p>
            <a:pPr algn="ctr"/>
            <a:r>
              <a:rPr lang="ru-RU" dirty="0" smtClean="0"/>
              <a:t>Разработка модели организации</a:t>
            </a:r>
            <a:br>
              <a:rPr lang="ru-RU" dirty="0" smtClean="0"/>
            </a:br>
            <a:r>
              <a:rPr lang="ru-RU" b="1" dirty="0" smtClean="0"/>
              <a:t>«как надо» </a:t>
            </a:r>
            <a:r>
              <a:rPr lang="en-US" b="1" dirty="0" smtClean="0"/>
              <a:t>(to be)</a:t>
            </a:r>
            <a:endParaRPr lang="ru-RU" b="1" dirty="0"/>
          </a:p>
        </p:txBody>
      </p:sp>
      <p:sp>
        <p:nvSpPr>
          <p:cNvPr id="8" name="TextBox 7"/>
          <p:cNvSpPr txBox="1"/>
          <p:nvPr/>
        </p:nvSpPr>
        <p:spPr>
          <a:xfrm>
            <a:off x="5786446" y="3929066"/>
            <a:ext cx="2643206" cy="1200329"/>
          </a:xfrm>
          <a:prstGeom prst="rect">
            <a:avLst/>
          </a:prstGeom>
          <a:solidFill>
            <a:schemeClr val="bg1"/>
          </a:solidFill>
          <a:ln>
            <a:solidFill>
              <a:schemeClr val="tx1"/>
            </a:solidFill>
          </a:ln>
        </p:spPr>
        <p:txBody>
          <a:bodyPr wrap="square" rtlCol="0">
            <a:spAutoFit/>
          </a:bodyPr>
          <a:lstStyle/>
          <a:p>
            <a:pPr algn="ctr"/>
            <a:r>
              <a:rPr lang="ru-RU" dirty="0" smtClean="0"/>
              <a:t>Разработка плана перехода из состояния «как есть» к состоянию </a:t>
            </a:r>
            <a:br>
              <a:rPr lang="ru-RU" dirty="0" smtClean="0"/>
            </a:br>
            <a:r>
              <a:rPr lang="ru-RU" dirty="0" smtClean="0"/>
              <a:t>«как надо»</a:t>
            </a:r>
            <a:endParaRPr lang="ru-RU" dirty="0"/>
          </a:p>
        </p:txBody>
      </p:sp>
      <p:sp>
        <p:nvSpPr>
          <p:cNvPr id="9" name="TextBox 8"/>
          <p:cNvSpPr txBox="1"/>
          <p:nvPr/>
        </p:nvSpPr>
        <p:spPr>
          <a:xfrm>
            <a:off x="3428992" y="1071546"/>
            <a:ext cx="2143140" cy="1285884"/>
          </a:xfrm>
          <a:prstGeom prst="downArrowCallout">
            <a:avLst>
              <a:gd name="adj1" fmla="val 73066"/>
              <a:gd name="adj2" fmla="val 46752"/>
              <a:gd name="adj3" fmla="val 14352"/>
              <a:gd name="adj4" fmla="val 73343"/>
            </a:avLst>
          </a:prstGeom>
          <a:solidFill>
            <a:schemeClr val="bg1"/>
          </a:solidFill>
          <a:ln>
            <a:solidFill>
              <a:schemeClr val="tx1"/>
            </a:solidFill>
          </a:ln>
        </p:spPr>
        <p:txBody>
          <a:bodyPr wrap="square" rtlCol="0">
            <a:spAutoFit/>
          </a:bodyPr>
          <a:lstStyle/>
          <a:p>
            <a:pPr algn="ctr"/>
            <a:r>
              <a:rPr lang="ru-RU" dirty="0" smtClean="0"/>
              <a:t>Результаты стратегического анализа</a:t>
            </a:r>
            <a:endParaRPr lang="ru-RU" b="1" dirty="0"/>
          </a:p>
        </p:txBody>
      </p:sp>
      <p:sp>
        <p:nvSpPr>
          <p:cNvPr id="10" name="TextBox 9"/>
          <p:cNvSpPr txBox="1"/>
          <p:nvPr/>
        </p:nvSpPr>
        <p:spPr>
          <a:xfrm>
            <a:off x="6072198" y="5643578"/>
            <a:ext cx="2143140" cy="923330"/>
          </a:xfrm>
          <a:prstGeom prst="rect">
            <a:avLst/>
          </a:prstGeom>
          <a:solidFill>
            <a:schemeClr val="bg1"/>
          </a:solidFill>
          <a:ln>
            <a:solidFill>
              <a:schemeClr val="tx1"/>
            </a:solidFill>
          </a:ln>
        </p:spPr>
        <p:txBody>
          <a:bodyPr wrap="square" rtlCol="0">
            <a:spAutoFit/>
          </a:bodyPr>
          <a:lstStyle/>
          <a:p>
            <a:pPr algn="ctr"/>
            <a:r>
              <a:rPr lang="ru-RU" dirty="0" smtClean="0"/>
              <a:t>Достижение состояния </a:t>
            </a:r>
            <a:br>
              <a:rPr lang="ru-RU" dirty="0" smtClean="0"/>
            </a:br>
            <a:r>
              <a:rPr lang="ru-RU" dirty="0" smtClean="0"/>
              <a:t>«как надо»</a:t>
            </a:r>
            <a:endParaRPr lang="ru-RU" dirty="0"/>
          </a:p>
        </p:txBody>
      </p:sp>
      <p:sp>
        <p:nvSpPr>
          <p:cNvPr id="12" name="TextBox 11"/>
          <p:cNvSpPr txBox="1"/>
          <p:nvPr/>
        </p:nvSpPr>
        <p:spPr>
          <a:xfrm>
            <a:off x="5643570" y="1048675"/>
            <a:ext cx="3286116" cy="923330"/>
          </a:xfrm>
          <a:prstGeom prst="rect">
            <a:avLst/>
          </a:prstGeom>
          <a:noFill/>
        </p:spPr>
        <p:txBody>
          <a:bodyPr wrap="square" rtlCol="0">
            <a:spAutoFit/>
          </a:bodyPr>
          <a:lstStyle/>
          <a:p>
            <a:pPr>
              <a:buFont typeface="Arial" pitchFamily="34" charset="0"/>
              <a:buChar char="•"/>
            </a:pPr>
            <a:r>
              <a:rPr lang="ru-RU" dirty="0" smtClean="0"/>
              <a:t>Цели</a:t>
            </a:r>
          </a:p>
          <a:p>
            <a:pPr>
              <a:buFont typeface="Arial" pitchFamily="34" charset="0"/>
              <a:buChar char="•"/>
            </a:pPr>
            <a:r>
              <a:rPr lang="ru-RU" dirty="0" smtClean="0"/>
              <a:t>Критерии достижения целей</a:t>
            </a:r>
          </a:p>
          <a:p>
            <a:pPr>
              <a:buFont typeface="Arial" pitchFamily="34" charset="0"/>
              <a:buChar char="•"/>
            </a:pPr>
            <a:r>
              <a:rPr lang="ru-RU" dirty="0" smtClean="0"/>
              <a:t>Стратегия</a:t>
            </a:r>
            <a:endParaRPr lang="ru-RU" dirty="0"/>
          </a:p>
        </p:txBody>
      </p:sp>
      <p:sp>
        <p:nvSpPr>
          <p:cNvPr id="13" name="TextBox 12"/>
          <p:cNvSpPr txBox="1"/>
          <p:nvPr/>
        </p:nvSpPr>
        <p:spPr>
          <a:xfrm>
            <a:off x="571472" y="3500438"/>
            <a:ext cx="2286016" cy="1477328"/>
          </a:xfrm>
          <a:prstGeom prst="rect">
            <a:avLst/>
          </a:prstGeom>
          <a:noFill/>
        </p:spPr>
        <p:txBody>
          <a:bodyPr wrap="square" rtlCol="0">
            <a:spAutoFit/>
          </a:bodyPr>
          <a:lstStyle/>
          <a:p>
            <a:pPr>
              <a:buFont typeface="+mj-lt"/>
              <a:buAutoNum type="arabicPeriod"/>
            </a:pPr>
            <a:r>
              <a:rPr lang="ru-RU" dirty="0" smtClean="0"/>
              <a:t>Модель бизнес-процессов</a:t>
            </a:r>
          </a:p>
          <a:p>
            <a:pPr>
              <a:buFont typeface="+mj-lt"/>
              <a:buAutoNum type="arabicPeriod"/>
            </a:pPr>
            <a:r>
              <a:rPr lang="ru-RU" dirty="0" smtClean="0"/>
              <a:t>Модель организационной структуры</a:t>
            </a:r>
            <a:endParaRPr lang="ru-RU" dirty="0"/>
          </a:p>
        </p:txBody>
      </p:sp>
      <p:sp>
        <p:nvSpPr>
          <p:cNvPr id="14" name="Стрелка вправо 13"/>
          <p:cNvSpPr/>
          <p:nvPr/>
        </p:nvSpPr>
        <p:spPr>
          <a:xfrm>
            <a:off x="2928926" y="2714620"/>
            <a:ext cx="500066" cy="4286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5357818" y="2714620"/>
            <a:ext cx="500066" cy="4286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929454" y="3500438"/>
            <a:ext cx="500066" cy="35719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6858016" y="5214950"/>
            <a:ext cx="500066" cy="35719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Почему необходимо анализировать и оптимизировать бизнес-процессы?</a:t>
            </a:r>
          </a:p>
        </p:txBody>
      </p:sp>
      <p:sp>
        <p:nvSpPr>
          <p:cNvPr id="3" name="Номер слайда 2"/>
          <p:cNvSpPr>
            <a:spLocks noGrp="1"/>
          </p:cNvSpPr>
          <p:nvPr>
            <p:ph type="sldNum" sz="quarter" idx="12"/>
          </p:nvPr>
        </p:nvSpPr>
        <p:spPr/>
        <p:txBody>
          <a:bodyPr/>
          <a:lstStyle/>
          <a:p>
            <a:fld id="{C92996B6-944A-4A11-9064-95E51A78E860}" type="slidenum">
              <a:rPr lang="ru-RU" smtClean="0"/>
              <a:pPr/>
              <a:t>14</a:t>
            </a:fld>
            <a:endParaRPr lang="ru-RU"/>
          </a:p>
        </p:txBody>
      </p:sp>
      <p:sp>
        <p:nvSpPr>
          <p:cNvPr id="4" name="TextBox 3"/>
          <p:cNvSpPr txBox="1"/>
          <p:nvPr/>
        </p:nvSpPr>
        <p:spPr>
          <a:xfrm>
            <a:off x="428596" y="1000108"/>
            <a:ext cx="8286808" cy="3139321"/>
          </a:xfrm>
          <a:prstGeom prst="rect">
            <a:avLst/>
          </a:prstGeom>
          <a:noFill/>
        </p:spPr>
        <p:txBody>
          <a:bodyPr wrap="square" rtlCol="0">
            <a:spAutoFit/>
          </a:bodyPr>
          <a:lstStyle/>
          <a:p>
            <a:r>
              <a:rPr lang="ru-RU" dirty="0"/>
              <a:t>Основные проблемы:</a:t>
            </a:r>
          </a:p>
          <a:p>
            <a:pPr marL="342900" lvl="0" indent="-342900">
              <a:buFont typeface="+mj-lt"/>
              <a:buAutoNum type="arabicPeriod"/>
            </a:pPr>
            <a:r>
              <a:rPr lang="ru-RU" dirty="0"/>
              <a:t>Бизнес-процессы либо очень фрагментированы, либо границы процессов определены некорректно.</a:t>
            </a:r>
          </a:p>
          <a:p>
            <a:pPr marL="342900" lvl="0" indent="-342900">
              <a:buFont typeface="+mj-lt"/>
              <a:buAutoNum type="arabicPeriod"/>
            </a:pPr>
            <a:r>
              <a:rPr lang="ru-RU" dirty="0"/>
              <a:t>Бизнес-процессы не формализованы и не описаны, то есть не имеют установленного способа выполнения действий (процедуры).</a:t>
            </a:r>
          </a:p>
          <a:p>
            <a:pPr marL="342900" lvl="0" indent="-342900">
              <a:buFont typeface="+mj-lt"/>
              <a:buAutoNum type="arabicPeriod"/>
            </a:pPr>
            <a:r>
              <a:rPr lang="ru-RU" dirty="0"/>
              <a:t>Не всегда понятно, кто же отвечает за результат процесса (Бизнес-процессы не имеют своего владельца, либо владелец не имеет достаточно полномочий).</a:t>
            </a:r>
          </a:p>
          <a:p>
            <a:pPr marL="342900" lvl="0" indent="-342900">
              <a:buFont typeface="+mj-lt"/>
              <a:buAutoNum type="arabicPeriod"/>
            </a:pPr>
            <a:r>
              <a:rPr lang="ru-RU" dirty="0"/>
              <a:t>Недостаточность или переизбыток точек контроля внутри бизнес-процесса, что приводит либо к хаосу, либо к бюрократизации.</a:t>
            </a:r>
          </a:p>
          <a:p>
            <a:pPr marL="342900" lvl="0" indent="-342900">
              <a:buFont typeface="+mj-lt"/>
              <a:buAutoNum type="arabicPeriod"/>
            </a:pPr>
            <a:r>
              <a:rPr lang="ru-RU" dirty="0"/>
              <a:t>Информационное обеспечение бизнес-процессов неэффективно (нарушены целостность, полнота, своевременность поступления информации</a:t>
            </a:r>
            <a:r>
              <a:rPr lang="ru-RU" dirty="0" smtClean="0"/>
              <a:t>).</a:t>
            </a:r>
            <a:endParaRPr lang="ru-RU" dirty="0"/>
          </a:p>
        </p:txBody>
      </p:sp>
      <p:sp>
        <p:nvSpPr>
          <p:cNvPr id="5" name="TextBox 4"/>
          <p:cNvSpPr txBox="1"/>
          <p:nvPr/>
        </p:nvSpPr>
        <p:spPr>
          <a:xfrm>
            <a:off x="428596" y="4272677"/>
            <a:ext cx="8286808" cy="2308324"/>
          </a:xfrm>
          <a:prstGeom prst="rect">
            <a:avLst/>
          </a:prstGeom>
          <a:noFill/>
        </p:spPr>
        <p:txBody>
          <a:bodyPr wrap="square" rtlCol="0">
            <a:spAutoFit/>
          </a:bodyPr>
          <a:lstStyle/>
          <a:p>
            <a:r>
              <a:rPr lang="ru-RU" dirty="0" smtClean="0"/>
              <a:t>Чего ожидают в результате:</a:t>
            </a:r>
            <a:endParaRPr lang="ru-RU" dirty="0"/>
          </a:p>
          <a:p>
            <a:pPr marL="342900" lvl="0" indent="-342900">
              <a:buFont typeface="+mj-lt"/>
              <a:buAutoNum type="arabicPeriod"/>
            </a:pPr>
            <a:r>
              <a:rPr lang="ru-RU" dirty="0"/>
              <a:t>Повышение управляемости организации:</a:t>
            </a:r>
          </a:p>
          <a:p>
            <a:pPr marL="800100" lvl="1" indent="-342900">
              <a:buFont typeface="Arial" pitchFamily="34" charset="0"/>
              <a:buChar char="•"/>
            </a:pPr>
            <a:r>
              <a:rPr lang="ru-RU" dirty="0"/>
              <a:t>улучшение системы отчетности,</a:t>
            </a:r>
          </a:p>
          <a:p>
            <a:pPr marL="800100" lvl="1" indent="-342900">
              <a:buFont typeface="Arial" pitchFamily="34" charset="0"/>
              <a:buChar char="•"/>
            </a:pPr>
            <a:r>
              <a:rPr lang="ru-RU" dirty="0"/>
              <a:t>создание прозрачной системы управления,</a:t>
            </a:r>
          </a:p>
          <a:p>
            <a:pPr marL="800100" lvl="1" indent="-342900">
              <a:buFont typeface="Arial" pitchFamily="34" charset="0"/>
              <a:buChar char="•"/>
            </a:pPr>
            <a:r>
              <a:rPr lang="ru-RU" dirty="0"/>
              <a:t>ускорение процедур принятия управленческих решений</a:t>
            </a:r>
          </a:p>
          <a:p>
            <a:pPr marL="342900" lvl="0" indent="-342900">
              <a:buFont typeface="+mj-lt"/>
              <a:buAutoNum type="arabicPeriod"/>
            </a:pPr>
            <a:r>
              <a:rPr lang="ru-RU" dirty="0"/>
              <a:t>Снижение влияния человеческого фактора при управлении организацией и выполнении отдельных операций внутри бизнес-процессов.</a:t>
            </a:r>
          </a:p>
          <a:p>
            <a:pPr marL="342900" lvl="0" indent="-342900">
              <a:buFont typeface="+mj-lt"/>
              <a:buAutoNum type="arabicPeriod"/>
            </a:pPr>
            <a:r>
              <a:rPr lang="ru-RU" dirty="0"/>
              <a:t>Снижение затрат</a:t>
            </a:r>
            <a:r>
              <a:rPr lang="ru-RU" dirty="0" smtClean="0"/>
              <a:t>.</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15</a:t>
            </a:fld>
            <a:endParaRPr lang="ru-RU"/>
          </a:p>
        </p:txBody>
      </p:sp>
      <p:sp>
        <p:nvSpPr>
          <p:cNvPr id="4" name="TextBox 3"/>
          <p:cNvSpPr txBox="1"/>
          <p:nvPr/>
        </p:nvSpPr>
        <p:spPr>
          <a:xfrm>
            <a:off x="357158" y="1000108"/>
            <a:ext cx="8286808" cy="2631490"/>
          </a:xfrm>
          <a:prstGeom prst="rect">
            <a:avLst/>
          </a:prstGeom>
          <a:noFill/>
        </p:spPr>
        <p:txBody>
          <a:bodyPr wrap="square" rtlCol="0">
            <a:spAutoFit/>
          </a:bodyPr>
          <a:lstStyle/>
          <a:p>
            <a:pPr marL="342900" indent="-342900" algn="ctr">
              <a:spcAft>
                <a:spcPts val="1800"/>
              </a:spcAft>
            </a:pPr>
            <a:r>
              <a:rPr lang="en-US" sz="2400" dirty="0" smtClean="0"/>
              <a:t>www.businessstudio.ru</a:t>
            </a:r>
            <a:endParaRPr lang="ru-RU" sz="2400" dirty="0" smtClean="0"/>
          </a:p>
          <a:p>
            <a:pPr marL="342900" indent="-342900" algn="just">
              <a:buAutoNum type="arabicPeriod"/>
            </a:pPr>
            <a:r>
              <a:rPr lang="ru-RU" dirty="0" smtClean="0"/>
              <a:t>Найти на сайте </a:t>
            </a:r>
            <a:r>
              <a:rPr lang="en-US" dirty="0" smtClean="0"/>
              <a:t>Business Studio </a:t>
            </a:r>
            <a:r>
              <a:rPr lang="ru-RU" b="1" dirty="0" smtClean="0"/>
              <a:t>примеры</a:t>
            </a:r>
            <a:r>
              <a:rPr lang="ru-RU" dirty="0" smtClean="0"/>
              <a:t> </a:t>
            </a:r>
            <a:r>
              <a:rPr lang="ru-RU" b="1" dirty="0" smtClean="0"/>
              <a:t>моделей бизнес-процессов </a:t>
            </a:r>
            <a:r>
              <a:rPr lang="ru-RU" dirty="0" smtClean="0"/>
              <a:t>предприятия</a:t>
            </a:r>
          </a:p>
          <a:p>
            <a:pPr marL="342900" indent="-342900" algn="just">
              <a:buAutoNum type="arabicPeriod"/>
            </a:pPr>
            <a:r>
              <a:rPr lang="ru-RU" dirty="0" smtClean="0"/>
              <a:t>Выбрать </a:t>
            </a:r>
            <a:r>
              <a:rPr lang="ru-RU" dirty="0"/>
              <a:t>по одному любому процессу верхнего и нижнего уровней</a:t>
            </a:r>
            <a:r>
              <a:rPr lang="ru-RU" dirty="0" smtClean="0"/>
              <a:t>.</a:t>
            </a:r>
          </a:p>
          <a:p>
            <a:pPr marL="342900" indent="-342900" algn="just">
              <a:buAutoNum type="arabicPeriod"/>
            </a:pPr>
            <a:r>
              <a:rPr lang="ru-RU" dirty="0" smtClean="0"/>
              <a:t>Изучить </a:t>
            </a:r>
            <a:r>
              <a:rPr lang="ru-RU" dirty="0" err="1" smtClean="0"/>
              <a:t>подпроцессы</a:t>
            </a:r>
            <a:r>
              <a:rPr lang="ru-RU" dirty="0" smtClean="0"/>
              <a:t> выбранных процессов.</a:t>
            </a:r>
            <a:endParaRPr lang="ru-RU" dirty="0"/>
          </a:p>
          <a:p>
            <a:pPr marL="342900" indent="-342900" algn="just">
              <a:buAutoNum type="arabicPeriod"/>
            </a:pPr>
            <a:r>
              <a:rPr lang="ru-RU" dirty="0"/>
              <a:t>Составить словесное и табличное </a:t>
            </a:r>
            <a:r>
              <a:rPr lang="ru-RU" dirty="0" smtClean="0"/>
              <a:t>описание выбранных процессов, </a:t>
            </a:r>
            <a:r>
              <a:rPr lang="ru-RU" dirty="0"/>
              <a:t>изучить </a:t>
            </a:r>
            <a:r>
              <a:rPr lang="ru-RU" dirty="0" smtClean="0"/>
              <a:t>их графическое представление</a:t>
            </a:r>
            <a:endParaRPr lang="en-US" dirty="0"/>
          </a:p>
          <a:p>
            <a:pPr marL="342900" indent="-342900" algn="just">
              <a:buAutoNum type="arabicPeriod"/>
            </a:pPr>
            <a:r>
              <a:rPr lang="ru-RU" dirty="0"/>
              <a:t>Выписать первичные и вторичные входы и выходы в виде </a:t>
            </a:r>
            <a:r>
              <a:rPr lang="ru-RU" dirty="0" smtClean="0"/>
              <a:t>таблицы </a:t>
            </a:r>
            <a:endParaRPr lang="ru-RU" dirty="0"/>
          </a:p>
        </p:txBody>
      </p:sp>
      <p:graphicFrame>
        <p:nvGraphicFramePr>
          <p:cNvPr id="5" name="Таблица 4"/>
          <p:cNvGraphicFramePr>
            <a:graphicFrameLocks noGrp="1"/>
          </p:cNvGraphicFramePr>
          <p:nvPr/>
        </p:nvGraphicFramePr>
        <p:xfrm>
          <a:off x="1285852" y="4000504"/>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Выход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Первичный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Вторичный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Лекция 2</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Место модели бизнес-процессов</a:t>
            </a:r>
            <a:br>
              <a:rPr lang="ru-RU" dirty="0" smtClean="0"/>
            </a:br>
            <a:r>
              <a:rPr lang="ru-RU" dirty="0" smtClean="0"/>
              <a:t>в системе управления предприятием</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17</a:t>
            </a:fld>
            <a:endParaRPr lang="ru-RU"/>
          </a:p>
        </p:txBody>
      </p:sp>
      <p:sp>
        <p:nvSpPr>
          <p:cNvPr id="6" name="Прямоугольник 5"/>
          <p:cNvSpPr/>
          <p:nvPr/>
        </p:nvSpPr>
        <p:spPr>
          <a:xfrm>
            <a:off x="928662" y="1571612"/>
            <a:ext cx="192882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Система целей и показателей</a:t>
            </a:r>
            <a:endParaRPr lang="ru-RU" dirty="0"/>
          </a:p>
        </p:txBody>
      </p:sp>
      <p:sp>
        <p:nvSpPr>
          <p:cNvPr id="7" name="Прямоугольник 6"/>
          <p:cNvSpPr/>
          <p:nvPr/>
        </p:nvSpPr>
        <p:spPr>
          <a:xfrm>
            <a:off x="928662" y="3000372"/>
            <a:ext cx="192882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Модель бизнес-процессов</a:t>
            </a:r>
            <a:endParaRPr lang="ru-RU" dirty="0"/>
          </a:p>
        </p:txBody>
      </p:sp>
      <p:sp>
        <p:nvSpPr>
          <p:cNvPr id="8" name="Прямоугольник 7"/>
          <p:cNvSpPr/>
          <p:nvPr/>
        </p:nvSpPr>
        <p:spPr>
          <a:xfrm>
            <a:off x="928662" y="4500570"/>
            <a:ext cx="192882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Организационная структура</a:t>
            </a:r>
            <a:endParaRPr lang="ru-RU" dirty="0"/>
          </a:p>
        </p:txBody>
      </p:sp>
      <p:cxnSp>
        <p:nvCxnSpPr>
          <p:cNvPr id="10" name="Прямая со стрелкой 9"/>
          <p:cNvCxnSpPr>
            <a:stCxn id="6" idx="2"/>
            <a:endCxn id="7" idx="0"/>
          </p:cNvCxnSpPr>
          <p:nvPr/>
        </p:nvCxnSpPr>
        <p:spPr>
          <a:xfrm rot="5400000">
            <a:off x="1643042" y="2750339"/>
            <a:ext cx="50006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a:endCxn id="8" idx="0"/>
          </p:cNvCxnSpPr>
          <p:nvPr/>
        </p:nvCxnSpPr>
        <p:spPr>
          <a:xfrm rot="5400000">
            <a:off x="1607323" y="4214818"/>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14678" y="1428736"/>
            <a:ext cx="5500726" cy="4247317"/>
          </a:xfrm>
          <a:prstGeom prst="rect">
            <a:avLst/>
          </a:prstGeom>
        </p:spPr>
        <p:txBody>
          <a:bodyPr wrap="square">
            <a:spAutoFit/>
          </a:bodyPr>
          <a:lstStyle/>
          <a:p>
            <a:r>
              <a:rPr lang="ru-RU" b="1" dirty="0" smtClean="0"/>
              <a:t>Последовательность проектирования системы управления "с нуля"</a:t>
            </a:r>
            <a:r>
              <a:rPr lang="ru-RU" dirty="0" smtClean="0"/>
              <a:t>:</a:t>
            </a:r>
          </a:p>
          <a:p>
            <a:pPr marL="342900" lvl="0" indent="-342900">
              <a:buFont typeface="+mj-lt"/>
              <a:buAutoNum type="arabicPeriod"/>
            </a:pPr>
            <a:r>
              <a:rPr lang="ru-RU" dirty="0" smtClean="0"/>
              <a:t>Формулирование наивысшей цели организации</a:t>
            </a:r>
          </a:p>
          <a:p>
            <a:pPr marL="342900" lvl="0" indent="-342900">
              <a:buFont typeface="+mj-lt"/>
              <a:buAutoNum type="arabicPeriod"/>
            </a:pPr>
            <a:r>
              <a:rPr lang="ru-RU" dirty="0" smtClean="0"/>
              <a:t>Разработка стратегии ее достижения</a:t>
            </a:r>
          </a:p>
          <a:p>
            <a:pPr marL="342900" lvl="0" indent="-342900">
              <a:buFont typeface="+mj-lt"/>
              <a:buAutoNum type="arabicPeriod"/>
            </a:pPr>
            <a:r>
              <a:rPr lang="ru-RU" dirty="0" smtClean="0"/>
              <a:t>Формирование верхнего уровня системы целей и показателей</a:t>
            </a:r>
          </a:p>
          <a:p>
            <a:pPr marL="342900" lvl="0" indent="-342900">
              <a:buFont typeface="+mj-lt"/>
              <a:buAutoNum type="arabicPeriod"/>
            </a:pPr>
            <a:r>
              <a:rPr lang="ru-RU" dirty="0" smtClean="0"/>
              <a:t>Определение объектов управления</a:t>
            </a:r>
          </a:p>
          <a:p>
            <a:pPr marL="342900" lvl="0" indent="-342900">
              <a:buFont typeface="+mj-lt"/>
              <a:buAutoNum type="arabicPeriod"/>
            </a:pPr>
            <a:r>
              <a:rPr lang="ru-RU" dirty="0" smtClean="0"/>
              <a:t>Разработка модели бизнес-процессов, формирование нижнего уровня системы целей и показателей</a:t>
            </a:r>
          </a:p>
          <a:p>
            <a:pPr marL="342900" lvl="0" indent="-342900">
              <a:buFont typeface="+mj-lt"/>
              <a:buAutoNum type="arabicPeriod"/>
            </a:pPr>
            <a:r>
              <a:rPr lang="ru-RU" dirty="0" smtClean="0"/>
              <a:t>Проектирование организационной структуры</a:t>
            </a:r>
          </a:p>
          <a:p>
            <a:pPr marL="342900" lvl="0" indent="-342900">
              <a:buFont typeface="+mj-lt"/>
              <a:buAutoNum type="arabicPeriod"/>
            </a:pPr>
            <a:r>
              <a:rPr lang="ru-RU" dirty="0" smtClean="0"/>
              <a:t>Формирование регламентирующей и методической документации</a:t>
            </a:r>
          </a:p>
          <a:p>
            <a:pPr marL="342900" indent="-342900">
              <a:buFont typeface="+mj-lt"/>
              <a:buAutoNum type="arabicPeriod"/>
            </a:pPr>
            <a:r>
              <a:rPr lang="ru-RU" dirty="0" smtClean="0"/>
              <a:t>Автоматизация системы управления (при необходимости)</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целей</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18</a:t>
            </a:fld>
            <a:endParaRPr lang="ru-RU"/>
          </a:p>
        </p:txBody>
      </p:sp>
      <p:sp>
        <p:nvSpPr>
          <p:cNvPr id="5" name="TextBox 4"/>
          <p:cNvSpPr txBox="1"/>
          <p:nvPr/>
        </p:nvSpPr>
        <p:spPr>
          <a:xfrm>
            <a:off x="785786" y="878689"/>
            <a:ext cx="7572428" cy="3693319"/>
          </a:xfrm>
          <a:prstGeom prst="rect">
            <a:avLst/>
          </a:prstGeom>
          <a:noFill/>
        </p:spPr>
        <p:txBody>
          <a:bodyPr wrap="square" rtlCol="0">
            <a:spAutoFit/>
          </a:bodyPr>
          <a:lstStyle/>
          <a:p>
            <a:pPr algn="just"/>
            <a:r>
              <a:rPr lang="ru-RU" b="1" dirty="0" smtClean="0"/>
              <a:t>Финансовые цели</a:t>
            </a:r>
          </a:p>
          <a:p>
            <a:pPr marL="355600" indent="-355600" algn="just"/>
            <a:r>
              <a:rPr lang="ru-RU" dirty="0" smtClean="0"/>
              <a:t>Самые простые для формулирования цели, связанные с извлечением выгоды.</a:t>
            </a:r>
          </a:p>
          <a:p>
            <a:pPr marL="355600" indent="-355600" algn="just"/>
            <a:endParaRPr lang="ru-RU" dirty="0" smtClean="0"/>
          </a:p>
          <a:p>
            <a:pPr algn="just"/>
            <a:r>
              <a:rPr lang="ru-RU" b="1" dirty="0" smtClean="0"/>
              <a:t>Системные цели</a:t>
            </a:r>
            <a:endParaRPr lang="en-US" b="1" dirty="0" smtClean="0"/>
          </a:p>
          <a:p>
            <a:pPr marL="355600" indent="-355600" algn="just"/>
            <a:r>
              <a:rPr lang="ru-RU" dirty="0" smtClean="0"/>
              <a:t>Цели, которые должна достигать организация для обеспечения функционирования системы более высоко уровня.</a:t>
            </a:r>
          </a:p>
          <a:p>
            <a:pPr marL="355600" indent="-355600" algn="just"/>
            <a:endParaRPr lang="ru-RU" dirty="0" smtClean="0"/>
          </a:p>
          <a:p>
            <a:pPr algn="just"/>
            <a:r>
              <a:rPr lang="ru-RU" b="1" dirty="0" smtClean="0"/>
              <a:t>Личные (психологические) цели</a:t>
            </a:r>
            <a:endParaRPr lang="ru-RU" dirty="0" smtClean="0"/>
          </a:p>
          <a:p>
            <a:pPr marL="355600" indent="-355600" algn="just"/>
            <a:r>
              <a:rPr lang="ru-RU" dirty="0" smtClean="0"/>
              <a:t>Личные цели собственника базируются на его потребности в саморазвитии, общественном признании, положении в своей социальной группе и т.п. Самые сложные для выявления и формализации. </a:t>
            </a:r>
          </a:p>
        </p:txBody>
      </p:sp>
      <p:sp>
        <p:nvSpPr>
          <p:cNvPr id="6" name="TextBox 5"/>
          <p:cNvSpPr txBox="1"/>
          <p:nvPr/>
        </p:nvSpPr>
        <p:spPr>
          <a:xfrm>
            <a:off x="785786" y="5072074"/>
            <a:ext cx="7786742" cy="646331"/>
          </a:xfrm>
          <a:prstGeom prst="rect">
            <a:avLst/>
          </a:prstGeom>
          <a:noFill/>
        </p:spPr>
        <p:txBody>
          <a:bodyPr wrap="square" rtlCol="0">
            <a:spAutoFit/>
          </a:bodyPr>
          <a:lstStyle/>
          <a:p>
            <a:pPr indent="355600" algn="just"/>
            <a:r>
              <a:rPr lang="ru-RU" dirty="0" smtClean="0"/>
              <a:t>Наивысшую цель организации обычно ставит ее собственник или учредитель.</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достижения целей</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19</a:t>
            </a:fld>
            <a:endParaRPr lang="ru-RU"/>
          </a:p>
        </p:txBody>
      </p:sp>
      <p:sp>
        <p:nvSpPr>
          <p:cNvPr id="4" name="TextBox 3"/>
          <p:cNvSpPr txBox="1"/>
          <p:nvPr/>
        </p:nvSpPr>
        <p:spPr>
          <a:xfrm>
            <a:off x="571472" y="714356"/>
            <a:ext cx="8001056" cy="1754326"/>
          </a:xfrm>
          <a:prstGeom prst="rect">
            <a:avLst/>
          </a:prstGeom>
          <a:noFill/>
        </p:spPr>
        <p:txBody>
          <a:bodyPr wrap="square" rtlCol="0">
            <a:spAutoFit/>
          </a:bodyPr>
          <a:lstStyle/>
          <a:p>
            <a:pPr indent="355600" algn="just"/>
            <a:r>
              <a:rPr lang="ru-RU" dirty="0" smtClean="0"/>
              <a:t>Для полной формализации цели необходимо задать </a:t>
            </a:r>
            <a:r>
              <a:rPr lang="ru-RU" b="1" dirty="0" smtClean="0"/>
              <a:t>критерии (показатели) ее достижения</a:t>
            </a:r>
            <a:r>
              <a:rPr lang="ru-RU" dirty="0" smtClean="0"/>
              <a:t>. </a:t>
            </a:r>
          </a:p>
          <a:p>
            <a:pPr indent="355600"/>
            <a:r>
              <a:rPr lang="ru-RU" dirty="0" smtClean="0"/>
              <a:t>Показатель определяет, насколько мы приблизились к выполнению цели. </a:t>
            </a:r>
          </a:p>
          <a:p>
            <a:r>
              <a:rPr lang="ru-RU" dirty="0" smtClean="0"/>
              <a:t>Показатели должны:</a:t>
            </a:r>
          </a:p>
          <a:p>
            <a:pPr marL="622300" lvl="0" indent="-342900">
              <a:buFont typeface="+mj-lt"/>
              <a:buAutoNum type="arabicPeriod"/>
            </a:pPr>
            <a:r>
              <a:rPr lang="ru-RU" dirty="0" smtClean="0"/>
              <a:t>Быть измеримыми;</a:t>
            </a:r>
          </a:p>
          <a:p>
            <a:pPr marL="622300" lvl="0" indent="-342900">
              <a:buFont typeface="+mj-lt"/>
              <a:buAutoNum type="arabicPeriod"/>
            </a:pPr>
            <a:r>
              <a:rPr lang="ru-RU" dirty="0" smtClean="0"/>
              <a:t>Иметь заданные целевые значения.</a:t>
            </a:r>
            <a:endParaRPr lang="ru-RU" dirty="0"/>
          </a:p>
        </p:txBody>
      </p:sp>
      <p:sp>
        <p:nvSpPr>
          <p:cNvPr id="5" name="TextBox 4"/>
          <p:cNvSpPr txBox="1"/>
          <p:nvPr/>
        </p:nvSpPr>
        <p:spPr>
          <a:xfrm>
            <a:off x="642910" y="2664639"/>
            <a:ext cx="7929618" cy="3693319"/>
          </a:xfrm>
          <a:prstGeom prst="rect">
            <a:avLst/>
          </a:prstGeom>
          <a:noFill/>
        </p:spPr>
        <p:txBody>
          <a:bodyPr wrap="square" rtlCol="0">
            <a:spAutoFit/>
          </a:bodyPr>
          <a:lstStyle/>
          <a:p>
            <a:pPr indent="355600" algn="just"/>
            <a:r>
              <a:rPr lang="ru-RU" dirty="0" smtClean="0"/>
              <a:t>Ключевые показатели бизнес-процессов могут быть представлены в виде пяти групп:</a:t>
            </a:r>
          </a:p>
          <a:p>
            <a:pPr marL="623888" lvl="0" indent="-258763">
              <a:buFont typeface="Arial" pitchFamily="34" charset="0"/>
              <a:buChar char="•"/>
            </a:pPr>
            <a:r>
              <a:rPr lang="ru-RU" dirty="0" smtClean="0"/>
              <a:t>показатели </a:t>
            </a:r>
            <a:r>
              <a:rPr lang="ru-RU" b="1" dirty="0" smtClean="0"/>
              <a:t>результативности</a:t>
            </a:r>
            <a:r>
              <a:rPr lang="ru-RU" dirty="0" smtClean="0"/>
              <a:t> (продукта) – сколько и чего получаем в результате?</a:t>
            </a:r>
          </a:p>
          <a:p>
            <a:pPr marL="623888" lvl="0" indent="-258763">
              <a:buFont typeface="Arial" pitchFamily="34" charset="0"/>
              <a:buChar char="•"/>
            </a:pPr>
            <a:r>
              <a:rPr lang="ru-RU" dirty="0" smtClean="0"/>
              <a:t>показатели </a:t>
            </a:r>
            <a:r>
              <a:rPr lang="ru-RU" b="1" dirty="0" smtClean="0"/>
              <a:t>стоимости</a:t>
            </a:r>
            <a:r>
              <a:rPr lang="ru-RU" dirty="0" smtClean="0"/>
              <a:t> (затрат) – что нужно потратить для получения результата</a:t>
            </a:r>
          </a:p>
          <a:p>
            <a:pPr marL="623888" lvl="0" indent="-258763">
              <a:buFont typeface="Arial" pitchFamily="34" charset="0"/>
              <a:buChar char="•"/>
            </a:pPr>
            <a:r>
              <a:rPr lang="ru-RU" dirty="0" smtClean="0"/>
              <a:t>показатели </a:t>
            </a:r>
            <a:r>
              <a:rPr lang="ru-RU" b="1" dirty="0" smtClean="0"/>
              <a:t>времени</a:t>
            </a:r>
            <a:r>
              <a:rPr lang="ru-RU" dirty="0" smtClean="0"/>
              <a:t> – сколько времени нужно </a:t>
            </a:r>
            <a:r>
              <a:rPr lang="ru-RU" dirty="0" err="1" smtClean="0"/>
              <a:t>дял</a:t>
            </a:r>
            <a:r>
              <a:rPr lang="ru-RU" dirty="0" smtClean="0"/>
              <a:t> </a:t>
            </a:r>
            <a:r>
              <a:rPr lang="ru-RU" dirty="0" err="1" smtClean="0"/>
              <a:t>поулчения</a:t>
            </a:r>
            <a:r>
              <a:rPr lang="ru-RU" dirty="0" smtClean="0"/>
              <a:t> продукта</a:t>
            </a:r>
          </a:p>
          <a:p>
            <a:pPr marL="623888" lvl="0" indent="-258763">
              <a:buFont typeface="Arial" pitchFamily="34" charset="0"/>
              <a:buChar char="•"/>
            </a:pPr>
            <a:r>
              <a:rPr lang="ru-RU" dirty="0" smtClean="0"/>
              <a:t>показатели </a:t>
            </a:r>
            <a:r>
              <a:rPr lang="ru-RU" b="1" dirty="0" smtClean="0"/>
              <a:t>качества</a:t>
            </a:r>
            <a:r>
              <a:rPr lang="ru-RU" dirty="0" smtClean="0"/>
              <a:t> – насколько хорош продукт (по сравнению с конкурентами? с запросами потребителей?)</a:t>
            </a:r>
          </a:p>
          <a:p>
            <a:pPr marL="623888" indent="-258763">
              <a:buFont typeface="Arial" pitchFamily="34" charset="0"/>
              <a:buChar char="•"/>
            </a:pPr>
            <a:r>
              <a:rPr lang="ru-RU" dirty="0" smtClean="0"/>
              <a:t>показатели </a:t>
            </a:r>
            <a:r>
              <a:rPr lang="ru-RU" b="1" dirty="0" smtClean="0"/>
              <a:t>фрагментации</a:t>
            </a:r>
            <a:r>
              <a:rPr lang="ru-RU" dirty="0" smtClean="0"/>
              <a:t> бизнес-процесса – насколько сложно организован процесс? (число руководителей, исполнителей, подразделений)</a:t>
            </a:r>
          </a:p>
          <a:p>
            <a:pPr marL="623888" indent="-258763">
              <a:buFont typeface="Arial" pitchFamily="34" charset="0"/>
              <a:buChar char="•"/>
            </a:pPr>
            <a:r>
              <a:rPr lang="ru-RU" b="1" i="1" dirty="0" smtClean="0"/>
              <a:t>смешанные</a:t>
            </a:r>
            <a:r>
              <a:rPr lang="ru-RU" dirty="0" smtClean="0"/>
              <a:t> – например, рентабельность = результативность / затраты.</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500042"/>
            <a:ext cx="8286808" cy="2585323"/>
          </a:xfrm>
          <a:prstGeom prst="rect">
            <a:avLst/>
          </a:prstGeom>
          <a:noFill/>
        </p:spPr>
        <p:txBody>
          <a:bodyPr wrap="square" rtlCol="0">
            <a:spAutoFit/>
          </a:bodyPr>
          <a:lstStyle/>
          <a:p>
            <a:r>
              <a:rPr lang="en-US" b="1" dirty="0"/>
              <a:t>Business Studio 3.5 </a:t>
            </a:r>
            <a:r>
              <a:rPr lang="ru-RU" b="1" dirty="0"/>
              <a:t>(последняя версия 4.0)</a:t>
            </a:r>
          </a:p>
          <a:p>
            <a:endParaRPr lang="ru-RU" dirty="0" smtClean="0"/>
          </a:p>
          <a:p>
            <a:pPr algn="just"/>
            <a:r>
              <a:rPr lang="ru-RU" dirty="0" smtClean="0"/>
              <a:t>Ссылки и литература:</a:t>
            </a:r>
            <a:endParaRPr lang="ru-RU" dirty="0"/>
          </a:p>
          <a:p>
            <a:pPr marL="342900" lvl="0" indent="-342900" algn="just">
              <a:buFont typeface="+mj-lt"/>
              <a:buAutoNum type="arabicPeriod"/>
            </a:pPr>
            <a:r>
              <a:rPr lang="ru-RU" dirty="0" err="1"/>
              <a:t>Business</a:t>
            </a:r>
            <a:r>
              <a:rPr lang="ru-RU" dirty="0"/>
              <a:t> </a:t>
            </a:r>
            <a:r>
              <a:rPr lang="ru-RU" dirty="0" err="1"/>
              <a:t>Studio</a:t>
            </a:r>
            <a:r>
              <a:rPr lang="ru-RU" dirty="0"/>
              <a:t> </a:t>
            </a:r>
            <a:r>
              <a:rPr lang="ru-RU" dirty="0" err="1"/>
              <a:t>Wiki</a:t>
            </a:r>
            <a:r>
              <a:rPr lang="ru-RU" dirty="0"/>
              <a:t>. </a:t>
            </a:r>
            <a:r>
              <a:rPr lang="en-US" dirty="0"/>
              <a:t>URL: http://businessstudio.ru/wiki/</a:t>
            </a:r>
            <a:endParaRPr lang="ru-RU" dirty="0"/>
          </a:p>
          <a:p>
            <a:pPr marL="342900" lvl="0" indent="-342900" algn="just">
              <a:buFont typeface="+mj-lt"/>
              <a:buAutoNum type="arabicPeriod"/>
            </a:pPr>
            <a:r>
              <a:rPr lang="ru-RU" dirty="0" err="1"/>
              <a:t>Бизнес-инжиниринговые</a:t>
            </a:r>
            <a:r>
              <a:rPr lang="ru-RU" dirty="0"/>
              <a:t> технологии. </a:t>
            </a:r>
            <a:r>
              <a:rPr lang="en-US" dirty="0"/>
              <a:t>URL: http</a:t>
            </a:r>
            <a:r>
              <a:rPr lang="ru-RU" dirty="0"/>
              <a:t>://</a:t>
            </a:r>
            <a:r>
              <a:rPr lang="en-US" dirty="0"/>
              <a:t>www</a:t>
            </a:r>
            <a:r>
              <a:rPr lang="ru-RU" dirty="0"/>
              <a:t>.</a:t>
            </a:r>
            <a:r>
              <a:rPr lang="en-US" dirty="0" err="1"/>
              <a:t>betec</a:t>
            </a:r>
            <a:r>
              <a:rPr lang="ru-RU" dirty="0"/>
              <a:t>.</a:t>
            </a:r>
            <a:r>
              <a:rPr lang="en-US" dirty="0" err="1"/>
              <a:t>ru</a:t>
            </a:r>
            <a:endParaRPr lang="ru-RU" dirty="0"/>
          </a:p>
          <a:p>
            <a:pPr marL="342900" lvl="0" indent="-342900" algn="just">
              <a:buFont typeface="+mj-lt"/>
              <a:buAutoNum type="arabicPeriod"/>
            </a:pPr>
            <a:r>
              <a:rPr lang="ru-RU" dirty="0" err="1"/>
              <a:t>Калянов</a:t>
            </a:r>
            <a:r>
              <a:rPr lang="ru-RU" dirty="0"/>
              <a:t> Г.Н. </a:t>
            </a:r>
            <a:r>
              <a:rPr lang="ru-RU" dirty="0" err="1"/>
              <a:t>Моделирвоание</a:t>
            </a:r>
            <a:r>
              <a:rPr lang="ru-RU" dirty="0"/>
              <a:t>, анализ, оптимизация и автоматизация бизнес-процессов. – М.: Финансы и статистика, 2006</a:t>
            </a:r>
            <a:r>
              <a:rPr lang="ru-RU" dirty="0" smtClean="0"/>
              <a:t>.</a:t>
            </a:r>
          </a:p>
          <a:p>
            <a:pPr lvl="0" indent="358775" algn="just"/>
            <a:r>
              <a:rPr lang="ru-RU" dirty="0" smtClean="0"/>
              <a:t>Любые статьи и учебники по процессному менеджменту, анализу и оптимизации бизнес-процессов.</a:t>
            </a:r>
            <a:endParaRPr lang="ru-RU" dirty="0"/>
          </a:p>
        </p:txBody>
      </p:sp>
      <p:sp>
        <p:nvSpPr>
          <p:cNvPr id="5" name="Номер слайда 4"/>
          <p:cNvSpPr>
            <a:spLocks noGrp="1"/>
          </p:cNvSpPr>
          <p:nvPr>
            <p:ph type="sldNum" sz="quarter" idx="12"/>
          </p:nvPr>
        </p:nvSpPr>
        <p:spPr/>
        <p:txBody>
          <a:bodyPr/>
          <a:lstStyle/>
          <a:p>
            <a:fld id="{C92996B6-944A-4A11-9064-95E51A78E860}" type="slidenum">
              <a:rPr lang="ru-RU" smtClean="0"/>
              <a:pPr/>
              <a:t>2</a:t>
            </a:fld>
            <a:endParaRPr lang="ru-RU"/>
          </a:p>
        </p:txBody>
      </p:sp>
      <p:sp>
        <p:nvSpPr>
          <p:cNvPr id="6" name="Прямоугольник 5"/>
          <p:cNvSpPr/>
          <p:nvPr/>
        </p:nvSpPr>
        <p:spPr>
          <a:xfrm>
            <a:off x="3214678" y="3429000"/>
            <a:ext cx="2422651" cy="369332"/>
          </a:xfrm>
          <a:prstGeom prst="rect">
            <a:avLst/>
          </a:prstGeom>
        </p:spPr>
        <p:txBody>
          <a:bodyPr wrap="none">
            <a:spAutoFit/>
          </a:bodyPr>
          <a:lstStyle/>
          <a:p>
            <a:r>
              <a:rPr lang="en-GB" b="1" dirty="0" smtClean="0"/>
              <a:t>http://kornast.ucoz.ru/</a:t>
            </a:r>
            <a:endParaRPr lang="ru-RU" b="1" dirty="0"/>
          </a:p>
        </p:txBody>
      </p:sp>
      <p:graphicFrame>
        <p:nvGraphicFramePr>
          <p:cNvPr id="7" name="Таблица 6"/>
          <p:cNvGraphicFramePr>
            <a:graphicFrameLocks noGrp="1"/>
          </p:cNvGraphicFramePr>
          <p:nvPr/>
        </p:nvGraphicFramePr>
        <p:xfrm>
          <a:off x="428596" y="4286256"/>
          <a:ext cx="3429024" cy="1971676"/>
        </p:xfrm>
        <a:graphic>
          <a:graphicData uri="http://schemas.openxmlformats.org/drawingml/2006/table">
            <a:tbl>
              <a:tblPr/>
              <a:tblGrid>
                <a:gridCol w="1714512"/>
                <a:gridCol w="1714512"/>
              </a:tblGrid>
              <a:tr h="508636">
                <a:tc>
                  <a:txBody>
                    <a:bodyPr/>
                    <a:lstStyle/>
                    <a:p>
                      <a:r>
                        <a:rPr lang="ru-RU" dirty="0"/>
                        <a:t>Сумма баллов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a:t>Оценка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a:t>0-49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a:t>2 (неуд.)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a:t>50-69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a:t>3 (удов.)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a:t>70-89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a:t>4 (хор.)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a:t>90-100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5 (</a:t>
                      </a:r>
                      <a:r>
                        <a:rPr lang="ru-RU" dirty="0" err="1"/>
                        <a:t>отл</a:t>
                      </a:r>
                      <a:r>
                        <a:rPr lang="ru-RU"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Таблица 7"/>
          <p:cNvGraphicFramePr>
            <a:graphicFrameLocks noGrp="1"/>
          </p:cNvGraphicFramePr>
          <p:nvPr/>
        </p:nvGraphicFramePr>
        <p:xfrm>
          <a:off x="4071934" y="4143380"/>
          <a:ext cx="4786346" cy="2297432"/>
        </p:xfrm>
        <a:graphic>
          <a:graphicData uri="http://schemas.openxmlformats.org/drawingml/2006/table">
            <a:tbl>
              <a:tblPr/>
              <a:tblGrid>
                <a:gridCol w="857256"/>
                <a:gridCol w="3929090"/>
              </a:tblGrid>
              <a:tr h="651512">
                <a:tc>
                  <a:txBody>
                    <a:bodyPr/>
                    <a:lstStyle/>
                    <a:p>
                      <a:r>
                        <a:rPr lang="ru-RU" dirty="0" smtClean="0"/>
                        <a:t>Баллы</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За</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dirty="0" smtClean="0"/>
                        <a:t>10</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посещение занятий</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dirty="0" smtClean="0"/>
                        <a:t>50</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работа в течение семестра (задания, лабораторные)</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ru-RU" dirty="0" smtClean="0"/>
                        <a:t>40</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ответ на экзамене (теоретический и практический вопрос)</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Разработка стратегии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20</a:t>
            </a:fld>
            <a:endParaRPr lang="ru-RU"/>
          </a:p>
        </p:txBody>
      </p:sp>
      <p:sp>
        <p:nvSpPr>
          <p:cNvPr id="4" name="TextBox 3"/>
          <p:cNvSpPr txBox="1"/>
          <p:nvPr/>
        </p:nvSpPr>
        <p:spPr>
          <a:xfrm>
            <a:off x="642910" y="1000108"/>
            <a:ext cx="7929618" cy="1477328"/>
          </a:xfrm>
          <a:prstGeom prst="rect">
            <a:avLst/>
          </a:prstGeom>
          <a:noFill/>
        </p:spPr>
        <p:txBody>
          <a:bodyPr wrap="square" rtlCol="0">
            <a:spAutoFit/>
          </a:bodyPr>
          <a:lstStyle/>
          <a:p>
            <a:pPr indent="355600" algn="just"/>
            <a:r>
              <a:rPr lang="ru-RU" b="1" dirty="0" smtClean="0"/>
              <a:t>Стратегия</a:t>
            </a:r>
            <a:r>
              <a:rPr lang="ru-RU" dirty="0" smtClean="0"/>
              <a:t> - совокупность взаимосвязанных мероприятий и решений, определяющих приоритетные направления затрат ресурсов и усилий предприятия по достижению заранее определенных и согласованных с собственником целей. </a:t>
            </a:r>
          </a:p>
          <a:p>
            <a:pPr indent="355600" algn="just"/>
            <a:r>
              <a:rPr lang="ru-RU" dirty="0" smtClean="0"/>
              <a:t>Стратегия дает ответ на вопрос, как добиться поставленных целей.</a:t>
            </a:r>
          </a:p>
        </p:txBody>
      </p:sp>
      <p:sp>
        <p:nvSpPr>
          <p:cNvPr id="5" name="Прямоугольник 4"/>
          <p:cNvSpPr/>
          <p:nvPr/>
        </p:nvSpPr>
        <p:spPr>
          <a:xfrm>
            <a:off x="642910" y="2928934"/>
            <a:ext cx="7929618" cy="1754326"/>
          </a:xfrm>
          <a:prstGeom prst="rect">
            <a:avLst/>
          </a:prstGeom>
        </p:spPr>
        <p:txBody>
          <a:bodyPr wrap="square">
            <a:spAutoFit/>
          </a:bodyPr>
          <a:lstStyle/>
          <a:p>
            <a:pPr indent="355600" algn="just"/>
            <a:r>
              <a:rPr lang="ru-RU" dirty="0" smtClean="0"/>
              <a:t>Из стратегии должны следовать основные требования к системе управления: </a:t>
            </a:r>
          </a:p>
          <a:p>
            <a:pPr indent="355600" algn="just"/>
            <a:r>
              <a:rPr lang="ru-RU" i="1" dirty="0" smtClean="0"/>
              <a:t>стратегические цели</a:t>
            </a:r>
            <a:r>
              <a:rPr lang="ru-RU" dirty="0" smtClean="0"/>
              <a:t>, являющиеся декомпозицией наивысшей цели организации.</a:t>
            </a:r>
          </a:p>
          <a:p>
            <a:pPr indent="355600" algn="just"/>
            <a:r>
              <a:rPr lang="ru-RU" i="1" dirty="0" smtClean="0"/>
              <a:t>уровни управления </a:t>
            </a:r>
            <a:r>
              <a:rPr lang="ru-RU" dirty="0" smtClean="0"/>
              <a:t>(</a:t>
            </a:r>
            <a:r>
              <a:rPr lang="ru-RU" dirty="0" err="1" smtClean="0"/>
              <a:t>монопредприятие</a:t>
            </a:r>
            <a:r>
              <a:rPr lang="ru-RU" dirty="0" smtClean="0"/>
              <a:t>, холдинг, корпоративный центр) - для определения верхнего уровня организационной структуры организации.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Проектирование системы целей и показателей в </a:t>
            </a:r>
            <a:r>
              <a:rPr lang="en-US" dirty="0" err="1" smtClean="0"/>
              <a:t>BusinessStudio</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21</a:t>
            </a:fld>
            <a:endParaRPr lang="ru-RU"/>
          </a:p>
        </p:txBody>
      </p:sp>
      <p:sp>
        <p:nvSpPr>
          <p:cNvPr id="4" name="Прямоугольник 3"/>
          <p:cNvSpPr/>
          <p:nvPr/>
        </p:nvSpPr>
        <p:spPr>
          <a:xfrm>
            <a:off x="642910" y="5643578"/>
            <a:ext cx="8072494" cy="646331"/>
          </a:xfrm>
          <a:prstGeom prst="rect">
            <a:avLst/>
          </a:prstGeom>
        </p:spPr>
        <p:txBody>
          <a:bodyPr wrap="square">
            <a:spAutoFit/>
          </a:bodyPr>
          <a:lstStyle/>
          <a:p>
            <a:r>
              <a:rPr lang="en-GB" dirty="0" smtClean="0">
                <a:hlinkClick r:id="rId2"/>
              </a:rPr>
              <a:t>http://www.businessstudio.ru/wiki/docs/current/doku.php/ru/csdesign/objectives_indicators</a:t>
            </a:r>
            <a:endParaRPr lang="ru-RU" dirty="0"/>
          </a:p>
        </p:txBody>
      </p:sp>
      <p:sp>
        <p:nvSpPr>
          <p:cNvPr id="5" name="TextBox 4"/>
          <p:cNvSpPr txBox="1"/>
          <p:nvPr/>
        </p:nvSpPr>
        <p:spPr>
          <a:xfrm>
            <a:off x="642910" y="1142984"/>
            <a:ext cx="4243469" cy="1200329"/>
          </a:xfrm>
          <a:prstGeom prst="rect">
            <a:avLst/>
          </a:prstGeom>
          <a:noFill/>
        </p:spPr>
        <p:txBody>
          <a:bodyPr wrap="none" rtlCol="0">
            <a:spAutoFit/>
          </a:bodyPr>
          <a:lstStyle/>
          <a:p>
            <a:r>
              <a:rPr lang="ru-RU" dirty="0" smtClean="0"/>
              <a:t>Включает:</a:t>
            </a:r>
          </a:p>
          <a:p>
            <a:pPr marL="355600" indent="-182563">
              <a:buFont typeface="Arial" pitchFamily="34" charset="0"/>
              <a:buChar char="•"/>
            </a:pPr>
            <a:r>
              <a:rPr lang="ru-RU" dirty="0" smtClean="0"/>
              <a:t>Стратегические цели</a:t>
            </a:r>
          </a:p>
          <a:p>
            <a:pPr marL="355600" indent="-182563">
              <a:buFont typeface="Arial" pitchFamily="34" charset="0"/>
              <a:buChar char="•"/>
            </a:pPr>
            <a:r>
              <a:rPr lang="ru-RU" dirty="0" smtClean="0"/>
              <a:t>Операционные цели</a:t>
            </a:r>
          </a:p>
          <a:p>
            <a:pPr marL="355600" indent="-182563">
              <a:buFont typeface="Arial" pitchFamily="34" charset="0"/>
              <a:buChar char="•"/>
            </a:pPr>
            <a:r>
              <a:rPr lang="ru-RU" dirty="0" smtClean="0"/>
              <a:t>Показатели достижения каждой цели</a:t>
            </a:r>
            <a:endParaRPr lang="ru-RU" dirty="0"/>
          </a:p>
        </p:txBody>
      </p:sp>
      <p:sp>
        <p:nvSpPr>
          <p:cNvPr id="6" name="TextBox 5"/>
          <p:cNvSpPr txBox="1"/>
          <p:nvPr/>
        </p:nvSpPr>
        <p:spPr>
          <a:xfrm>
            <a:off x="642910" y="2571744"/>
            <a:ext cx="7929618" cy="1477328"/>
          </a:xfrm>
          <a:prstGeom prst="rect">
            <a:avLst/>
          </a:prstGeom>
          <a:noFill/>
        </p:spPr>
        <p:txBody>
          <a:bodyPr wrap="square" rtlCol="0">
            <a:spAutoFit/>
          </a:bodyPr>
          <a:lstStyle/>
          <a:p>
            <a:r>
              <a:rPr lang="ru-RU" dirty="0" smtClean="0"/>
              <a:t>Подходы к описанию:</a:t>
            </a:r>
          </a:p>
          <a:p>
            <a:pPr marL="515937" indent="-342900">
              <a:buFont typeface="+mj-lt"/>
              <a:buAutoNum type="arabicPeriod"/>
            </a:pPr>
            <a:r>
              <a:rPr lang="ru-RU" dirty="0" smtClean="0"/>
              <a:t>Дерево целей в виде перечня</a:t>
            </a:r>
          </a:p>
          <a:p>
            <a:pPr marL="515937" indent="-342900">
              <a:buFont typeface="+mj-lt"/>
              <a:buAutoNum type="arabicPeriod"/>
            </a:pPr>
            <a:r>
              <a:rPr lang="ru-RU" dirty="0" smtClean="0"/>
              <a:t>Диаграмма сбалансированной карты</a:t>
            </a:r>
          </a:p>
          <a:p>
            <a:pPr marL="515937" indent="-342900">
              <a:buFont typeface="+mj-lt"/>
              <a:buAutoNum type="arabicPeriod"/>
            </a:pPr>
            <a:r>
              <a:rPr lang="ru-RU" dirty="0" smtClean="0"/>
              <a:t>Стратегическая карта в соответствии с системой сбалансированных показателей (ССП)</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businessstudio.ru/wiki/docs/current/lib/exe/fetch.php/ru/csdesign/basic_controls/basic_controls_007.png"/>
          <p:cNvPicPr/>
          <p:nvPr/>
        </p:nvPicPr>
        <p:blipFill>
          <a:blip r:embed="rId2" cstate="print"/>
          <a:srcRect/>
          <a:stretch>
            <a:fillRect/>
          </a:stretch>
        </p:blipFill>
        <p:spPr bwMode="auto">
          <a:xfrm>
            <a:off x="3286116" y="714356"/>
            <a:ext cx="5857884" cy="500066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t>Объекты управления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22</a:t>
            </a:fld>
            <a:endParaRPr lang="ru-RU"/>
          </a:p>
        </p:txBody>
      </p:sp>
      <p:sp>
        <p:nvSpPr>
          <p:cNvPr id="4" name="TextBox 3"/>
          <p:cNvSpPr txBox="1"/>
          <p:nvPr/>
        </p:nvSpPr>
        <p:spPr>
          <a:xfrm>
            <a:off x="285720" y="1853408"/>
            <a:ext cx="4143404" cy="4647426"/>
          </a:xfrm>
          <a:prstGeom prst="rect">
            <a:avLst/>
          </a:prstGeom>
          <a:noFill/>
        </p:spPr>
        <p:txBody>
          <a:bodyPr wrap="square" rtlCol="0">
            <a:spAutoFit/>
          </a:bodyPr>
          <a:lstStyle/>
          <a:p>
            <a:pPr marL="182563" lvl="0" indent="-182563">
              <a:spcBef>
                <a:spcPts val="1200"/>
              </a:spcBef>
              <a:buFont typeface="Calibri" pitchFamily="34" charset="0"/>
              <a:buChar char="−"/>
            </a:pPr>
            <a:r>
              <a:rPr lang="ru-RU" b="1" dirty="0" smtClean="0"/>
              <a:t>Собственник</a:t>
            </a:r>
          </a:p>
          <a:p>
            <a:pPr marL="182563" lvl="0" indent="-182563">
              <a:spcBef>
                <a:spcPts val="1200"/>
              </a:spcBef>
              <a:buFont typeface="Calibri" pitchFamily="34" charset="0"/>
              <a:buChar char="−"/>
            </a:pPr>
            <a:r>
              <a:rPr lang="ru-RU" b="1" dirty="0" smtClean="0"/>
              <a:t>Потребитель</a:t>
            </a:r>
          </a:p>
          <a:p>
            <a:pPr marL="182563" indent="-182563">
              <a:spcBef>
                <a:spcPts val="1200"/>
              </a:spcBef>
              <a:buFont typeface="Calibri" pitchFamily="34" charset="0"/>
              <a:buChar char="−"/>
            </a:pPr>
            <a:r>
              <a:rPr lang="ru-RU" b="1" dirty="0" smtClean="0"/>
              <a:t>Поставщик</a:t>
            </a:r>
          </a:p>
          <a:p>
            <a:pPr marL="182563" lvl="0" indent="-182563">
              <a:spcBef>
                <a:spcPts val="1200"/>
              </a:spcBef>
              <a:buFont typeface="Calibri" pitchFamily="34" charset="0"/>
              <a:buChar char="−"/>
            </a:pPr>
            <a:r>
              <a:rPr lang="ru-RU" b="1" dirty="0" smtClean="0"/>
              <a:t>Продукт</a:t>
            </a:r>
          </a:p>
          <a:p>
            <a:pPr marL="182563" lvl="0" indent="-182563">
              <a:spcBef>
                <a:spcPts val="1200"/>
              </a:spcBef>
              <a:buFont typeface="Calibri" pitchFamily="34" charset="0"/>
              <a:buChar char="−"/>
            </a:pPr>
            <a:r>
              <a:rPr lang="ru-RU" b="1" dirty="0" smtClean="0"/>
              <a:t>Техпроцесс</a:t>
            </a:r>
            <a:r>
              <a:rPr lang="ru-RU" dirty="0" smtClean="0"/>
              <a:t> (производственный, процесс оказания услуги)</a:t>
            </a:r>
          </a:p>
          <a:p>
            <a:pPr marL="182563" lvl="0" indent="-182563">
              <a:spcBef>
                <a:spcPts val="1200"/>
              </a:spcBef>
              <a:buFont typeface="Calibri" pitchFamily="34" charset="0"/>
              <a:buChar char="−"/>
            </a:pPr>
            <a:r>
              <a:rPr lang="ru-RU" dirty="0" smtClean="0"/>
              <a:t>Производственно-технологическое оборудование (</a:t>
            </a:r>
            <a:r>
              <a:rPr lang="ru-RU" b="1" dirty="0" smtClean="0"/>
              <a:t>ПТО</a:t>
            </a:r>
            <a:r>
              <a:rPr lang="ru-RU" dirty="0" smtClean="0"/>
              <a:t>)</a:t>
            </a:r>
          </a:p>
          <a:p>
            <a:pPr marL="182563" lvl="0" indent="-182563">
              <a:spcBef>
                <a:spcPts val="1200"/>
              </a:spcBef>
              <a:buFont typeface="Calibri" pitchFamily="34" charset="0"/>
              <a:buChar char="−"/>
            </a:pPr>
            <a:r>
              <a:rPr lang="ru-RU" dirty="0" smtClean="0"/>
              <a:t>Объекты инженерно-технической инфраструктуры (</a:t>
            </a:r>
            <a:r>
              <a:rPr lang="ru-RU" b="1" dirty="0" smtClean="0"/>
              <a:t>ОИТИ</a:t>
            </a:r>
            <a:r>
              <a:rPr lang="ru-RU" dirty="0" smtClean="0"/>
              <a:t>)</a:t>
            </a:r>
          </a:p>
          <a:p>
            <a:pPr marL="182563" lvl="0" indent="-182563">
              <a:spcBef>
                <a:spcPts val="1200"/>
              </a:spcBef>
              <a:buFont typeface="Calibri" pitchFamily="34" charset="0"/>
              <a:buChar char="−"/>
            </a:pPr>
            <a:r>
              <a:rPr lang="ru-RU" dirty="0" smtClean="0"/>
              <a:t>Рабочая сила (</a:t>
            </a:r>
            <a:r>
              <a:rPr lang="ru-RU" b="1" dirty="0" smtClean="0"/>
              <a:t>персонал</a:t>
            </a:r>
            <a:r>
              <a:rPr lang="ru-RU" dirty="0" smtClean="0"/>
              <a:t>)</a:t>
            </a:r>
          </a:p>
          <a:p>
            <a:pPr marL="182563" lvl="0" indent="-182563">
              <a:spcBef>
                <a:spcPts val="1200"/>
              </a:spcBef>
              <a:buFont typeface="Calibri" pitchFamily="34" charset="0"/>
              <a:buChar char="−"/>
            </a:pPr>
            <a:r>
              <a:rPr lang="ru-RU" b="1" dirty="0" smtClean="0"/>
              <a:t>Капитал</a:t>
            </a:r>
            <a:endParaRPr lang="ru-RU" b="1" dirty="0"/>
          </a:p>
        </p:txBody>
      </p:sp>
      <p:sp>
        <p:nvSpPr>
          <p:cNvPr id="14" name="Прямоугольник 13"/>
          <p:cNvSpPr/>
          <p:nvPr/>
        </p:nvSpPr>
        <p:spPr>
          <a:xfrm>
            <a:off x="357158" y="1071546"/>
            <a:ext cx="5214974" cy="646331"/>
          </a:xfrm>
          <a:prstGeom prst="rect">
            <a:avLst/>
          </a:prstGeom>
        </p:spPr>
        <p:txBody>
          <a:bodyPr wrap="square">
            <a:spAutoFit/>
          </a:bodyPr>
          <a:lstStyle/>
          <a:p>
            <a:r>
              <a:rPr lang="ru-RU" dirty="0" smtClean="0"/>
              <a:t>Основные объекты управления любой организации: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Бизнес-процессы верхнего уровня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23</a:t>
            </a:fld>
            <a:endParaRPr lang="ru-RU"/>
          </a:p>
        </p:txBody>
      </p:sp>
      <p:graphicFrame>
        <p:nvGraphicFramePr>
          <p:cNvPr id="4" name="Таблица 3"/>
          <p:cNvGraphicFramePr>
            <a:graphicFrameLocks noGrp="1"/>
          </p:cNvGraphicFramePr>
          <p:nvPr/>
        </p:nvGraphicFramePr>
        <p:xfrm>
          <a:off x="642910" y="1357298"/>
          <a:ext cx="7929618" cy="4471538"/>
        </p:xfrm>
        <a:graphic>
          <a:graphicData uri="http://schemas.openxmlformats.org/drawingml/2006/table">
            <a:tbl>
              <a:tblPr/>
              <a:tblGrid>
                <a:gridCol w="500066"/>
                <a:gridCol w="2714644"/>
                <a:gridCol w="4714908"/>
              </a:tblGrid>
              <a:tr h="273187">
                <a:tc>
                  <a:txBody>
                    <a:bodyPr/>
                    <a:lstStyle/>
                    <a:p>
                      <a:pPr algn="ctr">
                        <a:lnSpc>
                          <a:spcPct val="115000"/>
                        </a:lnSpc>
                        <a:spcAft>
                          <a:spcPts val="0"/>
                        </a:spcAft>
                      </a:pPr>
                      <a:r>
                        <a:rPr lang="ru-RU" sz="1800" b="1" dirty="0">
                          <a:latin typeface="+mn-lt"/>
                          <a:ea typeface="Calibri"/>
                          <a:cs typeface="Times New Roman"/>
                        </a:rPr>
                        <a:t>№</a:t>
                      </a:r>
                      <a:endParaRPr lang="ru-RU" sz="18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mn-lt"/>
                          <a:ea typeface="Calibri"/>
                          <a:cs typeface="Times New Roman"/>
                        </a:rPr>
                        <a:t>Объект управления</a:t>
                      </a:r>
                      <a:endParaRPr lang="ru-RU" sz="180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mn-lt"/>
                          <a:ea typeface="Calibri"/>
                          <a:cs typeface="Times New Roman"/>
                        </a:rPr>
                        <a:t>Бизнес-процесс</a:t>
                      </a:r>
                      <a:endParaRPr lang="ru-RU" sz="180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373">
                <a:tc>
                  <a:txBody>
                    <a:bodyPr/>
                    <a:lstStyle/>
                    <a:p>
                      <a:pPr>
                        <a:lnSpc>
                          <a:spcPct val="115000"/>
                        </a:lnSpc>
                        <a:spcAft>
                          <a:spcPts val="0"/>
                        </a:spcAft>
                      </a:pPr>
                      <a:r>
                        <a:rPr lang="ru-RU" sz="1800">
                          <a:latin typeface="+mn-lt"/>
                          <a:ea typeface="Calibri"/>
                          <a:cs typeface="Times New Roman"/>
                        </a:rPr>
                        <a:t>1.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latin typeface="+mn-lt"/>
                          <a:ea typeface="Calibri"/>
                          <a:cs typeface="Times New Roman"/>
                        </a:rPr>
                        <a:t>Система управления организации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Выработка согласованных условий деятельности</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316">
                <a:tc>
                  <a:txBody>
                    <a:bodyPr/>
                    <a:lstStyle/>
                    <a:p>
                      <a:pPr>
                        <a:lnSpc>
                          <a:spcPct val="115000"/>
                        </a:lnSpc>
                        <a:spcAft>
                          <a:spcPts val="0"/>
                        </a:spcAft>
                      </a:pPr>
                      <a:r>
                        <a:rPr lang="ru-RU" sz="1800">
                          <a:latin typeface="+mn-lt"/>
                          <a:ea typeface="Calibri"/>
                          <a:cs typeface="Times New Roman"/>
                        </a:rPr>
                        <a:t>2.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latin typeface="+mn-lt"/>
                          <a:ea typeface="Calibri"/>
                          <a:cs typeface="Times New Roman"/>
                        </a:rPr>
                        <a:t>Собственник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Привлечение и обслуживание уставного капитала</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187">
                <a:tc>
                  <a:txBody>
                    <a:bodyPr/>
                    <a:lstStyle/>
                    <a:p>
                      <a:pPr>
                        <a:lnSpc>
                          <a:spcPct val="115000"/>
                        </a:lnSpc>
                        <a:spcAft>
                          <a:spcPts val="0"/>
                        </a:spcAft>
                      </a:pPr>
                      <a:r>
                        <a:rPr lang="ru-RU" sz="1800">
                          <a:latin typeface="+mn-lt"/>
                          <a:ea typeface="Calibri"/>
                          <a:cs typeface="Times New Roman"/>
                        </a:rPr>
                        <a:t>3.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latin typeface="+mn-lt"/>
                          <a:ea typeface="Calibri"/>
                          <a:cs typeface="Times New Roman"/>
                        </a:rPr>
                        <a:t>Потребитель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Продвижение и продажи</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373">
                <a:tc>
                  <a:txBody>
                    <a:bodyPr/>
                    <a:lstStyle/>
                    <a:p>
                      <a:pPr>
                        <a:lnSpc>
                          <a:spcPct val="115000"/>
                        </a:lnSpc>
                        <a:spcAft>
                          <a:spcPts val="0"/>
                        </a:spcAft>
                      </a:pPr>
                      <a:r>
                        <a:rPr lang="ru-RU" sz="1800">
                          <a:latin typeface="+mn-lt"/>
                          <a:ea typeface="Calibri"/>
                          <a:cs typeface="Times New Roman"/>
                        </a:rPr>
                        <a:t>4.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latin typeface="+mn-lt"/>
                          <a:ea typeface="Calibri"/>
                          <a:cs typeface="Times New Roman"/>
                        </a:rPr>
                        <a:t>Продукт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Разработка новых и совершенствование существующих продуктов (услуг)</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30">
                <a:tc>
                  <a:txBody>
                    <a:bodyPr/>
                    <a:lstStyle/>
                    <a:p>
                      <a:pPr>
                        <a:lnSpc>
                          <a:spcPct val="115000"/>
                        </a:lnSpc>
                        <a:spcAft>
                          <a:spcPts val="0"/>
                        </a:spcAft>
                      </a:pPr>
                      <a:r>
                        <a:rPr lang="ru-RU" sz="1800">
                          <a:latin typeface="+mn-lt"/>
                          <a:ea typeface="Calibri"/>
                          <a:cs typeface="Times New Roman"/>
                        </a:rPr>
                        <a:t>5.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smtClean="0">
                          <a:latin typeface="+mn-lt"/>
                          <a:ea typeface="Calibri"/>
                          <a:cs typeface="Times New Roman"/>
                        </a:rPr>
                        <a:t>Техпроцесс</a:t>
                      </a:r>
                      <a:endParaRPr lang="ru-RU" sz="18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Производство</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187">
                <a:tc>
                  <a:txBody>
                    <a:bodyPr/>
                    <a:lstStyle/>
                    <a:p>
                      <a:pPr>
                        <a:lnSpc>
                          <a:spcPct val="115000"/>
                        </a:lnSpc>
                        <a:spcAft>
                          <a:spcPts val="0"/>
                        </a:spcAft>
                      </a:pPr>
                      <a:r>
                        <a:rPr lang="ru-RU" sz="1800">
                          <a:latin typeface="+mn-lt"/>
                          <a:ea typeface="Calibri"/>
                          <a:cs typeface="Times New Roman"/>
                        </a:rPr>
                        <a:t>6.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latin typeface="+mn-lt"/>
                          <a:ea typeface="Calibri"/>
                          <a:cs typeface="Times New Roman"/>
                        </a:rPr>
                        <a:t>Поставщик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Воспроизводство ресурсов</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30">
                <a:tc>
                  <a:txBody>
                    <a:bodyPr/>
                    <a:lstStyle/>
                    <a:p>
                      <a:pPr>
                        <a:lnSpc>
                          <a:spcPct val="115000"/>
                        </a:lnSpc>
                        <a:spcAft>
                          <a:spcPts val="0"/>
                        </a:spcAft>
                      </a:pPr>
                      <a:r>
                        <a:rPr lang="ru-RU" sz="1800">
                          <a:latin typeface="+mn-lt"/>
                          <a:ea typeface="Calibri"/>
                          <a:cs typeface="Times New Roman"/>
                        </a:rPr>
                        <a:t>7.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smtClean="0">
                          <a:latin typeface="+mn-lt"/>
                          <a:ea typeface="Calibri"/>
                          <a:cs typeface="Times New Roman"/>
                        </a:rPr>
                        <a:t>ПТО</a:t>
                      </a:r>
                      <a:endParaRPr lang="ru-RU" sz="18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latin typeface="+mn-lt"/>
                          <a:ea typeface="Calibri"/>
                          <a:cs typeface="Times New Roman"/>
                        </a:rPr>
                        <a:t>Воспроизводство ПТО</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54">
                <a:tc>
                  <a:txBody>
                    <a:bodyPr/>
                    <a:lstStyle/>
                    <a:p>
                      <a:pPr>
                        <a:lnSpc>
                          <a:spcPct val="115000"/>
                        </a:lnSpc>
                        <a:spcAft>
                          <a:spcPts val="0"/>
                        </a:spcAft>
                      </a:pPr>
                      <a:r>
                        <a:rPr lang="ru-RU" sz="1800">
                          <a:latin typeface="+mn-lt"/>
                          <a:ea typeface="Calibri"/>
                          <a:cs typeface="Times New Roman"/>
                        </a:rPr>
                        <a:t>8.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smtClean="0">
                          <a:latin typeface="+mn-lt"/>
                          <a:ea typeface="Calibri"/>
                          <a:cs typeface="Times New Roman"/>
                        </a:rPr>
                        <a:t>ОИТИ</a:t>
                      </a:r>
                      <a:endParaRPr lang="ru-RU" sz="18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Воспроизводство ОИТИ</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187">
                <a:tc>
                  <a:txBody>
                    <a:bodyPr/>
                    <a:lstStyle/>
                    <a:p>
                      <a:pPr>
                        <a:lnSpc>
                          <a:spcPct val="115000"/>
                        </a:lnSpc>
                        <a:spcAft>
                          <a:spcPts val="0"/>
                        </a:spcAft>
                      </a:pPr>
                      <a:r>
                        <a:rPr lang="ru-RU" sz="1800">
                          <a:latin typeface="+mn-lt"/>
                          <a:ea typeface="Calibri"/>
                          <a:cs typeface="Times New Roman"/>
                        </a:rPr>
                        <a:t>9.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smtClean="0">
                          <a:latin typeface="+mn-lt"/>
                          <a:ea typeface="Calibri"/>
                          <a:cs typeface="Times New Roman"/>
                        </a:rPr>
                        <a:t>Персонал)</a:t>
                      </a:r>
                      <a:endParaRPr lang="ru-RU" sz="18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latin typeface="+mn-lt"/>
                          <a:ea typeface="Calibri"/>
                          <a:cs typeface="Times New Roman"/>
                        </a:rPr>
                        <a:t>Воспроизводство рабочей силы</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30">
                <a:tc>
                  <a:txBody>
                    <a:bodyPr/>
                    <a:lstStyle/>
                    <a:p>
                      <a:pPr>
                        <a:lnSpc>
                          <a:spcPct val="115000"/>
                        </a:lnSpc>
                        <a:spcAft>
                          <a:spcPts val="0"/>
                        </a:spcAft>
                      </a:pPr>
                      <a:r>
                        <a:rPr lang="ru-RU" sz="1800">
                          <a:latin typeface="+mn-lt"/>
                          <a:ea typeface="Calibri"/>
                          <a:cs typeface="Times New Roman"/>
                        </a:rPr>
                        <a:t>10.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800" dirty="0">
                          <a:latin typeface="+mn-lt"/>
                          <a:ea typeface="Calibri"/>
                          <a:cs typeface="Times New Roman"/>
                        </a:rPr>
                        <a:t>Капитал </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latin typeface="+mn-lt"/>
                          <a:ea typeface="Calibri"/>
                          <a:cs typeface="Times New Roman"/>
                        </a:rPr>
                        <a:t>Финансирование деятельности и расчеты</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57224" y="785794"/>
            <a:ext cx="7286676" cy="369332"/>
          </a:xfrm>
          <a:prstGeom prst="rect">
            <a:avLst/>
          </a:prstGeom>
          <a:noFill/>
        </p:spPr>
        <p:txBody>
          <a:bodyPr wrap="square" rtlCol="0">
            <a:spAutoFit/>
          </a:bodyPr>
          <a:lstStyle/>
          <a:p>
            <a:r>
              <a:rPr lang="ru-RU" dirty="0" smtClean="0"/>
              <a:t>Можно выделить в соответствии с основными объектами управления.</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24</a:t>
            </a:fld>
            <a:endParaRPr lang="ru-RU"/>
          </a:p>
        </p:txBody>
      </p:sp>
      <p:sp>
        <p:nvSpPr>
          <p:cNvPr id="4" name="TextBox 3"/>
          <p:cNvSpPr txBox="1"/>
          <p:nvPr/>
        </p:nvSpPr>
        <p:spPr>
          <a:xfrm>
            <a:off x="642910" y="4286256"/>
            <a:ext cx="7929618" cy="646331"/>
          </a:xfrm>
          <a:prstGeom prst="rect">
            <a:avLst/>
          </a:prstGeom>
          <a:noFill/>
        </p:spPr>
        <p:txBody>
          <a:bodyPr wrap="square" rtlCol="0">
            <a:spAutoFit/>
          </a:bodyPr>
          <a:lstStyle/>
          <a:p>
            <a:r>
              <a:rPr lang="ru-RU" b="1" dirty="0" smtClean="0"/>
              <a:t>Наивысшая цель</a:t>
            </a:r>
            <a:r>
              <a:rPr lang="ru-RU" dirty="0" smtClean="0"/>
              <a:t>: за 3 года увеличить стоимость бизнеса в 4 раза и продать его.</a:t>
            </a:r>
            <a:endParaRPr lang="ru-RU" dirty="0"/>
          </a:p>
        </p:txBody>
      </p:sp>
      <p:sp>
        <p:nvSpPr>
          <p:cNvPr id="5" name="TextBox 4"/>
          <p:cNvSpPr txBox="1"/>
          <p:nvPr/>
        </p:nvSpPr>
        <p:spPr>
          <a:xfrm>
            <a:off x="642910" y="785794"/>
            <a:ext cx="7858180" cy="2585323"/>
          </a:xfrm>
          <a:prstGeom prst="rect">
            <a:avLst/>
          </a:prstGeom>
          <a:noFill/>
        </p:spPr>
        <p:txBody>
          <a:bodyPr wrap="square" rtlCol="0">
            <a:spAutoFit/>
          </a:bodyPr>
          <a:lstStyle/>
          <a:p>
            <a:r>
              <a:rPr lang="ru-RU" b="1" i="1" dirty="0" smtClean="0"/>
              <a:t>ИП Иванов С.П</a:t>
            </a:r>
            <a:r>
              <a:rPr lang="ru-RU" dirty="0" smtClean="0"/>
              <a:t>. Ларек по продаже хлебобулочных изделий.</a:t>
            </a:r>
          </a:p>
          <a:p>
            <a:pPr indent="355600" algn="just"/>
            <a:r>
              <a:rPr lang="ru-RU" dirty="0" smtClean="0"/>
              <a:t>Сергей Петрович Иванов закупает оптом хлебобулочные изделия у городского хлебозавода №1 и булочно-кондитерского комбината «Сладость». Полученные товары он самостоятельно складирует и продает в течение дня.</a:t>
            </a:r>
          </a:p>
          <a:p>
            <a:pPr indent="355600" algn="just"/>
            <a:r>
              <a:rPr lang="ru-RU" dirty="0" smtClean="0"/>
              <a:t>Каждый вечер он заказывает поставку на следующий день.</a:t>
            </a:r>
          </a:p>
          <a:p>
            <a:pPr indent="355600" algn="just"/>
            <a:r>
              <a:rPr lang="ru-RU" dirty="0" smtClean="0"/>
              <a:t>Бухгалтерский и налоговый учет ведет бухгалтер по найму, которому Сергей Петрович лично отвозит первичные документы.</a:t>
            </a:r>
          </a:p>
          <a:p>
            <a:pPr indent="355600" algn="just"/>
            <a:r>
              <a:rPr lang="ru-RU" dirty="0" smtClean="0"/>
              <a:t>Для ведения складского учета у Сергея Петровича имеется планшет с установленным ПО. Настройку планшета осуществляет </a:t>
            </a:r>
            <a:r>
              <a:rPr lang="ru-RU" dirty="0" err="1" smtClean="0"/>
              <a:t>ИТ-фирма</a:t>
            </a:r>
            <a:r>
              <a:rPr lang="ru-RU" dirty="0" smtClean="0"/>
              <a:t>.</a:t>
            </a:r>
          </a:p>
        </p:txBody>
      </p:sp>
      <p:sp>
        <p:nvSpPr>
          <p:cNvPr id="6" name="TextBox 5"/>
          <p:cNvSpPr txBox="1"/>
          <p:nvPr/>
        </p:nvSpPr>
        <p:spPr>
          <a:xfrm>
            <a:off x="642910" y="5059932"/>
            <a:ext cx="7929618" cy="369332"/>
          </a:xfrm>
          <a:prstGeom prst="rect">
            <a:avLst/>
          </a:prstGeom>
          <a:noFill/>
        </p:spPr>
        <p:txBody>
          <a:bodyPr wrap="square" rtlCol="0">
            <a:spAutoFit/>
          </a:bodyPr>
          <a:lstStyle/>
          <a:p>
            <a:r>
              <a:rPr lang="ru-RU" b="1" dirty="0" smtClean="0"/>
              <a:t>Критерий</a:t>
            </a:r>
            <a:r>
              <a:rPr lang="ru-RU" dirty="0" smtClean="0"/>
              <a:t>: стоимость бизнеса в конце каждого квартала.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Стратегия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25</a:t>
            </a:fld>
            <a:endParaRPr lang="ru-RU"/>
          </a:p>
        </p:txBody>
      </p:sp>
      <p:graphicFrame>
        <p:nvGraphicFramePr>
          <p:cNvPr id="4" name="Таблица 3"/>
          <p:cNvGraphicFramePr>
            <a:graphicFrameLocks noGrp="1"/>
          </p:cNvGraphicFramePr>
          <p:nvPr/>
        </p:nvGraphicFramePr>
        <p:xfrm>
          <a:off x="785786" y="928670"/>
          <a:ext cx="7715305" cy="3474720"/>
        </p:xfrm>
        <a:graphic>
          <a:graphicData uri="http://schemas.openxmlformats.org/drawingml/2006/table">
            <a:tbl>
              <a:tblPr firstRow="1" bandRow="1">
                <a:tableStyleId>{F5AB1C69-6EDB-4FF4-983F-18BD219EF322}</a:tableStyleId>
              </a:tblPr>
              <a:tblGrid>
                <a:gridCol w="571505"/>
                <a:gridCol w="3286148"/>
                <a:gridCol w="3857652"/>
              </a:tblGrid>
              <a:tr h="219006">
                <a:tc>
                  <a:txBody>
                    <a:bodyPr/>
                    <a:lstStyle/>
                    <a:p>
                      <a:pPr algn="ctr"/>
                      <a:r>
                        <a:rPr lang="ru-RU" dirty="0" smtClean="0"/>
                        <a:t>№</a:t>
                      </a:r>
                      <a:endParaRPr lang="ru-RU" dirty="0"/>
                    </a:p>
                  </a:txBody>
                  <a:tcPr/>
                </a:tc>
                <a:tc>
                  <a:txBody>
                    <a:bodyPr/>
                    <a:lstStyle/>
                    <a:p>
                      <a:pPr algn="ctr"/>
                      <a:r>
                        <a:rPr lang="ru-RU" dirty="0" smtClean="0"/>
                        <a:t>Стратегическая</a:t>
                      </a:r>
                      <a:r>
                        <a:rPr lang="ru-RU" baseline="0" dirty="0" smtClean="0"/>
                        <a:t> цель</a:t>
                      </a:r>
                      <a:endParaRPr lang="ru-RU" dirty="0"/>
                    </a:p>
                  </a:txBody>
                  <a:tcPr/>
                </a:tc>
                <a:tc>
                  <a:txBody>
                    <a:bodyPr/>
                    <a:lstStyle/>
                    <a:p>
                      <a:pPr algn="ctr"/>
                      <a:r>
                        <a:rPr lang="ru-RU" dirty="0" smtClean="0"/>
                        <a:t>Показатели</a:t>
                      </a:r>
                      <a:endParaRPr lang="ru-RU" dirty="0"/>
                    </a:p>
                  </a:txBody>
                  <a:tcPr/>
                </a:tc>
              </a:tr>
              <a:tr h="456265">
                <a:tc>
                  <a:txBody>
                    <a:bodyPr/>
                    <a:lstStyle/>
                    <a:p>
                      <a:pPr algn="ctr"/>
                      <a:r>
                        <a:rPr lang="ru-RU" dirty="0" smtClean="0"/>
                        <a:t>1.</a:t>
                      </a:r>
                      <a:endParaRPr lang="ru-RU" dirty="0"/>
                    </a:p>
                  </a:txBody>
                  <a:tcPr/>
                </a:tc>
                <a:tc>
                  <a:txBody>
                    <a:bodyPr/>
                    <a:lstStyle/>
                    <a:p>
                      <a:r>
                        <a:rPr lang="ru-RU" dirty="0" smtClean="0"/>
                        <a:t>Обеспечить суточный оборот не менее 2500р.</a:t>
                      </a:r>
                      <a:endParaRPr lang="ru-RU" dirty="0"/>
                    </a:p>
                  </a:txBody>
                  <a:tcPr/>
                </a:tc>
                <a:tc>
                  <a:txBody>
                    <a:bodyPr/>
                    <a:lstStyle/>
                    <a:p>
                      <a:r>
                        <a:rPr lang="ru-RU" dirty="0" smtClean="0"/>
                        <a:t>Объем</a:t>
                      </a:r>
                      <a:r>
                        <a:rPr lang="ru-RU" baseline="0" dirty="0" smtClean="0"/>
                        <a:t> продаж за 1 день</a:t>
                      </a:r>
                      <a:endParaRPr lang="ru-RU" dirty="0"/>
                    </a:p>
                  </a:txBody>
                  <a:tcPr/>
                </a:tc>
              </a:tr>
              <a:tr h="456265">
                <a:tc>
                  <a:txBody>
                    <a:bodyPr/>
                    <a:lstStyle/>
                    <a:p>
                      <a:pPr algn="ctr"/>
                      <a:r>
                        <a:rPr lang="ru-RU" dirty="0" smtClean="0"/>
                        <a:t>2.</a:t>
                      </a:r>
                      <a:endParaRPr lang="ru-RU" dirty="0"/>
                    </a:p>
                  </a:txBody>
                  <a:tcPr/>
                </a:tc>
                <a:tc>
                  <a:txBody>
                    <a:bodyPr/>
                    <a:lstStyle/>
                    <a:p>
                      <a:r>
                        <a:rPr lang="ru-RU" dirty="0" smtClean="0"/>
                        <a:t>Не менее 30 </a:t>
                      </a:r>
                      <a:r>
                        <a:rPr lang="ru-RU" baseline="0" dirty="0" smtClean="0"/>
                        <a:t>постоянных клиентов</a:t>
                      </a:r>
                      <a:endParaRPr lang="ru-RU" dirty="0"/>
                    </a:p>
                  </a:txBody>
                  <a:tcPr/>
                </a:tc>
                <a:tc>
                  <a:txBody>
                    <a:bodyPr/>
                    <a:lstStyle/>
                    <a:p>
                      <a:r>
                        <a:rPr lang="ru-RU" dirty="0" smtClean="0"/>
                        <a:t>Количество</a:t>
                      </a:r>
                      <a:r>
                        <a:rPr lang="ru-RU" baseline="0" dirty="0" smtClean="0"/>
                        <a:t> людей, которые покупают хлеб в киоске не реже, чем раз в неделю</a:t>
                      </a:r>
                      <a:endParaRPr lang="ru-RU" dirty="0"/>
                    </a:p>
                  </a:txBody>
                  <a:tcPr/>
                </a:tc>
              </a:tr>
              <a:tr h="456265">
                <a:tc>
                  <a:txBody>
                    <a:bodyPr/>
                    <a:lstStyle/>
                    <a:p>
                      <a:pPr algn="ctr"/>
                      <a:r>
                        <a:rPr lang="ru-RU" dirty="0" smtClean="0"/>
                        <a:t>3.</a:t>
                      </a:r>
                      <a:endParaRPr lang="ru-RU" dirty="0"/>
                    </a:p>
                  </a:txBody>
                  <a:tcPr/>
                </a:tc>
                <a:tc>
                  <a:txBody>
                    <a:bodyPr/>
                    <a:lstStyle/>
                    <a:p>
                      <a:r>
                        <a:rPr lang="ru-RU" dirty="0" smtClean="0"/>
                        <a:t>Обеспечить рентабельность не менее 10%</a:t>
                      </a:r>
                    </a:p>
                  </a:txBody>
                  <a:tcPr/>
                </a:tc>
                <a:tc>
                  <a:txBody>
                    <a:bodyPr/>
                    <a:lstStyle/>
                    <a:p>
                      <a:r>
                        <a:rPr lang="ru-RU" dirty="0" smtClean="0"/>
                        <a:t>Затраты</a:t>
                      </a:r>
                    </a:p>
                    <a:p>
                      <a:r>
                        <a:rPr lang="ru-RU" dirty="0" smtClean="0"/>
                        <a:t>Прибыль</a:t>
                      </a:r>
                    </a:p>
                    <a:p>
                      <a:r>
                        <a:rPr lang="ru-RU" dirty="0" smtClean="0"/>
                        <a:t>Рентабельность</a:t>
                      </a:r>
                      <a:r>
                        <a:rPr lang="ru-RU" baseline="0" dirty="0" smtClean="0"/>
                        <a:t> = прибыль / затраты</a:t>
                      </a:r>
                      <a:endParaRPr lang="ru-RU" dirty="0"/>
                    </a:p>
                  </a:txBody>
                  <a:tcPr/>
                </a:tc>
              </a:tr>
              <a:tr h="456265">
                <a:tc>
                  <a:txBody>
                    <a:bodyPr/>
                    <a:lstStyle/>
                    <a:p>
                      <a:pPr algn="ctr"/>
                      <a:r>
                        <a:rPr lang="ru-RU" dirty="0" smtClean="0"/>
                        <a:t>4.</a:t>
                      </a:r>
                      <a:endParaRPr lang="ru-RU" dirty="0"/>
                    </a:p>
                  </a:txBody>
                  <a:tcPr/>
                </a:tc>
                <a:tc>
                  <a:txBody>
                    <a:bodyPr/>
                    <a:lstStyle/>
                    <a:p>
                      <a:r>
                        <a:rPr lang="ru-RU" dirty="0" smtClean="0"/>
                        <a:t>Повысить эффективность учета</a:t>
                      </a:r>
                      <a:r>
                        <a:rPr lang="ru-RU" baseline="0" dirty="0" smtClean="0"/>
                        <a:t> товаров</a:t>
                      </a:r>
                    </a:p>
                  </a:txBody>
                  <a:tcPr/>
                </a:tc>
                <a:tc>
                  <a:txBody>
                    <a:bodyPr/>
                    <a:lstStyle/>
                    <a:p>
                      <a:r>
                        <a:rPr lang="ru-RU" dirty="0" smtClean="0"/>
                        <a:t>Время, затрачиваемое</a:t>
                      </a:r>
                      <a:r>
                        <a:rPr lang="ru-RU" baseline="0" dirty="0" smtClean="0"/>
                        <a:t> на получение, учет и формирование заказа</a:t>
                      </a:r>
                      <a:endParaRPr lang="ru-RU"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Перечень бизнес-процессов верхнего уровня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26</a:t>
            </a:fld>
            <a:endParaRPr lang="ru-RU"/>
          </a:p>
        </p:txBody>
      </p:sp>
      <p:sp>
        <p:nvSpPr>
          <p:cNvPr id="4" name="TextBox 3"/>
          <p:cNvSpPr txBox="1"/>
          <p:nvPr/>
        </p:nvSpPr>
        <p:spPr>
          <a:xfrm>
            <a:off x="714348" y="1000108"/>
            <a:ext cx="7717855" cy="1200329"/>
          </a:xfrm>
          <a:prstGeom prst="rect">
            <a:avLst/>
          </a:prstGeom>
          <a:noFill/>
        </p:spPr>
        <p:txBody>
          <a:bodyPr wrap="square" rtlCol="0">
            <a:spAutoFit/>
          </a:bodyPr>
          <a:lstStyle/>
          <a:p>
            <a:r>
              <a:rPr lang="ru-RU" b="1" dirty="0" smtClean="0"/>
              <a:t>Операционные</a:t>
            </a:r>
            <a:r>
              <a:rPr lang="ru-RU" dirty="0" smtClean="0"/>
              <a:t> бизнес-процессы:</a:t>
            </a:r>
          </a:p>
          <a:p>
            <a:pPr marL="342900" indent="-342900">
              <a:buFont typeface="+mj-lt"/>
              <a:buAutoNum type="arabicPeriod"/>
            </a:pPr>
            <a:r>
              <a:rPr lang="ru-RU" dirty="0" smtClean="0"/>
              <a:t>Закупка товара.</a:t>
            </a:r>
          </a:p>
          <a:p>
            <a:pPr marL="342900" indent="-342900">
              <a:buFont typeface="+mj-lt"/>
              <a:buAutoNum type="arabicPeriod"/>
            </a:pPr>
            <a:r>
              <a:rPr lang="ru-RU" dirty="0" smtClean="0"/>
              <a:t>Складирование.</a:t>
            </a:r>
          </a:p>
          <a:p>
            <a:pPr marL="342900" indent="-342900">
              <a:buFont typeface="+mj-lt"/>
              <a:buAutoNum type="arabicPeriod"/>
            </a:pPr>
            <a:r>
              <a:rPr lang="ru-RU" dirty="0" smtClean="0"/>
              <a:t>Продажа.</a:t>
            </a:r>
            <a:endParaRPr lang="ru-RU" dirty="0"/>
          </a:p>
        </p:txBody>
      </p:sp>
      <p:sp>
        <p:nvSpPr>
          <p:cNvPr id="5" name="TextBox 4"/>
          <p:cNvSpPr txBox="1"/>
          <p:nvPr/>
        </p:nvSpPr>
        <p:spPr>
          <a:xfrm>
            <a:off x="714348" y="4300373"/>
            <a:ext cx="7717855" cy="1200329"/>
          </a:xfrm>
          <a:prstGeom prst="rect">
            <a:avLst/>
          </a:prstGeom>
          <a:noFill/>
        </p:spPr>
        <p:txBody>
          <a:bodyPr wrap="square" rtlCol="0">
            <a:spAutoFit/>
          </a:bodyPr>
          <a:lstStyle/>
          <a:p>
            <a:r>
              <a:rPr lang="ru-RU" b="1" dirty="0" smtClean="0"/>
              <a:t>Управленческие </a:t>
            </a:r>
            <a:r>
              <a:rPr lang="ru-RU" dirty="0" smtClean="0"/>
              <a:t>бизнес-процессы:</a:t>
            </a:r>
          </a:p>
          <a:p>
            <a:pPr marL="342900" indent="-342900">
              <a:buFont typeface="+mj-lt"/>
              <a:buAutoNum type="arabicPeriod"/>
            </a:pPr>
            <a:r>
              <a:rPr lang="ru-RU" dirty="0" smtClean="0"/>
              <a:t>контроль доходов и расходов;</a:t>
            </a:r>
          </a:p>
          <a:p>
            <a:pPr marL="342900" indent="-342900">
              <a:buFont typeface="+mj-lt"/>
              <a:buAutoNum type="arabicPeriod"/>
            </a:pPr>
            <a:r>
              <a:rPr lang="ru-RU" dirty="0" smtClean="0"/>
              <a:t>управление запасами;</a:t>
            </a:r>
          </a:p>
          <a:p>
            <a:pPr marL="342900" indent="-342900">
              <a:buFont typeface="+mj-lt"/>
              <a:buAutoNum type="arabicPeriod"/>
            </a:pPr>
            <a:r>
              <a:rPr lang="ru-RU" dirty="0" smtClean="0"/>
              <a:t>управление </a:t>
            </a:r>
            <a:r>
              <a:rPr lang="ru-RU" dirty="0" err="1" smtClean="0"/>
              <a:t>аутсорсингом</a:t>
            </a:r>
            <a:r>
              <a:rPr lang="ru-RU" dirty="0" smtClean="0"/>
              <a:t>.</a:t>
            </a:r>
            <a:endParaRPr lang="ru-RU" b="1" dirty="0" smtClean="0"/>
          </a:p>
        </p:txBody>
      </p:sp>
      <p:sp>
        <p:nvSpPr>
          <p:cNvPr id="6" name="Прямоугольник 5"/>
          <p:cNvSpPr/>
          <p:nvPr/>
        </p:nvSpPr>
        <p:spPr>
          <a:xfrm>
            <a:off x="714348" y="2380300"/>
            <a:ext cx="7715304" cy="1754326"/>
          </a:xfrm>
          <a:prstGeom prst="rect">
            <a:avLst/>
          </a:prstGeom>
        </p:spPr>
        <p:txBody>
          <a:bodyPr wrap="square">
            <a:spAutoFit/>
          </a:bodyPr>
          <a:lstStyle/>
          <a:p>
            <a:r>
              <a:rPr lang="ru-RU" b="1" dirty="0" smtClean="0"/>
              <a:t>Обеспечивающие</a:t>
            </a:r>
            <a:r>
              <a:rPr lang="ru-RU" dirty="0" smtClean="0"/>
              <a:t> бизнес-процессы:</a:t>
            </a:r>
          </a:p>
          <a:p>
            <a:pPr marL="342900" indent="-342900">
              <a:buFont typeface="+mj-lt"/>
              <a:buAutoNum type="arabicPeriod"/>
            </a:pPr>
            <a:r>
              <a:rPr lang="ru-RU" dirty="0" smtClean="0"/>
              <a:t>налоговый учет;</a:t>
            </a:r>
          </a:p>
          <a:p>
            <a:pPr marL="342900" indent="-342900">
              <a:buFont typeface="+mj-lt"/>
              <a:buAutoNum type="arabicPeriod"/>
            </a:pPr>
            <a:r>
              <a:rPr lang="ru-RU" dirty="0" smtClean="0"/>
              <a:t>бухгалтерский учет;</a:t>
            </a:r>
          </a:p>
          <a:p>
            <a:pPr marL="342900" indent="-342900">
              <a:buFont typeface="+mj-lt"/>
              <a:buAutoNum type="arabicPeriod"/>
            </a:pPr>
            <a:r>
              <a:rPr lang="ru-RU" dirty="0" smtClean="0"/>
              <a:t>юридическое обеспечение;</a:t>
            </a:r>
          </a:p>
          <a:p>
            <a:pPr marL="342900" indent="-342900">
              <a:buFont typeface="+mj-lt"/>
              <a:buAutoNum type="arabicPeriod"/>
            </a:pPr>
            <a:r>
              <a:rPr lang="ru-RU" dirty="0" smtClean="0"/>
              <a:t>хозяйственное обеспечение;</a:t>
            </a:r>
          </a:p>
          <a:p>
            <a:pPr marL="342900" indent="-342900">
              <a:buFont typeface="+mj-lt"/>
              <a:buAutoNum type="arabicPeriod"/>
            </a:pPr>
            <a:r>
              <a:rPr lang="ru-RU" dirty="0" err="1" smtClean="0"/>
              <a:t>ИТ-обеспечение</a:t>
            </a:r>
            <a:r>
              <a:rPr lang="ru-RU"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Иерархия 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27</a:t>
            </a:fld>
            <a:endParaRPr lang="ru-RU"/>
          </a:p>
        </p:txBody>
      </p:sp>
      <p:sp>
        <p:nvSpPr>
          <p:cNvPr id="4" name="Прямоугольник 3"/>
          <p:cNvSpPr/>
          <p:nvPr/>
        </p:nvSpPr>
        <p:spPr>
          <a:xfrm>
            <a:off x="3500430" y="785794"/>
            <a:ext cx="2071702"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Продажа </a:t>
            </a:r>
            <a:r>
              <a:rPr lang="ru-RU" b="1" dirty="0" err="1" smtClean="0"/>
              <a:t>хлебо-булочных</a:t>
            </a:r>
            <a:r>
              <a:rPr lang="ru-RU" b="1" dirty="0" smtClean="0"/>
              <a:t> изделий</a:t>
            </a:r>
            <a:endParaRPr lang="ru-RU" b="1" dirty="0"/>
          </a:p>
        </p:txBody>
      </p:sp>
      <p:sp>
        <p:nvSpPr>
          <p:cNvPr id="5" name="Прямоугольник 4"/>
          <p:cNvSpPr/>
          <p:nvPr/>
        </p:nvSpPr>
        <p:spPr>
          <a:xfrm>
            <a:off x="1214414" y="2000240"/>
            <a:ext cx="1928826"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Операционные процессы</a:t>
            </a:r>
            <a:endParaRPr lang="ru-RU" dirty="0"/>
          </a:p>
        </p:txBody>
      </p:sp>
      <p:sp>
        <p:nvSpPr>
          <p:cNvPr id="6" name="Прямоугольник 5"/>
          <p:cNvSpPr/>
          <p:nvPr/>
        </p:nvSpPr>
        <p:spPr>
          <a:xfrm>
            <a:off x="3571868" y="2000240"/>
            <a:ext cx="1928826"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Управленческие процессы</a:t>
            </a:r>
            <a:endParaRPr lang="ru-RU" dirty="0"/>
          </a:p>
        </p:txBody>
      </p:sp>
      <p:sp>
        <p:nvSpPr>
          <p:cNvPr id="7" name="Прямоугольник 6"/>
          <p:cNvSpPr/>
          <p:nvPr/>
        </p:nvSpPr>
        <p:spPr>
          <a:xfrm>
            <a:off x="5786446" y="2000240"/>
            <a:ext cx="1928826"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Обеспечивающие</a:t>
            </a:r>
          </a:p>
          <a:p>
            <a:pPr algn="ctr"/>
            <a:r>
              <a:rPr lang="ru-RU" dirty="0" smtClean="0"/>
              <a:t>процессы</a:t>
            </a:r>
            <a:endParaRPr lang="ru-RU" dirty="0"/>
          </a:p>
        </p:txBody>
      </p:sp>
      <p:cxnSp>
        <p:nvCxnSpPr>
          <p:cNvPr id="9" name="Прямая соединительная линия 8"/>
          <p:cNvCxnSpPr>
            <a:stCxn id="4" idx="2"/>
            <a:endCxn id="6" idx="0"/>
          </p:cNvCxnSpPr>
          <p:nvPr/>
        </p:nvCxnSpPr>
        <p:spPr>
          <a:xfrm rot="5400000">
            <a:off x="4286248" y="1750207"/>
            <a:ext cx="500066"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Соединительная линия уступом 10"/>
          <p:cNvCxnSpPr>
            <a:stCxn id="4" idx="2"/>
            <a:endCxn id="5" idx="0"/>
          </p:cNvCxnSpPr>
          <p:nvPr/>
        </p:nvCxnSpPr>
        <p:spPr>
          <a:xfrm rot="5400000">
            <a:off x="3107521" y="571480"/>
            <a:ext cx="500066" cy="2357454"/>
          </a:xfrm>
          <a:prstGeom prst="bentConnector3">
            <a:avLst>
              <a:gd name="adj1" fmla="val 50000"/>
            </a:avLst>
          </a:prstGeom>
        </p:spPr>
        <p:style>
          <a:lnRef idx="2">
            <a:schemeClr val="accent3"/>
          </a:lnRef>
          <a:fillRef idx="0">
            <a:schemeClr val="accent3"/>
          </a:fillRef>
          <a:effectRef idx="1">
            <a:schemeClr val="accent3"/>
          </a:effectRef>
          <a:fontRef idx="minor">
            <a:schemeClr val="tx1"/>
          </a:fontRef>
        </p:style>
      </p:cxnSp>
      <p:cxnSp>
        <p:nvCxnSpPr>
          <p:cNvPr id="13" name="Соединительная линия уступом 12"/>
          <p:cNvCxnSpPr>
            <a:stCxn id="4" idx="2"/>
            <a:endCxn id="7" idx="0"/>
          </p:cNvCxnSpPr>
          <p:nvPr/>
        </p:nvCxnSpPr>
        <p:spPr>
          <a:xfrm rot="16200000" flipH="1">
            <a:off x="5393537" y="642918"/>
            <a:ext cx="500066" cy="2214578"/>
          </a:xfrm>
          <a:prstGeom prst="bentConnector3">
            <a:avLst>
              <a:gd name="adj1" fmla="val 50000"/>
            </a:avLst>
          </a:prstGeom>
        </p:spPr>
        <p:style>
          <a:lnRef idx="2">
            <a:schemeClr val="accent3"/>
          </a:lnRef>
          <a:fillRef idx="0">
            <a:schemeClr val="accent3"/>
          </a:fillRef>
          <a:effectRef idx="1">
            <a:schemeClr val="accent3"/>
          </a:effectRef>
          <a:fontRef idx="minor">
            <a:schemeClr val="tx1"/>
          </a:fontRef>
        </p:style>
      </p:cxnSp>
      <p:sp>
        <p:nvSpPr>
          <p:cNvPr id="15" name="Скругленный прямоугольник 14"/>
          <p:cNvSpPr/>
          <p:nvPr/>
        </p:nvSpPr>
        <p:spPr>
          <a:xfrm>
            <a:off x="1857356" y="3071810"/>
            <a:ext cx="1357322" cy="71438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Закупка товара</a:t>
            </a:r>
            <a:endParaRPr lang="ru-RU" dirty="0">
              <a:solidFill>
                <a:sysClr val="windowText" lastClr="000000"/>
              </a:solidFill>
            </a:endParaRPr>
          </a:p>
        </p:txBody>
      </p:sp>
      <p:sp>
        <p:nvSpPr>
          <p:cNvPr id="17" name="Скругленный прямоугольник 16"/>
          <p:cNvSpPr/>
          <p:nvPr/>
        </p:nvSpPr>
        <p:spPr>
          <a:xfrm>
            <a:off x="1857356" y="4286256"/>
            <a:ext cx="1357322" cy="71438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err="1" smtClean="0">
                <a:solidFill>
                  <a:sysClr val="windowText" lastClr="000000"/>
                </a:solidFill>
              </a:rPr>
              <a:t>Складиро-вание</a:t>
            </a:r>
            <a:endParaRPr lang="ru-RU" dirty="0">
              <a:solidFill>
                <a:sysClr val="windowText" lastClr="000000"/>
              </a:solidFill>
            </a:endParaRPr>
          </a:p>
        </p:txBody>
      </p:sp>
      <p:sp>
        <p:nvSpPr>
          <p:cNvPr id="18" name="Скругленный прямоугольник 17"/>
          <p:cNvSpPr/>
          <p:nvPr/>
        </p:nvSpPr>
        <p:spPr>
          <a:xfrm>
            <a:off x="1857356" y="5572140"/>
            <a:ext cx="1357322" cy="71438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chemeClr val="tx1"/>
                </a:solidFill>
              </a:rPr>
              <a:t>Продажа</a:t>
            </a:r>
            <a:endParaRPr lang="ru-RU" dirty="0">
              <a:solidFill>
                <a:schemeClr val="tx1"/>
              </a:solidFill>
            </a:endParaRPr>
          </a:p>
        </p:txBody>
      </p:sp>
      <p:cxnSp>
        <p:nvCxnSpPr>
          <p:cNvPr id="22" name="Shape 21"/>
          <p:cNvCxnSpPr>
            <a:endCxn id="15" idx="1"/>
          </p:cNvCxnSpPr>
          <p:nvPr/>
        </p:nvCxnSpPr>
        <p:spPr>
          <a:xfrm rot="16200000" flipH="1">
            <a:off x="1321571" y="2893215"/>
            <a:ext cx="714380" cy="357190"/>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26" name="Shape 25"/>
          <p:cNvCxnSpPr>
            <a:endCxn id="17" idx="1"/>
          </p:cNvCxnSpPr>
          <p:nvPr/>
        </p:nvCxnSpPr>
        <p:spPr>
          <a:xfrm rot="16200000" flipH="1">
            <a:off x="714348" y="3500438"/>
            <a:ext cx="1928826" cy="357190"/>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28" name="Shape 27"/>
          <p:cNvCxnSpPr>
            <a:endCxn id="18" idx="1"/>
          </p:cNvCxnSpPr>
          <p:nvPr/>
        </p:nvCxnSpPr>
        <p:spPr>
          <a:xfrm rot="16200000" flipH="1">
            <a:off x="71406" y="4143380"/>
            <a:ext cx="3214710" cy="357190"/>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31" name="Скругленный прямоугольник 30"/>
          <p:cNvSpPr/>
          <p:nvPr/>
        </p:nvSpPr>
        <p:spPr>
          <a:xfrm>
            <a:off x="6500826" y="3071810"/>
            <a:ext cx="2143140" cy="428628"/>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Налоговый учет</a:t>
            </a:r>
            <a:endParaRPr lang="ru-RU" dirty="0">
              <a:solidFill>
                <a:sysClr val="windowText" lastClr="000000"/>
              </a:solidFill>
            </a:endParaRPr>
          </a:p>
        </p:txBody>
      </p:sp>
      <p:sp>
        <p:nvSpPr>
          <p:cNvPr id="32" name="Скругленный прямоугольник 31"/>
          <p:cNvSpPr/>
          <p:nvPr/>
        </p:nvSpPr>
        <p:spPr>
          <a:xfrm>
            <a:off x="6500826" y="3786190"/>
            <a:ext cx="2143140" cy="428628"/>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Бухгалтерский учет</a:t>
            </a:r>
            <a:endParaRPr lang="ru-RU" dirty="0">
              <a:solidFill>
                <a:sysClr val="windowText" lastClr="000000"/>
              </a:solidFill>
            </a:endParaRPr>
          </a:p>
        </p:txBody>
      </p:sp>
      <p:sp>
        <p:nvSpPr>
          <p:cNvPr id="33" name="Скругленный прямоугольник 32"/>
          <p:cNvSpPr/>
          <p:nvPr/>
        </p:nvSpPr>
        <p:spPr>
          <a:xfrm>
            <a:off x="6500826" y="4500570"/>
            <a:ext cx="2143140" cy="428628"/>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Юр. обеспечение</a:t>
            </a:r>
            <a:endParaRPr lang="ru-RU" dirty="0">
              <a:solidFill>
                <a:sysClr val="windowText" lastClr="000000"/>
              </a:solidFill>
            </a:endParaRPr>
          </a:p>
        </p:txBody>
      </p:sp>
      <p:sp>
        <p:nvSpPr>
          <p:cNvPr id="34" name="Скругленный прямоугольник 33"/>
          <p:cNvSpPr/>
          <p:nvPr/>
        </p:nvSpPr>
        <p:spPr>
          <a:xfrm>
            <a:off x="6500826" y="5214950"/>
            <a:ext cx="2143140" cy="428628"/>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err="1" smtClean="0">
                <a:solidFill>
                  <a:sysClr val="windowText" lastClr="000000"/>
                </a:solidFill>
              </a:rPr>
              <a:t>Хоз</a:t>
            </a:r>
            <a:r>
              <a:rPr lang="ru-RU" dirty="0" smtClean="0">
                <a:solidFill>
                  <a:sysClr val="windowText" lastClr="000000"/>
                </a:solidFill>
              </a:rPr>
              <a:t>. обеспечение</a:t>
            </a:r>
            <a:endParaRPr lang="ru-RU" dirty="0">
              <a:solidFill>
                <a:sysClr val="windowText" lastClr="000000"/>
              </a:solidFill>
            </a:endParaRPr>
          </a:p>
        </p:txBody>
      </p:sp>
      <p:sp>
        <p:nvSpPr>
          <p:cNvPr id="35" name="Скругленный прямоугольник 34"/>
          <p:cNvSpPr/>
          <p:nvPr/>
        </p:nvSpPr>
        <p:spPr>
          <a:xfrm>
            <a:off x="6500826" y="5929330"/>
            <a:ext cx="2143140" cy="428628"/>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err="1" smtClean="0">
                <a:solidFill>
                  <a:sysClr val="windowText" lastClr="000000"/>
                </a:solidFill>
              </a:rPr>
              <a:t>ИТ-обеспечение</a:t>
            </a:r>
            <a:endParaRPr lang="ru-RU" dirty="0">
              <a:solidFill>
                <a:sysClr val="windowText" lastClr="000000"/>
              </a:solidFill>
            </a:endParaRPr>
          </a:p>
        </p:txBody>
      </p:sp>
      <p:cxnSp>
        <p:nvCxnSpPr>
          <p:cNvPr id="36" name="Shape 35"/>
          <p:cNvCxnSpPr>
            <a:endCxn id="31" idx="1"/>
          </p:cNvCxnSpPr>
          <p:nvPr/>
        </p:nvCxnSpPr>
        <p:spPr>
          <a:xfrm rot="16200000" flipH="1">
            <a:off x="6000760" y="2786058"/>
            <a:ext cx="571504" cy="428628"/>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39" name="Shape 38"/>
          <p:cNvCxnSpPr>
            <a:endCxn id="32" idx="1"/>
          </p:cNvCxnSpPr>
          <p:nvPr/>
        </p:nvCxnSpPr>
        <p:spPr>
          <a:xfrm rot="16200000" flipH="1">
            <a:off x="5643570" y="3143248"/>
            <a:ext cx="1285884" cy="428628"/>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42" name="Shape 41"/>
          <p:cNvCxnSpPr>
            <a:endCxn id="33" idx="1"/>
          </p:cNvCxnSpPr>
          <p:nvPr/>
        </p:nvCxnSpPr>
        <p:spPr>
          <a:xfrm rot="16200000" flipH="1">
            <a:off x="5500694" y="3714752"/>
            <a:ext cx="1571636" cy="428628"/>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45" name="Shape 44"/>
          <p:cNvCxnSpPr>
            <a:endCxn id="34" idx="1"/>
          </p:cNvCxnSpPr>
          <p:nvPr/>
        </p:nvCxnSpPr>
        <p:spPr>
          <a:xfrm rot="16200000" flipH="1">
            <a:off x="5250661" y="4179099"/>
            <a:ext cx="2071702" cy="428628"/>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48" name="Shape 47"/>
          <p:cNvCxnSpPr>
            <a:endCxn id="35" idx="1"/>
          </p:cNvCxnSpPr>
          <p:nvPr/>
        </p:nvCxnSpPr>
        <p:spPr>
          <a:xfrm rot="16200000" flipH="1">
            <a:off x="4643438" y="4286256"/>
            <a:ext cx="3286148" cy="428628"/>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64" name="Скругленный прямоугольник 63"/>
          <p:cNvSpPr/>
          <p:nvPr/>
        </p:nvSpPr>
        <p:spPr>
          <a:xfrm>
            <a:off x="4143372" y="3214686"/>
            <a:ext cx="1714512" cy="928694"/>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Контроль доходов и расходов</a:t>
            </a:r>
            <a:endParaRPr lang="ru-RU" dirty="0">
              <a:solidFill>
                <a:sysClr val="windowText" lastClr="000000"/>
              </a:solidFill>
            </a:endParaRPr>
          </a:p>
        </p:txBody>
      </p:sp>
      <p:sp>
        <p:nvSpPr>
          <p:cNvPr id="65" name="Скругленный прямоугольник 64"/>
          <p:cNvSpPr/>
          <p:nvPr/>
        </p:nvSpPr>
        <p:spPr>
          <a:xfrm>
            <a:off x="4143372" y="4500570"/>
            <a:ext cx="1714512" cy="71438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Управление запасами</a:t>
            </a:r>
            <a:endParaRPr lang="ru-RU" dirty="0">
              <a:solidFill>
                <a:sysClr val="windowText" lastClr="000000"/>
              </a:solidFill>
            </a:endParaRPr>
          </a:p>
        </p:txBody>
      </p:sp>
      <p:sp>
        <p:nvSpPr>
          <p:cNvPr id="66" name="Скругленный прямоугольник 65"/>
          <p:cNvSpPr/>
          <p:nvPr/>
        </p:nvSpPr>
        <p:spPr>
          <a:xfrm>
            <a:off x="4143372" y="5572140"/>
            <a:ext cx="1714512" cy="71438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Управление </a:t>
            </a:r>
            <a:r>
              <a:rPr lang="ru-RU" dirty="0" err="1" smtClean="0">
                <a:solidFill>
                  <a:sysClr val="windowText" lastClr="000000"/>
                </a:solidFill>
              </a:rPr>
              <a:t>аутсорсингом</a:t>
            </a:r>
            <a:endParaRPr lang="ru-RU" dirty="0">
              <a:solidFill>
                <a:sysClr val="windowText" lastClr="000000"/>
              </a:solidFill>
            </a:endParaRPr>
          </a:p>
        </p:txBody>
      </p:sp>
      <p:cxnSp>
        <p:nvCxnSpPr>
          <p:cNvPr id="67" name="Shape 66"/>
          <p:cNvCxnSpPr>
            <a:endCxn id="64" idx="1"/>
          </p:cNvCxnSpPr>
          <p:nvPr/>
        </p:nvCxnSpPr>
        <p:spPr>
          <a:xfrm rot="16200000" flipH="1">
            <a:off x="3482573" y="3018233"/>
            <a:ext cx="964411" cy="357188"/>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70" name="Shape 69"/>
          <p:cNvCxnSpPr>
            <a:endCxn id="65" idx="1"/>
          </p:cNvCxnSpPr>
          <p:nvPr/>
        </p:nvCxnSpPr>
        <p:spPr>
          <a:xfrm rot="16200000" flipH="1">
            <a:off x="3286118" y="4000505"/>
            <a:ext cx="1357321" cy="357187"/>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73" name="Shape 72"/>
          <p:cNvCxnSpPr>
            <a:endCxn id="66" idx="1"/>
          </p:cNvCxnSpPr>
          <p:nvPr/>
        </p:nvCxnSpPr>
        <p:spPr>
          <a:xfrm rot="16200000" flipH="1">
            <a:off x="3143240" y="4929198"/>
            <a:ext cx="1643074" cy="357190"/>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Декомпозиция процессов (иерархия)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28</a:t>
            </a:fld>
            <a:endParaRPr lang="ru-RU"/>
          </a:p>
        </p:txBody>
      </p:sp>
      <p:sp>
        <p:nvSpPr>
          <p:cNvPr id="4" name="Скругленный прямоугольник 3"/>
          <p:cNvSpPr/>
          <p:nvPr/>
        </p:nvSpPr>
        <p:spPr>
          <a:xfrm>
            <a:off x="3714744" y="928670"/>
            <a:ext cx="1357322" cy="71438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dirty="0" smtClean="0">
                <a:solidFill>
                  <a:sysClr val="windowText" lastClr="000000"/>
                </a:solidFill>
              </a:rPr>
              <a:t>Закупка товара</a:t>
            </a:r>
            <a:endParaRPr lang="ru-RU" b="1" dirty="0">
              <a:solidFill>
                <a:sysClr val="windowText" lastClr="000000"/>
              </a:solidFill>
            </a:endParaRPr>
          </a:p>
        </p:txBody>
      </p:sp>
      <p:sp>
        <p:nvSpPr>
          <p:cNvPr id="5" name="Скругленный прямоугольник 4"/>
          <p:cNvSpPr/>
          <p:nvPr/>
        </p:nvSpPr>
        <p:spPr>
          <a:xfrm>
            <a:off x="2214546" y="2214554"/>
            <a:ext cx="1785950"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Формирование заказа</a:t>
            </a:r>
            <a:endParaRPr lang="ru-RU" dirty="0">
              <a:solidFill>
                <a:sysClr val="windowText" lastClr="000000"/>
              </a:solidFill>
            </a:endParaRPr>
          </a:p>
        </p:txBody>
      </p:sp>
      <p:sp>
        <p:nvSpPr>
          <p:cNvPr id="6" name="Скругленный прямоугольник 5"/>
          <p:cNvSpPr/>
          <p:nvPr/>
        </p:nvSpPr>
        <p:spPr>
          <a:xfrm>
            <a:off x="5786446" y="2214554"/>
            <a:ext cx="1428760"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Получение товара</a:t>
            </a:r>
            <a:endParaRPr lang="ru-RU" dirty="0">
              <a:solidFill>
                <a:sysClr val="windowText" lastClr="000000"/>
              </a:solidFill>
            </a:endParaRPr>
          </a:p>
        </p:txBody>
      </p:sp>
      <p:cxnSp>
        <p:nvCxnSpPr>
          <p:cNvPr id="9" name="Соединительная линия уступом 8"/>
          <p:cNvCxnSpPr>
            <a:stCxn id="4" idx="2"/>
            <a:endCxn id="5" idx="0"/>
          </p:cNvCxnSpPr>
          <p:nvPr/>
        </p:nvCxnSpPr>
        <p:spPr>
          <a:xfrm rot="5400000">
            <a:off x="3464711" y="1285860"/>
            <a:ext cx="571504" cy="1285884"/>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cxnSp>
        <p:nvCxnSpPr>
          <p:cNvPr id="11" name="Соединительная линия уступом 10"/>
          <p:cNvCxnSpPr>
            <a:stCxn id="4" idx="2"/>
            <a:endCxn id="6" idx="0"/>
          </p:cNvCxnSpPr>
          <p:nvPr/>
        </p:nvCxnSpPr>
        <p:spPr>
          <a:xfrm rot="16200000" flipH="1">
            <a:off x="5161363" y="875091"/>
            <a:ext cx="571504" cy="2107421"/>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sp>
        <p:nvSpPr>
          <p:cNvPr id="15" name="Скругленный прямоугольник 14"/>
          <p:cNvSpPr/>
          <p:nvPr/>
        </p:nvSpPr>
        <p:spPr>
          <a:xfrm>
            <a:off x="1285852" y="3714752"/>
            <a:ext cx="1357322"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Составить заказ</a:t>
            </a:r>
            <a:endParaRPr lang="ru-RU" dirty="0">
              <a:solidFill>
                <a:sysClr val="windowText" lastClr="000000"/>
              </a:solidFill>
            </a:endParaRPr>
          </a:p>
        </p:txBody>
      </p:sp>
      <p:sp>
        <p:nvSpPr>
          <p:cNvPr id="16" name="Скругленный прямоугольник 15"/>
          <p:cNvSpPr/>
          <p:nvPr/>
        </p:nvSpPr>
        <p:spPr>
          <a:xfrm>
            <a:off x="2714612" y="3714752"/>
            <a:ext cx="1785950"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Направить заказ поставщику</a:t>
            </a:r>
            <a:endParaRPr lang="ru-RU" dirty="0">
              <a:solidFill>
                <a:sysClr val="windowText" lastClr="000000"/>
              </a:solidFill>
            </a:endParaRPr>
          </a:p>
        </p:txBody>
      </p:sp>
      <p:cxnSp>
        <p:nvCxnSpPr>
          <p:cNvPr id="18" name="Соединительная линия уступом 17"/>
          <p:cNvCxnSpPr>
            <a:stCxn id="5" idx="2"/>
            <a:endCxn id="15" idx="0"/>
          </p:cNvCxnSpPr>
          <p:nvPr/>
        </p:nvCxnSpPr>
        <p:spPr>
          <a:xfrm rot="5400000">
            <a:off x="2214546" y="2821777"/>
            <a:ext cx="642942" cy="1143008"/>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cxnSp>
        <p:nvCxnSpPr>
          <p:cNvPr id="20" name="Соединительная линия уступом 19"/>
          <p:cNvCxnSpPr>
            <a:stCxn id="5" idx="2"/>
            <a:endCxn id="16" idx="0"/>
          </p:cNvCxnSpPr>
          <p:nvPr/>
        </p:nvCxnSpPr>
        <p:spPr>
          <a:xfrm rot="16200000" flipH="1">
            <a:off x="3036083" y="3143248"/>
            <a:ext cx="642942" cy="500066"/>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sp>
        <p:nvSpPr>
          <p:cNvPr id="26" name="Скругленный прямоугольник 25"/>
          <p:cNvSpPr/>
          <p:nvPr/>
        </p:nvSpPr>
        <p:spPr>
          <a:xfrm>
            <a:off x="4643438" y="3714752"/>
            <a:ext cx="1357322"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Проверить товар</a:t>
            </a:r>
            <a:endParaRPr lang="ru-RU" dirty="0">
              <a:solidFill>
                <a:sysClr val="windowText" lastClr="000000"/>
              </a:solidFill>
            </a:endParaRPr>
          </a:p>
        </p:txBody>
      </p:sp>
      <p:sp>
        <p:nvSpPr>
          <p:cNvPr id="40" name="Скругленный прямоугольник 39"/>
          <p:cNvSpPr/>
          <p:nvPr/>
        </p:nvSpPr>
        <p:spPr>
          <a:xfrm>
            <a:off x="6072198" y="3714752"/>
            <a:ext cx="1357322"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Принять товар</a:t>
            </a:r>
            <a:endParaRPr lang="ru-RU" dirty="0">
              <a:solidFill>
                <a:sysClr val="windowText" lastClr="000000"/>
              </a:solidFill>
            </a:endParaRPr>
          </a:p>
        </p:txBody>
      </p:sp>
      <p:sp>
        <p:nvSpPr>
          <p:cNvPr id="41" name="Скругленный прямоугольник 40"/>
          <p:cNvSpPr/>
          <p:nvPr/>
        </p:nvSpPr>
        <p:spPr>
          <a:xfrm>
            <a:off x="7572364" y="3714752"/>
            <a:ext cx="1500198"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Заполнить документы о приемке</a:t>
            </a:r>
            <a:endParaRPr lang="ru-RU" dirty="0">
              <a:solidFill>
                <a:sysClr val="windowText" lastClr="000000"/>
              </a:solidFill>
            </a:endParaRPr>
          </a:p>
        </p:txBody>
      </p:sp>
      <p:cxnSp>
        <p:nvCxnSpPr>
          <p:cNvPr id="44" name="Соединительная линия уступом 43"/>
          <p:cNvCxnSpPr>
            <a:stCxn id="6" idx="2"/>
            <a:endCxn id="26" idx="0"/>
          </p:cNvCxnSpPr>
          <p:nvPr/>
        </p:nvCxnSpPr>
        <p:spPr>
          <a:xfrm rot="5400000">
            <a:off x="5589992" y="2803918"/>
            <a:ext cx="642942" cy="1178727"/>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cxnSp>
        <p:nvCxnSpPr>
          <p:cNvPr id="48" name="Соединительная линия уступом 47"/>
          <p:cNvCxnSpPr>
            <a:stCxn id="6" idx="2"/>
            <a:endCxn id="40" idx="0"/>
          </p:cNvCxnSpPr>
          <p:nvPr/>
        </p:nvCxnSpPr>
        <p:spPr>
          <a:xfrm rot="16200000" flipH="1">
            <a:off x="6304371" y="3268264"/>
            <a:ext cx="642942" cy="250033"/>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cxnSp>
        <p:nvCxnSpPr>
          <p:cNvPr id="50" name="Соединительная линия уступом 49"/>
          <p:cNvCxnSpPr>
            <a:stCxn id="6" idx="2"/>
            <a:endCxn id="41" idx="0"/>
          </p:cNvCxnSpPr>
          <p:nvPr/>
        </p:nvCxnSpPr>
        <p:spPr>
          <a:xfrm rot="16200000" flipH="1">
            <a:off x="7090173" y="2482462"/>
            <a:ext cx="642942" cy="1821637"/>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sp>
        <p:nvSpPr>
          <p:cNvPr id="71" name="Скругленный прямоугольник 70"/>
          <p:cNvSpPr/>
          <p:nvPr/>
        </p:nvSpPr>
        <p:spPr>
          <a:xfrm>
            <a:off x="357158" y="2214554"/>
            <a:ext cx="1357322" cy="8572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Анализ товарных запасов</a:t>
            </a:r>
            <a:endParaRPr lang="ru-RU" dirty="0">
              <a:solidFill>
                <a:sysClr val="windowText" lastClr="000000"/>
              </a:solidFill>
            </a:endParaRPr>
          </a:p>
        </p:txBody>
      </p:sp>
      <p:cxnSp>
        <p:nvCxnSpPr>
          <p:cNvPr id="73" name="Соединительная линия уступом 72"/>
          <p:cNvCxnSpPr>
            <a:stCxn id="4" idx="2"/>
            <a:endCxn id="71" idx="0"/>
          </p:cNvCxnSpPr>
          <p:nvPr/>
        </p:nvCxnSpPr>
        <p:spPr>
          <a:xfrm rot="5400000">
            <a:off x="2428860" y="250009"/>
            <a:ext cx="571504" cy="3357586"/>
          </a:xfrm>
          <a:prstGeom prst="bentConnector3">
            <a:avLst>
              <a:gd name="adj1" fmla="val 50000"/>
            </a:avLst>
          </a:prstGeom>
          <a:ln w="28575"/>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Окружение 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29</a:t>
            </a:fld>
            <a:endParaRPr lang="ru-RU"/>
          </a:p>
        </p:txBody>
      </p:sp>
      <p:graphicFrame>
        <p:nvGraphicFramePr>
          <p:cNvPr id="4" name="Таблица 3"/>
          <p:cNvGraphicFramePr>
            <a:graphicFrameLocks noGrp="1"/>
          </p:cNvGraphicFramePr>
          <p:nvPr/>
        </p:nvGraphicFramePr>
        <p:xfrm>
          <a:off x="642910" y="1142984"/>
          <a:ext cx="7358114" cy="1381760"/>
        </p:xfrm>
        <a:graphic>
          <a:graphicData uri="http://schemas.openxmlformats.org/drawingml/2006/table">
            <a:tbl>
              <a:tblPr firstRow="1" bandRow="1">
                <a:tableStyleId>{5C22544A-7EE6-4342-B048-85BDC9FD1C3A}</a:tableStyleId>
              </a:tblPr>
              <a:tblGrid>
                <a:gridCol w="1599590"/>
                <a:gridCol w="2719303"/>
                <a:gridCol w="3039221"/>
              </a:tblGrid>
              <a:tr h="37084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Выход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Первичный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Потребность в товарах</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Полученный</a:t>
                      </a:r>
                      <a:r>
                        <a:rPr lang="ru-RU" baseline="0" dirty="0" smtClean="0">
                          <a:solidFill>
                            <a:schemeClr val="tx1"/>
                          </a:solidFill>
                        </a:rPr>
                        <a:t> товар</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Вторичный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Сведения о продажах</a:t>
                      </a:r>
                    </a:p>
                    <a:p>
                      <a:r>
                        <a:rPr lang="ru-RU" dirty="0" smtClean="0">
                          <a:solidFill>
                            <a:schemeClr val="tx1"/>
                          </a:solidFill>
                        </a:rPr>
                        <a:t>Сведения о складе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Первичные документы о приемке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Скругленный прямоугольник 4"/>
          <p:cNvSpPr/>
          <p:nvPr/>
        </p:nvSpPr>
        <p:spPr>
          <a:xfrm>
            <a:off x="3214678" y="714356"/>
            <a:ext cx="2714644" cy="35719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dirty="0" smtClean="0">
                <a:solidFill>
                  <a:sysClr val="windowText" lastClr="000000"/>
                </a:solidFill>
              </a:rPr>
              <a:t>Закупка товара</a:t>
            </a:r>
            <a:endParaRPr lang="ru-RU" b="1" dirty="0">
              <a:solidFill>
                <a:sysClr val="windowText" lastClr="000000"/>
              </a:solidFill>
            </a:endParaRPr>
          </a:p>
        </p:txBody>
      </p:sp>
      <p:graphicFrame>
        <p:nvGraphicFramePr>
          <p:cNvPr id="6" name="Таблица 5"/>
          <p:cNvGraphicFramePr>
            <a:graphicFrameLocks noGrp="1"/>
          </p:cNvGraphicFramePr>
          <p:nvPr/>
        </p:nvGraphicFramePr>
        <p:xfrm>
          <a:off x="642910" y="5190512"/>
          <a:ext cx="7786742" cy="1381760"/>
        </p:xfrm>
        <a:graphic>
          <a:graphicData uri="http://schemas.openxmlformats.org/drawingml/2006/table">
            <a:tbl>
              <a:tblPr firstRow="1" bandRow="1">
                <a:tableStyleId>{5C22544A-7EE6-4342-B048-85BDC9FD1C3A}</a:tableStyleId>
              </a:tblPr>
              <a:tblGrid>
                <a:gridCol w="1428760"/>
                <a:gridCol w="3000396"/>
                <a:gridCol w="3357586"/>
              </a:tblGrid>
              <a:tr h="37084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Выход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Первичный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Незаполненные документы на приемку</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Заполненные документы</a:t>
                      </a:r>
                      <a:r>
                        <a:rPr lang="ru-RU" baseline="0" dirty="0" smtClean="0">
                          <a:solidFill>
                            <a:schemeClr val="tx1"/>
                          </a:solidFill>
                        </a:rPr>
                        <a:t> на приемку</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Вторичный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Результаты</a:t>
                      </a:r>
                      <a:r>
                        <a:rPr lang="ru-RU" baseline="0" dirty="0" smtClean="0">
                          <a:solidFill>
                            <a:schemeClr val="tx1"/>
                          </a:solidFill>
                        </a:rPr>
                        <a:t> проверки товара</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Скругленный прямоугольник 7"/>
          <p:cNvSpPr/>
          <p:nvPr/>
        </p:nvSpPr>
        <p:spPr>
          <a:xfrm>
            <a:off x="2928926" y="4714884"/>
            <a:ext cx="3571900" cy="35719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Заполнить документы о приемке</a:t>
            </a:r>
            <a:endParaRPr lang="ru-RU" dirty="0">
              <a:solidFill>
                <a:sysClr val="windowText" lastClr="000000"/>
              </a:solidFill>
            </a:endParaRPr>
          </a:p>
        </p:txBody>
      </p:sp>
      <p:graphicFrame>
        <p:nvGraphicFramePr>
          <p:cNvPr id="9" name="Таблица 8"/>
          <p:cNvGraphicFramePr>
            <a:graphicFrameLocks noGrp="1"/>
          </p:cNvGraphicFramePr>
          <p:nvPr/>
        </p:nvGraphicFramePr>
        <p:xfrm>
          <a:off x="642910" y="3143248"/>
          <a:ext cx="7358114" cy="1381760"/>
        </p:xfrm>
        <a:graphic>
          <a:graphicData uri="http://schemas.openxmlformats.org/drawingml/2006/table">
            <a:tbl>
              <a:tblPr firstRow="1" bandRow="1">
                <a:tableStyleId>{5C22544A-7EE6-4342-B048-85BDC9FD1C3A}</a:tableStyleId>
              </a:tblPr>
              <a:tblGrid>
                <a:gridCol w="1599590"/>
                <a:gridCol w="2719303"/>
                <a:gridCol w="3039221"/>
              </a:tblGrid>
              <a:tr h="37084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dirty="0" smtClean="0">
                          <a:solidFill>
                            <a:schemeClr val="tx1"/>
                          </a:solidFill>
                        </a:rPr>
                        <a:t>Выход</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Первичный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Товары от</a:t>
                      </a:r>
                      <a:r>
                        <a:rPr lang="ru-RU" baseline="0" dirty="0" smtClean="0">
                          <a:solidFill>
                            <a:schemeClr val="tx1"/>
                          </a:solidFill>
                        </a:rPr>
                        <a:t> поставщика</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Товары на складе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b="1" dirty="0" smtClean="0">
                          <a:solidFill>
                            <a:schemeClr val="tx1"/>
                          </a:solidFill>
                        </a:rPr>
                        <a:t>Вторичный</a:t>
                      </a:r>
                      <a:endParaRPr lang="ru-R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Незаполненные документы на приемку</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smtClean="0">
                          <a:solidFill>
                            <a:schemeClr val="tx1"/>
                          </a:solidFill>
                        </a:rPr>
                        <a:t>Заполненные документы</a:t>
                      </a:r>
                      <a:r>
                        <a:rPr lang="ru-RU" baseline="0" dirty="0" smtClean="0">
                          <a:solidFill>
                            <a:schemeClr val="tx1"/>
                          </a:solidFill>
                        </a:rPr>
                        <a:t> на приемку</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Скругленный прямоугольник 10"/>
          <p:cNvSpPr/>
          <p:nvPr/>
        </p:nvSpPr>
        <p:spPr>
          <a:xfrm>
            <a:off x="3357554" y="2643182"/>
            <a:ext cx="2643206" cy="35719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ysClr val="windowText" lastClr="000000"/>
                </a:solidFill>
              </a:rPr>
              <a:t>Получение товара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Лекция</a:t>
            </a:r>
            <a:r>
              <a:rPr lang="en-US" dirty="0" smtClean="0"/>
              <a:t> </a:t>
            </a:r>
            <a:r>
              <a:rPr lang="ru-RU" dirty="0" smtClean="0"/>
              <a:t>1</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Сеть 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30</a:t>
            </a:fld>
            <a:endParaRPr lang="ru-RU"/>
          </a:p>
        </p:txBody>
      </p:sp>
      <p:pic>
        <p:nvPicPr>
          <p:cNvPr id="36866" name="Picture 2"/>
          <p:cNvPicPr>
            <a:picLocks noChangeAspect="1" noChangeArrowheads="1"/>
          </p:cNvPicPr>
          <p:nvPr/>
        </p:nvPicPr>
        <p:blipFill>
          <a:blip r:embed="rId2" cstate="print"/>
          <a:srcRect r="-451"/>
          <a:stretch>
            <a:fillRect/>
          </a:stretch>
        </p:blipFill>
        <p:spPr bwMode="auto">
          <a:xfrm>
            <a:off x="357158" y="642918"/>
            <a:ext cx="8501122" cy="5859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Диаграмма потоков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31</a:t>
            </a:fld>
            <a:endParaRPr lang="ru-RU"/>
          </a:p>
        </p:txBody>
      </p:sp>
      <p:sp>
        <p:nvSpPr>
          <p:cNvPr id="4" name="Прямоугольник с одним вырезанным углом 3"/>
          <p:cNvSpPr/>
          <p:nvPr/>
        </p:nvSpPr>
        <p:spPr>
          <a:xfrm>
            <a:off x="928662" y="2714620"/>
            <a:ext cx="1643074" cy="571504"/>
          </a:xfrm>
          <a:prstGeom prst="snip1Rect">
            <a:avLst/>
          </a:prstGeom>
          <a:solidFill>
            <a:srgbClr val="FF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ysClr val="windowText" lastClr="000000"/>
                </a:solidFill>
              </a:rPr>
              <a:t>Поставщик</a:t>
            </a:r>
            <a:endParaRPr lang="ru-RU" dirty="0">
              <a:solidFill>
                <a:sysClr val="windowText" lastClr="000000"/>
              </a:solidFill>
            </a:endParaRPr>
          </a:p>
        </p:txBody>
      </p:sp>
      <p:cxnSp>
        <p:nvCxnSpPr>
          <p:cNvPr id="6" name="Прямая со стрелкой 5"/>
          <p:cNvCxnSpPr>
            <a:endCxn id="4" idx="2"/>
          </p:cNvCxnSpPr>
          <p:nvPr/>
        </p:nvCxnSpPr>
        <p:spPr>
          <a:xfrm>
            <a:off x="285720" y="3000372"/>
            <a:ext cx="642942" cy="1588"/>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11" name="Прямоугольник 10"/>
          <p:cNvSpPr/>
          <p:nvPr/>
        </p:nvSpPr>
        <p:spPr>
          <a:xfrm>
            <a:off x="2214546" y="4429132"/>
            <a:ext cx="1285884" cy="714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Проверить товар</a:t>
            </a:r>
            <a:endParaRPr lang="ru-RU" dirty="0">
              <a:solidFill>
                <a:sysClr val="windowText" lastClr="000000"/>
              </a:solidFill>
            </a:endParaRPr>
          </a:p>
        </p:txBody>
      </p:sp>
      <p:sp>
        <p:nvSpPr>
          <p:cNvPr id="12" name="Прямоугольник 11"/>
          <p:cNvSpPr/>
          <p:nvPr/>
        </p:nvSpPr>
        <p:spPr>
          <a:xfrm>
            <a:off x="5072066" y="4429132"/>
            <a:ext cx="1285884" cy="714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Принять товар</a:t>
            </a:r>
            <a:endParaRPr lang="ru-RU" dirty="0">
              <a:solidFill>
                <a:sysClr val="windowText" lastClr="000000"/>
              </a:solidFill>
            </a:endParaRPr>
          </a:p>
        </p:txBody>
      </p:sp>
      <p:sp>
        <p:nvSpPr>
          <p:cNvPr id="13" name="Прямоугольник 12"/>
          <p:cNvSpPr/>
          <p:nvPr/>
        </p:nvSpPr>
        <p:spPr>
          <a:xfrm>
            <a:off x="4214810" y="2571744"/>
            <a:ext cx="1428760" cy="8572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solidFill>
                  <a:sysClr val="windowText" lastClr="000000"/>
                </a:solidFill>
              </a:rPr>
              <a:t>Заполнить документы о приемке</a:t>
            </a:r>
            <a:endParaRPr lang="ru-RU" dirty="0">
              <a:solidFill>
                <a:sysClr val="windowText" lastClr="000000"/>
              </a:solidFill>
            </a:endParaRPr>
          </a:p>
        </p:txBody>
      </p:sp>
      <p:sp>
        <p:nvSpPr>
          <p:cNvPr id="14" name="Загнутый угол 13"/>
          <p:cNvSpPr/>
          <p:nvPr/>
        </p:nvSpPr>
        <p:spPr>
          <a:xfrm>
            <a:off x="4357686" y="928670"/>
            <a:ext cx="1428760" cy="857256"/>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t>Первичные документы</a:t>
            </a:r>
            <a:endParaRPr lang="ru-RU" dirty="0"/>
          </a:p>
        </p:txBody>
      </p:sp>
      <p:sp>
        <p:nvSpPr>
          <p:cNvPr id="15" name="TextBox 14"/>
          <p:cNvSpPr txBox="1"/>
          <p:nvPr/>
        </p:nvSpPr>
        <p:spPr>
          <a:xfrm>
            <a:off x="142844" y="2571744"/>
            <a:ext cx="1000132" cy="369332"/>
          </a:xfrm>
          <a:prstGeom prst="rect">
            <a:avLst/>
          </a:prstGeom>
          <a:noFill/>
        </p:spPr>
        <p:txBody>
          <a:bodyPr wrap="square" rtlCol="0">
            <a:spAutoFit/>
          </a:bodyPr>
          <a:lstStyle/>
          <a:p>
            <a:r>
              <a:rPr lang="ru-RU" dirty="0" smtClean="0"/>
              <a:t>Заказ</a:t>
            </a:r>
            <a:endParaRPr lang="ru-RU" dirty="0"/>
          </a:p>
        </p:txBody>
      </p:sp>
      <p:cxnSp>
        <p:nvCxnSpPr>
          <p:cNvPr id="17" name="Shape 16"/>
          <p:cNvCxnSpPr>
            <a:stCxn id="4" idx="1"/>
            <a:endCxn id="11" idx="1"/>
          </p:cNvCxnSpPr>
          <p:nvPr/>
        </p:nvCxnSpPr>
        <p:spPr>
          <a:xfrm rot="16200000" flipH="1">
            <a:off x="1232273" y="3804049"/>
            <a:ext cx="1500198" cy="464347"/>
          </a:xfrm>
          <a:prstGeom prst="bentConnector2">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19" name="Прямая со стрелкой 18"/>
          <p:cNvCxnSpPr>
            <a:stCxn id="11" idx="3"/>
            <a:endCxn id="12" idx="1"/>
          </p:cNvCxnSpPr>
          <p:nvPr/>
        </p:nvCxnSpPr>
        <p:spPr>
          <a:xfrm>
            <a:off x="3500430" y="4786322"/>
            <a:ext cx="1571636" cy="1588"/>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26" name="TextBox 25"/>
          <p:cNvSpPr txBox="1"/>
          <p:nvPr/>
        </p:nvSpPr>
        <p:spPr>
          <a:xfrm>
            <a:off x="3500430" y="4786322"/>
            <a:ext cx="1357322" cy="646331"/>
          </a:xfrm>
          <a:prstGeom prst="rect">
            <a:avLst/>
          </a:prstGeom>
          <a:noFill/>
        </p:spPr>
        <p:txBody>
          <a:bodyPr wrap="square" rtlCol="0">
            <a:spAutoFit/>
          </a:bodyPr>
          <a:lstStyle/>
          <a:p>
            <a:pPr algn="ctr"/>
            <a:r>
              <a:rPr lang="ru-RU" dirty="0" smtClean="0"/>
              <a:t>Товар от поставщика</a:t>
            </a:r>
            <a:endParaRPr lang="ru-RU" dirty="0"/>
          </a:p>
        </p:txBody>
      </p:sp>
      <p:cxnSp>
        <p:nvCxnSpPr>
          <p:cNvPr id="29" name="Прямая со стрелкой 28"/>
          <p:cNvCxnSpPr>
            <a:stCxn id="4" idx="0"/>
            <a:endCxn id="13" idx="1"/>
          </p:cNvCxnSpPr>
          <p:nvPr/>
        </p:nvCxnSpPr>
        <p:spPr>
          <a:xfrm>
            <a:off x="2571736" y="3000372"/>
            <a:ext cx="1643074" cy="1588"/>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34" name="Прямоугольник с одним вырезанным углом 33"/>
          <p:cNvSpPr/>
          <p:nvPr/>
        </p:nvSpPr>
        <p:spPr>
          <a:xfrm>
            <a:off x="7643834" y="4500570"/>
            <a:ext cx="1357322" cy="571504"/>
          </a:xfrm>
          <a:prstGeom prst="snip1Rect">
            <a:avLst/>
          </a:prstGeom>
          <a:solidFill>
            <a:srgbClr val="FF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ysClr val="windowText" lastClr="000000"/>
                </a:solidFill>
              </a:rPr>
              <a:t>Склад</a:t>
            </a:r>
            <a:endParaRPr lang="ru-RU" dirty="0">
              <a:solidFill>
                <a:sysClr val="windowText" lastClr="000000"/>
              </a:solidFill>
            </a:endParaRPr>
          </a:p>
        </p:txBody>
      </p:sp>
      <p:cxnSp>
        <p:nvCxnSpPr>
          <p:cNvPr id="36" name="Прямая со стрелкой 35"/>
          <p:cNvCxnSpPr>
            <a:stCxn id="12" idx="3"/>
            <a:endCxn id="34" idx="2"/>
          </p:cNvCxnSpPr>
          <p:nvPr/>
        </p:nvCxnSpPr>
        <p:spPr>
          <a:xfrm>
            <a:off x="6357950" y="4786322"/>
            <a:ext cx="1285884" cy="1588"/>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44" name="TextBox 43"/>
          <p:cNvSpPr txBox="1"/>
          <p:nvPr/>
        </p:nvSpPr>
        <p:spPr>
          <a:xfrm>
            <a:off x="2428860" y="2357430"/>
            <a:ext cx="1785950" cy="646331"/>
          </a:xfrm>
          <a:prstGeom prst="rect">
            <a:avLst/>
          </a:prstGeom>
          <a:noFill/>
        </p:spPr>
        <p:txBody>
          <a:bodyPr wrap="square" rtlCol="0">
            <a:spAutoFit/>
          </a:bodyPr>
          <a:lstStyle/>
          <a:p>
            <a:pPr algn="ctr"/>
            <a:r>
              <a:rPr lang="ru-RU" dirty="0" smtClean="0"/>
              <a:t>Незаполненные документы</a:t>
            </a:r>
            <a:endParaRPr lang="ru-RU" dirty="0"/>
          </a:p>
        </p:txBody>
      </p:sp>
      <p:sp>
        <p:nvSpPr>
          <p:cNvPr id="48" name="TextBox 47"/>
          <p:cNvSpPr txBox="1"/>
          <p:nvPr/>
        </p:nvSpPr>
        <p:spPr>
          <a:xfrm>
            <a:off x="5857884" y="2285992"/>
            <a:ext cx="1571636" cy="646331"/>
          </a:xfrm>
          <a:prstGeom prst="rect">
            <a:avLst/>
          </a:prstGeom>
          <a:noFill/>
        </p:spPr>
        <p:txBody>
          <a:bodyPr wrap="square" rtlCol="0">
            <a:spAutoFit/>
          </a:bodyPr>
          <a:lstStyle/>
          <a:p>
            <a:pPr algn="ctr"/>
            <a:r>
              <a:rPr lang="ru-RU" dirty="0" smtClean="0"/>
              <a:t>Заполненные документы</a:t>
            </a:r>
            <a:endParaRPr lang="ru-RU" dirty="0"/>
          </a:p>
        </p:txBody>
      </p:sp>
      <p:sp>
        <p:nvSpPr>
          <p:cNvPr id="55" name="TextBox 54"/>
          <p:cNvSpPr txBox="1"/>
          <p:nvPr/>
        </p:nvSpPr>
        <p:spPr>
          <a:xfrm>
            <a:off x="6357950" y="4786322"/>
            <a:ext cx="1214446" cy="646331"/>
          </a:xfrm>
          <a:prstGeom prst="rect">
            <a:avLst/>
          </a:prstGeom>
          <a:noFill/>
        </p:spPr>
        <p:txBody>
          <a:bodyPr wrap="square" rtlCol="0">
            <a:spAutoFit/>
          </a:bodyPr>
          <a:lstStyle/>
          <a:p>
            <a:pPr algn="ctr"/>
            <a:r>
              <a:rPr lang="ru-RU" dirty="0" smtClean="0"/>
              <a:t>Товар на складе</a:t>
            </a:r>
            <a:endParaRPr lang="ru-RU" dirty="0"/>
          </a:p>
        </p:txBody>
      </p:sp>
      <p:sp>
        <p:nvSpPr>
          <p:cNvPr id="57" name="TextBox 56"/>
          <p:cNvSpPr txBox="1"/>
          <p:nvPr/>
        </p:nvSpPr>
        <p:spPr>
          <a:xfrm>
            <a:off x="1785918" y="3286124"/>
            <a:ext cx="1571636" cy="646331"/>
          </a:xfrm>
          <a:prstGeom prst="rect">
            <a:avLst/>
          </a:prstGeom>
          <a:noFill/>
        </p:spPr>
        <p:txBody>
          <a:bodyPr wrap="square" rtlCol="0">
            <a:spAutoFit/>
          </a:bodyPr>
          <a:lstStyle/>
          <a:p>
            <a:r>
              <a:rPr lang="ru-RU" dirty="0" smtClean="0"/>
              <a:t>Поступивший заказ</a:t>
            </a:r>
            <a:endParaRPr lang="ru-RU" dirty="0"/>
          </a:p>
        </p:txBody>
      </p:sp>
      <p:cxnSp>
        <p:nvCxnSpPr>
          <p:cNvPr id="61" name="Соединительная линия уступом 60"/>
          <p:cNvCxnSpPr>
            <a:stCxn id="11" idx="0"/>
            <a:endCxn id="13" idx="2"/>
          </p:cNvCxnSpPr>
          <p:nvPr/>
        </p:nvCxnSpPr>
        <p:spPr>
          <a:xfrm rot="5400000" flipH="1" flipV="1">
            <a:off x="3393273" y="2893215"/>
            <a:ext cx="1000132" cy="2071702"/>
          </a:xfrm>
          <a:prstGeom prst="bentConnector3">
            <a:avLst>
              <a:gd name="adj1" fmla="val 50000"/>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62" name="TextBox 61"/>
          <p:cNvSpPr txBox="1"/>
          <p:nvPr/>
        </p:nvSpPr>
        <p:spPr>
          <a:xfrm>
            <a:off x="3571868" y="3571876"/>
            <a:ext cx="1143008" cy="646331"/>
          </a:xfrm>
          <a:prstGeom prst="rect">
            <a:avLst/>
          </a:prstGeom>
          <a:noFill/>
        </p:spPr>
        <p:txBody>
          <a:bodyPr wrap="square" rtlCol="0">
            <a:spAutoFit/>
          </a:bodyPr>
          <a:lstStyle/>
          <a:p>
            <a:pPr algn="ctr"/>
            <a:r>
              <a:rPr lang="ru-RU" dirty="0" smtClean="0"/>
              <a:t>Результат проверки</a:t>
            </a:r>
            <a:endParaRPr lang="ru-RU" dirty="0"/>
          </a:p>
        </p:txBody>
      </p:sp>
      <p:cxnSp>
        <p:nvCxnSpPr>
          <p:cNvPr id="73" name="Прямая соединительная линия 72"/>
          <p:cNvCxnSpPr>
            <a:stCxn id="11" idx="2"/>
          </p:cNvCxnSpPr>
          <p:nvPr/>
        </p:nvCxnSpPr>
        <p:spPr>
          <a:xfrm rot="5400000">
            <a:off x="2643174" y="5357826"/>
            <a:ext cx="428628" cy="1588"/>
          </a:xfrm>
          <a:prstGeom prst="line">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5" name="Прямая соединительная линия 74"/>
          <p:cNvCxnSpPr/>
          <p:nvPr/>
        </p:nvCxnSpPr>
        <p:spPr>
          <a:xfrm rot="10800000">
            <a:off x="1428728" y="5572140"/>
            <a:ext cx="1428760" cy="1588"/>
          </a:xfrm>
          <a:prstGeom prst="line">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7" name="Прямая со стрелкой 76"/>
          <p:cNvCxnSpPr/>
          <p:nvPr/>
        </p:nvCxnSpPr>
        <p:spPr>
          <a:xfrm rot="5400000" flipH="1" flipV="1">
            <a:off x="286514" y="4429132"/>
            <a:ext cx="2285222" cy="794"/>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78" name="TextBox 77"/>
          <p:cNvSpPr txBox="1"/>
          <p:nvPr/>
        </p:nvSpPr>
        <p:spPr>
          <a:xfrm>
            <a:off x="1357290" y="5572140"/>
            <a:ext cx="1357322" cy="646331"/>
          </a:xfrm>
          <a:prstGeom prst="rect">
            <a:avLst/>
          </a:prstGeom>
          <a:noFill/>
        </p:spPr>
        <p:txBody>
          <a:bodyPr wrap="square" rtlCol="0">
            <a:spAutoFit/>
          </a:bodyPr>
          <a:lstStyle/>
          <a:p>
            <a:pPr algn="ctr"/>
            <a:r>
              <a:rPr lang="ru-RU" dirty="0" smtClean="0"/>
              <a:t>Возврат товара</a:t>
            </a:r>
            <a:endParaRPr lang="ru-RU" dirty="0"/>
          </a:p>
        </p:txBody>
      </p:sp>
      <p:cxnSp>
        <p:nvCxnSpPr>
          <p:cNvPr id="80" name="Соединительная линия уступом 79"/>
          <p:cNvCxnSpPr>
            <a:stCxn id="14" idx="1"/>
            <a:endCxn id="4" idx="3"/>
          </p:cNvCxnSpPr>
          <p:nvPr/>
        </p:nvCxnSpPr>
        <p:spPr>
          <a:xfrm rot="10800000" flipV="1">
            <a:off x="1750200" y="1357298"/>
            <a:ext cx="2607487" cy="1357322"/>
          </a:xfrm>
          <a:prstGeom prst="bentConnector2">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81" name="TextBox 80"/>
          <p:cNvSpPr txBox="1"/>
          <p:nvPr/>
        </p:nvSpPr>
        <p:spPr>
          <a:xfrm>
            <a:off x="2143108" y="1357298"/>
            <a:ext cx="1571636" cy="646331"/>
          </a:xfrm>
          <a:prstGeom prst="rect">
            <a:avLst/>
          </a:prstGeom>
          <a:noFill/>
        </p:spPr>
        <p:txBody>
          <a:bodyPr wrap="square" rtlCol="0">
            <a:spAutoFit/>
          </a:bodyPr>
          <a:lstStyle/>
          <a:p>
            <a:pPr algn="ctr"/>
            <a:r>
              <a:rPr lang="ru-RU" dirty="0" smtClean="0"/>
              <a:t>Документы поставщику</a:t>
            </a:r>
            <a:endParaRPr lang="ru-RU" dirty="0"/>
          </a:p>
        </p:txBody>
      </p:sp>
      <p:sp>
        <p:nvSpPr>
          <p:cNvPr id="86" name="Прямоугольник с одним вырезанным углом 85"/>
          <p:cNvSpPr/>
          <p:nvPr/>
        </p:nvSpPr>
        <p:spPr>
          <a:xfrm>
            <a:off x="7429520" y="1071546"/>
            <a:ext cx="1428760" cy="571504"/>
          </a:xfrm>
          <a:prstGeom prst="snip1Rect">
            <a:avLst/>
          </a:prstGeom>
          <a:solidFill>
            <a:srgbClr val="FF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ysClr val="windowText" lastClr="000000"/>
                </a:solidFill>
              </a:rPr>
              <a:t>Бухгалтер</a:t>
            </a:r>
            <a:endParaRPr lang="ru-RU" dirty="0">
              <a:solidFill>
                <a:sysClr val="windowText" lastClr="000000"/>
              </a:solidFill>
            </a:endParaRPr>
          </a:p>
        </p:txBody>
      </p:sp>
      <p:cxnSp>
        <p:nvCxnSpPr>
          <p:cNvPr id="92" name="Прямая со стрелкой 91"/>
          <p:cNvCxnSpPr>
            <a:stCxn id="14" idx="3"/>
            <a:endCxn id="86" idx="2"/>
          </p:cNvCxnSpPr>
          <p:nvPr/>
        </p:nvCxnSpPr>
        <p:spPr>
          <a:xfrm>
            <a:off x="5786446" y="1357298"/>
            <a:ext cx="1643074" cy="1588"/>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93" name="TextBox 92"/>
          <p:cNvSpPr txBox="1"/>
          <p:nvPr/>
        </p:nvSpPr>
        <p:spPr>
          <a:xfrm>
            <a:off x="5857884" y="714356"/>
            <a:ext cx="1357322" cy="646331"/>
          </a:xfrm>
          <a:prstGeom prst="rect">
            <a:avLst/>
          </a:prstGeom>
          <a:noFill/>
        </p:spPr>
        <p:txBody>
          <a:bodyPr wrap="square" rtlCol="0">
            <a:spAutoFit/>
          </a:bodyPr>
          <a:lstStyle/>
          <a:p>
            <a:pPr algn="ctr"/>
            <a:r>
              <a:rPr lang="ru-RU" dirty="0" smtClean="0"/>
              <a:t>Внутренние документы</a:t>
            </a:r>
            <a:endParaRPr lang="ru-RU" dirty="0"/>
          </a:p>
        </p:txBody>
      </p:sp>
      <p:cxnSp>
        <p:nvCxnSpPr>
          <p:cNvPr id="140" name="Shape 139"/>
          <p:cNvCxnSpPr>
            <a:stCxn id="13" idx="3"/>
            <a:endCxn id="14" idx="2"/>
          </p:cNvCxnSpPr>
          <p:nvPr/>
        </p:nvCxnSpPr>
        <p:spPr>
          <a:xfrm flipH="1" flipV="1">
            <a:off x="5072066" y="1785926"/>
            <a:ext cx="571504" cy="1214446"/>
          </a:xfrm>
          <a:prstGeom prst="bentConnector4">
            <a:avLst>
              <a:gd name="adj1" fmla="val -40000"/>
              <a:gd name="adj2" fmla="val 67647"/>
            </a:avLst>
          </a:prstGeom>
          <a:ln w="28575">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Роли бизнес-процессов в достижении основной цели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32</a:t>
            </a:fld>
            <a:endParaRPr lang="ru-RU"/>
          </a:p>
        </p:txBody>
      </p:sp>
      <p:graphicFrame>
        <p:nvGraphicFramePr>
          <p:cNvPr id="4" name="Таблица 3"/>
          <p:cNvGraphicFramePr>
            <a:graphicFrameLocks noGrp="1"/>
          </p:cNvGraphicFramePr>
          <p:nvPr/>
        </p:nvGraphicFramePr>
        <p:xfrm>
          <a:off x="357158" y="1071546"/>
          <a:ext cx="8572560" cy="5346700"/>
        </p:xfrm>
        <a:graphic>
          <a:graphicData uri="http://schemas.openxmlformats.org/drawingml/2006/table">
            <a:tbl>
              <a:tblPr firstRow="1" bandRow="1">
                <a:tableStyleId>{F5AB1C69-6EDB-4FF4-983F-18BD219EF322}</a:tableStyleId>
              </a:tblPr>
              <a:tblGrid>
                <a:gridCol w="354238"/>
                <a:gridCol w="1629495"/>
                <a:gridCol w="6588827"/>
              </a:tblGrid>
              <a:tr h="370840">
                <a:tc>
                  <a:txBody>
                    <a:bodyPr/>
                    <a:lstStyle/>
                    <a:p>
                      <a:pPr algn="ctr"/>
                      <a:r>
                        <a:rPr lang="ru-RU" sz="1600" dirty="0"/>
                        <a:t>№ </a:t>
                      </a:r>
                    </a:p>
                  </a:txBody>
                  <a:tcPr marL="19050" marR="19050" marT="19050" marB="19050"/>
                </a:tc>
                <a:tc>
                  <a:txBody>
                    <a:bodyPr/>
                    <a:lstStyle/>
                    <a:p>
                      <a:pPr algn="ctr"/>
                      <a:r>
                        <a:rPr lang="ru-RU" sz="1600" dirty="0"/>
                        <a:t>Бизнес-процесс </a:t>
                      </a:r>
                    </a:p>
                  </a:txBody>
                  <a:tcPr marL="19050" marR="19050" marT="19050" marB="19050"/>
                </a:tc>
                <a:tc>
                  <a:txBody>
                    <a:bodyPr/>
                    <a:lstStyle/>
                    <a:p>
                      <a:pPr algn="ctr"/>
                      <a:r>
                        <a:rPr lang="ru-RU" sz="1600" dirty="0"/>
                        <a:t>Основная </a:t>
                      </a:r>
                      <a:r>
                        <a:rPr lang="ru-RU" sz="1600" dirty="0" smtClean="0"/>
                        <a:t>роль</a:t>
                      </a:r>
                      <a:endParaRPr lang="ru-RU" sz="1600" dirty="0"/>
                    </a:p>
                  </a:txBody>
                  <a:tcPr marL="19050" marR="19050" marT="19050" marB="19050"/>
                </a:tc>
              </a:tr>
              <a:tr h="370840">
                <a:tc>
                  <a:txBody>
                    <a:bodyPr/>
                    <a:lstStyle/>
                    <a:p>
                      <a:pPr algn="ctr"/>
                      <a:r>
                        <a:rPr lang="ru-RU" sz="1600"/>
                        <a:t>1 </a:t>
                      </a:r>
                    </a:p>
                  </a:txBody>
                  <a:tcPr marL="19050" marR="19050" marT="19050" marB="19050"/>
                </a:tc>
                <a:tc>
                  <a:txBody>
                    <a:bodyPr/>
                    <a:lstStyle/>
                    <a:p>
                      <a:pPr algn="l"/>
                      <a:r>
                        <a:rPr lang="ru-RU" sz="1600" dirty="0"/>
                        <a:t>Налоговый учет </a:t>
                      </a:r>
                    </a:p>
                  </a:txBody>
                  <a:tcPr marL="19050" marR="19050" marT="19050" marB="19050"/>
                </a:tc>
                <a:tc>
                  <a:txBody>
                    <a:bodyPr/>
                    <a:lstStyle/>
                    <a:p>
                      <a:pPr algn="l"/>
                      <a:r>
                        <a:rPr lang="ru-RU" sz="1600" dirty="0"/>
                        <a:t>Оптимизация налогообложения, в том числе </a:t>
                      </a:r>
                      <a:r>
                        <a:rPr lang="ru-RU" sz="1600" dirty="0" smtClean="0"/>
                        <a:t>том </a:t>
                      </a:r>
                      <a:r>
                        <a:rPr lang="ru-RU" sz="1600" dirty="0"/>
                        <a:t>числе штрафов за </a:t>
                      </a:r>
                      <a:r>
                        <a:rPr lang="ru-RU" sz="1600" dirty="0" smtClean="0"/>
                        <a:t>неверный расчет </a:t>
                      </a:r>
                      <a:r>
                        <a:rPr lang="ru-RU" sz="1600" dirty="0"/>
                        <a:t>налогов </a:t>
                      </a:r>
                    </a:p>
                  </a:txBody>
                  <a:tcPr marL="19050" marR="19050" marT="19050" marB="19050"/>
                </a:tc>
              </a:tr>
              <a:tr h="370840">
                <a:tc>
                  <a:txBody>
                    <a:bodyPr/>
                    <a:lstStyle/>
                    <a:p>
                      <a:pPr algn="ctr"/>
                      <a:r>
                        <a:rPr lang="ru-RU" sz="1600"/>
                        <a:t>2</a:t>
                      </a:r>
                    </a:p>
                  </a:txBody>
                  <a:tcPr marL="19050" marR="19050" marT="19050" marB="19050"/>
                </a:tc>
                <a:tc>
                  <a:txBody>
                    <a:bodyPr/>
                    <a:lstStyle/>
                    <a:p>
                      <a:pPr algn="l"/>
                      <a:r>
                        <a:rPr lang="ru-RU" sz="1600" dirty="0"/>
                        <a:t>Контроль расходов </a:t>
                      </a:r>
                    </a:p>
                  </a:txBody>
                  <a:tcPr marL="19050" marR="19050" marT="19050" marB="19050"/>
                </a:tc>
                <a:tc>
                  <a:txBody>
                    <a:bodyPr/>
                    <a:lstStyle/>
                    <a:p>
                      <a:pPr algn="l"/>
                      <a:r>
                        <a:rPr lang="ru-RU" sz="1600" dirty="0" smtClean="0"/>
                        <a:t>Оптимизация затрат компании, предотвращение </a:t>
                      </a:r>
                      <a:r>
                        <a:rPr lang="ru-RU" sz="1600" dirty="0"/>
                        <a:t>необоснованных расходов </a:t>
                      </a:r>
                    </a:p>
                  </a:txBody>
                  <a:tcPr marL="19050" marR="19050" marT="19050" marB="19050"/>
                </a:tc>
              </a:tr>
              <a:tr h="370840">
                <a:tc>
                  <a:txBody>
                    <a:bodyPr/>
                    <a:lstStyle/>
                    <a:p>
                      <a:pPr algn="ctr"/>
                      <a:r>
                        <a:rPr lang="ru-RU" sz="1600"/>
                        <a:t>3 </a:t>
                      </a:r>
                    </a:p>
                  </a:txBody>
                  <a:tcPr marL="19050" marR="19050" marT="19050" marB="19050"/>
                </a:tc>
                <a:tc>
                  <a:txBody>
                    <a:bodyPr/>
                    <a:lstStyle/>
                    <a:p>
                      <a:pPr algn="l"/>
                      <a:r>
                        <a:rPr lang="ru-RU" sz="1600" dirty="0"/>
                        <a:t>Юридическое обеспечение </a:t>
                      </a:r>
                    </a:p>
                  </a:txBody>
                  <a:tcPr marL="19050" marR="19050" marT="19050" marB="19050"/>
                </a:tc>
                <a:tc>
                  <a:txBody>
                    <a:bodyPr/>
                    <a:lstStyle/>
                    <a:p>
                      <a:pPr algn="l"/>
                      <a:r>
                        <a:rPr lang="ru-RU" sz="1600" dirty="0"/>
                        <a:t>Оптимизация затрат, в том числе связанных с рисками штрафов и пени по договорам, с неверно составленными договорами, неисполнением обязательств контрагентами и т.д. </a:t>
                      </a:r>
                    </a:p>
                  </a:txBody>
                  <a:tcPr marL="19050" marR="19050" marT="19050" marB="19050"/>
                </a:tc>
              </a:tr>
              <a:tr h="370840">
                <a:tc>
                  <a:txBody>
                    <a:bodyPr/>
                    <a:lstStyle/>
                    <a:p>
                      <a:pPr algn="ctr"/>
                      <a:r>
                        <a:rPr lang="ru-RU" sz="1600"/>
                        <a:t>4 </a:t>
                      </a:r>
                    </a:p>
                  </a:txBody>
                  <a:tcPr marL="19050" marR="19050" marT="19050" marB="19050"/>
                </a:tc>
                <a:tc>
                  <a:txBody>
                    <a:bodyPr/>
                    <a:lstStyle/>
                    <a:p>
                      <a:pPr algn="l"/>
                      <a:r>
                        <a:rPr lang="ru-RU" sz="1600" dirty="0"/>
                        <a:t>Хозяйственное обеспечение </a:t>
                      </a:r>
                    </a:p>
                  </a:txBody>
                  <a:tcPr marL="19050" marR="19050" marT="19050" marB="19050"/>
                </a:tc>
                <a:tc>
                  <a:txBody>
                    <a:bodyPr/>
                    <a:lstStyle/>
                    <a:p>
                      <a:pPr algn="l"/>
                      <a:r>
                        <a:rPr lang="ru-RU" sz="1600" dirty="0"/>
                        <a:t>Своевременное обеспечение основной деятельности необходимыми материалами и оборудованием хорошего качества и по доступной цене. </a:t>
                      </a:r>
                    </a:p>
                  </a:txBody>
                  <a:tcPr marL="19050" marR="19050" marT="19050" marB="19050"/>
                </a:tc>
              </a:tr>
              <a:tr h="370840">
                <a:tc>
                  <a:txBody>
                    <a:bodyPr/>
                    <a:lstStyle/>
                    <a:p>
                      <a:pPr algn="ctr"/>
                      <a:r>
                        <a:rPr lang="ru-RU" sz="1600"/>
                        <a:t>5 </a:t>
                      </a:r>
                    </a:p>
                  </a:txBody>
                  <a:tcPr marL="19050" marR="19050" marT="19050" marB="19050"/>
                </a:tc>
                <a:tc>
                  <a:txBody>
                    <a:bodyPr/>
                    <a:lstStyle/>
                    <a:p>
                      <a:pPr algn="l"/>
                      <a:r>
                        <a:rPr lang="ru-RU" sz="1600" dirty="0" err="1"/>
                        <a:t>ИТ-обеспечение</a:t>
                      </a:r>
                      <a:r>
                        <a:rPr lang="ru-RU" sz="1600" dirty="0"/>
                        <a:t> </a:t>
                      </a:r>
                    </a:p>
                  </a:txBody>
                  <a:tcPr marL="19050" marR="19050" marT="19050" marB="19050"/>
                </a:tc>
                <a:tc>
                  <a:txBody>
                    <a:bodyPr/>
                    <a:lstStyle/>
                    <a:p>
                      <a:pPr algn="l"/>
                      <a:r>
                        <a:rPr lang="ru-RU" sz="1600" dirty="0"/>
                        <a:t>Обеспечение бесперебойной работы программного обеспечения и технического оборудования. </a:t>
                      </a:r>
                    </a:p>
                  </a:txBody>
                  <a:tcPr marL="19050" marR="19050" marT="19050" marB="19050"/>
                </a:tc>
              </a:tr>
              <a:tr h="370840">
                <a:tc>
                  <a:txBody>
                    <a:bodyPr/>
                    <a:lstStyle/>
                    <a:p>
                      <a:pPr algn="ctr"/>
                      <a:r>
                        <a:rPr lang="ru-RU" sz="1600"/>
                        <a:t>6 </a:t>
                      </a:r>
                    </a:p>
                  </a:txBody>
                  <a:tcPr marL="19050" marR="19050" marT="19050" marB="19050"/>
                </a:tc>
                <a:tc>
                  <a:txBody>
                    <a:bodyPr/>
                    <a:lstStyle/>
                    <a:p>
                      <a:pPr algn="l"/>
                      <a:r>
                        <a:rPr lang="ru-RU" sz="1600" dirty="0"/>
                        <a:t>Управление запасами </a:t>
                      </a:r>
                    </a:p>
                  </a:txBody>
                  <a:tcPr marL="19050" marR="19050" marT="19050" marB="19050"/>
                </a:tc>
                <a:tc>
                  <a:txBody>
                    <a:bodyPr/>
                    <a:lstStyle/>
                    <a:p>
                      <a:pPr algn="l"/>
                      <a:r>
                        <a:rPr lang="ru-RU" sz="1600" dirty="0"/>
                        <a:t>Минимизация затрат по хранению продуктов, их списанию в связи с порчей. </a:t>
                      </a:r>
                    </a:p>
                  </a:txBody>
                  <a:tcPr marL="19050" marR="19050" marT="19050" marB="19050"/>
                </a:tc>
              </a:tr>
              <a:tr h="370840">
                <a:tc>
                  <a:txBody>
                    <a:bodyPr/>
                    <a:lstStyle/>
                    <a:p>
                      <a:pPr algn="ctr"/>
                      <a:r>
                        <a:rPr lang="ru-RU" sz="1600"/>
                        <a:t>7 </a:t>
                      </a:r>
                    </a:p>
                  </a:txBody>
                  <a:tcPr marL="19050" marR="19050" marT="19050" marB="19050"/>
                </a:tc>
                <a:tc>
                  <a:txBody>
                    <a:bodyPr/>
                    <a:lstStyle/>
                    <a:p>
                      <a:pPr algn="l"/>
                      <a:r>
                        <a:rPr lang="ru-RU" sz="1600" dirty="0"/>
                        <a:t>Управление </a:t>
                      </a:r>
                      <a:r>
                        <a:rPr lang="ru-RU" sz="1600" dirty="0" err="1"/>
                        <a:t>аутсорсингом</a:t>
                      </a:r>
                      <a:r>
                        <a:rPr lang="ru-RU" sz="1600" dirty="0"/>
                        <a:t> </a:t>
                      </a:r>
                    </a:p>
                  </a:txBody>
                  <a:tcPr marL="19050" marR="19050" marT="19050" marB="19050"/>
                </a:tc>
                <a:tc>
                  <a:txBody>
                    <a:bodyPr/>
                    <a:lstStyle/>
                    <a:p>
                      <a:pPr algn="l"/>
                      <a:r>
                        <a:rPr lang="ru-RU" sz="1600" dirty="0"/>
                        <a:t>Обеспечение качественного выполнения </a:t>
                      </a:r>
                      <a:r>
                        <a:rPr lang="ru-RU" sz="1600" dirty="0" smtClean="0"/>
                        <a:t>за </a:t>
                      </a:r>
                      <a:r>
                        <a:rPr lang="ru-RU" sz="1600" dirty="0"/>
                        <a:t>счет привлечения внешних компаний по разумной цене. </a:t>
                      </a:r>
                    </a:p>
                  </a:txBody>
                  <a:tcPr marL="19050" marR="19050" marT="19050" marB="19050"/>
                </a:tc>
              </a:tr>
              <a:tr h="370840">
                <a:tc>
                  <a:txBody>
                    <a:bodyPr/>
                    <a:lstStyle/>
                    <a:p>
                      <a:pPr algn="ctr"/>
                      <a:r>
                        <a:rPr lang="ru-RU" sz="1600"/>
                        <a:t>8 </a:t>
                      </a:r>
                    </a:p>
                  </a:txBody>
                  <a:tcPr marL="19050" marR="19050" marT="19050" marB="19050"/>
                </a:tc>
                <a:tc>
                  <a:txBody>
                    <a:bodyPr/>
                    <a:lstStyle/>
                    <a:p>
                      <a:pPr algn="l"/>
                      <a:r>
                        <a:rPr lang="ru-RU" sz="1600" dirty="0"/>
                        <a:t>Закупка товара </a:t>
                      </a:r>
                    </a:p>
                  </a:txBody>
                  <a:tcPr marL="19050" marR="19050" marT="19050" marB="19050"/>
                </a:tc>
                <a:tc>
                  <a:txBody>
                    <a:bodyPr/>
                    <a:lstStyle/>
                    <a:p>
                      <a:pPr algn="l"/>
                      <a:r>
                        <a:rPr lang="ru-RU" sz="1600" dirty="0"/>
                        <a:t>Обеспечение </a:t>
                      </a:r>
                      <a:r>
                        <a:rPr lang="ru-RU" sz="1600" dirty="0" smtClean="0"/>
                        <a:t>конкурентных </a:t>
                      </a:r>
                      <a:r>
                        <a:rPr lang="ru-RU" sz="1600" dirty="0"/>
                        <a:t>товаров по разумным ценам и в положенный срок. </a:t>
                      </a:r>
                    </a:p>
                  </a:txBody>
                  <a:tcPr marL="19050" marR="19050" marT="19050" marB="19050"/>
                </a:tc>
              </a:tr>
              <a:tr h="370840">
                <a:tc>
                  <a:txBody>
                    <a:bodyPr/>
                    <a:lstStyle/>
                    <a:p>
                      <a:pPr algn="ctr"/>
                      <a:r>
                        <a:rPr lang="ru-RU" sz="1600"/>
                        <a:t>9 </a:t>
                      </a:r>
                    </a:p>
                  </a:txBody>
                  <a:tcPr marL="19050" marR="19050" marT="19050" marB="19050"/>
                </a:tc>
                <a:tc>
                  <a:txBody>
                    <a:bodyPr/>
                    <a:lstStyle/>
                    <a:p>
                      <a:pPr algn="l"/>
                      <a:r>
                        <a:rPr lang="ru-RU" sz="1600" dirty="0"/>
                        <a:t>Складирование </a:t>
                      </a:r>
                    </a:p>
                  </a:txBody>
                  <a:tcPr marL="19050" marR="19050" marT="19050" marB="19050"/>
                </a:tc>
                <a:tc>
                  <a:txBody>
                    <a:bodyPr/>
                    <a:lstStyle/>
                    <a:p>
                      <a:pPr algn="l"/>
                      <a:r>
                        <a:rPr lang="ru-RU" sz="1600" dirty="0"/>
                        <a:t>Обеспечение наиболее оптимального использования складских площадей, наилучших условий хранения товара. </a:t>
                      </a:r>
                    </a:p>
                  </a:txBody>
                  <a:tcPr marL="19050" marR="19050" marT="19050" marB="1905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642918"/>
          </a:xfrm>
        </p:spPr>
        <p:txBody>
          <a:bodyPr/>
          <a:lstStyle/>
          <a:p>
            <a:r>
              <a:rPr lang="ru-RU" dirty="0" smtClean="0"/>
              <a:t>Регламентация 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33</a:t>
            </a:fld>
            <a:endParaRPr lang="ru-RU"/>
          </a:p>
        </p:txBody>
      </p:sp>
      <p:sp>
        <p:nvSpPr>
          <p:cNvPr id="4" name="TextBox 3"/>
          <p:cNvSpPr txBox="1"/>
          <p:nvPr/>
        </p:nvSpPr>
        <p:spPr>
          <a:xfrm>
            <a:off x="642910" y="559338"/>
            <a:ext cx="7929618" cy="369332"/>
          </a:xfrm>
          <a:prstGeom prst="rect">
            <a:avLst/>
          </a:prstGeom>
          <a:noFill/>
        </p:spPr>
        <p:txBody>
          <a:bodyPr wrap="square" rtlCol="0">
            <a:spAutoFit/>
          </a:bodyPr>
          <a:lstStyle/>
          <a:p>
            <a:r>
              <a:rPr lang="ru-RU" dirty="0" smtClean="0"/>
              <a:t>На примере бизнес-процесса «</a:t>
            </a:r>
            <a:r>
              <a:rPr lang="ru-RU" b="1" dirty="0" smtClean="0"/>
              <a:t>Закупка товара</a:t>
            </a:r>
            <a:r>
              <a:rPr lang="ru-RU" dirty="0" smtClean="0"/>
              <a:t>».</a:t>
            </a:r>
            <a:endParaRPr lang="ru-RU" dirty="0"/>
          </a:p>
        </p:txBody>
      </p:sp>
      <p:sp>
        <p:nvSpPr>
          <p:cNvPr id="5" name="TextBox 4"/>
          <p:cNvSpPr txBox="1"/>
          <p:nvPr/>
        </p:nvSpPr>
        <p:spPr>
          <a:xfrm>
            <a:off x="285720" y="880102"/>
            <a:ext cx="8643998" cy="1477328"/>
          </a:xfrm>
          <a:prstGeom prst="rect">
            <a:avLst/>
          </a:prstGeom>
          <a:noFill/>
        </p:spPr>
        <p:txBody>
          <a:bodyPr wrap="square" rtlCol="0">
            <a:spAutoFit/>
          </a:bodyPr>
          <a:lstStyle/>
          <a:p>
            <a:r>
              <a:rPr lang="ru-RU" b="1" dirty="0" smtClean="0"/>
              <a:t>Необходимые данные</a:t>
            </a:r>
            <a:r>
              <a:rPr lang="ru-RU" dirty="0" smtClean="0"/>
              <a:t>:</a:t>
            </a:r>
          </a:p>
          <a:p>
            <a:pPr marL="268288" indent="-95250" algn="just">
              <a:buFont typeface="Arial" pitchFamily="34" charset="0"/>
              <a:buChar char="•"/>
            </a:pPr>
            <a:r>
              <a:rPr lang="ru-RU" dirty="0" smtClean="0"/>
              <a:t>данные по товарным запасам;</a:t>
            </a:r>
          </a:p>
          <a:p>
            <a:pPr marL="268288" indent="-95250" algn="just">
              <a:buFont typeface="Arial" pitchFamily="34" charset="0"/>
              <a:buChar char="•"/>
            </a:pPr>
            <a:r>
              <a:rPr lang="ru-RU" dirty="0" smtClean="0"/>
              <a:t>данные по продажам;</a:t>
            </a:r>
          </a:p>
          <a:p>
            <a:pPr marL="268288" indent="-95250" algn="just">
              <a:buFont typeface="Arial" pitchFamily="34" charset="0"/>
              <a:buChar char="•"/>
            </a:pPr>
            <a:r>
              <a:rPr lang="ru-RU" dirty="0" smtClean="0"/>
              <a:t>данные о характеристиках складского помещения;</a:t>
            </a:r>
          </a:p>
          <a:p>
            <a:pPr marL="268288" indent="-95250" algn="just">
              <a:buFont typeface="Arial" pitchFamily="34" charset="0"/>
              <a:buChar char="•"/>
            </a:pPr>
            <a:r>
              <a:rPr lang="ru-RU" dirty="0" smtClean="0"/>
              <a:t>отсутствие сбоев в программе по учету.</a:t>
            </a:r>
            <a:endParaRPr lang="ru-RU" dirty="0"/>
          </a:p>
        </p:txBody>
      </p:sp>
      <p:sp>
        <p:nvSpPr>
          <p:cNvPr id="6" name="TextBox 5"/>
          <p:cNvSpPr txBox="1"/>
          <p:nvPr/>
        </p:nvSpPr>
        <p:spPr>
          <a:xfrm>
            <a:off x="285720" y="2415313"/>
            <a:ext cx="8643998" cy="2585323"/>
          </a:xfrm>
          <a:prstGeom prst="rect">
            <a:avLst/>
          </a:prstGeom>
          <a:noFill/>
        </p:spPr>
        <p:txBody>
          <a:bodyPr wrap="square" rtlCol="0">
            <a:spAutoFit/>
          </a:bodyPr>
          <a:lstStyle/>
          <a:p>
            <a:r>
              <a:rPr lang="ru-RU" b="1" dirty="0" smtClean="0"/>
              <a:t>Требования к данным</a:t>
            </a:r>
            <a:r>
              <a:rPr lang="ru-RU" dirty="0" smtClean="0"/>
              <a:t>:</a:t>
            </a:r>
          </a:p>
          <a:p>
            <a:pPr marL="268288" indent="-95250" algn="just">
              <a:buFont typeface="Arial" pitchFamily="34" charset="0"/>
              <a:buChar char="•"/>
            </a:pPr>
            <a:r>
              <a:rPr lang="ru-RU" dirty="0" smtClean="0"/>
              <a:t>данные по товарным запасам должны поступать ежедневно не позднее 15.00, чтобы не позднее 17.00 сделать заказ поставщику на следующий день; </a:t>
            </a:r>
          </a:p>
          <a:p>
            <a:pPr marL="268288" indent="-95250" algn="just">
              <a:buFont typeface="Arial" pitchFamily="34" charset="0"/>
              <a:buChar char="•"/>
            </a:pPr>
            <a:r>
              <a:rPr lang="ru-RU" dirty="0" smtClean="0"/>
              <a:t>данные по продажам должны также поступать ежедневно не позднее 15.00; </a:t>
            </a:r>
          </a:p>
          <a:p>
            <a:pPr marL="268288" indent="-95250" algn="just">
              <a:buFont typeface="Arial" pitchFamily="34" charset="0"/>
              <a:buChar char="•"/>
            </a:pPr>
            <a:r>
              <a:rPr lang="ru-RU" dirty="0" smtClean="0"/>
              <a:t>данные по складу быть зафиксированы в отдельном документе и периодически пополняться. Доступ к документу должен быть постоянным. </a:t>
            </a:r>
          </a:p>
          <a:p>
            <a:pPr marL="268288" indent="-95250" algn="just">
              <a:buFont typeface="Arial" pitchFamily="34" charset="0"/>
              <a:buChar char="•"/>
            </a:pPr>
            <a:r>
              <a:rPr lang="ru-RU" dirty="0" smtClean="0"/>
              <a:t>в случае неисправности программного обеспечения в части анализа потребностей в заказе товара, все поломки должны быть устранены не позднее 16.30 (кроме серьезных неисправностей) </a:t>
            </a:r>
          </a:p>
        </p:txBody>
      </p:sp>
      <p:sp>
        <p:nvSpPr>
          <p:cNvPr id="7" name="TextBox 6"/>
          <p:cNvSpPr txBox="1"/>
          <p:nvPr/>
        </p:nvSpPr>
        <p:spPr>
          <a:xfrm>
            <a:off x="285720" y="5214950"/>
            <a:ext cx="8643998" cy="1477328"/>
          </a:xfrm>
          <a:prstGeom prst="rect">
            <a:avLst/>
          </a:prstGeom>
          <a:noFill/>
        </p:spPr>
        <p:txBody>
          <a:bodyPr wrap="square" rtlCol="0">
            <a:spAutoFit/>
          </a:bodyPr>
          <a:lstStyle/>
          <a:p>
            <a:r>
              <a:rPr lang="ru-RU" b="1" dirty="0" smtClean="0"/>
              <a:t>Требования к процессу</a:t>
            </a:r>
            <a:r>
              <a:rPr lang="ru-RU" dirty="0" smtClean="0"/>
              <a:t>:</a:t>
            </a:r>
          </a:p>
          <a:p>
            <a:pPr marL="268288" indent="-95250" algn="just">
              <a:buFont typeface="Arial" pitchFamily="34" charset="0"/>
              <a:buChar char="•"/>
            </a:pPr>
            <a:r>
              <a:rPr lang="ru-RU" dirty="0" smtClean="0"/>
              <a:t>информация о поставках должна поступать в программу ежедневно не позднее 9.00 для планирования будущих продаж и затрат на хранение товара на складе;</a:t>
            </a:r>
          </a:p>
          <a:p>
            <a:pPr marL="268288" indent="-95250" algn="just">
              <a:buFont typeface="Arial" pitchFamily="34" charset="0"/>
              <a:buChar char="•"/>
            </a:pPr>
            <a:r>
              <a:rPr lang="ru-RU" dirty="0" smtClean="0"/>
              <a:t>вся первичная документация должна предоставляться бухгалтеру не позднее дня, следующего за ее получением.</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Принятые управленческие решения по оптимизации деятельности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34</a:t>
            </a:fld>
            <a:endParaRPr lang="ru-RU"/>
          </a:p>
        </p:txBody>
      </p:sp>
      <p:sp>
        <p:nvSpPr>
          <p:cNvPr id="4" name="TextBox 3"/>
          <p:cNvSpPr txBox="1"/>
          <p:nvPr/>
        </p:nvSpPr>
        <p:spPr>
          <a:xfrm>
            <a:off x="428596" y="1093003"/>
            <a:ext cx="8286808" cy="4524315"/>
          </a:xfrm>
          <a:prstGeom prst="rect">
            <a:avLst/>
          </a:prstGeom>
          <a:noFill/>
        </p:spPr>
        <p:txBody>
          <a:bodyPr wrap="square" rtlCol="0">
            <a:spAutoFit/>
          </a:bodyPr>
          <a:lstStyle/>
          <a:p>
            <a:pPr marL="342900" indent="-342900" algn="just">
              <a:buAutoNum type="arabicPeriod"/>
            </a:pPr>
            <a:r>
              <a:rPr lang="ru-RU" dirty="0" smtClean="0"/>
              <a:t>Требования к входным данным от внешних поставщиков были зафиксированы в договорах или направлены поставщиками в виде памяток.</a:t>
            </a:r>
          </a:p>
          <a:p>
            <a:pPr marL="342900" indent="-342900" algn="just">
              <a:buAutoNum type="arabicPeriod"/>
            </a:pPr>
            <a:r>
              <a:rPr lang="ru-RU" dirty="0" smtClean="0"/>
              <a:t>Сформирован внутренний регламент деятельности в виде расписания.</a:t>
            </a:r>
          </a:p>
          <a:p>
            <a:pPr marL="342900" indent="-342900" algn="just">
              <a:buAutoNum type="arabicPeriod"/>
            </a:pPr>
            <a:r>
              <a:rPr lang="ru-RU" dirty="0" smtClean="0"/>
              <a:t>Изменен поставщик </a:t>
            </a:r>
            <a:r>
              <a:rPr lang="ru-RU" dirty="0" err="1" smtClean="0"/>
              <a:t>ИТ-услуг</a:t>
            </a:r>
            <a:r>
              <a:rPr lang="ru-RU" dirty="0" smtClean="0"/>
              <a:t>.</a:t>
            </a:r>
          </a:p>
          <a:p>
            <a:pPr marL="342900" indent="-342900" algn="just">
              <a:buAutoNum type="arabicPeriod"/>
            </a:pPr>
            <a:r>
              <a:rPr lang="ru-RU" dirty="0" smtClean="0"/>
              <a:t>Закуплено новое ПО для складского учета, с возможностью анализа динамики запасов, автоматическим составлением заявок по дефицитным товарам и прогнозирования продаж.</a:t>
            </a:r>
          </a:p>
          <a:p>
            <a:pPr marL="342900" indent="-342900" algn="just"/>
            <a:endParaRPr lang="ru-RU" dirty="0" smtClean="0"/>
          </a:p>
          <a:p>
            <a:pPr marL="342900" indent="-342900" algn="just"/>
            <a:r>
              <a:rPr lang="ru-RU" dirty="0" smtClean="0"/>
              <a:t>Эффект от управленческих решений:</a:t>
            </a:r>
          </a:p>
          <a:p>
            <a:pPr marL="342900" indent="-342900" algn="just">
              <a:buAutoNum type="arabicPeriod"/>
            </a:pPr>
            <a:r>
              <a:rPr lang="ru-RU" dirty="0" smtClean="0"/>
              <a:t>Сократилось число задержек поставки товаров.</a:t>
            </a:r>
          </a:p>
          <a:p>
            <a:pPr marL="342900" indent="-342900" algn="just">
              <a:buAutoNum type="arabicPeriod"/>
            </a:pPr>
            <a:r>
              <a:rPr lang="ru-RU" dirty="0" smtClean="0"/>
              <a:t>Сокращено время на устранение неисправностей ПО. Новая компания могла устранить неисправности минимум за 10 минут, а старая – только за 30.</a:t>
            </a:r>
          </a:p>
          <a:p>
            <a:pPr marL="342900" indent="-342900" algn="just">
              <a:buAutoNum type="arabicPeriod"/>
            </a:pPr>
            <a:r>
              <a:rPr lang="ru-RU" dirty="0" smtClean="0"/>
              <a:t>За счет автоматизации составления заявок и прогнозирования высвобожден 1 час времени ежедневно.</a:t>
            </a:r>
          </a:p>
          <a:p>
            <a:pPr marL="342900" indent="-342900" algn="just">
              <a:buAutoNum type="arabicPeriod"/>
            </a:pPr>
            <a:r>
              <a:rPr lang="ru-RU" dirty="0" smtClean="0"/>
              <a:t>Сократились затраты за счет оптимизации закупок товаров.</a:t>
            </a:r>
          </a:p>
          <a:p>
            <a:pPr marL="342900" indent="-342900" algn="just">
              <a:buAutoNum type="arabicPeriod"/>
            </a:pPr>
            <a:r>
              <a:rPr lang="ru-RU" dirty="0" smtClean="0"/>
              <a:t>Благодаря расписанию сократилось число «внутренних сбоев».</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Последовательность разработки модели 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35</a:t>
            </a:fld>
            <a:endParaRPr lang="ru-RU"/>
          </a:p>
        </p:txBody>
      </p:sp>
      <p:sp>
        <p:nvSpPr>
          <p:cNvPr id="4" name="TextBox 3"/>
          <p:cNvSpPr txBox="1"/>
          <p:nvPr/>
        </p:nvSpPr>
        <p:spPr>
          <a:xfrm>
            <a:off x="642910" y="1428736"/>
            <a:ext cx="7858180" cy="2308324"/>
          </a:xfrm>
          <a:prstGeom prst="rect">
            <a:avLst/>
          </a:prstGeom>
          <a:noFill/>
        </p:spPr>
        <p:txBody>
          <a:bodyPr wrap="square" rtlCol="0">
            <a:spAutoFit/>
          </a:bodyPr>
          <a:lstStyle/>
          <a:p>
            <a:pPr marL="342900" lvl="0" indent="-342900">
              <a:buFont typeface="+mj-lt"/>
              <a:buAutoNum type="arabicPeriod"/>
            </a:pPr>
            <a:r>
              <a:rPr lang="ru-RU" dirty="0" smtClean="0"/>
              <a:t>Выявить набор объектов управления</a:t>
            </a:r>
          </a:p>
          <a:p>
            <a:pPr marL="342900" lvl="0" indent="-342900">
              <a:buFont typeface="+mj-lt"/>
              <a:buAutoNum type="arabicPeriod"/>
            </a:pPr>
            <a:r>
              <a:rPr lang="ru-RU" dirty="0" smtClean="0"/>
              <a:t>Выбрать подход к описанию бизнес-процессов</a:t>
            </a:r>
          </a:p>
          <a:p>
            <a:pPr marL="342900" lvl="0" indent="-342900">
              <a:buFont typeface="+mj-lt"/>
              <a:buAutoNum type="arabicPeriod"/>
            </a:pPr>
            <a:r>
              <a:rPr lang="ru-RU" dirty="0" smtClean="0"/>
              <a:t>Выбрать конфигурацию модели (моделей) бизнес-процессов</a:t>
            </a:r>
          </a:p>
          <a:p>
            <a:pPr marL="342900" lvl="0" indent="-342900">
              <a:buFont typeface="+mj-lt"/>
              <a:buAutoNum type="arabicPeriod"/>
            </a:pPr>
            <a:r>
              <a:rPr lang="ru-RU" dirty="0" smtClean="0"/>
              <a:t>Разработать модель (модели) бизнес-процессов</a:t>
            </a:r>
          </a:p>
          <a:p>
            <a:pPr marL="342900" lvl="0" indent="-342900">
              <a:buFont typeface="+mj-lt"/>
              <a:buAutoNum type="arabicPeriod"/>
            </a:pPr>
            <a:r>
              <a:rPr lang="ru-RU" dirty="0" smtClean="0"/>
              <a:t>Заполнить параметры процессов</a:t>
            </a:r>
          </a:p>
          <a:p>
            <a:pPr marL="342900" lvl="0" indent="-342900">
              <a:buFont typeface="+mj-lt"/>
              <a:buAutoNum type="arabicPeriod"/>
            </a:pPr>
            <a:r>
              <a:rPr lang="ru-RU" dirty="0" smtClean="0"/>
              <a:t>Выбрать и назначить процессам показатели эффективности деятельности.</a:t>
            </a:r>
          </a:p>
          <a:p>
            <a:pPr marL="342900" lvl="0" indent="-342900">
              <a:buFont typeface="+mj-lt"/>
              <a:buAutoNum type="arabicPeriod"/>
            </a:pPr>
            <a:r>
              <a:rPr lang="ru-RU" dirty="0" smtClean="0"/>
              <a:t>Оценить время и стоимость выполнения процессов и провести их оптимизацию (при необходимости).</a:t>
            </a:r>
            <a:endParaRPr lang="ru-RU" dirty="0"/>
          </a:p>
        </p:txBody>
      </p:sp>
      <p:sp>
        <p:nvSpPr>
          <p:cNvPr id="5" name="TextBox 4"/>
          <p:cNvSpPr txBox="1"/>
          <p:nvPr/>
        </p:nvSpPr>
        <p:spPr>
          <a:xfrm>
            <a:off x="642910" y="4071942"/>
            <a:ext cx="7858180" cy="923330"/>
          </a:xfrm>
          <a:prstGeom prst="rect">
            <a:avLst/>
          </a:prstGeom>
          <a:noFill/>
        </p:spPr>
        <p:txBody>
          <a:bodyPr wrap="square" rtlCol="0">
            <a:spAutoFit/>
          </a:bodyPr>
          <a:lstStyle/>
          <a:p>
            <a:pPr marL="342900" lvl="0" indent="-342900"/>
            <a:r>
              <a:rPr lang="ru-RU" dirty="0" smtClean="0"/>
              <a:t>Варианты конфигурации</a:t>
            </a:r>
          </a:p>
          <a:p>
            <a:pPr marL="342900" lvl="0" indent="-342900">
              <a:buFont typeface="+mj-lt"/>
              <a:buAutoNum type="arabicPeriod"/>
            </a:pPr>
            <a:r>
              <a:rPr lang="ru-RU" dirty="0" smtClean="0"/>
              <a:t>Выделение и описание набора отдельных бизнес-процессов компании </a:t>
            </a:r>
          </a:p>
          <a:p>
            <a:pPr marL="342900" lvl="0" indent="-342900">
              <a:buFont typeface="+mj-lt"/>
              <a:buAutoNum type="arabicPeriod"/>
            </a:pPr>
            <a:r>
              <a:rPr lang="ru-RU" dirty="0" smtClean="0"/>
              <a:t>Создание комплексной модели бизнес-процессов</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Выбор количества моделей</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36</a:t>
            </a:fld>
            <a:endParaRPr lang="ru-RU"/>
          </a:p>
        </p:txBody>
      </p:sp>
      <p:graphicFrame>
        <p:nvGraphicFramePr>
          <p:cNvPr id="4" name="Таблица 3"/>
          <p:cNvGraphicFramePr>
            <a:graphicFrameLocks noGrp="1"/>
          </p:cNvGraphicFramePr>
          <p:nvPr/>
        </p:nvGraphicFramePr>
        <p:xfrm>
          <a:off x="428596" y="1000108"/>
          <a:ext cx="8286808" cy="4485640"/>
        </p:xfrm>
        <a:graphic>
          <a:graphicData uri="http://schemas.openxmlformats.org/drawingml/2006/table">
            <a:tbl>
              <a:tblPr firstRow="1" bandRow="1">
                <a:tableStyleId>{5C22544A-7EE6-4342-B048-85BDC9FD1C3A}</a:tableStyleId>
              </a:tblPr>
              <a:tblGrid>
                <a:gridCol w="357190"/>
                <a:gridCol w="2620874"/>
                <a:gridCol w="5308744"/>
              </a:tblGrid>
              <a:tr h="370840">
                <a:tc>
                  <a:txBody>
                    <a:bodyPr/>
                    <a:lstStyle/>
                    <a:p>
                      <a:pPr algn="ctr"/>
                      <a:r>
                        <a:rPr lang="ru-RU" dirty="0" smtClean="0"/>
                        <a:t>№</a:t>
                      </a:r>
                      <a:endParaRPr lang="ru-RU" dirty="0"/>
                    </a:p>
                  </a:txBody>
                  <a:tcPr anchor="ctr"/>
                </a:tc>
                <a:tc>
                  <a:txBody>
                    <a:bodyPr/>
                    <a:lstStyle/>
                    <a:p>
                      <a:pPr algn="ctr"/>
                      <a:r>
                        <a:rPr lang="ru-RU" dirty="0" smtClean="0"/>
                        <a:t>Тип предприятия</a:t>
                      </a:r>
                      <a:endParaRPr lang="ru-RU" dirty="0"/>
                    </a:p>
                  </a:txBody>
                  <a:tcPr anchor="ctr"/>
                </a:tc>
                <a:tc>
                  <a:txBody>
                    <a:bodyPr/>
                    <a:lstStyle/>
                    <a:p>
                      <a:pPr algn="ctr"/>
                      <a:r>
                        <a:rPr lang="ru-RU" dirty="0"/>
                        <a:t>Состав </a:t>
                      </a:r>
                      <a:r>
                        <a:rPr lang="ru-RU" dirty="0" smtClean="0"/>
                        <a:t>моделей</a:t>
                      </a:r>
                      <a:endParaRPr lang="ru-RU" dirty="0"/>
                    </a:p>
                  </a:txBody>
                  <a:tcPr anchor="ctr"/>
                </a:tc>
              </a:tr>
              <a:tr h="370840">
                <a:tc>
                  <a:txBody>
                    <a:bodyPr/>
                    <a:lstStyle/>
                    <a:p>
                      <a:r>
                        <a:rPr lang="ru-RU"/>
                        <a:t>1. </a:t>
                      </a:r>
                    </a:p>
                  </a:txBody>
                  <a:tcPr anchor="ctr"/>
                </a:tc>
                <a:tc>
                  <a:txBody>
                    <a:bodyPr/>
                    <a:lstStyle/>
                    <a:p>
                      <a:r>
                        <a:rPr lang="ru-RU"/>
                        <a:t>1 уровень управления - монопредприятие, количество объектов управления не более 8 </a:t>
                      </a:r>
                    </a:p>
                  </a:txBody>
                  <a:tcPr anchor="ctr"/>
                </a:tc>
                <a:tc>
                  <a:txBody>
                    <a:bodyPr/>
                    <a:lstStyle/>
                    <a:p>
                      <a:r>
                        <a:rPr lang="ru-RU" dirty="0"/>
                        <a:t>Одна комплексная </a:t>
                      </a:r>
                      <a:r>
                        <a:rPr lang="ru-RU" dirty="0" smtClean="0"/>
                        <a:t>модель. </a:t>
                      </a:r>
                      <a:endParaRPr lang="ru-RU" dirty="0"/>
                    </a:p>
                  </a:txBody>
                  <a:tcPr anchor="ctr"/>
                </a:tc>
              </a:tr>
              <a:tr h="370840">
                <a:tc>
                  <a:txBody>
                    <a:bodyPr/>
                    <a:lstStyle/>
                    <a:p>
                      <a:r>
                        <a:rPr lang="ru-RU"/>
                        <a:t>2. </a:t>
                      </a:r>
                    </a:p>
                  </a:txBody>
                  <a:tcPr anchor="ctr"/>
                </a:tc>
                <a:tc>
                  <a:txBody>
                    <a:bodyPr/>
                    <a:lstStyle/>
                    <a:p>
                      <a:r>
                        <a:rPr lang="ru-RU" dirty="0"/>
                        <a:t>1 уровень управления - </a:t>
                      </a:r>
                      <a:r>
                        <a:rPr lang="ru-RU" dirty="0" err="1"/>
                        <a:t>монопредприятие</a:t>
                      </a:r>
                      <a:r>
                        <a:rPr lang="ru-RU" dirty="0"/>
                        <a:t>, количество объектов управления более 8 </a:t>
                      </a:r>
                    </a:p>
                  </a:txBody>
                  <a:tcPr anchor="ctr"/>
                </a:tc>
                <a:tc>
                  <a:txBody>
                    <a:bodyPr/>
                    <a:lstStyle/>
                    <a:p>
                      <a:r>
                        <a:rPr lang="ru-RU" dirty="0" smtClean="0"/>
                        <a:t>а</a:t>
                      </a:r>
                      <a:r>
                        <a:rPr lang="en-US" dirty="0" smtClean="0"/>
                        <a:t>)</a:t>
                      </a:r>
                      <a:r>
                        <a:rPr lang="ru-RU" dirty="0" smtClean="0"/>
                        <a:t> Одна модель, верхний уровень - «</a:t>
                      </a:r>
                      <a:r>
                        <a:rPr lang="ru-RU" dirty="0" err="1" smtClean="0"/>
                        <a:t>метапроцессы</a:t>
                      </a:r>
                      <a:r>
                        <a:rPr lang="ru-RU" dirty="0" smtClean="0"/>
                        <a:t>» (Процессы </a:t>
                      </a:r>
                      <a:r>
                        <a:rPr lang="ru-RU" dirty="0"/>
                        <a:t>управления, Процессы развития, Основные процессы, Обеспечивающие </a:t>
                      </a:r>
                      <a:r>
                        <a:rPr lang="ru-RU" dirty="0" smtClean="0"/>
                        <a:t>процессы). </a:t>
                      </a:r>
                      <a:r>
                        <a:rPr lang="ru-RU" dirty="0"/>
                        <a:t/>
                      </a:r>
                      <a:br>
                        <a:rPr lang="ru-RU" dirty="0"/>
                      </a:br>
                      <a:r>
                        <a:rPr lang="ru-RU" dirty="0" smtClean="0"/>
                        <a:t>б) Несколько </a:t>
                      </a:r>
                      <a:r>
                        <a:rPr lang="ru-RU" dirty="0"/>
                        <a:t>моделей </a:t>
                      </a:r>
                      <a:r>
                        <a:rPr lang="ru-RU" dirty="0" smtClean="0"/>
                        <a:t>для </a:t>
                      </a:r>
                      <a:r>
                        <a:rPr lang="ru-RU" dirty="0"/>
                        <a:t>каждого "</a:t>
                      </a:r>
                      <a:r>
                        <a:rPr lang="ru-RU" dirty="0" err="1"/>
                        <a:t>метапроцесса</a:t>
                      </a:r>
                      <a:r>
                        <a:rPr lang="ru-RU" dirty="0"/>
                        <a:t>". </a:t>
                      </a:r>
                      <a:r>
                        <a:rPr lang="ru-RU" dirty="0" smtClean="0"/>
                        <a:t>Модели связать по </a:t>
                      </a:r>
                      <a:r>
                        <a:rPr lang="ru-RU" dirty="0"/>
                        <a:t>входам и </a:t>
                      </a:r>
                      <a:r>
                        <a:rPr lang="ru-RU" dirty="0" smtClean="0"/>
                        <a:t>выходам. </a:t>
                      </a:r>
                      <a:endParaRPr lang="ru-RU" dirty="0"/>
                    </a:p>
                  </a:txBody>
                  <a:tcPr anchor="ctr"/>
                </a:tc>
              </a:tr>
              <a:tr h="370840">
                <a:tc>
                  <a:txBody>
                    <a:bodyPr/>
                    <a:lstStyle/>
                    <a:p>
                      <a:r>
                        <a:rPr lang="ru-RU"/>
                        <a:t>3. </a:t>
                      </a:r>
                    </a:p>
                  </a:txBody>
                  <a:tcPr anchor="ctr"/>
                </a:tc>
                <a:tc>
                  <a:txBody>
                    <a:bodyPr/>
                    <a:lstStyle/>
                    <a:p>
                      <a:r>
                        <a:rPr lang="ru-RU" dirty="0"/>
                        <a:t>2-уровневая система управления (управляющая компания </a:t>
                      </a:r>
                      <a:r>
                        <a:rPr lang="ru-RU" dirty="0" smtClean="0"/>
                        <a:t>– </a:t>
                      </a:r>
                      <a:r>
                        <a:rPr lang="en-US" dirty="0" smtClean="0"/>
                        <a:t>N </a:t>
                      </a:r>
                      <a:r>
                        <a:rPr lang="ru-RU" dirty="0" smtClean="0"/>
                        <a:t>производственных единиц) </a:t>
                      </a:r>
                      <a:endParaRPr lang="ru-RU" dirty="0"/>
                    </a:p>
                  </a:txBody>
                  <a:tcPr anchor="ctr"/>
                </a:tc>
                <a:tc>
                  <a:txBody>
                    <a:bodyPr/>
                    <a:lstStyle/>
                    <a:p>
                      <a:r>
                        <a:rPr lang="ru-RU" dirty="0" smtClean="0"/>
                        <a:t>Одна </a:t>
                      </a:r>
                      <a:r>
                        <a:rPr lang="ru-RU" dirty="0"/>
                        <a:t>модель для управляющей компании. </a:t>
                      </a:r>
                      <a:br>
                        <a:rPr lang="ru-RU" dirty="0"/>
                      </a:br>
                      <a:r>
                        <a:rPr lang="en-US" dirty="0" smtClean="0"/>
                        <a:t>1..N</a:t>
                      </a:r>
                      <a:r>
                        <a:rPr lang="ru-RU" baseline="0" dirty="0" smtClean="0"/>
                        <a:t> </a:t>
                      </a:r>
                      <a:r>
                        <a:rPr lang="ru-RU" dirty="0" smtClean="0"/>
                        <a:t>моделей </a:t>
                      </a:r>
                      <a:r>
                        <a:rPr lang="ru-RU" dirty="0"/>
                        <a:t>- </a:t>
                      </a:r>
                      <a:r>
                        <a:rPr lang="ru-RU" dirty="0" smtClean="0"/>
                        <a:t>для </a:t>
                      </a:r>
                      <a:r>
                        <a:rPr lang="ru-RU" dirty="0"/>
                        <a:t>каждой производственной </a:t>
                      </a:r>
                      <a:r>
                        <a:rPr lang="ru-RU" dirty="0" smtClean="0"/>
                        <a:t>единицы, общие для</a:t>
                      </a:r>
                      <a:r>
                        <a:rPr lang="ru-RU" baseline="0" dirty="0" smtClean="0"/>
                        <a:t> однотипных единиц</a:t>
                      </a:r>
                      <a:r>
                        <a:rPr lang="ru-RU" dirty="0" smtClean="0"/>
                        <a:t>. Модели связать по входам и выходам. </a:t>
                      </a:r>
                      <a:endParaRPr lang="ru-RU" dirty="0"/>
                    </a:p>
                  </a:txBody>
                  <a:tcPr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Лекция 3. </a:t>
            </a:r>
            <a:r>
              <a:rPr lang="en-US" dirty="0" smtClean="0"/>
              <a:t>DFD</a:t>
            </a:r>
            <a:br>
              <a:rPr lang="en-US" dirty="0" smtClean="0"/>
            </a:b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00108"/>
          </a:xfrm>
        </p:spPr>
        <p:txBody>
          <a:bodyPr>
            <a:normAutofit fontScale="90000"/>
          </a:bodyPr>
          <a:lstStyle/>
          <a:p>
            <a:r>
              <a:rPr lang="en-US" dirty="0" smtClean="0"/>
              <a:t>Data Flow Diagram</a:t>
            </a:r>
            <a:r>
              <a:rPr lang="ru-RU" dirty="0" smtClean="0"/>
              <a:t> </a:t>
            </a:r>
            <a:r>
              <a:rPr lang="en-US" dirty="0" smtClean="0"/>
              <a:t>(DFD)</a:t>
            </a:r>
            <a:br>
              <a:rPr lang="en-US" dirty="0" smtClean="0"/>
            </a:br>
            <a:r>
              <a:rPr lang="ru-RU" dirty="0" smtClean="0"/>
              <a:t>Диаграмма потоков данных (ДПД)</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38</a:t>
            </a:fld>
            <a:endParaRPr lang="ru-RU"/>
          </a:p>
        </p:txBody>
      </p:sp>
      <p:sp>
        <p:nvSpPr>
          <p:cNvPr id="4" name="TextBox 3"/>
          <p:cNvSpPr txBox="1"/>
          <p:nvPr/>
        </p:nvSpPr>
        <p:spPr>
          <a:xfrm>
            <a:off x="642910" y="1142984"/>
            <a:ext cx="7929618" cy="1200329"/>
          </a:xfrm>
          <a:prstGeom prst="rect">
            <a:avLst/>
          </a:prstGeom>
          <a:noFill/>
        </p:spPr>
        <p:txBody>
          <a:bodyPr wrap="square" rtlCol="0">
            <a:spAutoFit/>
          </a:bodyPr>
          <a:lstStyle/>
          <a:p>
            <a:pPr indent="355600" algn="just"/>
            <a:r>
              <a:rPr lang="en-US" dirty="0" smtClean="0"/>
              <a:t>DFD </a:t>
            </a:r>
            <a:r>
              <a:rPr lang="ru-RU" dirty="0" smtClean="0"/>
              <a:t>используются для описания документооборота и обработки информации. Главная цель DFD - показать, как каждая работа преобразует свои входные данные в выходные, а также выявить отношения между этими работами.</a:t>
            </a:r>
            <a:endParaRPr lang="ru-RU" dirty="0"/>
          </a:p>
        </p:txBody>
      </p:sp>
      <p:sp>
        <p:nvSpPr>
          <p:cNvPr id="5" name="TextBox 4"/>
          <p:cNvSpPr txBox="1"/>
          <p:nvPr/>
        </p:nvSpPr>
        <p:spPr>
          <a:xfrm>
            <a:off x="642910" y="2594614"/>
            <a:ext cx="7929618" cy="1477328"/>
          </a:xfrm>
          <a:prstGeom prst="rect">
            <a:avLst/>
          </a:prstGeom>
          <a:noFill/>
        </p:spPr>
        <p:txBody>
          <a:bodyPr wrap="square" rtlCol="0">
            <a:spAutoFit/>
          </a:bodyPr>
          <a:lstStyle/>
          <a:p>
            <a:pPr indent="355600" algn="just"/>
            <a:r>
              <a:rPr lang="ru-RU" dirty="0" smtClean="0"/>
              <a:t>На </a:t>
            </a:r>
            <a:r>
              <a:rPr lang="en-US" dirty="0" smtClean="0"/>
              <a:t>DFD </a:t>
            </a:r>
            <a:r>
              <a:rPr lang="ru-RU" dirty="0" smtClean="0"/>
              <a:t>показываются 4 типа объектов:</a:t>
            </a:r>
          </a:p>
          <a:p>
            <a:pPr lvl="1" indent="166688" algn="just">
              <a:buFont typeface="Arial" pitchFamily="34" charset="0"/>
              <a:buChar char="•"/>
            </a:pPr>
            <a:r>
              <a:rPr lang="ru-RU" b="1" dirty="0" smtClean="0"/>
              <a:t>процессы</a:t>
            </a:r>
            <a:r>
              <a:rPr lang="ru-RU" dirty="0" smtClean="0"/>
              <a:t> (работы</a:t>
            </a:r>
            <a:r>
              <a:rPr lang="en-US" dirty="0" smtClean="0"/>
              <a:t>, </a:t>
            </a:r>
            <a:r>
              <a:rPr lang="ru-RU" dirty="0" smtClean="0"/>
              <a:t>функции), преобразующие входы в выходы</a:t>
            </a:r>
          </a:p>
          <a:p>
            <a:pPr lvl="1" indent="166688" algn="just">
              <a:buFont typeface="Arial" pitchFamily="34" charset="0"/>
              <a:buChar char="•"/>
            </a:pPr>
            <a:r>
              <a:rPr lang="ru-RU" b="1" dirty="0" smtClean="0"/>
              <a:t>внешние сущности </a:t>
            </a:r>
            <a:r>
              <a:rPr lang="ru-RU" dirty="0" smtClean="0"/>
              <a:t>– поставщики данных и др. ресурсов извне</a:t>
            </a:r>
          </a:p>
          <a:p>
            <a:pPr lvl="1" indent="166688" algn="just">
              <a:buFont typeface="Arial" pitchFamily="34" charset="0"/>
              <a:buChar char="•"/>
            </a:pPr>
            <a:r>
              <a:rPr lang="ru-RU" b="1" dirty="0" smtClean="0"/>
              <a:t>хранилища данных </a:t>
            </a:r>
            <a:r>
              <a:rPr lang="ru-RU" dirty="0" smtClean="0"/>
              <a:t>– промежуточные накопители между процессами</a:t>
            </a:r>
          </a:p>
          <a:p>
            <a:pPr lvl="1" indent="166688" algn="just">
              <a:buFont typeface="Arial" pitchFamily="34" charset="0"/>
              <a:buChar char="•"/>
            </a:pPr>
            <a:r>
              <a:rPr lang="ru-RU" b="1" dirty="0" smtClean="0"/>
              <a:t>потоки</a:t>
            </a:r>
            <a:r>
              <a:rPr lang="ru-RU" dirty="0" smtClean="0"/>
              <a:t> данных, а также материальные и потоки управления</a:t>
            </a:r>
          </a:p>
        </p:txBody>
      </p:sp>
      <p:sp>
        <p:nvSpPr>
          <p:cNvPr id="6" name="TextBox 5"/>
          <p:cNvSpPr txBox="1"/>
          <p:nvPr/>
        </p:nvSpPr>
        <p:spPr>
          <a:xfrm>
            <a:off x="571472" y="4357694"/>
            <a:ext cx="7929618" cy="646331"/>
          </a:xfrm>
          <a:prstGeom prst="rect">
            <a:avLst/>
          </a:prstGeom>
          <a:noFill/>
        </p:spPr>
        <p:txBody>
          <a:bodyPr wrap="square" rtlCol="0">
            <a:spAutoFit/>
          </a:bodyPr>
          <a:lstStyle/>
          <a:p>
            <a:pPr indent="355600" algn="just"/>
            <a:r>
              <a:rPr lang="ru-RU" dirty="0" smtClean="0"/>
              <a:t>Существует 2 основных нотации </a:t>
            </a:r>
            <a:r>
              <a:rPr lang="en-US" dirty="0" smtClean="0"/>
              <a:t>DFD: </a:t>
            </a:r>
            <a:r>
              <a:rPr lang="ru-RU" dirty="0" err="1" smtClean="0"/>
              <a:t>Йордона</a:t>
            </a:r>
            <a:r>
              <a:rPr lang="ru-RU" dirty="0" smtClean="0"/>
              <a:t> </a:t>
            </a:r>
            <a:r>
              <a:rPr lang="en-US" dirty="0" smtClean="0"/>
              <a:t>(Yourdon) </a:t>
            </a:r>
            <a:r>
              <a:rPr lang="ru-RU" dirty="0" smtClean="0"/>
              <a:t>и </a:t>
            </a:r>
            <a:r>
              <a:rPr lang="ru-RU" dirty="0" err="1" smtClean="0"/>
              <a:t>Гейна-Сарсона</a:t>
            </a:r>
            <a:r>
              <a:rPr lang="ru-RU" dirty="0" smtClean="0"/>
              <a:t> (</a:t>
            </a:r>
            <a:r>
              <a:rPr lang="en-US" dirty="0" err="1" smtClean="0"/>
              <a:t>Gane&amp;Sarson</a:t>
            </a:r>
            <a:r>
              <a:rPr lang="en-US" dirty="0" smtClean="0"/>
              <a:t>)</a:t>
            </a:r>
            <a:r>
              <a:rPr lang="ru-RU" dirty="0" smtClean="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Нотации </a:t>
            </a:r>
            <a:r>
              <a:rPr lang="en-US" dirty="0" smtClean="0"/>
              <a:t>DFD</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39</a:t>
            </a:fld>
            <a:endParaRPr lang="ru-RU"/>
          </a:p>
        </p:txBody>
      </p:sp>
      <p:graphicFrame>
        <p:nvGraphicFramePr>
          <p:cNvPr id="4" name="Таблица 3"/>
          <p:cNvGraphicFramePr>
            <a:graphicFrameLocks noGrp="1"/>
          </p:cNvGraphicFramePr>
          <p:nvPr/>
        </p:nvGraphicFramePr>
        <p:xfrm>
          <a:off x="428596" y="857232"/>
          <a:ext cx="8501122" cy="5189248"/>
        </p:xfrm>
        <a:graphic>
          <a:graphicData uri="http://schemas.openxmlformats.org/drawingml/2006/table">
            <a:tbl>
              <a:tblPr firstRow="1" bandRow="1">
                <a:tableStyleId>{5940675A-B579-460E-94D1-54222C63F5DA}</a:tableStyleId>
              </a:tblPr>
              <a:tblGrid>
                <a:gridCol w="1571636"/>
                <a:gridCol w="3464743"/>
                <a:gridCol w="3464743"/>
              </a:tblGrid>
              <a:tr h="285752">
                <a:tc>
                  <a:txBody>
                    <a:bodyPr/>
                    <a:lstStyle/>
                    <a:p>
                      <a:pPr algn="ctr"/>
                      <a:r>
                        <a:rPr lang="ru-RU" b="1" dirty="0" smtClean="0"/>
                        <a:t>Объект</a:t>
                      </a:r>
                      <a:endParaRPr lang="ru-RU" b="1" dirty="0"/>
                    </a:p>
                  </a:txBody>
                  <a:tcPr/>
                </a:tc>
                <a:tc>
                  <a:txBody>
                    <a:bodyPr/>
                    <a:lstStyle/>
                    <a:p>
                      <a:pPr algn="ctr"/>
                      <a:r>
                        <a:rPr lang="ru-RU" b="1" dirty="0" smtClean="0"/>
                        <a:t>Нотация</a:t>
                      </a:r>
                      <a:br>
                        <a:rPr lang="ru-RU" b="1" dirty="0" smtClean="0"/>
                      </a:br>
                      <a:r>
                        <a:rPr lang="ru-RU" b="1" dirty="0" smtClean="0"/>
                        <a:t>Йордана</a:t>
                      </a:r>
                      <a:endParaRPr lang="ru-RU" b="1" dirty="0"/>
                    </a:p>
                  </a:txBody>
                  <a:tcPr/>
                </a:tc>
                <a:tc>
                  <a:txBody>
                    <a:bodyPr/>
                    <a:lstStyle/>
                    <a:p>
                      <a:pPr algn="ctr"/>
                      <a:r>
                        <a:rPr lang="ru-RU" b="1" dirty="0" smtClean="0"/>
                        <a:t>Нотация</a:t>
                      </a:r>
                      <a:br>
                        <a:rPr lang="ru-RU" b="1" dirty="0" smtClean="0"/>
                      </a:br>
                      <a:r>
                        <a:rPr lang="ru-RU" b="1" dirty="0" err="1" smtClean="0"/>
                        <a:t>Гейна-Сарсона</a:t>
                      </a:r>
                      <a:endParaRPr lang="ru-RU" b="1" dirty="0"/>
                    </a:p>
                  </a:txBody>
                  <a:tcPr/>
                </a:tc>
              </a:tr>
              <a:tr h="1217308">
                <a:tc>
                  <a:txBody>
                    <a:bodyPr/>
                    <a:lstStyle/>
                    <a:p>
                      <a:r>
                        <a:rPr lang="ru-RU" dirty="0" smtClean="0"/>
                        <a:t>Процесс</a:t>
                      </a:r>
                      <a:endParaRPr lang="ru-RU" dirty="0"/>
                    </a:p>
                  </a:txBody>
                  <a:tcPr/>
                </a:tc>
                <a:tc>
                  <a:txBody>
                    <a:bodyPr/>
                    <a:lstStyle/>
                    <a:p>
                      <a:endParaRPr lang="ru-RU" dirty="0"/>
                    </a:p>
                  </a:txBody>
                  <a:tcPr/>
                </a:tc>
                <a:tc>
                  <a:txBody>
                    <a:bodyPr/>
                    <a:lstStyle/>
                    <a:p>
                      <a:endParaRPr lang="ru-RU" dirty="0"/>
                    </a:p>
                  </a:txBody>
                  <a:tcPr/>
                </a:tc>
              </a:tr>
              <a:tr h="1071570">
                <a:tc>
                  <a:txBody>
                    <a:bodyPr/>
                    <a:lstStyle/>
                    <a:p>
                      <a:r>
                        <a:rPr lang="ru-RU" dirty="0" smtClean="0"/>
                        <a:t>Внешняя сущность</a:t>
                      </a:r>
                      <a:endParaRPr lang="ru-RU" dirty="0"/>
                    </a:p>
                  </a:txBody>
                  <a:tcPr/>
                </a:tc>
                <a:tc>
                  <a:txBody>
                    <a:bodyPr/>
                    <a:lstStyle/>
                    <a:p>
                      <a:endParaRPr lang="ru-RU" dirty="0"/>
                    </a:p>
                  </a:txBody>
                  <a:tcPr/>
                </a:tc>
                <a:tc>
                  <a:txBody>
                    <a:bodyPr/>
                    <a:lstStyle/>
                    <a:p>
                      <a:endParaRPr lang="ru-RU" dirty="0"/>
                    </a:p>
                  </a:txBody>
                  <a:tcPr/>
                </a:tc>
              </a:tr>
              <a:tr h="1071570">
                <a:tc>
                  <a:txBody>
                    <a:bodyPr/>
                    <a:lstStyle/>
                    <a:p>
                      <a:r>
                        <a:rPr lang="ru-RU" dirty="0" smtClean="0"/>
                        <a:t>Поток данных</a:t>
                      </a:r>
                    </a:p>
                    <a:p>
                      <a:endParaRPr lang="ru-RU" dirty="0" smtClean="0"/>
                    </a:p>
                    <a:p>
                      <a:pPr algn="l"/>
                      <a:r>
                        <a:rPr lang="ru-RU" i="1" dirty="0" smtClean="0"/>
                        <a:t>Управляющий поток</a:t>
                      </a:r>
                      <a:endParaRPr lang="ru-RU" i="1" dirty="0"/>
                    </a:p>
                  </a:txBody>
                  <a:tcPr/>
                </a:tc>
                <a:tc>
                  <a:txBody>
                    <a:bodyPr/>
                    <a:lstStyle/>
                    <a:p>
                      <a:endParaRPr lang="ru-RU" dirty="0"/>
                    </a:p>
                  </a:txBody>
                  <a:tcPr/>
                </a:tc>
                <a:tc>
                  <a:txBody>
                    <a:bodyPr/>
                    <a:lstStyle/>
                    <a:p>
                      <a:endParaRPr lang="ru-RU" dirty="0"/>
                    </a:p>
                  </a:txBody>
                  <a:tcPr/>
                </a:tc>
              </a:tr>
              <a:tr h="1071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Хранилище</a:t>
                      </a:r>
                      <a:r>
                        <a:rPr lang="ru-RU" baseline="0" dirty="0" smtClean="0"/>
                        <a:t> данных</a:t>
                      </a:r>
                      <a:endParaRPr lang="ru-RU" dirty="0" smtClean="0"/>
                    </a:p>
                    <a:p>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6" name="Овал 5"/>
          <p:cNvSpPr/>
          <p:nvPr/>
        </p:nvSpPr>
        <p:spPr>
          <a:xfrm>
            <a:off x="2357422" y="1571612"/>
            <a:ext cx="928694" cy="92869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400" dirty="0" smtClean="0"/>
              <a:t>Процесс</a:t>
            </a:r>
            <a:endParaRPr lang="ru-RU" sz="1400" dirty="0"/>
          </a:p>
        </p:txBody>
      </p:sp>
      <p:sp>
        <p:nvSpPr>
          <p:cNvPr id="7" name="Овал 6"/>
          <p:cNvSpPr/>
          <p:nvPr/>
        </p:nvSpPr>
        <p:spPr>
          <a:xfrm>
            <a:off x="4000496" y="1571612"/>
            <a:ext cx="928694" cy="928694"/>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400" dirty="0" smtClean="0"/>
              <a:t>№</a:t>
            </a:r>
            <a:br>
              <a:rPr lang="ru-RU" sz="1400" dirty="0" smtClean="0"/>
            </a:br>
            <a:r>
              <a:rPr lang="ru-RU" sz="1400" dirty="0" smtClean="0"/>
              <a:t>Процесс</a:t>
            </a:r>
            <a:endParaRPr lang="ru-RU" sz="1400" dirty="0"/>
          </a:p>
        </p:txBody>
      </p:sp>
      <p:cxnSp>
        <p:nvCxnSpPr>
          <p:cNvPr id="9" name="Прямая соединительная линия 8"/>
          <p:cNvCxnSpPr>
            <a:stCxn id="7" idx="2"/>
            <a:endCxn id="7" idx="6"/>
          </p:cNvCxnSpPr>
          <p:nvPr/>
        </p:nvCxnSpPr>
        <p:spPr>
          <a:xfrm rot="10800000" flipH="1">
            <a:off x="4000496" y="2035959"/>
            <a:ext cx="928694" cy="1588"/>
          </a:xfrm>
          <a:prstGeom prst="line">
            <a:avLst/>
          </a:prstGeom>
        </p:spPr>
        <p:style>
          <a:lnRef idx="1">
            <a:schemeClr val="dk1"/>
          </a:lnRef>
          <a:fillRef idx="0">
            <a:schemeClr val="dk1"/>
          </a:fillRef>
          <a:effectRef idx="0">
            <a:schemeClr val="dk1"/>
          </a:effectRef>
          <a:fontRef idx="minor">
            <a:schemeClr val="tx1"/>
          </a:fontRef>
        </p:style>
      </p:cxnSp>
      <p:sp>
        <p:nvSpPr>
          <p:cNvPr id="12" name="Скругленный прямоугольник 11"/>
          <p:cNvSpPr/>
          <p:nvPr/>
        </p:nvSpPr>
        <p:spPr>
          <a:xfrm>
            <a:off x="5572132" y="1714488"/>
            <a:ext cx="928694" cy="642942"/>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600" dirty="0" smtClean="0"/>
              <a:t>Процесс</a:t>
            </a:r>
          </a:p>
        </p:txBody>
      </p:sp>
      <p:sp>
        <p:nvSpPr>
          <p:cNvPr id="13" name="Скругленный прямоугольник 12"/>
          <p:cNvSpPr/>
          <p:nvPr/>
        </p:nvSpPr>
        <p:spPr>
          <a:xfrm>
            <a:off x="6572264" y="1714488"/>
            <a:ext cx="928694" cy="785818"/>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600" dirty="0" smtClean="0"/>
              <a:t>№</a:t>
            </a:r>
            <a:br>
              <a:rPr lang="ru-RU" sz="1600" dirty="0" smtClean="0"/>
            </a:br>
            <a:r>
              <a:rPr lang="ru-RU" sz="1600" dirty="0" smtClean="0"/>
              <a:t>Процесс</a:t>
            </a:r>
          </a:p>
        </p:txBody>
      </p:sp>
      <p:cxnSp>
        <p:nvCxnSpPr>
          <p:cNvPr id="15" name="Прямая соединительная линия 14"/>
          <p:cNvCxnSpPr>
            <a:stCxn id="13" idx="1"/>
            <a:endCxn id="13" idx="3"/>
          </p:cNvCxnSpPr>
          <p:nvPr/>
        </p:nvCxnSpPr>
        <p:spPr>
          <a:xfrm rot="10800000" flipH="1">
            <a:off x="6572264" y="2107397"/>
            <a:ext cx="928694" cy="1588"/>
          </a:xfrm>
          <a:prstGeom prst="line">
            <a:avLst/>
          </a:prstGeom>
        </p:spPr>
        <p:style>
          <a:lnRef idx="1">
            <a:schemeClr val="dk1"/>
          </a:lnRef>
          <a:fillRef idx="0">
            <a:schemeClr val="dk1"/>
          </a:fillRef>
          <a:effectRef idx="0">
            <a:schemeClr val="dk1"/>
          </a:effectRef>
          <a:fontRef idx="minor">
            <a:schemeClr val="tx1"/>
          </a:fontRef>
        </p:style>
      </p:cxnSp>
      <p:sp>
        <p:nvSpPr>
          <p:cNvPr id="22" name="Скругленный прямоугольник 21"/>
          <p:cNvSpPr/>
          <p:nvPr/>
        </p:nvSpPr>
        <p:spPr>
          <a:xfrm>
            <a:off x="7572396" y="1571612"/>
            <a:ext cx="1285884" cy="1000132"/>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600" dirty="0" smtClean="0"/>
              <a:t>№</a:t>
            </a:r>
            <a:br>
              <a:rPr lang="ru-RU" sz="1600" dirty="0" smtClean="0"/>
            </a:br>
            <a:r>
              <a:rPr lang="ru-RU" sz="1600" dirty="0" smtClean="0"/>
              <a:t>Процесс</a:t>
            </a:r>
          </a:p>
          <a:p>
            <a:pPr algn="ctr"/>
            <a:endParaRPr lang="ru-RU" sz="1200" dirty="0" smtClean="0"/>
          </a:p>
          <a:p>
            <a:pPr algn="ctr"/>
            <a:r>
              <a:rPr lang="ru-RU" sz="1600" dirty="0" smtClean="0"/>
              <a:t>Исполнитель</a:t>
            </a:r>
          </a:p>
        </p:txBody>
      </p:sp>
      <p:sp>
        <p:nvSpPr>
          <p:cNvPr id="23" name="Прямоугольник 22"/>
          <p:cNvSpPr/>
          <p:nvPr/>
        </p:nvSpPr>
        <p:spPr>
          <a:xfrm>
            <a:off x="7572396" y="1857364"/>
            <a:ext cx="1285884" cy="428628"/>
          </a:xfrm>
          <a:prstGeom prst="rect">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sz="1600" dirty="0" smtClean="0"/>
          </a:p>
        </p:txBody>
      </p:sp>
      <p:sp>
        <p:nvSpPr>
          <p:cNvPr id="26" name="Прямоугольник 25"/>
          <p:cNvSpPr/>
          <p:nvPr/>
        </p:nvSpPr>
        <p:spPr>
          <a:xfrm>
            <a:off x="3071802" y="2928934"/>
            <a:ext cx="1357322" cy="714380"/>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600" dirty="0" smtClean="0"/>
              <a:t>Имя сущности</a:t>
            </a:r>
          </a:p>
        </p:txBody>
      </p:sp>
      <p:sp>
        <p:nvSpPr>
          <p:cNvPr id="27" name="Прямоугольник 26"/>
          <p:cNvSpPr/>
          <p:nvPr/>
        </p:nvSpPr>
        <p:spPr>
          <a:xfrm>
            <a:off x="5643570" y="2928934"/>
            <a:ext cx="1214446" cy="714380"/>
          </a:xfrm>
          <a:prstGeom prst="rect">
            <a:avLst/>
          </a:prstGeom>
          <a:effectLst>
            <a:outerShdw dist="50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600" dirty="0" smtClean="0"/>
              <a:t>Имя сущности</a:t>
            </a:r>
          </a:p>
        </p:txBody>
      </p:sp>
      <p:sp>
        <p:nvSpPr>
          <p:cNvPr id="29" name="Куб 28"/>
          <p:cNvSpPr/>
          <p:nvPr/>
        </p:nvSpPr>
        <p:spPr>
          <a:xfrm flipH="1">
            <a:off x="7358082" y="2928934"/>
            <a:ext cx="1285884" cy="785818"/>
          </a:xfrm>
          <a:prstGeom prst="cube">
            <a:avLst>
              <a:gd name="adj" fmla="val 14460"/>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600" dirty="0" smtClean="0"/>
              <a:t>Имя сущности</a:t>
            </a:r>
          </a:p>
        </p:txBody>
      </p:sp>
      <p:cxnSp>
        <p:nvCxnSpPr>
          <p:cNvPr id="31" name="Прямая со стрелкой 30"/>
          <p:cNvCxnSpPr/>
          <p:nvPr/>
        </p:nvCxnSpPr>
        <p:spPr>
          <a:xfrm>
            <a:off x="2500298" y="4284668"/>
            <a:ext cx="250033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6072198" y="4284668"/>
            <a:ext cx="250033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Прямая со стрелкой 32"/>
          <p:cNvCxnSpPr/>
          <p:nvPr/>
        </p:nvCxnSpPr>
        <p:spPr>
          <a:xfrm>
            <a:off x="2500298" y="4714884"/>
            <a:ext cx="2500330" cy="1588"/>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2928926" y="3916924"/>
            <a:ext cx="1571636" cy="369332"/>
          </a:xfrm>
          <a:prstGeom prst="rect">
            <a:avLst/>
          </a:prstGeom>
          <a:noFill/>
        </p:spPr>
        <p:txBody>
          <a:bodyPr wrap="square" rtlCol="0">
            <a:spAutoFit/>
          </a:bodyPr>
          <a:lstStyle/>
          <a:p>
            <a:pPr algn="ctr"/>
            <a:r>
              <a:rPr lang="ru-RU" dirty="0" smtClean="0"/>
              <a:t>имя потока</a:t>
            </a:r>
            <a:endParaRPr lang="ru-RU" dirty="0"/>
          </a:p>
        </p:txBody>
      </p:sp>
      <p:sp>
        <p:nvSpPr>
          <p:cNvPr id="35" name="TextBox 34"/>
          <p:cNvSpPr txBox="1"/>
          <p:nvPr/>
        </p:nvSpPr>
        <p:spPr>
          <a:xfrm>
            <a:off x="6500826" y="3929066"/>
            <a:ext cx="1571636" cy="369332"/>
          </a:xfrm>
          <a:prstGeom prst="rect">
            <a:avLst/>
          </a:prstGeom>
          <a:noFill/>
        </p:spPr>
        <p:txBody>
          <a:bodyPr wrap="square" rtlCol="0">
            <a:spAutoFit/>
          </a:bodyPr>
          <a:lstStyle/>
          <a:p>
            <a:pPr algn="ctr"/>
            <a:r>
              <a:rPr lang="ru-RU" dirty="0" smtClean="0"/>
              <a:t>имя потока</a:t>
            </a:r>
            <a:endParaRPr lang="ru-RU" dirty="0"/>
          </a:p>
        </p:txBody>
      </p:sp>
      <p:grpSp>
        <p:nvGrpSpPr>
          <p:cNvPr id="50" name="Группа 49"/>
          <p:cNvGrpSpPr/>
          <p:nvPr/>
        </p:nvGrpSpPr>
        <p:grpSpPr>
          <a:xfrm>
            <a:off x="2857488" y="5286388"/>
            <a:ext cx="1571636" cy="369332"/>
            <a:chOff x="2857488" y="5286388"/>
            <a:chExt cx="1571636" cy="369332"/>
          </a:xfrm>
        </p:grpSpPr>
        <p:sp>
          <p:nvSpPr>
            <p:cNvPr id="39" name="TextBox 38"/>
            <p:cNvSpPr txBox="1"/>
            <p:nvPr/>
          </p:nvSpPr>
          <p:spPr>
            <a:xfrm>
              <a:off x="2857488" y="5286388"/>
              <a:ext cx="1571636" cy="369332"/>
            </a:xfrm>
            <a:prstGeom prst="rect">
              <a:avLst/>
            </a:prstGeom>
            <a:noFill/>
          </p:spPr>
          <p:txBody>
            <a:bodyPr wrap="square" rtlCol="0">
              <a:spAutoFit/>
            </a:bodyPr>
            <a:lstStyle/>
            <a:p>
              <a:pPr algn="ctr"/>
              <a:r>
                <a:rPr lang="ru-RU" dirty="0" smtClean="0"/>
                <a:t>Хранилище</a:t>
              </a:r>
              <a:endParaRPr lang="ru-RU" dirty="0"/>
            </a:p>
          </p:txBody>
        </p:sp>
        <p:cxnSp>
          <p:nvCxnSpPr>
            <p:cNvPr id="41" name="Прямая соединительная линия 40"/>
            <p:cNvCxnSpPr/>
            <p:nvPr/>
          </p:nvCxnSpPr>
          <p:spPr>
            <a:xfrm>
              <a:off x="2857488" y="5286388"/>
              <a:ext cx="1571636"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Прямая соединительная линия 41"/>
            <p:cNvCxnSpPr/>
            <p:nvPr/>
          </p:nvCxnSpPr>
          <p:spPr>
            <a:xfrm>
              <a:off x="2857488" y="5643578"/>
              <a:ext cx="1571636" cy="158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1" name="Группа 50"/>
          <p:cNvGrpSpPr/>
          <p:nvPr/>
        </p:nvGrpSpPr>
        <p:grpSpPr>
          <a:xfrm>
            <a:off x="6286512" y="5286388"/>
            <a:ext cx="2000264" cy="369332"/>
            <a:chOff x="6357950" y="5286388"/>
            <a:chExt cx="2000264" cy="369332"/>
          </a:xfrm>
        </p:grpSpPr>
        <p:sp>
          <p:nvSpPr>
            <p:cNvPr id="44" name="TextBox 43"/>
            <p:cNvSpPr txBox="1"/>
            <p:nvPr/>
          </p:nvSpPr>
          <p:spPr>
            <a:xfrm>
              <a:off x="6786578" y="5286388"/>
              <a:ext cx="1571636" cy="369332"/>
            </a:xfrm>
            <a:prstGeom prst="rect">
              <a:avLst/>
            </a:prstGeom>
            <a:noFill/>
          </p:spPr>
          <p:txBody>
            <a:bodyPr wrap="square" rtlCol="0">
              <a:spAutoFit/>
            </a:bodyPr>
            <a:lstStyle/>
            <a:p>
              <a:r>
                <a:rPr lang="ru-RU" dirty="0" smtClean="0"/>
                <a:t>Хранилище</a:t>
              </a:r>
              <a:endParaRPr lang="ru-RU" dirty="0"/>
            </a:p>
          </p:txBody>
        </p:sp>
        <p:sp>
          <p:nvSpPr>
            <p:cNvPr id="47" name="Прямоугольник 46"/>
            <p:cNvSpPr/>
            <p:nvPr/>
          </p:nvSpPr>
          <p:spPr>
            <a:xfrm>
              <a:off x="6357950" y="5286388"/>
              <a:ext cx="428628" cy="357190"/>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sz="1600" dirty="0" smtClean="0"/>
                <a:t>№</a:t>
              </a:r>
            </a:p>
          </p:txBody>
        </p:sp>
        <p:cxnSp>
          <p:nvCxnSpPr>
            <p:cNvPr id="48" name="Прямая соединительная линия 47"/>
            <p:cNvCxnSpPr/>
            <p:nvPr/>
          </p:nvCxnSpPr>
          <p:spPr>
            <a:xfrm>
              <a:off x="6786578" y="5286388"/>
              <a:ext cx="1571636"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48"/>
            <p:cNvCxnSpPr/>
            <p:nvPr/>
          </p:nvCxnSpPr>
          <p:spPr>
            <a:xfrm>
              <a:off x="6786578" y="5643578"/>
              <a:ext cx="1571636" cy="1588"/>
            </a:xfrm>
            <a:prstGeom prst="line">
              <a:avLst/>
            </a:prstGeom>
            <a:ln w="19050"/>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Понятие бизнес-процесса</a:t>
            </a:r>
            <a:endParaRPr lang="ru-RU" dirty="0"/>
          </a:p>
        </p:txBody>
      </p:sp>
      <p:sp>
        <p:nvSpPr>
          <p:cNvPr id="4" name="TextBox 3"/>
          <p:cNvSpPr txBox="1"/>
          <p:nvPr/>
        </p:nvSpPr>
        <p:spPr>
          <a:xfrm>
            <a:off x="428596" y="1142984"/>
            <a:ext cx="8286808" cy="3877985"/>
          </a:xfrm>
          <a:prstGeom prst="rect">
            <a:avLst/>
          </a:prstGeom>
          <a:noFill/>
        </p:spPr>
        <p:txBody>
          <a:bodyPr wrap="square" rtlCol="0">
            <a:spAutoFit/>
          </a:bodyPr>
          <a:lstStyle/>
          <a:p>
            <a:pPr algn="just">
              <a:spcBef>
                <a:spcPts val="1200"/>
              </a:spcBef>
            </a:pPr>
            <a:r>
              <a:rPr lang="ru-RU" b="1" dirty="0"/>
              <a:t>Процессный </a:t>
            </a:r>
            <a:r>
              <a:rPr lang="ru-RU" b="1"/>
              <a:t>подход</a:t>
            </a:r>
            <a:r>
              <a:rPr lang="ru-RU"/>
              <a:t> </a:t>
            </a:r>
            <a:r>
              <a:rPr lang="ru-RU" smtClean="0"/>
              <a:t>– это подход </a:t>
            </a:r>
            <a:r>
              <a:rPr lang="ru-RU" dirty="0"/>
              <a:t>к анализу и синтезу деятельности организации, основанный на выделении составляющих деятельность бизнес-процессов.</a:t>
            </a:r>
          </a:p>
          <a:p>
            <a:pPr algn="just">
              <a:spcBef>
                <a:spcPts val="1200"/>
              </a:spcBef>
            </a:pPr>
            <a:r>
              <a:rPr lang="ru-RU" b="1" dirty="0"/>
              <a:t>Процессный подход </a:t>
            </a:r>
            <a:r>
              <a:rPr lang="ru-RU" dirty="0"/>
              <a:t>– любая деятельность, или комплекс деятельности, в которой используются ресурсы для преобразования входов в выходы, может рассматриваться как процесс. (</a:t>
            </a:r>
            <a:r>
              <a:rPr lang="ru-RU" b="1" i="1" dirty="0"/>
              <a:t>ISO 9000</a:t>
            </a:r>
            <a:r>
              <a:rPr lang="ru-RU" dirty="0"/>
              <a:t>)</a:t>
            </a:r>
          </a:p>
          <a:p>
            <a:pPr algn="just">
              <a:spcBef>
                <a:spcPts val="1200"/>
              </a:spcBef>
            </a:pPr>
            <a:r>
              <a:rPr lang="ru-RU" b="1" dirty="0"/>
              <a:t>Бизнес-процесс</a:t>
            </a:r>
            <a:r>
              <a:rPr lang="ru-RU" dirty="0"/>
              <a:t> – совокупность различных видов деятельности, в рамках которой «на входе» используется один или более видов ресурсов, и в результате этой деятельности «на выходе» создается продукт, представляющий ценность для потребителя (</a:t>
            </a:r>
            <a:r>
              <a:rPr lang="ru-RU" b="1" i="1" dirty="0"/>
              <a:t>М. </a:t>
            </a:r>
            <a:r>
              <a:rPr lang="ru-RU" b="1" i="1" dirty="0" err="1"/>
              <a:t>Хаммер</a:t>
            </a:r>
            <a:r>
              <a:rPr lang="ru-RU" b="1" i="1" dirty="0"/>
              <a:t>, Д. </a:t>
            </a:r>
            <a:r>
              <a:rPr lang="ru-RU" b="1" i="1" dirty="0" err="1"/>
              <a:t>Чампи</a:t>
            </a:r>
            <a:r>
              <a:rPr lang="ru-RU" dirty="0"/>
              <a:t>).</a:t>
            </a:r>
          </a:p>
          <a:p>
            <a:pPr algn="just">
              <a:spcBef>
                <a:spcPts val="1200"/>
              </a:spcBef>
            </a:pPr>
            <a:r>
              <a:rPr lang="ru-RU" b="1" dirty="0"/>
              <a:t>Бизнес-процесс</a:t>
            </a:r>
            <a:r>
              <a:rPr lang="ru-RU" dirty="0"/>
              <a:t> – это совокупность взаимосвязанных мероприятий или задач, направленных на создание определенного продукта или услуги для потребителей</a:t>
            </a:r>
            <a:r>
              <a:rPr lang="ru-RU" dirty="0" smtClean="0"/>
              <a:t>.</a:t>
            </a:r>
            <a:endParaRPr lang="ru-RU" dirty="0"/>
          </a:p>
        </p:txBody>
      </p:sp>
      <p:sp>
        <p:nvSpPr>
          <p:cNvPr id="5" name="Номер слайда 4"/>
          <p:cNvSpPr>
            <a:spLocks noGrp="1"/>
          </p:cNvSpPr>
          <p:nvPr>
            <p:ph type="sldNum" sz="quarter" idx="12"/>
          </p:nvPr>
        </p:nvSpPr>
        <p:spPr/>
        <p:txBody>
          <a:bodyPr/>
          <a:lstStyle/>
          <a:p>
            <a:fld id="{C92996B6-944A-4A11-9064-95E51A78E860}" type="slidenum">
              <a:rPr lang="ru-RU" smtClean="0"/>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mp;Rcy;&amp;icy;&amp;scy;. 3. DFD-&amp;scy;&amp;khcy;&amp;iecy;&amp;mcy;&amp;acy; &amp;bcy;&amp;icy;&amp;zcy;&amp;ncy;&amp;iecy;&amp;scy;-&amp;pcy;&amp;rcy;&amp;ocy;&amp;tscy;&amp;iecy;&amp;scy;&amp;scy;&amp;acy; &quot;&amp;Ocy;&amp;fcy;&amp;ocy;&amp;rcy;&amp;mcy;&amp;lcy;&amp;iecy;&amp;ncy;&amp;icy;&amp;icy; &amp;icy; &amp;vcy;&amp;ycy;&amp;dcy;&amp;acy;&amp;chcy;&amp;acy; &amp;tcy;&amp;rcy;&amp;ucy;&amp;dcy;&amp;ocy;&amp;vcy;&amp;ocy;&amp;jcy; &amp;kcy;&amp;ncy;&amp;icy;&amp;zhcy;&amp;kcy;&amp;icy; &amp;scy;&amp;ocy;&amp;tcy;&amp;rcy;&amp;ucy;&amp;dcy;&amp;ncy;&amp;icy;&amp;kcy;&amp;ucy; &amp;pcy;&amp;rcy;&amp;icy; &amp;ucy;&amp;vcy;&amp;ocy;&amp;lcy;&amp;softcy;&amp;ncy;&amp;iecy;&amp;ncy;&amp;icy;&amp;icy;&quot; &amp;vcy; &amp;ncy;&amp;ocy;&amp;tcy;&amp;acy;&amp;tscy;&amp;icy;&amp;icy; &amp;Gcy;&amp;iecy;&amp;jcy;&amp;ncy;&amp;acy;-&amp;Scy;&amp;acy;&amp;rcy;&amp;scy;&amp;ocy;&amp;ncy;&amp;acy;."/>
          <p:cNvPicPr>
            <a:picLocks noChangeAspect="1" noChangeArrowheads="1"/>
          </p:cNvPicPr>
          <p:nvPr/>
        </p:nvPicPr>
        <p:blipFill>
          <a:blip r:embed="rId2"/>
          <a:srcRect/>
          <a:stretch>
            <a:fillRect/>
          </a:stretch>
        </p:blipFill>
        <p:spPr bwMode="auto">
          <a:xfrm>
            <a:off x="142876" y="785794"/>
            <a:ext cx="8929718" cy="5268535"/>
          </a:xfrm>
          <a:prstGeom prst="rect">
            <a:avLst/>
          </a:prstGeom>
          <a:noFill/>
        </p:spPr>
      </p:pic>
      <p:sp>
        <p:nvSpPr>
          <p:cNvPr id="2" name="Заголовок 1"/>
          <p:cNvSpPr>
            <a:spLocks noGrp="1"/>
          </p:cNvSpPr>
          <p:nvPr>
            <p:ph type="title"/>
          </p:nvPr>
        </p:nvSpPr>
        <p:spPr/>
        <p:txBody>
          <a:bodyPr/>
          <a:lstStyle/>
          <a:p>
            <a:r>
              <a:rPr lang="ru-RU" dirty="0" smtClean="0"/>
              <a:t>Пример</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40</a:t>
            </a:fld>
            <a:endParaRPr lang="ru-RU"/>
          </a:p>
        </p:txBody>
      </p:sp>
      <p:sp>
        <p:nvSpPr>
          <p:cNvPr id="5" name="Прямоугольник 4"/>
          <p:cNvSpPr/>
          <p:nvPr/>
        </p:nvSpPr>
        <p:spPr>
          <a:xfrm>
            <a:off x="214282" y="6211669"/>
            <a:ext cx="8286808" cy="646331"/>
          </a:xfrm>
          <a:prstGeom prst="rect">
            <a:avLst/>
          </a:prstGeom>
        </p:spPr>
        <p:txBody>
          <a:bodyPr wrap="square">
            <a:spAutoFit/>
          </a:bodyPr>
          <a:lstStyle/>
          <a:p>
            <a:pPr algn="ctr"/>
            <a:r>
              <a:rPr lang="ru-RU" b="1" dirty="0" smtClean="0"/>
              <a:t>DFD-схема бизнес-процесса "Оформление и выдача трудовой книжки сотруднику при увольнении" в нотации </a:t>
            </a:r>
            <a:r>
              <a:rPr lang="ru-RU" b="1" dirty="0" err="1" smtClean="0"/>
              <a:t>Гейна-Сарсона</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amp;Rcy;&amp;icy;&amp;scy;. 4. DFD-&amp;scy;&amp;khcy;&amp;iecy;&amp;mcy;&amp;acy; &amp;bcy;&amp;icy;&amp;zcy;&amp;ncy;&amp;iecy;&amp;scy;-&amp;pcy;&amp;rcy;&amp;ocy;&amp;tscy;&amp;iecy;&amp;scy;&amp;scy;&amp;acy; &quot;&amp;Ocy;&amp;fcy;&amp;ocy;&amp;rcy;&amp;mcy;&amp;lcy;&amp;iecy;&amp;ncy;&amp;icy;&amp;icy; &amp;icy; &amp;vcy;&amp;ycy;&amp;dcy;&amp;acy;&amp;chcy;&amp;acy; &amp;tcy;&amp;rcy;&amp;ucy;&amp;dcy;&amp;ocy;&amp;vcy;&amp;ocy;&amp;jcy; &amp;kcy;&amp;ncy;&amp;icy;&amp;zhcy;&amp;kcy;&amp;icy; &amp;scy;&amp;ocy;&amp;tcy;&amp;rcy;&amp;ucy;&amp;dcy;&amp;ncy;&amp;icy;&amp;kcy;&amp;ucy; &amp;pcy;&amp;rcy;&amp;icy; &amp;ucy;&amp;vcy;&amp;ocy;&amp;lcy;&amp;softcy;&amp;ncy;&amp;iecy;&amp;ncy;&amp;icy;&amp;icy;&quot; &amp;vcy; &amp;ncy;&amp;ocy;&amp;tcy;&amp;acy;&amp;tscy;&amp;icy;&amp;icy; &amp;Jcy;&amp;ocy;&amp;rcy;&amp;dcy;&amp;ocy;&amp;ncy;&amp;acy;-&amp;Dcy;&amp;iecy; &amp;Mcy;&amp;acy;&amp;rcy;&amp;kcy;&amp;ocy;."/>
          <p:cNvPicPr>
            <a:picLocks noChangeAspect="1" noChangeArrowheads="1"/>
          </p:cNvPicPr>
          <p:nvPr/>
        </p:nvPicPr>
        <p:blipFill>
          <a:blip r:embed="rId2"/>
          <a:srcRect/>
          <a:stretch>
            <a:fillRect/>
          </a:stretch>
        </p:blipFill>
        <p:spPr bwMode="auto">
          <a:xfrm>
            <a:off x="500034" y="500042"/>
            <a:ext cx="8476443" cy="5572164"/>
          </a:xfrm>
          <a:prstGeom prst="rect">
            <a:avLst/>
          </a:prstGeom>
          <a:noFill/>
        </p:spPr>
      </p:pic>
      <p:sp>
        <p:nvSpPr>
          <p:cNvPr id="2" name="Заголовок 1"/>
          <p:cNvSpPr>
            <a:spLocks noGrp="1"/>
          </p:cNvSpPr>
          <p:nvPr>
            <p:ph type="title"/>
          </p:nvPr>
        </p:nvSpPr>
        <p:spPr/>
        <p:txBody>
          <a:bodyPr/>
          <a:lstStyle/>
          <a:p>
            <a:r>
              <a:rPr lang="ru-RU" dirty="0" smtClean="0"/>
              <a:t>Пример</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41</a:t>
            </a:fld>
            <a:endParaRPr lang="ru-RU"/>
          </a:p>
        </p:txBody>
      </p:sp>
      <p:sp>
        <p:nvSpPr>
          <p:cNvPr id="5" name="Прямоугольник 4"/>
          <p:cNvSpPr/>
          <p:nvPr/>
        </p:nvSpPr>
        <p:spPr>
          <a:xfrm>
            <a:off x="0" y="6211669"/>
            <a:ext cx="8643966" cy="646331"/>
          </a:xfrm>
          <a:prstGeom prst="rect">
            <a:avLst/>
          </a:prstGeom>
        </p:spPr>
        <p:txBody>
          <a:bodyPr wrap="square">
            <a:spAutoFit/>
          </a:bodyPr>
          <a:lstStyle/>
          <a:p>
            <a:pPr algn="ctr"/>
            <a:r>
              <a:rPr lang="ru-RU" b="1" dirty="0" smtClean="0"/>
              <a:t>DFD-схема бизнес-процесса "Оформление и выдача трудовой книжки сотруднику при увольнении" в нотации </a:t>
            </a:r>
            <a:r>
              <a:rPr lang="ru-RU" b="1" dirty="0" err="1" smtClean="0"/>
              <a:t>Йордона</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правила именования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42</a:t>
            </a:fld>
            <a:endParaRPr lang="ru-RU"/>
          </a:p>
        </p:txBody>
      </p:sp>
      <p:graphicFrame>
        <p:nvGraphicFramePr>
          <p:cNvPr id="4" name="Таблица 3"/>
          <p:cNvGraphicFramePr>
            <a:graphicFrameLocks noGrp="1"/>
          </p:cNvGraphicFramePr>
          <p:nvPr/>
        </p:nvGraphicFramePr>
        <p:xfrm>
          <a:off x="357158" y="714356"/>
          <a:ext cx="8572560" cy="4297680"/>
        </p:xfrm>
        <a:graphic>
          <a:graphicData uri="http://schemas.openxmlformats.org/drawingml/2006/table">
            <a:tbl>
              <a:tblPr firstRow="1" bandRow="1">
                <a:tableStyleId>{5940675A-B579-460E-94D1-54222C63F5DA}</a:tableStyleId>
              </a:tblPr>
              <a:tblGrid>
                <a:gridCol w="1879940"/>
                <a:gridCol w="3459089"/>
                <a:gridCol w="3233531"/>
              </a:tblGrid>
              <a:tr h="142876">
                <a:tc>
                  <a:txBody>
                    <a:bodyPr/>
                    <a:lstStyle/>
                    <a:p>
                      <a:pPr algn="ctr"/>
                      <a:r>
                        <a:rPr lang="ru-RU" b="1" dirty="0" smtClean="0"/>
                        <a:t>Объект</a:t>
                      </a:r>
                      <a:endParaRPr lang="ru-RU" b="1" dirty="0"/>
                    </a:p>
                  </a:txBody>
                  <a:tcPr/>
                </a:tc>
                <a:tc>
                  <a:txBody>
                    <a:bodyPr/>
                    <a:lstStyle/>
                    <a:p>
                      <a:pPr algn="ctr"/>
                      <a:r>
                        <a:rPr lang="ru-RU" b="1" dirty="0" smtClean="0"/>
                        <a:t>Имя</a:t>
                      </a:r>
                      <a:endParaRPr lang="ru-RU" b="1" dirty="0"/>
                    </a:p>
                  </a:txBody>
                  <a:tcPr/>
                </a:tc>
                <a:tc>
                  <a:txBody>
                    <a:bodyPr/>
                    <a:lstStyle/>
                    <a:p>
                      <a:pPr algn="ctr"/>
                      <a:r>
                        <a:rPr lang="ru-RU" b="1" dirty="0" smtClean="0"/>
                        <a:t>Примеры</a:t>
                      </a:r>
                      <a:endParaRPr lang="ru-RU" b="1" dirty="0"/>
                    </a:p>
                  </a:txBody>
                  <a:tcPr/>
                </a:tc>
              </a:tr>
              <a:tr h="180983">
                <a:tc>
                  <a:txBody>
                    <a:bodyPr/>
                    <a:lstStyle/>
                    <a:p>
                      <a:r>
                        <a:rPr lang="ru-RU" dirty="0" smtClean="0"/>
                        <a:t>Процесс</a:t>
                      </a:r>
                      <a:endParaRPr lang="ru-RU" dirty="0"/>
                    </a:p>
                  </a:txBody>
                  <a:tcPr/>
                </a:tc>
                <a:tc>
                  <a:txBody>
                    <a:bodyPr/>
                    <a:lstStyle/>
                    <a:p>
                      <a:r>
                        <a:rPr lang="ru-RU" dirty="0" smtClean="0"/>
                        <a:t>Глагол</a:t>
                      </a:r>
                      <a:r>
                        <a:rPr lang="ru-RU" baseline="0" dirty="0" smtClean="0"/>
                        <a:t> в инфинитиве или отглагольное существительное с дополнениями</a:t>
                      </a:r>
                    </a:p>
                  </a:txBody>
                  <a:tcPr/>
                </a:tc>
                <a:tc>
                  <a:txBody>
                    <a:bodyPr/>
                    <a:lstStyle/>
                    <a:p>
                      <a:r>
                        <a:rPr lang="ru-RU" dirty="0" smtClean="0"/>
                        <a:t>Получить товар</a:t>
                      </a:r>
                    </a:p>
                    <a:p>
                      <a:r>
                        <a:rPr lang="ru-RU" dirty="0" smtClean="0"/>
                        <a:t>Сортировка массива</a:t>
                      </a:r>
                      <a:endParaRPr lang="ru-RU" dirty="0"/>
                    </a:p>
                  </a:txBody>
                  <a:tcPr/>
                </a:tc>
              </a:tr>
              <a:tr h="315289">
                <a:tc>
                  <a:txBody>
                    <a:bodyPr/>
                    <a:lstStyle/>
                    <a:p>
                      <a:r>
                        <a:rPr lang="ru-RU" dirty="0" smtClean="0"/>
                        <a:t>Внешняя сущность</a:t>
                      </a:r>
                      <a:endParaRPr lang="ru-RU" dirty="0"/>
                    </a:p>
                  </a:txBody>
                  <a:tcPr/>
                </a:tc>
                <a:tc>
                  <a:txBody>
                    <a:bodyPr/>
                    <a:lstStyle/>
                    <a:p>
                      <a:r>
                        <a:rPr lang="ru-RU" dirty="0" smtClean="0"/>
                        <a:t>Существительное</a:t>
                      </a:r>
                      <a:r>
                        <a:rPr lang="ru-RU" baseline="0" dirty="0" smtClean="0"/>
                        <a:t> в им.падеже</a:t>
                      </a:r>
                    </a:p>
                    <a:p>
                      <a:r>
                        <a:rPr lang="ru-RU" baseline="0" dirty="0" smtClean="0"/>
                        <a:t>Должности, отделы, контрагенты</a:t>
                      </a:r>
                      <a:endParaRPr lang="ru-RU" dirty="0"/>
                    </a:p>
                  </a:txBody>
                  <a:tcPr/>
                </a:tc>
                <a:tc>
                  <a:txBody>
                    <a:bodyPr/>
                    <a:lstStyle/>
                    <a:p>
                      <a:r>
                        <a:rPr lang="ru-RU" dirty="0" smtClean="0"/>
                        <a:t>Клиент</a:t>
                      </a:r>
                    </a:p>
                    <a:p>
                      <a:r>
                        <a:rPr lang="ru-RU" dirty="0" smtClean="0"/>
                        <a:t>Банк</a:t>
                      </a:r>
                    </a:p>
                    <a:p>
                      <a:r>
                        <a:rPr lang="ru-RU" dirty="0" smtClean="0"/>
                        <a:t>Склад</a:t>
                      </a:r>
                      <a:endParaRPr lang="ru-RU" dirty="0"/>
                    </a:p>
                  </a:txBody>
                  <a:tcPr/>
                </a:tc>
              </a:tr>
              <a:tr h="244783">
                <a:tc>
                  <a:txBody>
                    <a:bodyPr/>
                    <a:lstStyle/>
                    <a:p>
                      <a:r>
                        <a:rPr lang="ru-RU" dirty="0" smtClean="0"/>
                        <a:t>Поток данных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Существительное</a:t>
                      </a:r>
                      <a:r>
                        <a:rPr lang="ru-RU" baseline="0" dirty="0" smtClean="0"/>
                        <a:t> в им.падеже с дополнениями</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Документы, ресурсы</a:t>
                      </a:r>
                      <a:endParaRPr lang="ru-RU" dirty="0"/>
                    </a:p>
                  </a:txBody>
                  <a:tcPr/>
                </a:tc>
                <a:tc>
                  <a:txBody>
                    <a:bodyPr/>
                    <a:lstStyle/>
                    <a:p>
                      <a:r>
                        <a:rPr lang="ru-RU" dirty="0" smtClean="0"/>
                        <a:t>Товары от поставщика</a:t>
                      </a:r>
                    </a:p>
                    <a:p>
                      <a:r>
                        <a:rPr lang="ru-RU" dirty="0" smtClean="0"/>
                        <a:t>Массив целых чисел</a:t>
                      </a:r>
                    </a:p>
                    <a:p>
                      <a:r>
                        <a:rPr lang="ru-RU" dirty="0" smtClean="0"/>
                        <a:t>Объяснительная от работника</a:t>
                      </a:r>
                      <a:endParaRPr lang="ru-RU" dirty="0"/>
                    </a:p>
                  </a:txBody>
                  <a:tcPr/>
                </a:tc>
              </a:tr>
              <a:tr h="450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Хранилище</a:t>
                      </a:r>
                      <a:r>
                        <a:rPr lang="ru-RU" baseline="0" dirty="0" smtClean="0"/>
                        <a:t> данных</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Существительное</a:t>
                      </a:r>
                      <a:r>
                        <a:rPr lang="ru-RU" baseline="0" dirty="0" smtClean="0"/>
                        <a:t> в им.падеже</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Базы данных, архивы, укрупненные документы</a:t>
                      </a:r>
                      <a:endParaRPr lang="ru-RU" dirty="0" smtClean="0"/>
                    </a:p>
                  </a:txBody>
                  <a:tcPr/>
                </a:tc>
                <a:tc>
                  <a:txBody>
                    <a:bodyPr/>
                    <a:lstStyle/>
                    <a:p>
                      <a:r>
                        <a:rPr lang="ru-RU" dirty="0" smtClean="0"/>
                        <a:t>База данных клиентов</a:t>
                      </a:r>
                    </a:p>
                    <a:p>
                      <a:r>
                        <a:rPr lang="ru-RU" dirty="0" smtClean="0"/>
                        <a:t>Первичные</a:t>
                      </a:r>
                      <a:r>
                        <a:rPr lang="ru-RU" baseline="0" dirty="0" smtClean="0"/>
                        <a:t> документы</a:t>
                      </a:r>
                    </a:p>
                    <a:p>
                      <a:r>
                        <a:rPr lang="ru-RU" baseline="0" dirty="0" smtClean="0"/>
                        <a:t>Книга покупок</a:t>
                      </a:r>
                    </a:p>
                    <a:p>
                      <a:r>
                        <a:rPr lang="ru-RU" baseline="0" dirty="0" smtClean="0"/>
                        <a:t>Переменная </a:t>
                      </a:r>
                      <a:r>
                        <a:rPr lang="en-US" baseline="0" dirty="0" smtClean="0"/>
                        <a:t>X</a:t>
                      </a:r>
                      <a:endParaRPr lang="ru-RU" dirty="0"/>
                    </a:p>
                  </a:txBody>
                  <a:tcPr/>
                </a:tc>
              </a:tr>
            </a:tbl>
          </a:graphicData>
        </a:graphic>
      </p:graphicFrame>
      <p:sp>
        <p:nvSpPr>
          <p:cNvPr id="5" name="Прямоугольник 4"/>
          <p:cNvSpPr/>
          <p:nvPr/>
        </p:nvSpPr>
        <p:spPr>
          <a:xfrm>
            <a:off x="500034" y="5143512"/>
            <a:ext cx="8215370" cy="369332"/>
          </a:xfrm>
          <a:prstGeom prst="rect">
            <a:avLst/>
          </a:prstGeom>
        </p:spPr>
        <p:txBody>
          <a:bodyPr wrap="square">
            <a:spAutoFit/>
          </a:bodyPr>
          <a:lstStyle/>
          <a:p>
            <a:r>
              <a:rPr lang="ru-RU" b="1" dirty="0" smtClean="0"/>
              <a:t>Название процесса = Действие + Объект, над которым действие осуществляется</a:t>
            </a:r>
            <a:endParaRPr lang="ru-RU" dirty="0"/>
          </a:p>
        </p:txBody>
      </p:sp>
      <p:sp>
        <p:nvSpPr>
          <p:cNvPr id="6" name="Прямоугольник 5"/>
          <p:cNvSpPr/>
          <p:nvPr/>
        </p:nvSpPr>
        <p:spPr>
          <a:xfrm>
            <a:off x="500034" y="5500702"/>
            <a:ext cx="8215370" cy="369332"/>
          </a:xfrm>
          <a:prstGeom prst="rect">
            <a:avLst/>
          </a:prstGeom>
        </p:spPr>
        <p:txBody>
          <a:bodyPr wrap="square">
            <a:spAutoFit/>
          </a:bodyPr>
          <a:lstStyle/>
          <a:p>
            <a:r>
              <a:rPr lang="ru-RU" b="1" dirty="0" smtClean="0"/>
              <a:t>Название потока = Объект, представляющий поток + Статус объекта</a:t>
            </a:r>
            <a:endParaRPr lang="ru-RU" dirty="0"/>
          </a:p>
        </p:txBody>
      </p:sp>
      <p:sp>
        <p:nvSpPr>
          <p:cNvPr id="7" name="Прямоугольник 6"/>
          <p:cNvSpPr/>
          <p:nvPr/>
        </p:nvSpPr>
        <p:spPr>
          <a:xfrm>
            <a:off x="428596" y="6068817"/>
            <a:ext cx="8429684" cy="646331"/>
          </a:xfrm>
          <a:prstGeom prst="rect">
            <a:avLst/>
          </a:prstGeom>
        </p:spPr>
        <p:txBody>
          <a:bodyPr wrap="square">
            <a:spAutoFit/>
          </a:bodyPr>
          <a:lstStyle/>
          <a:p>
            <a:r>
              <a:rPr lang="ru-RU" dirty="0" smtClean="0"/>
              <a:t>Глаголы должны быть активными, недвусмысленными и ориентированными на действие (</a:t>
            </a:r>
            <a:r>
              <a:rPr lang="ru-RU" i="1" dirty="0" smtClean="0"/>
              <a:t>заполнить, вычислить, извлечь</a:t>
            </a:r>
            <a:r>
              <a:rPr lang="ru-RU" dirty="0" smtClean="0"/>
              <a:t>, а не </a:t>
            </a:r>
            <a:r>
              <a:rPr lang="ru-RU" i="1" dirty="0" smtClean="0"/>
              <a:t>модернизировать, обработать</a:t>
            </a:r>
            <a:r>
              <a:rPr lang="ru-RU" dirty="0" smtClean="0"/>
              <a:t>).</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с ошибками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43</a:t>
            </a:fld>
            <a:endParaRPr lang="ru-RU"/>
          </a:p>
        </p:txBody>
      </p:sp>
      <p:sp>
        <p:nvSpPr>
          <p:cNvPr id="5" name="TextBox 4"/>
          <p:cNvSpPr txBox="1"/>
          <p:nvPr/>
        </p:nvSpPr>
        <p:spPr>
          <a:xfrm>
            <a:off x="428596" y="714356"/>
            <a:ext cx="8358246" cy="646331"/>
          </a:xfrm>
          <a:prstGeom prst="rect">
            <a:avLst/>
          </a:prstGeom>
          <a:noFill/>
        </p:spPr>
        <p:txBody>
          <a:bodyPr wrap="square" rtlCol="0">
            <a:spAutoFit/>
          </a:bodyPr>
          <a:lstStyle/>
          <a:p>
            <a:r>
              <a:rPr lang="ru-RU" dirty="0" smtClean="0"/>
              <a:t>Предприятия по сборке и продаже компьютеров и ноутбуков, процесс </a:t>
            </a:r>
            <a:r>
              <a:rPr lang="ru-RU" i="1" dirty="0" smtClean="0"/>
              <a:t>Отгрузка и снабжение</a:t>
            </a:r>
            <a:r>
              <a:rPr lang="ru-RU" dirty="0" smtClean="0"/>
              <a:t> </a:t>
            </a:r>
            <a:endParaRPr lang="ru-RU" dirty="0"/>
          </a:p>
        </p:txBody>
      </p:sp>
      <p:pic>
        <p:nvPicPr>
          <p:cNvPr id="2052" name="Picture 4" descr="http://khpi-iip.mipk.kharkiv.edu/library/technpgm/labs/lab06.images/diagram2.jpg"/>
          <p:cNvPicPr>
            <a:picLocks noChangeAspect="1" noChangeArrowheads="1"/>
          </p:cNvPicPr>
          <p:nvPr/>
        </p:nvPicPr>
        <p:blipFill>
          <a:blip r:embed="rId2">
            <a:lum contrast="20000"/>
          </a:blip>
          <a:srcRect l="1757" t="13846" b="8846"/>
          <a:stretch>
            <a:fillRect/>
          </a:stretch>
        </p:blipFill>
        <p:spPr bwMode="auto">
          <a:xfrm>
            <a:off x="0" y="1428736"/>
            <a:ext cx="9144000" cy="498089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Декомпозиция ДПД</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44</a:t>
            </a:fld>
            <a:endParaRPr lang="ru-RU"/>
          </a:p>
        </p:txBody>
      </p:sp>
      <p:sp>
        <p:nvSpPr>
          <p:cNvPr id="4" name="TextBox 3"/>
          <p:cNvSpPr txBox="1"/>
          <p:nvPr/>
        </p:nvSpPr>
        <p:spPr>
          <a:xfrm>
            <a:off x="428596" y="928670"/>
            <a:ext cx="8286808" cy="1754326"/>
          </a:xfrm>
          <a:prstGeom prst="rect">
            <a:avLst/>
          </a:prstGeom>
          <a:noFill/>
        </p:spPr>
        <p:txBody>
          <a:bodyPr wrap="square" rtlCol="0">
            <a:spAutoFit/>
          </a:bodyPr>
          <a:lstStyle/>
          <a:p>
            <a:pPr indent="355600" algn="just"/>
            <a:r>
              <a:rPr lang="ru-RU" dirty="0" smtClean="0"/>
              <a:t>Верхний уровень – </a:t>
            </a:r>
            <a:r>
              <a:rPr lang="ru-RU" b="1" dirty="0" smtClean="0"/>
              <a:t>контекстная диаграмма</a:t>
            </a:r>
            <a:r>
              <a:rPr lang="ru-RU" dirty="0" smtClean="0"/>
              <a:t>. Обычно в центре находится </a:t>
            </a:r>
            <a:r>
              <a:rPr lang="ru-RU" i="1" dirty="0" smtClean="0"/>
              <a:t>главный процесс</a:t>
            </a:r>
            <a:r>
              <a:rPr lang="ru-RU" dirty="0" smtClean="0"/>
              <a:t>, соединенный с приемниками и источниками информации (внешние сущности), посредством которых с системой взаимодействуют пользователи и внешние системы.</a:t>
            </a:r>
          </a:p>
          <a:p>
            <a:pPr indent="355600" algn="just"/>
            <a:r>
              <a:rPr lang="ru-RU" i="1" dirty="0" smtClean="0"/>
              <a:t>ДПД первого уровня </a:t>
            </a:r>
            <a:r>
              <a:rPr lang="ru-RU" dirty="0" smtClean="0"/>
              <a:t>строится как декомпозиция процесса, который присутствует на контекстной диаграмме.</a:t>
            </a:r>
            <a:endParaRPr lang="ru-RU" dirty="0"/>
          </a:p>
        </p:txBody>
      </p:sp>
      <p:sp>
        <p:nvSpPr>
          <p:cNvPr id="5" name="TextBox 4"/>
          <p:cNvSpPr txBox="1"/>
          <p:nvPr/>
        </p:nvSpPr>
        <p:spPr>
          <a:xfrm>
            <a:off x="500034" y="3143248"/>
            <a:ext cx="8143932" cy="2031325"/>
          </a:xfrm>
          <a:prstGeom prst="rect">
            <a:avLst/>
          </a:prstGeom>
          <a:noFill/>
        </p:spPr>
        <p:txBody>
          <a:bodyPr wrap="square" rtlCol="0">
            <a:spAutoFit/>
          </a:bodyPr>
          <a:lstStyle/>
          <a:p>
            <a:pPr indent="355600" algn="just"/>
            <a:r>
              <a:rPr lang="ru-RU" dirty="0" smtClean="0"/>
              <a:t>Каждый процесс на ДПД может быть детализирован при помощи ДПД или (</a:t>
            </a:r>
            <a:r>
              <a:rPr lang="ru-RU" i="1" dirty="0" smtClean="0"/>
              <a:t>мини-)спецификации</a:t>
            </a:r>
            <a:r>
              <a:rPr lang="ru-RU" dirty="0" smtClean="0"/>
              <a:t>. </a:t>
            </a:r>
          </a:p>
          <a:p>
            <a:pPr indent="355600" algn="just"/>
            <a:r>
              <a:rPr lang="ru-RU" b="1" dirty="0" smtClean="0"/>
              <a:t>Правило балансировки </a:t>
            </a:r>
            <a:r>
              <a:rPr lang="ru-RU" dirty="0" smtClean="0"/>
              <a:t>– должны сохраняться внешние сущности и хранилища, с которыми взаимодействует детализируемый процесс. </a:t>
            </a:r>
          </a:p>
          <a:p>
            <a:pPr indent="355600" algn="just"/>
            <a:r>
              <a:rPr lang="ru-RU" b="1" dirty="0" smtClean="0"/>
              <a:t>Правило нумерации </a:t>
            </a:r>
            <a:r>
              <a:rPr lang="ru-RU" dirty="0" smtClean="0"/>
              <a:t>- при детализации процессов должна поддерживаться иерархическая нумерация. Например, процессы, детализирующие процесс с номером 12, получают номера 12.1, 12.2, 12.3 и т.д.</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Иерархия ДПД</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45</a:t>
            </a:fld>
            <a:endParaRPr lang="ru-RU"/>
          </a:p>
        </p:txBody>
      </p:sp>
      <p:sp>
        <p:nvSpPr>
          <p:cNvPr id="4" name="Прямоугольник 3"/>
          <p:cNvSpPr/>
          <p:nvPr/>
        </p:nvSpPr>
        <p:spPr>
          <a:xfrm>
            <a:off x="3571868" y="928670"/>
            <a:ext cx="1714512" cy="71438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Контекстная диаграмма</a:t>
            </a:r>
          </a:p>
        </p:txBody>
      </p:sp>
      <p:sp>
        <p:nvSpPr>
          <p:cNvPr id="5" name="Прямоугольник 4"/>
          <p:cNvSpPr/>
          <p:nvPr/>
        </p:nvSpPr>
        <p:spPr>
          <a:xfrm>
            <a:off x="3571868" y="2071678"/>
            <a:ext cx="1714512" cy="71438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ДПД первого уровня</a:t>
            </a:r>
          </a:p>
        </p:txBody>
      </p:sp>
      <p:sp>
        <p:nvSpPr>
          <p:cNvPr id="6" name="Прямоугольник 5"/>
          <p:cNvSpPr/>
          <p:nvPr/>
        </p:nvSpPr>
        <p:spPr>
          <a:xfrm>
            <a:off x="1714480" y="3286124"/>
            <a:ext cx="1214446" cy="57150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ДПД</a:t>
            </a:r>
          </a:p>
        </p:txBody>
      </p:sp>
      <p:sp>
        <p:nvSpPr>
          <p:cNvPr id="7" name="Прямоугольник 6"/>
          <p:cNvSpPr/>
          <p:nvPr/>
        </p:nvSpPr>
        <p:spPr>
          <a:xfrm>
            <a:off x="4357686" y="3571876"/>
            <a:ext cx="1214446" cy="57150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ДПД</a:t>
            </a:r>
          </a:p>
        </p:txBody>
      </p:sp>
      <p:sp>
        <p:nvSpPr>
          <p:cNvPr id="8" name="Прямоугольник 7"/>
          <p:cNvSpPr/>
          <p:nvPr/>
        </p:nvSpPr>
        <p:spPr>
          <a:xfrm>
            <a:off x="6643702" y="3214686"/>
            <a:ext cx="1214446" cy="57150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ДПД</a:t>
            </a:r>
          </a:p>
        </p:txBody>
      </p:sp>
      <p:sp>
        <p:nvSpPr>
          <p:cNvPr id="9" name="Прямоугольник 8"/>
          <p:cNvSpPr/>
          <p:nvPr/>
        </p:nvSpPr>
        <p:spPr>
          <a:xfrm>
            <a:off x="2071670" y="4500570"/>
            <a:ext cx="1214446" cy="57150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ДПД</a:t>
            </a:r>
          </a:p>
        </p:txBody>
      </p:sp>
      <p:sp>
        <p:nvSpPr>
          <p:cNvPr id="10" name="Прямоугольник 9"/>
          <p:cNvSpPr/>
          <p:nvPr/>
        </p:nvSpPr>
        <p:spPr>
          <a:xfrm>
            <a:off x="5286380" y="4643446"/>
            <a:ext cx="1214446" cy="57150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ДПД</a:t>
            </a:r>
          </a:p>
        </p:txBody>
      </p:sp>
      <p:sp>
        <p:nvSpPr>
          <p:cNvPr id="11" name="Скругленный прямоугольник 10"/>
          <p:cNvSpPr/>
          <p:nvPr/>
        </p:nvSpPr>
        <p:spPr>
          <a:xfrm>
            <a:off x="357158" y="4286256"/>
            <a:ext cx="1500198" cy="571504"/>
          </a:xfrm>
          <a:prstGeom prst="round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Спецификация</a:t>
            </a:r>
          </a:p>
        </p:txBody>
      </p:sp>
      <p:sp>
        <p:nvSpPr>
          <p:cNvPr id="12" name="Прямоугольник 11"/>
          <p:cNvSpPr/>
          <p:nvPr/>
        </p:nvSpPr>
        <p:spPr>
          <a:xfrm>
            <a:off x="3857620" y="4643446"/>
            <a:ext cx="1214446" cy="57150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ДПД</a:t>
            </a:r>
          </a:p>
        </p:txBody>
      </p:sp>
      <p:cxnSp>
        <p:nvCxnSpPr>
          <p:cNvPr id="14" name="Прямая со стрелкой 13"/>
          <p:cNvCxnSpPr>
            <a:stCxn id="4" idx="2"/>
            <a:endCxn id="5" idx="0"/>
          </p:cNvCxnSpPr>
          <p:nvPr/>
        </p:nvCxnSpPr>
        <p:spPr>
          <a:xfrm rot="5400000">
            <a:off x="4214810" y="1857364"/>
            <a:ext cx="42862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a:stCxn id="5" idx="2"/>
            <a:endCxn id="6" idx="0"/>
          </p:cNvCxnSpPr>
          <p:nvPr/>
        </p:nvCxnSpPr>
        <p:spPr>
          <a:xfrm rot="5400000">
            <a:off x="3125381" y="1982381"/>
            <a:ext cx="500066" cy="21074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a:stCxn id="5" idx="2"/>
            <a:endCxn id="7" idx="0"/>
          </p:cNvCxnSpPr>
          <p:nvPr/>
        </p:nvCxnSpPr>
        <p:spPr>
          <a:xfrm rot="16200000" flipH="1">
            <a:off x="4304107" y="2911074"/>
            <a:ext cx="785818" cy="5357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a:stCxn id="5" idx="2"/>
            <a:endCxn id="8" idx="0"/>
          </p:cNvCxnSpPr>
          <p:nvPr/>
        </p:nvCxnSpPr>
        <p:spPr>
          <a:xfrm rot="16200000" flipH="1">
            <a:off x="5625710" y="1589471"/>
            <a:ext cx="428628" cy="2821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Скругленный прямоугольник 27"/>
          <p:cNvSpPr/>
          <p:nvPr/>
        </p:nvSpPr>
        <p:spPr>
          <a:xfrm>
            <a:off x="1071538" y="5715016"/>
            <a:ext cx="1500198" cy="571504"/>
          </a:xfrm>
          <a:prstGeom prst="round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Спецификация</a:t>
            </a:r>
          </a:p>
        </p:txBody>
      </p:sp>
      <p:sp>
        <p:nvSpPr>
          <p:cNvPr id="29" name="Скругленный прямоугольник 28"/>
          <p:cNvSpPr/>
          <p:nvPr/>
        </p:nvSpPr>
        <p:spPr>
          <a:xfrm>
            <a:off x="2643174" y="5715016"/>
            <a:ext cx="1500198" cy="571504"/>
          </a:xfrm>
          <a:prstGeom prst="round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Спецификация</a:t>
            </a:r>
          </a:p>
        </p:txBody>
      </p:sp>
      <p:sp>
        <p:nvSpPr>
          <p:cNvPr id="30" name="Скругленный прямоугольник 29"/>
          <p:cNvSpPr/>
          <p:nvPr/>
        </p:nvSpPr>
        <p:spPr>
          <a:xfrm>
            <a:off x="5429256" y="5786454"/>
            <a:ext cx="1500198" cy="571504"/>
          </a:xfrm>
          <a:prstGeom prst="round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Спецификация</a:t>
            </a:r>
          </a:p>
        </p:txBody>
      </p:sp>
      <p:sp>
        <p:nvSpPr>
          <p:cNvPr id="31" name="Скругленный прямоугольник 30"/>
          <p:cNvSpPr/>
          <p:nvPr/>
        </p:nvSpPr>
        <p:spPr>
          <a:xfrm>
            <a:off x="7000892" y="4357694"/>
            <a:ext cx="1500198" cy="571504"/>
          </a:xfrm>
          <a:prstGeom prst="round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Спецификация</a:t>
            </a:r>
          </a:p>
        </p:txBody>
      </p:sp>
      <p:cxnSp>
        <p:nvCxnSpPr>
          <p:cNvPr id="34" name="Прямая со стрелкой 33"/>
          <p:cNvCxnSpPr>
            <a:stCxn id="6" idx="2"/>
            <a:endCxn id="11" idx="0"/>
          </p:cNvCxnSpPr>
          <p:nvPr/>
        </p:nvCxnSpPr>
        <p:spPr>
          <a:xfrm rot="5400000">
            <a:off x="1500166" y="3464719"/>
            <a:ext cx="428628" cy="1214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a:stCxn id="6" idx="2"/>
            <a:endCxn id="9" idx="0"/>
          </p:cNvCxnSpPr>
          <p:nvPr/>
        </p:nvCxnSpPr>
        <p:spPr>
          <a:xfrm rot="16200000" flipH="1">
            <a:off x="2178827" y="4000504"/>
            <a:ext cx="642942" cy="357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a:stCxn id="9" idx="2"/>
            <a:endCxn id="28" idx="0"/>
          </p:cNvCxnSpPr>
          <p:nvPr/>
        </p:nvCxnSpPr>
        <p:spPr>
          <a:xfrm rot="5400000">
            <a:off x="1928794" y="4964917"/>
            <a:ext cx="642942" cy="857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a:stCxn id="9" idx="2"/>
            <a:endCxn id="29" idx="0"/>
          </p:cNvCxnSpPr>
          <p:nvPr/>
        </p:nvCxnSpPr>
        <p:spPr>
          <a:xfrm rot="16200000" flipH="1">
            <a:off x="2714612" y="5036355"/>
            <a:ext cx="642942" cy="7143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a:stCxn id="7" idx="2"/>
            <a:endCxn id="12" idx="0"/>
          </p:cNvCxnSpPr>
          <p:nvPr/>
        </p:nvCxnSpPr>
        <p:spPr>
          <a:xfrm rot="5400000">
            <a:off x="4464843" y="4143380"/>
            <a:ext cx="500066" cy="500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Прямая со стрелкой 43"/>
          <p:cNvCxnSpPr>
            <a:stCxn id="7" idx="2"/>
            <a:endCxn id="10" idx="0"/>
          </p:cNvCxnSpPr>
          <p:nvPr/>
        </p:nvCxnSpPr>
        <p:spPr>
          <a:xfrm rot="16200000" flipH="1">
            <a:off x="5179223" y="3929066"/>
            <a:ext cx="500066" cy="9286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Прямая со стрелкой 45"/>
          <p:cNvCxnSpPr>
            <a:stCxn id="8" idx="2"/>
            <a:endCxn id="31" idx="0"/>
          </p:cNvCxnSpPr>
          <p:nvPr/>
        </p:nvCxnSpPr>
        <p:spPr>
          <a:xfrm rot="16200000" flipH="1">
            <a:off x="7215206" y="3821909"/>
            <a:ext cx="571504" cy="500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Прямая со стрелкой 48"/>
          <p:cNvCxnSpPr>
            <a:stCxn id="10" idx="2"/>
            <a:endCxn id="30" idx="0"/>
          </p:cNvCxnSpPr>
          <p:nvPr/>
        </p:nvCxnSpPr>
        <p:spPr>
          <a:xfrm rot="16200000" flipH="1">
            <a:off x="5750727" y="5357826"/>
            <a:ext cx="571504"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Контекстная диаграмма</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46</a:t>
            </a:fld>
            <a:endParaRPr lang="ru-RU"/>
          </a:p>
        </p:txBody>
      </p:sp>
      <p:pic>
        <p:nvPicPr>
          <p:cNvPr id="59394" name="Picture 2"/>
          <p:cNvPicPr>
            <a:picLocks noChangeAspect="1" noChangeArrowheads="1"/>
          </p:cNvPicPr>
          <p:nvPr/>
        </p:nvPicPr>
        <p:blipFill>
          <a:blip r:embed="rId2"/>
          <a:srcRect/>
          <a:stretch>
            <a:fillRect/>
          </a:stretch>
        </p:blipFill>
        <p:spPr bwMode="auto">
          <a:xfrm>
            <a:off x="785786" y="857232"/>
            <a:ext cx="7942500" cy="5486421"/>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Диаграмма детализации первого уровня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47</a:t>
            </a:fld>
            <a:endParaRPr lang="ru-RU"/>
          </a:p>
        </p:txBody>
      </p:sp>
      <p:pic>
        <p:nvPicPr>
          <p:cNvPr id="60418" name="Picture 2"/>
          <p:cNvPicPr>
            <a:picLocks noChangeAspect="1" noChangeArrowheads="1"/>
          </p:cNvPicPr>
          <p:nvPr/>
        </p:nvPicPr>
        <p:blipFill>
          <a:blip r:embed="rId2"/>
          <a:srcRect/>
          <a:stretch>
            <a:fillRect/>
          </a:stretch>
        </p:blipFill>
        <p:spPr bwMode="auto">
          <a:xfrm>
            <a:off x="357158" y="714356"/>
            <a:ext cx="8572560" cy="5901712"/>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48</a:t>
            </a:fld>
            <a:endParaRPr lang="ru-RU"/>
          </a:p>
        </p:txBody>
      </p:sp>
      <p:sp>
        <p:nvSpPr>
          <p:cNvPr id="4" name="Прямоугольник 3"/>
          <p:cNvSpPr/>
          <p:nvPr/>
        </p:nvSpPr>
        <p:spPr>
          <a:xfrm>
            <a:off x="714348" y="928670"/>
            <a:ext cx="7858180" cy="3693319"/>
          </a:xfrm>
          <a:prstGeom prst="rect">
            <a:avLst/>
          </a:prstGeom>
        </p:spPr>
        <p:txBody>
          <a:bodyPr wrap="square">
            <a:spAutoFit/>
          </a:bodyPr>
          <a:lstStyle/>
          <a:p>
            <a:pPr marL="355600" indent="-355600">
              <a:buFont typeface="+mj-lt"/>
              <a:buAutoNum type="arabicPeriod"/>
            </a:pPr>
            <a:r>
              <a:rPr lang="ru-RU" dirty="0" smtClean="0"/>
              <a:t>Размещать на каждой диаграмме от 3 до 6-7 процессов.</a:t>
            </a:r>
          </a:p>
          <a:p>
            <a:pPr marL="355600" indent="-355600">
              <a:buFont typeface="+mj-lt"/>
              <a:buAutoNum type="arabicPeriod"/>
            </a:pPr>
            <a:r>
              <a:rPr lang="ru-RU" dirty="0" smtClean="0"/>
              <a:t>Потоки и процессы на одной диаграмме должны быть одного уровня представления. Не загромождать диаграммы несущественными на данном уровне деталями.</a:t>
            </a:r>
          </a:p>
          <a:p>
            <a:pPr marL="355600" indent="-355600">
              <a:buFont typeface="+mj-lt"/>
              <a:buAutoNum type="arabicPeriod"/>
            </a:pPr>
            <a:r>
              <a:rPr lang="ru-RU" dirty="0" smtClean="0"/>
              <a:t>Декомпозицию потоков данных осуществлять параллельно с декомпозицией процессов (одновременно, а не одно после другого).</a:t>
            </a:r>
          </a:p>
          <a:p>
            <a:pPr marL="355600" indent="-355600">
              <a:buFont typeface="+mj-lt"/>
              <a:buAutoNum type="arabicPeriod"/>
            </a:pPr>
            <a:r>
              <a:rPr lang="ru-RU" dirty="0" smtClean="0"/>
              <a:t>Выбирать ясные имена процессов и потоков, стараться не использовать аббревиатуры.</a:t>
            </a:r>
          </a:p>
          <a:p>
            <a:pPr marL="355600" indent="-355600">
              <a:buFont typeface="+mj-lt"/>
              <a:buAutoNum type="arabicPeriod"/>
            </a:pPr>
            <a:r>
              <a:rPr lang="ru-RU" dirty="0" smtClean="0"/>
              <a:t>Отделять управляющие структуры от обрабатывающих структур (т.е. процессов), локализовать управляющие структуры.</a:t>
            </a:r>
          </a:p>
          <a:p>
            <a:pPr marL="355600" indent="-355600">
              <a:buFont typeface="+mj-lt"/>
              <a:buAutoNum type="arabicPeriod"/>
            </a:pPr>
            <a:r>
              <a:rPr lang="ru-RU" dirty="0" smtClean="0"/>
              <a:t>Переходить к детализации процессов следует только после определения содержания всех потоков и накопителей данных.</a:t>
            </a:r>
          </a:p>
          <a:p>
            <a:pPr marL="355600" indent="-355600">
              <a:buFont typeface="+mj-lt"/>
              <a:buAutoNum type="arabicPeriod"/>
            </a:pP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Детализация потоков данных</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49</a:t>
            </a:fld>
            <a:endParaRPr lang="ru-RU"/>
          </a:p>
        </p:txBody>
      </p:sp>
      <p:sp>
        <p:nvSpPr>
          <p:cNvPr id="4" name="TextBox 3"/>
          <p:cNvSpPr txBox="1"/>
          <p:nvPr/>
        </p:nvSpPr>
        <p:spPr>
          <a:xfrm>
            <a:off x="642910" y="785794"/>
            <a:ext cx="8072494" cy="1200329"/>
          </a:xfrm>
          <a:prstGeom prst="rect">
            <a:avLst/>
          </a:prstGeom>
          <a:noFill/>
        </p:spPr>
        <p:txBody>
          <a:bodyPr wrap="square" rtlCol="0">
            <a:spAutoFit/>
          </a:bodyPr>
          <a:lstStyle/>
          <a:p>
            <a:pPr indent="355600" algn="just"/>
            <a:r>
              <a:rPr lang="ru-RU" b="1" dirty="0" smtClean="0"/>
              <a:t>Групповые</a:t>
            </a:r>
            <a:r>
              <a:rPr lang="ru-RU" dirty="0" smtClean="0"/>
              <a:t> </a:t>
            </a:r>
            <a:r>
              <a:rPr lang="ru-RU" b="1" dirty="0" smtClean="0"/>
              <a:t>потоки</a:t>
            </a:r>
            <a:r>
              <a:rPr lang="ru-RU" dirty="0" smtClean="0"/>
              <a:t> объединяют в себе несколько потоков данных. Их необходимо детализировать на более низких уровнях диаграмм, но выполняя правило балансировки.</a:t>
            </a:r>
          </a:p>
          <a:p>
            <a:pPr indent="355600" algn="just"/>
            <a:r>
              <a:rPr lang="ru-RU" dirty="0" smtClean="0"/>
              <a:t>Можно показать с помощью вспомогательных объектов:</a:t>
            </a:r>
          </a:p>
        </p:txBody>
      </p:sp>
      <p:graphicFrame>
        <p:nvGraphicFramePr>
          <p:cNvPr id="7" name="Таблица 6"/>
          <p:cNvGraphicFramePr>
            <a:graphicFrameLocks noGrp="1"/>
          </p:cNvGraphicFramePr>
          <p:nvPr/>
        </p:nvGraphicFramePr>
        <p:xfrm>
          <a:off x="428596" y="2357430"/>
          <a:ext cx="8358245" cy="3571165"/>
        </p:xfrm>
        <a:graphic>
          <a:graphicData uri="http://schemas.openxmlformats.org/drawingml/2006/table">
            <a:tbl>
              <a:tblPr firstRow="1" bandRow="1">
                <a:tableStyleId>{5940675A-B579-460E-94D1-54222C63F5DA}</a:tableStyleId>
              </a:tblPr>
              <a:tblGrid>
                <a:gridCol w="1997103"/>
                <a:gridCol w="2292970"/>
                <a:gridCol w="4068172"/>
              </a:tblGrid>
              <a:tr h="553645">
                <a:tc>
                  <a:txBody>
                    <a:bodyPr/>
                    <a:lstStyle/>
                    <a:p>
                      <a:r>
                        <a:rPr lang="ru-RU" b="1" dirty="0" smtClean="0"/>
                        <a:t>Групповой узел</a:t>
                      </a:r>
                      <a:endParaRPr lang="ru-RU" dirty="0"/>
                    </a:p>
                  </a:txBody>
                  <a:tcPr/>
                </a:tc>
                <a:tc>
                  <a:txBody>
                    <a:bodyPr/>
                    <a:lstStyle/>
                    <a:p>
                      <a:endParaRPr lang="ru-RU" dirty="0"/>
                    </a:p>
                  </a:txBody>
                  <a:tcPr/>
                </a:tc>
                <a:tc>
                  <a:txBody>
                    <a:bodyPr/>
                    <a:lstStyle/>
                    <a:p>
                      <a:r>
                        <a:rPr lang="ru-RU" i="1" dirty="0" smtClean="0"/>
                        <a:t>Объединение</a:t>
                      </a:r>
                      <a:r>
                        <a:rPr lang="ru-RU" dirty="0" smtClean="0"/>
                        <a:t> и </a:t>
                      </a:r>
                      <a:r>
                        <a:rPr lang="ru-RU" i="1" dirty="0" smtClean="0"/>
                        <a:t>расщепление</a:t>
                      </a:r>
                      <a:r>
                        <a:rPr lang="ru-RU" dirty="0" smtClean="0"/>
                        <a:t> потоков.</a:t>
                      </a:r>
                      <a:endParaRPr lang="ru-RU" dirty="0"/>
                    </a:p>
                  </a:txBody>
                  <a:tcPr/>
                </a:tc>
              </a:tr>
              <a:tr h="553645">
                <a:tc>
                  <a:txBody>
                    <a:bodyPr/>
                    <a:lstStyle/>
                    <a:p>
                      <a:r>
                        <a:rPr lang="ru-RU" b="1" dirty="0" smtClean="0"/>
                        <a:t>Узел-предок</a:t>
                      </a:r>
                      <a:endParaRPr lang="ru-RU" dirty="0"/>
                    </a:p>
                  </a:txBody>
                  <a:tcPr/>
                </a:tc>
                <a:tc>
                  <a:txBody>
                    <a:bodyPr/>
                    <a:lstStyle/>
                    <a:p>
                      <a:endParaRPr lang="ru-RU" dirty="0"/>
                    </a:p>
                  </a:txBody>
                  <a:tcPr/>
                </a:tc>
                <a:tc>
                  <a:txBody>
                    <a:bodyPr/>
                    <a:lstStyle/>
                    <a:p>
                      <a:r>
                        <a:rPr lang="ru-RU" dirty="0" smtClean="0"/>
                        <a:t>Позволяет увязывать входящие и выходящие потоки между детализируемым процессом и детализирующей DFD.</a:t>
                      </a:r>
                      <a:endParaRPr lang="ru-RU" dirty="0"/>
                    </a:p>
                  </a:txBody>
                  <a:tcPr/>
                </a:tc>
              </a:tr>
              <a:tr h="553645">
                <a:tc>
                  <a:txBody>
                    <a:bodyPr/>
                    <a:lstStyle/>
                    <a:p>
                      <a:r>
                        <a:rPr lang="ru-RU" b="1" dirty="0" smtClean="0"/>
                        <a:t>Неиспользуемый узел</a:t>
                      </a:r>
                      <a:endParaRPr lang="ru-RU" dirty="0"/>
                    </a:p>
                  </a:txBody>
                  <a:tcPr/>
                </a:tc>
                <a:tc>
                  <a:txBody>
                    <a:bodyPr/>
                    <a:lstStyle/>
                    <a:p>
                      <a:endParaRPr lang="ru-RU" dirty="0"/>
                    </a:p>
                  </a:txBody>
                  <a:tcPr/>
                </a:tc>
                <a:tc>
                  <a:txBody>
                    <a:bodyPr/>
                    <a:lstStyle/>
                    <a:p>
                      <a:r>
                        <a:rPr lang="ru-RU" dirty="0" smtClean="0"/>
                        <a:t>Применяется, при расщеплении группового узла, когда требуются не все элементы входящего в узел потока.</a:t>
                      </a:r>
                      <a:endParaRPr lang="ru-RU" dirty="0"/>
                    </a:p>
                  </a:txBody>
                  <a:tcPr/>
                </a:tc>
              </a:tr>
              <a:tr h="553645">
                <a:tc>
                  <a:txBody>
                    <a:bodyPr/>
                    <a:lstStyle/>
                    <a:p>
                      <a:r>
                        <a:rPr lang="ru-RU" b="1" dirty="0" smtClean="0"/>
                        <a:t>Узел изменения имени</a:t>
                      </a:r>
                      <a:endParaRPr lang="ru-RU" dirty="0"/>
                    </a:p>
                  </a:txBody>
                  <a:tcPr/>
                </a:tc>
                <a:tc>
                  <a:txBody>
                    <a:bodyPr/>
                    <a:lstStyle/>
                    <a:p>
                      <a:endParaRPr lang="ru-RU" dirty="0"/>
                    </a:p>
                  </a:txBody>
                  <a:tcPr/>
                </a:tc>
                <a:tc>
                  <a:txBody>
                    <a:bodyPr/>
                    <a:lstStyle/>
                    <a:p>
                      <a:r>
                        <a:rPr lang="ru-RU" dirty="0" smtClean="0"/>
                        <a:t>Позволяет неоднозначно именовать потоки, содержимое которых эквивалентно.</a:t>
                      </a:r>
                      <a:endParaRPr lang="ru-RU" dirty="0"/>
                    </a:p>
                  </a:txBody>
                  <a:tcPr/>
                </a:tc>
              </a:tr>
            </a:tbl>
          </a:graphicData>
        </a:graphic>
      </p:graphicFrame>
      <p:sp>
        <p:nvSpPr>
          <p:cNvPr id="8" name="Овал 7"/>
          <p:cNvSpPr/>
          <p:nvPr/>
        </p:nvSpPr>
        <p:spPr>
          <a:xfrm>
            <a:off x="3428992" y="2428868"/>
            <a:ext cx="428628" cy="428628"/>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9" name="Прямоугольник 8"/>
          <p:cNvSpPr/>
          <p:nvPr/>
        </p:nvSpPr>
        <p:spPr>
          <a:xfrm>
            <a:off x="3428992" y="3071810"/>
            <a:ext cx="357190" cy="357190"/>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10" name="Овал 9"/>
          <p:cNvSpPr/>
          <p:nvPr/>
        </p:nvSpPr>
        <p:spPr>
          <a:xfrm>
            <a:off x="3357554" y="4214818"/>
            <a:ext cx="428628" cy="428628"/>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NU</a:t>
            </a:r>
            <a:endParaRPr lang="ru-RU" dirty="0" smtClean="0"/>
          </a:p>
        </p:txBody>
      </p:sp>
      <p:sp>
        <p:nvSpPr>
          <p:cNvPr id="11" name="Овал 10"/>
          <p:cNvSpPr/>
          <p:nvPr/>
        </p:nvSpPr>
        <p:spPr>
          <a:xfrm>
            <a:off x="3357554" y="5072074"/>
            <a:ext cx="428628" cy="428628"/>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N</a:t>
            </a:r>
            <a:endParaRPr lang="ru-RU" dirty="0" smtClean="0"/>
          </a:p>
        </p:txBody>
      </p:sp>
      <p:cxnSp>
        <p:nvCxnSpPr>
          <p:cNvPr id="13" name="Прямая со стрелкой 12"/>
          <p:cNvCxnSpPr>
            <a:endCxn id="11" idx="2"/>
          </p:cNvCxnSpPr>
          <p:nvPr/>
        </p:nvCxnSpPr>
        <p:spPr>
          <a:xfrm>
            <a:off x="2714612" y="5286388"/>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a:stCxn id="11" idx="6"/>
          </p:cNvCxnSpPr>
          <p:nvPr/>
        </p:nvCxnSpPr>
        <p:spPr>
          <a:xfrm>
            <a:off x="3786182" y="5286388"/>
            <a:ext cx="57150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643174" y="5286388"/>
            <a:ext cx="785818" cy="338554"/>
          </a:xfrm>
          <a:prstGeom prst="rect">
            <a:avLst/>
          </a:prstGeom>
          <a:noFill/>
        </p:spPr>
        <p:txBody>
          <a:bodyPr wrap="square" rtlCol="0">
            <a:spAutoFit/>
          </a:bodyPr>
          <a:lstStyle/>
          <a:p>
            <a:r>
              <a:rPr lang="ru-RU" sz="1600" dirty="0" smtClean="0"/>
              <a:t>имя 1</a:t>
            </a:r>
            <a:endParaRPr lang="ru-RU" sz="1600" dirty="0"/>
          </a:p>
        </p:txBody>
      </p:sp>
      <p:sp>
        <p:nvSpPr>
          <p:cNvPr id="19" name="TextBox 18"/>
          <p:cNvSpPr txBox="1"/>
          <p:nvPr/>
        </p:nvSpPr>
        <p:spPr>
          <a:xfrm>
            <a:off x="3786182" y="5286388"/>
            <a:ext cx="785818" cy="338554"/>
          </a:xfrm>
          <a:prstGeom prst="rect">
            <a:avLst/>
          </a:prstGeom>
          <a:noFill/>
        </p:spPr>
        <p:txBody>
          <a:bodyPr wrap="square" rtlCol="0">
            <a:spAutoFit/>
          </a:bodyPr>
          <a:lstStyle/>
          <a:p>
            <a:r>
              <a:rPr lang="ru-RU" sz="1600" dirty="0" smtClean="0"/>
              <a:t>имя 2</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бизнес-процессов</a:t>
            </a:r>
            <a:endParaRPr lang="ru-RU" dirty="0"/>
          </a:p>
        </p:txBody>
      </p:sp>
      <p:sp>
        <p:nvSpPr>
          <p:cNvPr id="3" name="Прямоугольник 2"/>
          <p:cNvSpPr/>
          <p:nvPr/>
        </p:nvSpPr>
        <p:spPr>
          <a:xfrm>
            <a:off x="428596" y="857232"/>
            <a:ext cx="8286808" cy="2308324"/>
          </a:xfrm>
          <a:prstGeom prst="rect">
            <a:avLst/>
          </a:prstGeom>
        </p:spPr>
        <p:txBody>
          <a:bodyPr wrap="square">
            <a:spAutoFit/>
          </a:bodyPr>
          <a:lstStyle/>
          <a:p>
            <a:pPr lvl="0" algn="just"/>
            <a:r>
              <a:rPr lang="ru-RU" b="1" dirty="0"/>
              <a:t>Управляющие</a:t>
            </a:r>
            <a:r>
              <a:rPr lang="ru-RU" dirty="0"/>
              <a:t> – бизнес-процессы, которые управляют функционированием системы (корпоративное управление, стратегический менеджмент, контроль качества).</a:t>
            </a:r>
          </a:p>
          <a:p>
            <a:pPr lvl="0" algn="just"/>
            <a:r>
              <a:rPr lang="ru-RU" b="1" dirty="0"/>
              <a:t>Операционные</a:t>
            </a:r>
            <a:r>
              <a:rPr lang="ru-RU" dirty="0"/>
              <a:t> – бизнес-процессы, которые составляют основной бизнес компании и создают основной поток доходов (снабжение, производство, маркетинг, продажи).</a:t>
            </a:r>
          </a:p>
          <a:p>
            <a:pPr lvl="0" algn="just"/>
            <a:r>
              <a:rPr lang="ru-RU" b="1" dirty="0"/>
              <a:t>Поддерживающие</a:t>
            </a:r>
            <a:r>
              <a:rPr lang="ru-RU" dirty="0"/>
              <a:t> – бизнес-процессы, которые обслуживают основной бизнес (бухгалтерский учет, подбор персонала, техническая поддержка).</a:t>
            </a:r>
          </a:p>
        </p:txBody>
      </p:sp>
      <p:sp>
        <p:nvSpPr>
          <p:cNvPr id="4" name="Номер слайда 3"/>
          <p:cNvSpPr>
            <a:spLocks noGrp="1"/>
          </p:cNvSpPr>
          <p:nvPr>
            <p:ph type="sldNum" sz="quarter" idx="12"/>
          </p:nvPr>
        </p:nvSpPr>
        <p:spPr/>
        <p:txBody>
          <a:bodyPr/>
          <a:lstStyle/>
          <a:p>
            <a:fld id="{C92996B6-944A-4A11-9064-95E51A78E860}" type="slidenum">
              <a:rPr lang="ru-RU" smtClean="0"/>
              <a:pPr/>
              <a:t>5</a:t>
            </a:fld>
            <a:endParaRPr lang="ru-RU"/>
          </a:p>
        </p:txBody>
      </p:sp>
      <p:sp>
        <p:nvSpPr>
          <p:cNvPr id="5" name="TextBox 4"/>
          <p:cNvSpPr txBox="1"/>
          <p:nvPr/>
        </p:nvSpPr>
        <p:spPr>
          <a:xfrm>
            <a:off x="428596" y="3643314"/>
            <a:ext cx="8286808" cy="2185214"/>
          </a:xfrm>
          <a:prstGeom prst="rect">
            <a:avLst/>
          </a:prstGeom>
          <a:noFill/>
        </p:spPr>
        <p:txBody>
          <a:bodyPr wrap="square" rtlCol="0">
            <a:spAutoFit/>
          </a:bodyPr>
          <a:lstStyle/>
          <a:p>
            <a:pPr algn="just">
              <a:spcBef>
                <a:spcPts val="1200"/>
              </a:spcBef>
            </a:pPr>
            <a:r>
              <a:rPr lang="ru-RU" b="1" dirty="0"/>
              <a:t>Бизнес-процессы верхнего уровня</a:t>
            </a:r>
            <a:r>
              <a:rPr lang="ru-RU" dirty="0"/>
              <a:t> – это бизнес-процессы, получающиеся на начальных этапах процессной декомпозиции деятельности </a:t>
            </a:r>
            <a:r>
              <a:rPr lang="ru-RU" dirty="0" smtClean="0"/>
              <a:t>компании: «</a:t>
            </a:r>
            <a:r>
              <a:rPr lang="ru-RU" dirty="0"/>
              <a:t>Продажа», «Производство», «Закупка», «Управление финансами» и т.д</a:t>
            </a:r>
            <a:r>
              <a:rPr lang="ru-RU" dirty="0" smtClean="0"/>
              <a:t>.</a:t>
            </a:r>
            <a:endParaRPr lang="ru-RU" dirty="0"/>
          </a:p>
          <a:p>
            <a:pPr algn="just">
              <a:spcBef>
                <a:spcPts val="1200"/>
              </a:spcBef>
            </a:pPr>
            <a:r>
              <a:rPr lang="ru-RU" b="1" dirty="0"/>
              <a:t>Бизнес-процессы нижнего уровня</a:t>
            </a:r>
            <a:r>
              <a:rPr lang="ru-RU" dirty="0"/>
              <a:t> – это бизнес-процессы, получающиеся на последующих этапах процессной декомпозиции деятельности компании и являющиеся составной частью процессов верхнего </a:t>
            </a:r>
            <a:r>
              <a:rPr lang="ru-RU" dirty="0" smtClean="0"/>
              <a:t>уровня: </a:t>
            </a:r>
            <a:r>
              <a:rPr lang="ru-RU" dirty="0"/>
              <a:t>«Выставление счета», «Подготовка договора», «Изготовление детали» и т.д.</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Миниспецификация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50</a:t>
            </a:fld>
            <a:endParaRPr lang="ru-RU"/>
          </a:p>
        </p:txBody>
      </p:sp>
      <p:sp>
        <p:nvSpPr>
          <p:cNvPr id="4" name="Прямоугольник 3"/>
          <p:cNvSpPr/>
          <p:nvPr/>
        </p:nvSpPr>
        <p:spPr>
          <a:xfrm>
            <a:off x="428596" y="785794"/>
            <a:ext cx="8286808" cy="5632311"/>
          </a:xfrm>
          <a:prstGeom prst="rect">
            <a:avLst/>
          </a:prstGeom>
        </p:spPr>
        <p:txBody>
          <a:bodyPr wrap="square">
            <a:spAutoFit/>
          </a:bodyPr>
          <a:lstStyle/>
          <a:p>
            <a:pPr indent="355600" algn="just"/>
            <a:r>
              <a:rPr lang="ru-RU" b="1" dirty="0" err="1" smtClean="0"/>
              <a:t>Миниспецификация</a:t>
            </a:r>
            <a:r>
              <a:rPr lang="ru-RU" dirty="0" smtClean="0"/>
              <a:t> (описание логики процесса) должна формулировать его основные функции таким образом, чтобы в дальнейшем исполнитель, смог выполнить работу или разработать соответствующую программу. </a:t>
            </a:r>
          </a:p>
          <a:p>
            <a:pPr marL="0" lvl="1" indent="355600" algn="just"/>
            <a:r>
              <a:rPr lang="ru-RU" dirty="0" smtClean="0"/>
              <a:t>Это описание алгоритма процесса. Содержит:</a:t>
            </a:r>
          </a:p>
          <a:p>
            <a:pPr marL="538163" lvl="2" indent="-182563" algn="just">
              <a:buFont typeface="Arial" pitchFamily="34" charset="0"/>
              <a:buChar char="•"/>
            </a:pPr>
            <a:r>
              <a:rPr lang="ru-RU" dirty="0" smtClean="0"/>
              <a:t>номер и/или имя процесса,</a:t>
            </a:r>
          </a:p>
          <a:p>
            <a:pPr marL="538163" lvl="2" indent="-182563" algn="just">
              <a:buFont typeface="Arial" pitchFamily="34" charset="0"/>
              <a:buChar char="•"/>
            </a:pPr>
            <a:r>
              <a:rPr lang="ru-RU" dirty="0" smtClean="0"/>
              <a:t>списки входных и выходных данных,</a:t>
            </a:r>
          </a:p>
          <a:p>
            <a:pPr marL="538163" lvl="2" indent="-182563" algn="just">
              <a:buFont typeface="Arial" pitchFamily="34" charset="0"/>
              <a:buChar char="•"/>
            </a:pPr>
            <a:r>
              <a:rPr lang="ru-RU" dirty="0" smtClean="0"/>
              <a:t>тело (описание) процесса. </a:t>
            </a:r>
          </a:p>
          <a:p>
            <a:pPr marL="0" lvl="1" indent="355600" algn="just"/>
            <a:r>
              <a:rPr lang="ru-RU" dirty="0" smtClean="0"/>
              <a:t>Язык спецификации может варьироваться от естественного языка или псевдокода до визуальных языков моделирования (блок-схема, псевдокод).</a:t>
            </a:r>
          </a:p>
          <a:p>
            <a:pPr indent="355600" algn="just"/>
            <a:endParaRPr lang="ru-RU" dirty="0" smtClean="0"/>
          </a:p>
          <a:p>
            <a:pPr indent="355600" algn="just"/>
            <a:r>
              <a:rPr lang="ru-RU" dirty="0" err="1" smtClean="0"/>
              <a:t>Миниспецификация</a:t>
            </a:r>
            <a:r>
              <a:rPr lang="ru-RU" dirty="0" smtClean="0"/>
              <a:t> является конечной вершиной иерархии ДПД. Критерии завершения детализации: </a:t>
            </a:r>
          </a:p>
          <a:p>
            <a:pPr marL="623888" lvl="1" indent="-268288" algn="just">
              <a:buFont typeface="+mj-lt"/>
              <a:buAutoNum type="arabicParenR"/>
            </a:pPr>
            <a:r>
              <a:rPr lang="ru-RU" dirty="0" smtClean="0"/>
              <a:t>наличие у процесса относительно небольшого количества входных и выходных потоков данных (2-3 потока); </a:t>
            </a:r>
          </a:p>
          <a:p>
            <a:pPr marL="623888" lvl="1" indent="-268288" algn="just">
              <a:buFont typeface="+mj-lt"/>
              <a:buAutoNum type="arabicParenR"/>
            </a:pPr>
            <a:r>
              <a:rPr lang="ru-RU" dirty="0" smtClean="0"/>
              <a:t>возможность описания преобразования данных процессом в виде последовательного алгоритма; </a:t>
            </a:r>
          </a:p>
          <a:p>
            <a:pPr marL="623888" lvl="1" indent="-268288" algn="just">
              <a:buFont typeface="+mj-lt"/>
              <a:buAutoNum type="arabicParenR"/>
            </a:pPr>
            <a:r>
              <a:rPr lang="ru-RU" dirty="0" smtClean="0"/>
              <a:t>выполнение процессом единственной логической функции преобразования входной информации в выходную; </a:t>
            </a:r>
          </a:p>
          <a:p>
            <a:pPr marL="623888" lvl="1" indent="-268288" algn="just">
              <a:buFont typeface="+mj-lt"/>
              <a:buAutoNum type="arabicParenR"/>
            </a:pPr>
            <a:r>
              <a:rPr lang="ru-RU" dirty="0" smtClean="0"/>
              <a:t>описание логики процесса должно иметь небольшой объем (не более 20-30 строк).</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Словари данных</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51</a:t>
            </a:fld>
            <a:endParaRPr lang="ru-RU"/>
          </a:p>
        </p:txBody>
      </p:sp>
      <p:sp>
        <p:nvSpPr>
          <p:cNvPr id="4" name="Прямоугольник 3"/>
          <p:cNvSpPr/>
          <p:nvPr/>
        </p:nvSpPr>
        <p:spPr>
          <a:xfrm>
            <a:off x="428596" y="857232"/>
            <a:ext cx="8286808" cy="646331"/>
          </a:xfrm>
          <a:prstGeom prst="rect">
            <a:avLst/>
          </a:prstGeom>
        </p:spPr>
        <p:txBody>
          <a:bodyPr wrap="square">
            <a:spAutoFit/>
          </a:bodyPr>
          <a:lstStyle/>
          <a:p>
            <a:pPr indent="355600" algn="just"/>
            <a:r>
              <a:rPr lang="ru-RU" i="1" dirty="0" smtClean="0"/>
              <a:t>Словарь</a:t>
            </a:r>
            <a:r>
              <a:rPr lang="ru-RU" dirty="0" smtClean="0"/>
              <a:t> - организованный список всех элементов данных с их определениями - обеспечивает общее для всех понимание всех потоков и хранилищ.</a:t>
            </a:r>
            <a:endParaRPr lang="ru-RU" dirty="0"/>
          </a:p>
        </p:txBody>
      </p:sp>
      <p:sp>
        <p:nvSpPr>
          <p:cNvPr id="5" name="Прямоугольник 4"/>
          <p:cNvSpPr/>
          <p:nvPr/>
        </p:nvSpPr>
        <p:spPr>
          <a:xfrm>
            <a:off x="500034" y="1571612"/>
            <a:ext cx="8286808" cy="5078313"/>
          </a:xfrm>
          <a:prstGeom prst="rect">
            <a:avLst/>
          </a:prstGeom>
        </p:spPr>
        <p:txBody>
          <a:bodyPr wrap="square">
            <a:spAutoFit/>
          </a:bodyPr>
          <a:lstStyle/>
          <a:p>
            <a:r>
              <a:rPr lang="ru-RU" dirty="0" smtClean="0"/>
              <a:t>Для каждого потока данных в </a:t>
            </a:r>
            <a:r>
              <a:rPr lang="ru-RU" i="1" dirty="0" smtClean="0"/>
              <a:t>словаре</a:t>
            </a:r>
            <a:r>
              <a:rPr lang="ru-RU" dirty="0" smtClean="0"/>
              <a:t> хранится: </a:t>
            </a:r>
            <a:r>
              <a:rPr lang="ru-RU" i="1" dirty="0" smtClean="0"/>
              <a:t>имя</a:t>
            </a:r>
            <a:r>
              <a:rPr lang="ru-RU" dirty="0" smtClean="0"/>
              <a:t> потока, </a:t>
            </a:r>
            <a:r>
              <a:rPr lang="ru-RU" i="1" dirty="0" smtClean="0"/>
              <a:t>тип</a:t>
            </a:r>
            <a:r>
              <a:rPr lang="ru-RU" dirty="0" smtClean="0"/>
              <a:t> и </a:t>
            </a:r>
            <a:r>
              <a:rPr lang="ru-RU" i="1" dirty="0" smtClean="0"/>
              <a:t>атрибуты.</a:t>
            </a:r>
            <a:endParaRPr lang="ru-RU" dirty="0" smtClean="0"/>
          </a:p>
          <a:p>
            <a:r>
              <a:rPr lang="ru-RU" i="1" dirty="0" smtClean="0"/>
              <a:t>Тип потока:</a:t>
            </a:r>
          </a:p>
          <a:p>
            <a:pPr marL="182563" indent="-182563">
              <a:buFont typeface="Arial" pitchFamily="34" charset="0"/>
              <a:buChar char="•"/>
            </a:pPr>
            <a:r>
              <a:rPr lang="ru-RU" dirty="0" smtClean="0"/>
              <a:t>простой или групповой</a:t>
            </a:r>
          </a:p>
          <a:p>
            <a:pPr marL="182563" indent="-182563">
              <a:buFont typeface="Arial" pitchFamily="34" charset="0"/>
              <a:buChar char="•"/>
            </a:pPr>
            <a:r>
              <a:rPr lang="ru-RU" dirty="0" smtClean="0"/>
              <a:t>внутренний или внешний</a:t>
            </a:r>
          </a:p>
          <a:p>
            <a:pPr marL="182563" indent="-182563">
              <a:buFont typeface="Arial" pitchFamily="34" charset="0"/>
              <a:buChar char="•"/>
            </a:pPr>
            <a:r>
              <a:rPr lang="ru-RU" dirty="0" smtClean="0"/>
              <a:t>поток данных или поток управления</a:t>
            </a:r>
          </a:p>
          <a:p>
            <a:pPr marL="182563" indent="-182563">
              <a:buFont typeface="Arial" pitchFamily="34" charset="0"/>
              <a:buChar char="•"/>
            </a:pPr>
            <a:r>
              <a:rPr lang="ru-RU" dirty="0" smtClean="0"/>
              <a:t>непрерывный или дискретный</a:t>
            </a:r>
          </a:p>
          <a:p>
            <a:r>
              <a:rPr lang="ru-RU" i="1" dirty="0" smtClean="0"/>
              <a:t>Атрибуты </a:t>
            </a:r>
            <a:r>
              <a:rPr lang="ru-RU" dirty="0" smtClean="0"/>
              <a:t>потока данных включают:</a:t>
            </a:r>
          </a:p>
          <a:p>
            <a:pPr marL="182563" indent="-182563">
              <a:buFont typeface="Arial" pitchFamily="34" charset="0"/>
              <a:buChar char="•"/>
            </a:pPr>
            <a:r>
              <a:rPr lang="ru-RU" dirty="0" smtClean="0"/>
              <a:t>имена-синонимы потока данных для узлов изменения имени;</a:t>
            </a:r>
          </a:p>
          <a:p>
            <a:pPr marL="182563" indent="-182563">
              <a:buFont typeface="Arial" pitchFamily="34" charset="0"/>
              <a:buChar char="•"/>
            </a:pPr>
            <a:r>
              <a:rPr lang="ru-RU" dirty="0" smtClean="0"/>
              <a:t>определения для групповых потоков (объединение);</a:t>
            </a:r>
          </a:p>
          <a:p>
            <a:pPr marL="182563" indent="-182563">
              <a:buFont typeface="Arial" pitchFamily="34" charset="0"/>
              <a:buChar char="•"/>
            </a:pPr>
            <a:r>
              <a:rPr lang="ru-RU" dirty="0" smtClean="0"/>
              <a:t>единицы измерения потока;</a:t>
            </a:r>
          </a:p>
          <a:p>
            <a:pPr marL="182563" indent="-182563">
              <a:buFont typeface="Arial" pitchFamily="34" charset="0"/>
              <a:buChar char="•"/>
            </a:pPr>
            <a:r>
              <a:rPr lang="ru-RU" dirty="0" smtClean="0"/>
              <a:t>диапазон значений для непрерывного потока, типичное значение (по  умолчанию) информация по обработке экстремальных значений;</a:t>
            </a:r>
          </a:p>
          <a:p>
            <a:pPr marL="182563" indent="-182563">
              <a:buFont typeface="Arial" pitchFamily="34" charset="0"/>
              <a:buChar char="•"/>
            </a:pPr>
            <a:r>
              <a:rPr lang="ru-RU" dirty="0" smtClean="0"/>
              <a:t>список значений для дискретного потока и их смысл;</a:t>
            </a:r>
          </a:p>
          <a:p>
            <a:pPr marL="182563" indent="-182563">
              <a:buFont typeface="Arial" pitchFamily="34" charset="0"/>
              <a:buChar char="•"/>
            </a:pPr>
            <a:r>
              <a:rPr lang="ru-RU" dirty="0" smtClean="0"/>
              <a:t>список диаграмм, в которых поток встречается;</a:t>
            </a:r>
          </a:p>
          <a:p>
            <a:pPr marL="182563" indent="-182563">
              <a:buFont typeface="Arial" pitchFamily="34" charset="0"/>
              <a:buChar char="•"/>
            </a:pPr>
            <a:r>
              <a:rPr lang="ru-RU" dirty="0" smtClean="0"/>
              <a:t>список потоков, в которые данный поток входит как внешний групповой и расщепляющийся (может не быть на диаграмме)</a:t>
            </a:r>
          </a:p>
          <a:p>
            <a:pPr marL="182563" indent="-182563">
              <a:buFont typeface="Arial" pitchFamily="34" charset="0"/>
              <a:buChar char="•"/>
            </a:pPr>
            <a:r>
              <a:rPr lang="ru-RU" dirty="0" smtClean="0"/>
              <a:t>комментарий, включающий дополнительную информацию (цель введения данного потока).</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Расширения реального времени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52</a:t>
            </a:fld>
            <a:endParaRPr lang="ru-RU"/>
          </a:p>
        </p:txBody>
      </p:sp>
      <p:sp>
        <p:nvSpPr>
          <p:cNvPr id="4" name="TextBox 3"/>
          <p:cNvSpPr txBox="1"/>
          <p:nvPr/>
        </p:nvSpPr>
        <p:spPr>
          <a:xfrm>
            <a:off x="428596" y="928670"/>
            <a:ext cx="8286808" cy="646331"/>
          </a:xfrm>
          <a:prstGeom prst="rect">
            <a:avLst/>
          </a:prstGeom>
          <a:noFill/>
        </p:spPr>
        <p:txBody>
          <a:bodyPr wrap="square" rtlCol="0">
            <a:spAutoFit/>
          </a:bodyPr>
          <a:lstStyle/>
          <a:p>
            <a:pPr indent="355600" algn="just"/>
            <a:r>
              <a:rPr lang="ru-RU" dirty="0" smtClean="0"/>
              <a:t>Управляющие процессы, потоки и хранилища показываются пунктирными линиями.</a:t>
            </a:r>
            <a:endParaRPr lang="ru-RU" dirty="0"/>
          </a:p>
        </p:txBody>
      </p:sp>
      <p:sp>
        <p:nvSpPr>
          <p:cNvPr id="6" name="TextBox 5"/>
          <p:cNvSpPr txBox="1"/>
          <p:nvPr/>
        </p:nvSpPr>
        <p:spPr>
          <a:xfrm>
            <a:off x="428596" y="1643050"/>
            <a:ext cx="8286808" cy="1754326"/>
          </a:xfrm>
          <a:prstGeom prst="rect">
            <a:avLst/>
          </a:prstGeom>
          <a:noFill/>
        </p:spPr>
        <p:txBody>
          <a:bodyPr wrap="square" rtlCol="0">
            <a:spAutoFit/>
          </a:bodyPr>
          <a:lstStyle/>
          <a:p>
            <a:r>
              <a:rPr lang="ru-RU" dirty="0" smtClean="0"/>
              <a:t>Типы управляющих потоков:</a:t>
            </a:r>
          </a:p>
          <a:p>
            <a:pPr marL="268288" indent="-268288" algn="just"/>
            <a:r>
              <a:rPr lang="ru-RU" dirty="0" smtClean="0"/>
              <a:t>а)</a:t>
            </a:r>
            <a:r>
              <a:rPr lang="ru-RU" b="1" dirty="0" smtClean="0"/>
              <a:t>	Т-поток (</a:t>
            </a:r>
            <a:r>
              <a:rPr lang="ru-RU" b="1" dirty="0" err="1" smtClean="0"/>
              <a:t>trigger</a:t>
            </a:r>
            <a:r>
              <a:rPr lang="ru-RU" b="1" dirty="0" smtClean="0"/>
              <a:t> </a:t>
            </a:r>
            <a:r>
              <a:rPr lang="ru-RU" b="1" dirty="0" err="1" smtClean="0"/>
              <a:t>flow</a:t>
            </a:r>
            <a:r>
              <a:rPr lang="ru-RU" b="1" dirty="0" smtClean="0"/>
              <a:t>).</a:t>
            </a:r>
            <a:r>
              <a:rPr lang="ru-RU" dirty="0" smtClean="0"/>
              <a:t> Сигнал запускает выполнения процесса (кнопка).</a:t>
            </a:r>
          </a:p>
          <a:p>
            <a:pPr marL="268288" indent="-268288" algn="just"/>
            <a:r>
              <a:rPr lang="ru-RU" dirty="0" smtClean="0"/>
              <a:t>б)</a:t>
            </a:r>
            <a:r>
              <a:rPr lang="ru-RU" b="1" dirty="0" smtClean="0"/>
              <a:t>	А-поток (</a:t>
            </a:r>
            <a:r>
              <a:rPr lang="ru-RU" b="1" dirty="0" err="1" smtClean="0"/>
              <a:t>activator</a:t>
            </a:r>
            <a:r>
              <a:rPr lang="ru-RU" b="1" dirty="0" smtClean="0"/>
              <a:t> </a:t>
            </a:r>
            <a:r>
              <a:rPr lang="ru-RU" b="1" dirty="0" err="1" smtClean="0"/>
              <a:t>flow</a:t>
            </a:r>
            <a:r>
              <a:rPr lang="ru-RU" b="1" dirty="0" smtClean="0"/>
              <a:t>).</a:t>
            </a:r>
            <a:r>
              <a:rPr lang="ru-RU" dirty="0" smtClean="0"/>
              <a:t> Пока поток идет, процесс непрерывно выполняется (выключатель).</a:t>
            </a:r>
          </a:p>
          <a:p>
            <a:pPr marL="268288" indent="-268288" algn="just"/>
            <a:r>
              <a:rPr lang="ru-RU" dirty="0" smtClean="0"/>
              <a:t>в)</a:t>
            </a:r>
            <a:r>
              <a:rPr lang="ru-RU" b="1" dirty="0" smtClean="0"/>
              <a:t>	E/D-поток (</a:t>
            </a:r>
            <a:r>
              <a:rPr lang="ru-RU" b="1" dirty="0" err="1" smtClean="0"/>
              <a:t>enable</a:t>
            </a:r>
            <a:r>
              <a:rPr lang="ru-RU" b="1" dirty="0" smtClean="0"/>
              <a:t>/</a:t>
            </a:r>
            <a:r>
              <a:rPr lang="ru-RU" b="1" dirty="0" err="1" smtClean="0"/>
              <a:t>disable</a:t>
            </a:r>
            <a:r>
              <a:rPr lang="ru-RU" b="1" dirty="0" smtClean="0"/>
              <a:t> </a:t>
            </a:r>
            <a:r>
              <a:rPr lang="ru-RU" b="1" dirty="0" err="1" smtClean="0"/>
              <a:t>How</a:t>
            </a:r>
            <a:r>
              <a:rPr lang="ru-RU" b="1" dirty="0" smtClean="0"/>
              <a:t>).</a:t>
            </a:r>
            <a:r>
              <a:rPr lang="ru-RU" dirty="0" smtClean="0"/>
              <a:t> Поток с двумя линиями: </a:t>
            </a:r>
            <a:r>
              <a:rPr lang="en-US" dirty="0" smtClean="0"/>
              <a:t>E </a:t>
            </a:r>
            <a:r>
              <a:rPr lang="ru-RU" dirty="0" smtClean="0"/>
              <a:t>«включает» процесс, </a:t>
            </a:r>
            <a:r>
              <a:rPr lang="en-US" dirty="0" smtClean="0"/>
              <a:t>D </a:t>
            </a:r>
            <a:r>
              <a:rPr lang="ru-RU" dirty="0" smtClean="0"/>
              <a:t>«выключает» (две кнопки </a:t>
            </a:r>
            <a:r>
              <a:rPr lang="ru-RU" dirty="0" err="1" smtClean="0"/>
              <a:t>вкл</a:t>
            </a:r>
            <a:r>
              <a:rPr lang="ru-RU" dirty="0" smtClean="0"/>
              <a:t>./выкл.).</a:t>
            </a:r>
            <a:endParaRPr lang="ru-RU" dirty="0"/>
          </a:p>
        </p:txBody>
      </p:sp>
      <p:pic>
        <p:nvPicPr>
          <p:cNvPr id="69635" name="Picture 3" descr="http://edu.dvgups.ru/METDOC/GDTRAN/YAT/ITIS/PROEK_INF_SIS/METOD/UMK_DO/frame/UMK_DO/BMP/DFD_Real_StrelkaUpr.png"/>
          <p:cNvPicPr>
            <a:picLocks noChangeAspect="1" noChangeArrowheads="1"/>
          </p:cNvPicPr>
          <p:nvPr/>
        </p:nvPicPr>
        <p:blipFill>
          <a:blip r:embed="rId2"/>
          <a:srcRect/>
          <a:stretch>
            <a:fillRect/>
          </a:stretch>
        </p:blipFill>
        <p:spPr bwMode="auto">
          <a:xfrm>
            <a:off x="1428728" y="3500438"/>
            <a:ext cx="6143668" cy="737242"/>
          </a:xfrm>
          <a:prstGeom prst="rect">
            <a:avLst/>
          </a:prstGeom>
          <a:noFill/>
        </p:spPr>
      </p:pic>
      <p:sp>
        <p:nvSpPr>
          <p:cNvPr id="8" name="Скругленный прямоугольник 7"/>
          <p:cNvSpPr/>
          <p:nvPr/>
        </p:nvSpPr>
        <p:spPr>
          <a:xfrm>
            <a:off x="1428728" y="4429132"/>
            <a:ext cx="1714512" cy="785818"/>
          </a:xfrm>
          <a:prstGeom prst="roundRect">
            <a:avLst/>
          </a:prstGeom>
          <a:ln>
            <a:prstDash val="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Согласовать кандидатуру</a:t>
            </a:r>
          </a:p>
        </p:txBody>
      </p:sp>
      <p:sp>
        <p:nvSpPr>
          <p:cNvPr id="9" name="Скругленный прямоугольник 8"/>
          <p:cNvSpPr/>
          <p:nvPr/>
        </p:nvSpPr>
        <p:spPr>
          <a:xfrm>
            <a:off x="5572132" y="4429132"/>
            <a:ext cx="1785950" cy="785818"/>
          </a:xfrm>
          <a:prstGeom prst="roundRect">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Нанять работника</a:t>
            </a:r>
          </a:p>
        </p:txBody>
      </p:sp>
      <p:cxnSp>
        <p:nvCxnSpPr>
          <p:cNvPr id="11" name="Прямая со стрелкой 10"/>
          <p:cNvCxnSpPr>
            <a:stCxn id="8" idx="3"/>
            <a:endCxn id="9" idx="1"/>
          </p:cNvCxnSpPr>
          <p:nvPr/>
        </p:nvCxnSpPr>
        <p:spPr>
          <a:xfrm>
            <a:off x="3143240" y="4822041"/>
            <a:ext cx="2428892" cy="1588"/>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571868" y="4429132"/>
            <a:ext cx="1643074" cy="369332"/>
          </a:xfrm>
          <a:prstGeom prst="rect">
            <a:avLst/>
          </a:prstGeom>
          <a:noFill/>
        </p:spPr>
        <p:txBody>
          <a:bodyPr wrap="square" rtlCol="0">
            <a:spAutoFit/>
          </a:bodyPr>
          <a:lstStyle/>
          <a:p>
            <a:pPr algn="ctr"/>
            <a:r>
              <a:rPr lang="ru-RU" dirty="0" smtClean="0"/>
              <a:t>Резолюция</a:t>
            </a:r>
            <a:endParaRPr lang="ru-RU" dirty="0"/>
          </a:p>
        </p:txBody>
      </p:sp>
      <p:sp>
        <p:nvSpPr>
          <p:cNvPr id="17" name="Скругленный прямоугольник 16"/>
          <p:cNvSpPr/>
          <p:nvPr/>
        </p:nvSpPr>
        <p:spPr>
          <a:xfrm>
            <a:off x="1357290" y="5429264"/>
            <a:ext cx="1857388" cy="785818"/>
          </a:xfrm>
          <a:prstGeom prst="roundRect">
            <a:avLst/>
          </a:prstGeom>
          <a:ln>
            <a:prstDash val="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Проверить баланс предприятия</a:t>
            </a:r>
          </a:p>
        </p:txBody>
      </p:sp>
      <p:sp>
        <p:nvSpPr>
          <p:cNvPr id="19" name="Скругленный прямоугольник 18"/>
          <p:cNvSpPr/>
          <p:nvPr/>
        </p:nvSpPr>
        <p:spPr>
          <a:xfrm>
            <a:off x="5643570" y="5429264"/>
            <a:ext cx="1785950" cy="785818"/>
          </a:xfrm>
          <a:prstGeom prst="roundRect">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ru-RU" dirty="0" smtClean="0"/>
              <a:t>Заплатить налог на прибыль</a:t>
            </a:r>
          </a:p>
        </p:txBody>
      </p:sp>
      <p:cxnSp>
        <p:nvCxnSpPr>
          <p:cNvPr id="21" name="Прямая со стрелкой 20"/>
          <p:cNvCxnSpPr>
            <a:stCxn id="17" idx="3"/>
            <a:endCxn id="19" idx="1"/>
          </p:cNvCxnSpPr>
          <p:nvPr/>
        </p:nvCxnSpPr>
        <p:spPr>
          <a:xfrm>
            <a:off x="3214678" y="5822173"/>
            <a:ext cx="2428892" cy="1588"/>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214678" y="5429264"/>
            <a:ext cx="2286016" cy="369332"/>
          </a:xfrm>
          <a:prstGeom prst="rect">
            <a:avLst/>
          </a:prstGeom>
          <a:noFill/>
        </p:spPr>
        <p:txBody>
          <a:bodyPr wrap="square" rtlCol="0">
            <a:spAutoFit/>
          </a:bodyPr>
          <a:lstStyle/>
          <a:p>
            <a:pPr algn="ctr"/>
            <a:r>
              <a:rPr lang="ru-RU" dirty="0" smtClean="0"/>
              <a:t>Наличие прибыли</a:t>
            </a: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Загрузка информации о погоде</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53</a:t>
            </a:fld>
            <a:endParaRPr lang="ru-RU"/>
          </a:p>
        </p:txBody>
      </p:sp>
      <p:pic>
        <p:nvPicPr>
          <p:cNvPr id="67586" name="Picture 2" descr="http://edu.dvgups.ru/METDOC/GDTRAN/YAT/ITIS/PROEK_INF_SIS/METOD/UMK_DO/frame/UMK_DO/BMP/DFD_Real_Sample.png"/>
          <p:cNvPicPr>
            <a:picLocks noChangeAspect="1" noChangeArrowheads="1"/>
          </p:cNvPicPr>
          <p:nvPr/>
        </p:nvPicPr>
        <p:blipFill>
          <a:blip r:embed="rId2"/>
          <a:srcRect/>
          <a:stretch>
            <a:fillRect/>
          </a:stretch>
        </p:blipFill>
        <p:spPr bwMode="auto">
          <a:xfrm>
            <a:off x="285720" y="1000108"/>
            <a:ext cx="8572560" cy="525334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Диаграммы процессов управления персоналом</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54</a:t>
            </a:fld>
            <a:endParaRPr lang="ru-RU"/>
          </a:p>
        </p:txBody>
      </p:sp>
      <p:sp>
        <p:nvSpPr>
          <p:cNvPr id="4" name="Прямоугольник 3"/>
          <p:cNvSpPr/>
          <p:nvPr/>
        </p:nvSpPr>
        <p:spPr>
          <a:xfrm>
            <a:off x="2357422" y="2357430"/>
            <a:ext cx="4565802" cy="369332"/>
          </a:xfrm>
          <a:prstGeom prst="rect">
            <a:avLst/>
          </a:prstGeom>
        </p:spPr>
        <p:txBody>
          <a:bodyPr wrap="none">
            <a:spAutoFit/>
          </a:bodyPr>
          <a:lstStyle/>
          <a:p>
            <a:r>
              <a:rPr lang="en-GB" dirty="0" smtClean="0"/>
              <a:t>http://www.betec.ru/index.php?id=18&amp;sid=76</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55</a:t>
            </a:fld>
            <a:endParaRPr lang="ru-RU"/>
          </a:p>
        </p:txBody>
      </p:sp>
      <p:sp>
        <p:nvSpPr>
          <p:cNvPr id="4" name="TextBox 3"/>
          <p:cNvSpPr txBox="1"/>
          <p:nvPr/>
        </p:nvSpPr>
        <p:spPr>
          <a:xfrm>
            <a:off x="428596" y="1357298"/>
            <a:ext cx="8286808" cy="646331"/>
          </a:xfrm>
          <a:prstGeom prst="rect">
            <a:avLst/>
          </a:prstGeom>
          <a:noFill/>
        </p:spPr>
        <p:txBody>
          <a:bodyPr wrap="square" rtlCol="0">
            <a:spAutoFit/>
          </a:bodyPr>
          <a:lstStyle/>
          <a:p>
            <a:pPr indent="355600"/>
            <a:r>
              <a:rPr lang="ru-RU" dirty="0" smtClean="0"/>
              <a:t>Разработать </a:t>
            </a:r>
            <a:r>
              <a:rPr lang="en-US" dirty="0" smtClean="0"/>
              <a:t>DFD</a:t>
            </a:r>
            <a:r>
              <a:rPr lang="ru-RU" dirty="0" smtClean="0"/>
              <a:t> для процессов, рассмотренных в предыдущем задании. Одну диаграмму изобразить в нотации Йордана, другую – </a:t>
            </a:r>
            <a:r>
              <a:rPr lang="ru-RU" dirty="0" err="1" smtClean="0"/>
              <a:t>Гейна-Сарсона</a:t>
            </a:r>
            <a:r>
              <a:rPr lang="ru-RU" dirty="0" smtClean="0"/>
              <a:t>.</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Лекция </a:t>
            </a:r>
            <a:r>
              <a:rPr lang="en-US" dirty="0" smtClean="0"/>
              <a:t>5</a:t>
            </a:r>
            <a:r>
              <a:rPr lang="ru-RU" dirty="0" smtClean="0"/>
              <a:t>. </a:t>
            </a:r>
            <a:r>
              <a:rPr lang="en-US" dirty="0" smtClean="0"/>
              <a:t>IDEF0</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56</a:t>
            </a:fld>
            <a:endParaRPr lang="ru-RU"/>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модели бизнес-процессов</a:t>
            </a:r>
            <a:br>
              <a:rPr lang="ru-RU" dirty="0" smtClean="0"/>
            </a:br>
            <a:r>
              <a:rPr lang="ru-RU" dirty="0" smtClean="0"/>
              <a:t>в </a:t>
            </a:r>
            <a:r>
              <a:rPr lang="en-US" dirty="0" err="1" smtClean="0"/>
              <a:t>BusinessStudio</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57</a:t>
            </a:fld>
            <a:endParaRPr lang="ru-RU"/>
          </a:p>
        </p:txBody>
      </p:sp>
      <p:graphicFrame>
        <p:nvGraphicFramePr>
          <p:cNvPr id="4" name="Таблица 3"/>
          <p:cNvGraphicFramePr>
            <a:graphicFrameLocks noGrp="1"/>
          </p:cNvGraphicFramePr>
          <p:nvPr/>
        </p:nvGraphicFramePr>
        <p:xfrm>
          <a:off x="571472" y="1214422"/>
          <a:ext cx="8001056" cy="4297680"/>
        </p:xfrm>
        <a:graphic>
          <a:graphicData uri="http://schemas.openxmlformats.org/drawingml/2006/table">
            <a:tbl>
              <a:tblPr>
                <a:tableStyleId>{616DA210-FB5B-4158-B5E0-FEB733F419BA}</a:tableStyleId>
              </a:tblPr>
              <a:tblGrid>
                <a:gridCol w="904466"/>
                <a:gridCol w="1878509"/>
                <a:gridCol w="5218081"/>
              </a:tblGrid>
              <a:tr h="0">
                <a:tc>
                  <a:txBody>
                    <a:bodyPr/>
                    <a:lstStyle/>
                    <a:p>
                      <a:r>
                        <a:rPr lang="ru-RU" sz="1800" dirty="0"/>
                        <a:t>Уровень модели </a:t>
                      </a:r>
                    </a:p>
                  </a:txBody>
                  <a:tcPr marL="45720" marR="45720" anchor="ctr"/>
                </a:tc>
                <a:tc>
                  <a:txBody>
                    <a:bodyPr/>
                    <a:lstStyle/>
                    <a:p>
                      <a:r>
                        <a:rPr lang="ru-RU" sz="1800" dirty="0" smtClean="0"/>
                        <a:t>Нотация </a:t>
                      </a:r>
                      <a:endParaRPr lang="ru-RU" sz="1800" dirty="0"/>
                    </a:p>
                  </a:txBody>
                  <a:tcPr marL="45720" marR="45720" anchor="ctr"/>
                </a:tc>
                <a:tc>
                  <a:txBody>
                    <a:bodyPr/>
                    <a:lstStyle/>
                    <a:p>
                      <a:r>
                        <a:rPr lang="ru-RU" sz="1800"/>
                        <a:t>Комментарий </a:t>
                      </a:r>
                    </a:p>
                  </a:txBody>
                  <a:tcPr marL="45720" marR="45720" anchor="ctr"/>
                </a:tc>
              </a:tr>
              <a:tr h="527463">
                <a:tc>
                  <a:txBody>
                    <a:bodyPr/>
                    <a:lstStyle/>
                    <a:p>
                      <a:r>
                        <a:rPr lang="ru-RU" sz="1800"/>
                        <a:t>0 </a:t>
                      </a:r>
                    </a:p>
                  </a:txBody>
                  <a:tcPr marL="45720" marR="45720" anchor="ctr"/>
                </a:tc>
                <a:tc>
                  <a:txBody>
                    <a:bodyPr/>
                    <a:lstStyle/>
                    <a:p>
                      <a:r>
                        <a:rPr lang="en-GB" sz="1800"/>
                        <a:t>IDEF0 (</a:t>
                      </a:r>
                      <a:r>
                        <a:rPr lang="ru-RU" sz="1800"/>
                        <a:t>контекстная диаграмма) </a:t>
                      </a:r>
                    </a:p>
                  </a:txBody>
                  <a:tcPr marL="45720" marR="45720" anchor="ctr"/>
                </a:tc>
                <a:tc>
                  <a:txBody>
                    <a:bodyPr/>
                    <a:lstStyle/>
                    <a:p>
                      <a:r>
                        <a:rPr lang="ru-RU" sz="1800" dirty="0" smtClean="0"/>
                        <a:t>Диаграмма </a:t>
                      </a:r>
                      <a:r>
                        <a:rPr lang="ru-RU" sz="1800" dirty="0"/>
                        <a:t>A-0 устанавливает область моделирования и ее границу. </a:t>
                      </a:r>
                    </a:p>
                  </a:txBody>
                  <a:tcPr marL="45720" marR="45720" anchor="ctr"/>
                </a:tc>
              </a:tr>
              <a:tr h="0">
                <a:tc>
                  <a:txBody>
                    <a:bodyPr/>
                    <a:lstStyle/>
                    <a:p>
                      <a:r>
                        <a:rPr lang="ru-RU" sz="1800"/>
                        <a:t>1 </a:t>
                      </a:r>
                    </a:p>
                  </a:txBody>
                  <a:tcPr marL="45720" marR="45720" anchor="ctr"/>
                </a:tc>
                <a:tc>
                  <a:txBody>
                    <a:bodyPr/>
                    <a:lstStyle/>
                    <a:p>
                      <a:r>
                        <a:rPr lang="en-GB" sz="1800"/>
                        <a:t>IDEF0 </a:t>
                      </a:r>
                    </a:p>
                  </a:txBody>
                  <a:tcPr marL="45720" marR="45720" anchor="ctr"/>
                </a:tc>
                <a:tc>
                  <a:txBody>
                    <a:bodyPr/>
                    <a:lstStyle/>
                    <a:p>
                      <a:r>
                        <a:rPr lang="ru-RU" sz="1800" dirty="0"/>
                        <a:t>1 уровень содержит процессы верхнего уровня модели. </a:t>
                      </a:r>
                      <a:r>
                        <a:rPr lang="ru-RU" sz="1800" dirty="0" smtClean="0"/>
                        <a:t>Модель </a:t>
                      </a:r>
                      <a:r>
                        <a:rPr lang="en-US" sz="1800" dirty="0" smtClean="0"/>
                        <a:t>A0</a:t>
                      </a:r>
                      <a:r>
                        <a:rPr lang="ru-RU" sz="1800" dirty="0" smtClean="0"/>
                        <a:t>.</a:t>
                      </a:r>
                      <a:endParaRPr lang="ru-RU" sz="1800" dirty="0"/>
                    </a:p>
                  </a:txBody>
                  <a:tcPr marL="45720" marR="45720" anchor="ctr"/>
                </a:tc>
              </a:tr>
              <a:tr h="389959">
                <a:tc>
                  <a:txBody>
                    <a:bodyPr/>
                    <a:lstStyle/>
                    <a:p>
                      <a:r>
                        <a:rPr lang="ru-RU" sz="1800" dirty="0" smtClean="0"/>
                        <a:t>2 </a:t>
                      </a:r>
                      <a:endParaRPr lang="ru-RU" sz="1800" dirty="0"/>
                    </a:p>
                  </a:txBody>
                  <a:tcPr marL="45720" marR="45720" anchor="ctr"/>
                </a:tc>
                <a:tc>
                  <a:txBody>
                    <a:bodyPr/>
                    <a:lstStyle/>
                    <a:p>
                      <a:r>
                        <a:rPr lang="en-GB" sz="1800"/>
                        <a:t>IDEF0 </a:t>
                      </a:r>
                    </a:p>
                  </a:txBody>
                  <a:tcPr marL="45720" marR="45720" anchor="ctr"/>
                </a:tc>
                <a:tc>
                  <a:txBody>
                    <a:bodyPr/>
                    <a:lstStyle/>
                    <a:p>
                      <a:r>
                        <a:rPr lang="ru-RU" sz="1800" dirty="0"/>
                        <a:t>2 уровень содержит декомпозицию процессов верхнего уровня. </a:t>
                      </a:r>
                      <a:r>
                        <a:rPr lang="ru-RU" sz="1800" dirty="0" smtClean="0"/>
                        <a:t>Модели </a:t>
                      </a:r>
                      <a:r>
                        <a:rPr lang="en-US" sz="1800" dirty="0" smtClean="0"/>
                        <a:t>A1-An</a:t>
                      </a:r>
                      <a:endParaRPr lang="ru-RU" sz="1800" dirty="0"/>
                    </a:p>
                  </a:txBody>
                  <a:tcPr marL="45720" marR="45720" anchor="ctr"/>
                </a:tc>
              </a:tr>
              <a:tr h="1055772">
                <a:tc>
                  <a:txBody>
                    <a:bodyPr/>
                    <a:lstStyle/>
                    <a:p>
                      <a:r>
                        <a:rPr lang="ru-RU" sz="1800"/>
                        <a:t>3 и далее </a:t>
                      </a:r>
                    </a:p>
                  </a:txBody>
                  <a:tcPr marL="45720" marR="45720" anchor="ctr"/>
                </a:tc>
                <a:tc>
                  <a:txBody>
                    <a:bodyPr/>
                    <a:lstStyle/>
                    <a:p>
                      <a:r>
                        <a:rPr lang="ru-RU" sz="1800"/>
                        <a:t>Процесс, Процедура, </a:t>
                      </a:r>
                      <a:r>
                        <a:rPr lang="en-GB" sz="1800"/>
                        <a:t>BPMN, EPC </a:t>
                      </a:r>
                    </a:p>
                  </a:txBody>
                  <a:tcPr marL="45720" marR="45720" anchor="ctr"/>
                </a:tc>
                <a:tc>
                  <a:txBody>
                    <a:bodyPr/>
                    <a:lstStyle/>
                    <a:p>
                      <a:r>
                        <a:rPr lang="ru-RU" sz="1800" dirty="0" smtClean="0"/>
                        <a:t>3 </a:t>
                      </a:r>
                      <a:r>
                        <a:rPr lang="ru-RU" sz="1800" dirty="0"/>
                        <a:t>уровень </a:t>
                      </a:r>
                      <a:r>
                        <a:rPr lang="ru-RU" sz="1800" dirty="0" smtClean="0"/>
                        <a:t>представляет </a:t>
                      </a:r>
                      <a:r>
                        <a:rPr lang="ru-RU" sz="1800" dirty="0"/>
                        <a:t>собой работы - наименьшие возможные процессы, создающие минимальный отделимый </a:t>
                      </a:r>
                      <a:r>
                        <a:rPr lang="ru-RU" sz="1800" dirty="0" smtClean="0"/>
                        <a:t>результат. За </a:t>
                      </a:r>
                      <a:r>
                        <a:rPr lang="ru-RU" sz="1800" dirty="0"/>
                        <a:t>отдельные действия внутри работы будут отвечать конкретные должностные лица. </a:t>
                      </a:r>
                    </a:p>
                  </a:txBody>
                  <a:tcPr marL="45720" marR="45720" anchor="ct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Иерархия диаграмм </a:t>
            </a:r>
            <a:r>
              <a:rPr lang="en-US" dirty="0" smtClean="0"/>
              <a:t>IDEF0</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58</a:t>
            </a:fld>
            <a:endParaRPr lang="ru-RU"/>
          </a:p>
        </p:txBody>
      </p:sp>
      <p:pic>
        <p:nvPicPr>
          <p:cNvPr id="2050" name="Picture 2" descr="http://dit.isuct.ru/ivt/books/CASE/case10/idef0/images/img3_1.gif"/>
          <p:cNvPicPr>
            <a:picLocks noChangeAspect="1" noChangeArrowheads="1"/>
          </p:cNvPicPr>
          <p:nvPr/>
        </p:nvPicPr>
        <p:blipFill>
          <a:blip r:embed="rId2"/>
          <a:srcRect/>
          <a:stretch>
            <a:fillRect/>
          </a:stretch>
        </p:blipFill>
        <p:spPr bwMode="auto">
          <a:xfrm>
            <a:off x="142844" y="1000108"/>
            <a:ext cx="4648200" cy="5562600"/>
          </a:xfrm>
          <a:prstGeom prst="rect">
            <a:avLst/>
          </a:prstGeom>
          <a:noFill/>
        </p:spPr>
      </p:pic>
      <p:sp>
        <p:nvSpPr>
          <p:cNvPr id="5" name="Прямоугольник 4"/>
          <p:cNvSpPr/>
          <p:nvPr/>
        </p:nvSpPr>
        <p:spPr>
          <a:xfrm>
            <a:off x="5072066" y="1000108"/>
            <a:ext cx="3714744" cy="2031325"/>
          </a:xfrm>
          <a:prstGeom prst="rect">
            <a:avLst/>
          </a:prstGeom>
        </p:spPr>
        <p:txBody>
          <a:bodyPr wrap="square">
            <a:spAutoFit/>
          </a:bodyPr>
          <a:lstStyle/>
          <a:p>
            <a:r>
              <a:rPr lang="ru-RU" dirty="0" smtClean="0"/>
              <a:t>Каждая IDEF0-диаграмма содержит блоки и дуги.</a:t>
            </a:r>
          </a:p>
          <a:p>
            <a:r>
              <a:rPr lang="ru-RU" b="1" dirty="0" smtClean="0"/>
              <a:t>Блоки</a:t>
            </a:r>
            <a:r>
              <a:rPr lang="ru-RU" dirty="0" smtClean="0"/>
              <a:t> изображают функции моделируемой системы.</a:t>
            </a:r>
          </a:p>
          <a:p>
            <a:r>
              <a:rPr lang="ru-RU" b="1" dirty="0" smtClean="0"/>
              <a:t>Дуги</a:t>
            </a:r>
            <a:r>
              <a:rPr lang="ru-RU" dirty="0" smtClean="0"/>
              <a:t> связывают блоки вместе и отображают взаимодействия и взаимосвязи между ними.</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Блоки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59</a:t>
            </a:fld>
            <a:endParaRPr lang="ru-RU"/>
          </a:p>
        </p:txBody>
      </p:sp>
      <p:sp>
        <p:nvSpPr>
          <p:cNvPr id="4" name="Прямоугольник 3"/>
          <p:cNvSpPr/>
          <p:nvPr/>
        </p:nvSpPr>
        <p:spPr>
          <a:xfrm>
            <a:off x="500034" y="857232"/>
            <a:ext cx="8358246" cy="2031325"/>
          </a:xfrm>
          <a:prstGeom prst="rect">
            <a:avLst/>
          </a:prstGeom>
        </p:spPr>
        <p:txBody>
          <a:bodyPr wrap="square">
            <a:spAutoFit/>
          </a:bodyPr>
          <a:lstStyle/>
          <a:p>
            <a:r>
              <a:rPr lang="ru-RU" dirty="0" smtClean="0"/>
              <a:t>Блоки на диаграмме представляют функции. </a:t>
            </a:r>
            <a:r>
              <a:rPr lang="ru-RU" b="1" i="1" dirty="0" smtClean="0"/>
              <a:t>Функция - это все, что может быть выражено активным глагольным оборотом. </a:t>
            </a:r>
            <a:r>
              <a:rPr lang="ru-RU" dirty="0" smtClean="0"/>
              <a:t>Функции показывают, что должно выполняться, не идентифицируя при этом какие-либо другие аспекты, такие как необходимость в них или их смысл. </a:t>
            </a:r>
          </a:p>
          <a:p>
            <a:endParaRPr lang="ru-RU" dirty="0" smtClean="0"/>
          </a:p>
          <a:p>
            <a:r>
              <a:rPr lang="ru-RU" dirty="0" smtClean="0"/>
              <a:t>Имена функций записываются внутри блоков. Имя должно быть активным глаголом, глагольным оборотом или отглагольным существительным.</a:t>
            </a:r>
          </a:p>
        </p:txBody>
      </p:sp>
      <p:sp>
        <p:nvSpPr>
          <p:cNvPr id="5" name="Прямоугольник 4"/>
          <p:cNvSpPr/>
          <p:nvPr/>
        </p:nvSpPr>
        <p:spPr>
          <a:xfrm>
            <a:off x="500034" y="3071810"/>
            <a:ext cx="7929618" cy="923330"/>
          </a:xfrm>
          <a:prstGeom prst="rect">
            <a:avLst/>
          </a:prstGeom>
        </p:spPr>
        <p:txBody>
          <a:bodyPr wrap="square">
            <a:spAutoFit/>
          </a:bodyPr>
          <a:lstStyle/>
          <a:p>
            <a:r>
              <a:rPr lang="ru-RU" dirty="0" smtClean="0"/>
              <a:t>Каждая диаграмма, кроме контекстной, должна содержать 3-6 блоков. Каждый блок на диаграмме имеет номер в диапазоне 1-6, записанный в нижнем правом углу.</a:t>
            </a:r>
            <a:endParaRPr lang="ru-RU" dirty="0"/>
          </a:p>
        </p:txBody>
      </p:sp>
      <p:sp>
        <p:nvSpPr>
          <p:cNvPr id="6" name="Прямоугольник 5"/>
          <p:cNvSpPr/>
          <p:nvPr/>
        </p:nvSpPr>
        <p:spPr>
          <a:xfrm>
            <a:off x="571472" y="4143380"/>
            <a:ext cx="8143932" cy="2308324"/>
          </a:xfrm>
          <a:prstGeom prst="rect">
            <a:avLst/>
          </a:prstGeom>
        </p:spPr>
        <p:txBody>
          <a:bodyPr wrap="square">
            <a:spAutoFit/>
          </a:bodyPr>
          <a:lstStyle/>
          <a:p>
            <a:r>
              <a:rPr lang="ru-RU" b="1" dirty="0" smtClean="0"/>
              <a:t>Доминирование.</a:t>
            </a:r>
            <a:r>
              <a:rPr lang="ru-RU" dirty="0" smtClean="0"/>
              <a:t> Блоки IDEF0 на </a:t>
            </a:r>
            <a:r>
              <a:rPr lang="ru-RU" dirty="0" err="1" smtClean="0"/>
              <a:t>неконтекстной</a:t>
            </a:r>
            <a:r>
              <a:rPr lang="ru-RU" dirty="0" smtClean="0"/>
              <a:t> диаграмме должны располагаться по диагонали - от левого верхнего угла диаграммы до правого нижнего в порядке присвоенных номеров. Блоки на диаграмме, расположенные вверху слева, "доминируют" над блоками, расположенными внизу справа. "Доминирование" понимается как влияние, которое блок оказывает на другие блоки диаграммы. Расположение блоков на листе диаграммы отражает авторское понимание доминирования. Таким образом, топология диаграммы показывает, какие функции оказывают большее влияние на остальные.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txBody>
          <a:bodyPr>
            <a:normAutofit fontScale="90000"/>
          </a:bodyPr>
          <a:lstStyle/>
          <a:p>
            <a:r>
              <a:rPr lang="ru-RU" dirty="0"/>
              <a:t>Основные способы описания бизнес-процессов</a:t>
            </a:r>
          </a:p>
        </p:txBody>
      </p:sp>
      <p:sp>
        <p:nvSpPr>
          <p:cNvPr id="3" name="TextBox 2"/>
          <p:cNvSpPr txBox="1"/>
          <p:nvPr/>
        </p:nvSpPr>
        <p:spPr>
          <a:xfrm>
            <a:off x="428596" y="714356"/>
            <a:ext cx="8286808" cy="1200329"/>
          </a:xfrm>
          <a:prstGeom prst="rect">
            <a:avLst/>
          </a:prstGeom>
          <a:noFill/>
        </p:spPr>
        <p:txBody>
          <a:bodyPr wrap="square" rtlCol="0">
            <a:spAutoFit/>
          </a:bodyPr>
          <a:lstStyle/>
          <a:p>
            <a:pPr lvl="0" algn="just"/>
            <a:r>
              <a:rPr lang="ru-RU" b="1" dirty="0"/>
              <a:t>Вертикальное (функциональный подход) </a:t>
            </a:r>
            <a:r>
              <a:rPr lang="ru-RU" dirty="0"/>
              <a:t>– </a:t>
            </a:r>
            <a:r>
              <a:rPr lang="ru-RU" dirty="0" smtClean="0"/>
              <a:t>простая декомпозиция исходного процесса на </a:t>
            </a:r>
            <a:r>
              <a:rPr lang="ru-RU" dirty="0"/>
              <a:t>более мелкие процессы и </a:t>
            </a:r>
            <a:r>
              <a:rPr lang="ru-RU" dirty="0" smtClean="0"/>
              <a:t>работы.</a:t>
            </a:r>
            <a:endParaRPr lang="ru-RU" dirty="0"/>
          </a:p>
          <a:p>
            <a:pPr lvl="0" algn="just"/>
            <a:r>
              <a:rPr lang="ru-RU" b="1" dirty="0"/>
              <a:t>Горизонтальное (процессный подход)</a:t>
            </a:r>
            <a:r>
              <a:rPr lang="ru-RU" dirty="0"/>
              <a:t> – показывает взаимосвязи между работами для достижения общей цели</a:t>
            </a:r>
            <a:r>
              <a:rPr lang="ru-RU" dirty="0" smtClean="0"/>
              <a:t>.</a:t>
            </a:r>
            <a:endParaRPr lang="ru-RU" dirty="0"/>
          </a:p>
        </p:txBody>
      </p:sp>
      <p:pic>
        <p:nvPicPr>
          <p:cNvPr id="4" name="Рисунок 3" descr="http://www.betec.ru/images/articles/konsdir/r1.gif"/>
          <p:cNvPicPr/>
          <p:nvPr/>
        </p:nvPicPr>
        <p:blipFill>
          <a:blip r:embed="rId2" cstate="print"/>
          <a:srcRect/>
          <a:stretch>
            <a:fillRect/>
          </a:stretch>
        </p:blipFill>
        <p:spPr bwMode="auto">
          <a:xfrm>
            <a:off x="285720" y="1857364"/>
            <a:ext cx="8501122" cy="5000636"/>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C92996B6-944A-4A11-9064-95E51A78E860}" type="slidenum">
              <a:rPr lang="ru-RU" smtClean="0"/>
              <a:pPr/>
              <a:t>6</a:t>
            </a:fld>
            <a:endParaRPr lang="ru-RU"/>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Виды и размещение дуг (</a:t>
            </a:r>
            <a:r>
              <a:rPr lang="en-GB" dirty="0" smtClean="0"/>
              <a:t>ICOM</a:t>
            </a:r>
            <a:r>
              <a:rPr lang="ru-RU" dirty="0" smtClean="0"/>
              <a:t>)</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60</a:t>
            </a:fld>
            <a:endParaRPr lang="ru-RU"/>
          </a:p>
        </p:txBody>
      </p:sp>
      <p:pic>
        <p:nvPicPr>
          <p:cNvPr id="1026" name="Picture 2" descr="http://itteach.ru/cache/imageproccessing/images/bpwin/3.files/222.files/2221_486x295x0.png"/>
          <p:cNvPicPr>
            <a:picLocks noChangeAspect="1" noChangeArrowheads="1"/>
          </p:cNvPicPr>
          <p:nvPr/>
        </p:nvPicPr>
        <p:blipFill>
          <a:blip r:embed="rId2">
            <a:lum contrast="20000"/>
          </a:blip>
          <a:srcRect/>
          <a:stretch>
            <a:fillRect/>
          </a:stretch>
        </p:blipFill>
        <p:spPr bwMode="auto">
          <a:xfrm>
            <a:off x="214282" y="3071810"/>
            <a:ext cx="4643470" cy="2818568"/>
          </a:xfrm>
          <a:prstGeom prst="rect">
            <a:avLst/>
          </a:prstGeom>
          <a:noFill/>
        </p:spPr>
      </p:pic>
      <p:graphicFrame>
        <p:nvGraphicFramePr>
          <p:cNvPr id="5" name="Таблица 4"/>
          <p:cNvGraphicFramePr>
            <a:graphicFrameLocks noGrp="1"/>
          </p:cNvGraphicFramePr>
          <p:nvPr/>
        </p:nvGraphicFramePr>
        <p:xfrm>
          <a:off x="1643042" y="928670"/>
          <a:ext cx="5929354" cy="1920240"/>
        </p:xfrm>
        <a:graphic>
          <a:graphicData uri="http://schemas.openxmlformats.org/drawingml/2006/table">
            <a:tbl>
              <a:tblPr/>
              <a:tblGrid>
                <a:gridCol w="1614428"/>
                <a:gridCol w="1614428"/>
                <a:gridCol w="2700498"/>
              </a:tblGrid>
              <a:tr h="0">
                <a:tc gridSpan="2">
                  <a:txBody>
                    <a:bodyPr/>
                    <a:lstStyle/>
                    <a:p>
                      <a:pPr algn="ctr"/>
                      <a:r>
                        <a:rPr lang="ru-RU" b="1" dirty="0"/>
                        <a:t>Название объектов </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hMerge="1">
                  <a:txBody>
                    <a:bodyPr/>
                    <a:lstStyle/>
                    <a:p>
                      <a:endParaRPr lang="ru-RU"/>
                    </a:p>
                  </a:txBody>
                  <a:tcPr/>
                </a:tc>
                <a:tc rowSpan="2">
                  <a:txBody>
                    <a:bodyPr/>
                    <a:lstStyle/>
                    <a:p>
                      <a:pPr algn="ctr"/>
                      <a:r>
                        <a:rPr lang="ru-RU" b="1" dirty="0"/>
                        <a:t>Размещение </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r>
              <a:tr h="0">
                <a:tc>
                  <a:txBody>
                    <a:bodyPr/>
                    <a:lstStyle/>
                    <a:p>
                      <a:pPr algn="ctr"/>
                      <a:r>
                        <a:rPr lang="ru-RU" b="1" dirty="0"/>
                        <a:t>Русский вариант </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a:r>
                        <a:rPr lang="ru-RU" b="1" dirty="0"/>
                        <a:t>Английский вариант </a:t>
                      </a:r>
                      <a:endParaRPr lang="ru-RU"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vMerge="1">
                  <a:txBody>
                    <a:bodyPr/>
                    <a:lstStyle/>
                    <a:p>
                      <a:endParaRPr lang="ru-RU"/>
                    </a:p>
                  </a:txBody>
                  <a:tcPr/>
                </a:tc>
              </a:tr>
              <a:tr h="0">
                <a:tc>
                  <a:txBody>
                    <a:bodyPr/>
                    <a:lstStyle/>
                    <a:p>
                      <a:pPr algn="ctr"/>
                      <a:r>
                        <a:rPr lang="ru-RU"/>
                        <a:t>Вход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I</a:t>
                      </a:r>
                      <a:r>
                        <a:rPr lang="en-GB" dirty="0" smtClean="0"/>
                        <a:t>nput </a:t>
                      </a:r>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dirty="0"/>
                        <a:t>Подходит к работе слева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dirty="0"/>
                        <a:t>Управление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C</a:t>
                      </a:r>
                      <a:r>
                        <a:rPr lang="en-GB" dirty="0" smtClean="0"/>
                        <a:t>ontrol </a:t>
                      </a:r>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dirty="0"/>
                        <a:t>Подходит к работе сверху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a:t>Выход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O</a:t>
                      </a:r>
                      <a:r>
                        <a:rPr lang="en-GB" dirty="0" smtClean="0"/>
                        <a:t>utput</a:t>
                      </a:r>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dirty="0"/>
                        <a:t>Исходит от работы справа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ru-RU"/>
                        <a:t>Механизм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M</a:t>
                      </a:r>
                      <a:r>
                        <a:rPr lang="en-GB" dirty="0" smtClean="0"/>
                        <a:t>echanism</a:t>
                      </a:r>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dirty="0"/>
                        <a:t>Подходит к работе снизу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8" name="Picture 4" descr="&amp;Rcy;&amp;icy;&amp;scy;. 1. &amp;Scy;&amp;tcy;&amp;acy;&amp;ncy;&amp;dcy;&amp;acy;&amp;rcy;&amp;tcy; &amp;ocy;&amp;pcy;&amp;icy;&amp;scy;&amp;acy;&amp;ncy;&amp;icy;&amp;yacy; &amp;bcy;&amp;icy;&amp;zcy;&amp;ncy;&amp;iecy;&amp;scy;-&amp;pcy;&amp;rcy;&amp;ocy;&amp;tscy;&amp;iecy;&amp;scy;&amp;scy;&amp;acy; IDEF0"/>
          <p:cNvPicPr>
            <a:picLocks noChangeAspect="1" noChangeArrowheads="1"/>
          </p:cNvPicPr>
          <p:nvPr/>
        </p:nvPicPr>
        <p:blipFill>
          <a:blip r:embed="rId3"/>
          <a:srcRect l="10374"/>
          <a:stretch>
            <a:fillRect/>
          </a:stretch>
        </p:blipFill>
        <p:spPr bwMode="auto">
          <a:xfrm>
            <a:off x="4786314" y="2928934"/>
            <a:ext cx="4201880" cy="2786082"/>
          </a:xfrm>
          <a:prstGeom prst="rect">
            <a:avLst/>
          </a:prstGeom>
          <a:noFill/>
        </p:spPr>
      </p:pic>
      <p:sp>
        <p:nvSpPr>
          <p:cNvPr id="7" name="TextBox 6"/>
          <p:cNvSpPr txBox="1"/>
          <p:nvPr/>
        </p:nvSpPr>
        <p:spPr>
          <a:xfrm>
            <a:off x="642910" y="6000768"/>
            <a:ext cx="8001056" cy="646331"/>
          </a:xfrm>
          <a:prstGeom prst="rect">
            <a:avLst/>
          </a:prstGeom>
          <a:noFill/>
        </p:spPr>
        <p:txBody>
          <a:bodyPr wrap="square" rtlCol="0">
            <a:spAutoFit/>
          </a:bodyPr>
          <a:lstStyle/>
          <a:p>
            <a:r>
              <a:rPr lang="ru-RU" dirty="0" smtClean="0"/>
              <a:t>Дуги могут быть </a:t>
            </a:r>
            <a:r>
              <a:rPr lang="ru-RU" i="1" dirty="0" smtClean="0"/>
              <a:t>внутренними</a:t>
            </a:r>
            <a:r>
              <a:rPr lang="ru-RU" dirty="0" smtClean="0"/>
              <a:t> и </a:t>
            </a:r>
            <a:r>
              <a:rPr lang="ru-RU" i="1" dirty="0" smtClean="0"/>
              <a:t>граничными</a:t>
            </a:r>
            <a:r>
              <a:rPr lang="ru-RU" dirty="0" smtClean="0"/>
              <a:t>. Граничные дуги на самом верхнем уровне А-0 называются </a:t>
            </a:r>
            <a:r>
              <a:rPr lang="ru-RU" i="1" dirty="0" smtClean="0"/>
              <a:t>внешними</a:t>
            </a:r>
            <a:r>
              <a:rPr lang="ru-RU" dirty="0" smtClean="0"/>
              <a:t> дугами.</a:t>
            </a: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связей между блоками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61</a:t>
            </a:fld>
            <a:endParaRPr lang="ru-RU"/>
          </a:p>
        </p:txBody>
      </p:sp>
      <p:sp>
        <p:nvSpPr>
          <p:cNvPr id="4" name="Прямоугольник 3"/>
          <p:cNvSpPr/>
          <p:nvPr/>
        </p:nvSpPr>
        <p:spPr>
          <a:xfrm>
            <a:off x="500034" y="928670"/>
            <a:ext cx="8215370" cy="2031325"/>
          </a:xfrm>
          <a:prstGeom prst="rect">
            <a:avLst/>
          </a:prstGeom>
        </p:spPr>
        <p:txBody>
          <a:bodyPr wrap="square">
            <a:spAutoFit/>
          </a:bodyPr>
          <a:lstStyle/>
          <a:p>
            <a:pPr indent="452438" algn="just"/>
            <a:r>
              <a:rPr lang="ru-RU" dirty="0" smtClean="0"/>
              <a:t>В методологии IDEF0 требуется только пять типов взаимодействий между блоками для описания их отношений: </a:t>
            </a:r>
          </a:p>
          <a:p>
            <a:pPr marL="355600" indent="-173038" algn="just">
              <a:buFont typeface="Arial" pitchFamily="34" charset="0"/>
              <a:buChar char="•"/>
            </a:pPr>
            <a:r>
              <a:rPr lang="ru-RU" dirty="0" smtClean="0"/>
              <a:t>по управлению </a:t>
            </a:r>
          </a:p>
          <a:p>
            <a:pPr marL="355600" indent="-173038" algn="just">
              <a:buFont typeface="Arial" pitchFamily="34" charset="0"/>
              <a:buChar char="•"/>
            </a:pPr>
            <a:r>
              <a:rPr lang="ru-RU" dirty="0" smtClean="0"/>
              <a:t>по входу</a:t>
            </a:r>
          </a:p>
          <a:p>
            <a:pPr marL="355600" indent="-173038" algn="just">
              <a:buFont typeface="Arial" pitchFamily="34" charset="0"/>
              <a:buChar char="•"/>
            </a:pPr>
            <a:r>
              <a:rPr lang="ru-RU" dirty="0" smtClean="0"/>
              <a:t>обратная связь по управлению</a:t>
            </a:r>
          </a:p>
          <a:p>
            <a:pPr marL="355600" indent="-173038" algn="just">
              <a:buFont typeface="Arial" pitchFamily="34" charset="0"/>
              <a:buChar char="•"/>
            </a:pPr>
            <a:r>
              <a:rPr lang="ru-RU" dirty="0" smtClean="0"/>
              <a:t>обратная связь по входу</a:t>
            </a:r>
          </a:p>
          <a:p>
            <a:pPr marL="355600" indent="-173038" algn="just">
              <a:buFont typeface="Arial" pitchFamily="34" charset="0"/>
              <a:buChar char="•"/>
            </a:pPr>
            <a:r>
              <a:rPr lang="ru-RU" dirty="0" smtClean="0"/>
              <a:t>выход-механизм</a:t>
            </a:r>
            <a:endParaRPr lang="ru-RU" dirty="0"/>
          </a:p>
        </p:txBody>
      </p:sp>
      <p:pic>
        <p:nvPicPr>
          <p:cNvPr id="77826" name="Picture 2" descr="http://itteach.ru/cache/imageproccessing/images/bpwin/3.files/222.files/222_288x205x0.png"/>
          <p:cNvPicPr>
            <a:picLocks noChangeAspect="1" noChangeArrowheads="1"/>
          </p:cNvPicPr>
          <p:nvPr/>
        </p:nvPicPr>
        <p:blipFill>
          <a:blip r:embed="rId2">
            <a:lum contrast="30000"/>
          </a:blip>
          <a:srcRect/>
          <a:stretch>
            <a:fillRect/>
          </a:stretch>
        </p:blipFill>
        <p:spPr bwMode="auto">
          <a:xfrm>
            <a:off x="0" y="3225623"/>
            <a:ext cx="2895123" cy="2060765"/>
          </a:xfrm>
          <a:prstGeom prst="rect">
            <a:avLst/>
          </a:prstGeom>
          <a:noFill/>
        </p:spPr>
      </p:pic>
      <p:pic>
        <p:nvPicPr>
          <p:cNvPr id="77828" name="Picture 4" descr="http://itteach.ru/cache/imageproccessing/images/bpwin/3.files/222.files/2223_268x186x0.png"/>
          <p:cNvPicPr>
            <a:picLocks noChangeAspect="1" noChangeArrowheads="1"/>
          </p:cNvPicPr>
          <p:nvPr/>
        </p:nvPicPr>
        <p:blipFill>
          <a:blip r:embed="rId3">
            <a:lum contrast="30000"/>
          </a:blip>
          <a:srcRect/>
          <a:stretch>
            <a:fillRect/>
          </a:stretch>
        </p:blipFill>
        <p:spPr bwMode="auto">
          <a:xfrm>
            <a:off x="2928926" y="3286124"/>
            <a:ext cx="2985031" cy="2071702"/>
          </a:xfrm>
          <a:prstGeom prst="rect">
            <a:avLst/>
          </a:prstGeom>
          <a:noFill/>
        </p:spPr>
      </p:pic>
      <p:sp>
        <p:nvSpPr>
          <p:cNvPr id="7" name="Прямоугольник 6"/>
          <p:cNvSpPr/>
          <p:nvPr/>
        </p:nvSpPr>
        <p:spPr>
          <a:xfrm>
            <a:off x="714348" y="5357826"/>
            <a:ext cx="1631729" cy="369332"/>
          </a:xfrm>
          <a:prstGeom prst="rect">
            <a:avLst/>
          </a:prstGeom>
        </p:spPr>
        <p:txBody>
          <a:bodyPr wrap="none">
            <a:spAutoFit/>
          </a:bodyPr>
          <a:lstStyle/>
          <a:p>
            <a:r>
              <a:rPr lang="ru-RU" dirty="0" smtClean="0"/>
              <a:t>Связь по входу</a:t>
            </a:r>
            <a:endParaRPr lang="ru-RU" dirty="0"/>
          </a:p>
        </p:txBody>
      </p:sp>
      <p:sp>
        <p:nvSpPr>
          <p:cNvPr id="8" name="Прямоугольник 7"/>
          <p:cNvSpPr/>
          <p:nvPr/>
        </p:nvSpPr>
        <p:spPr>
          <a:xfrm>
            <a:off x="3357554" y="5429264"/>
            <a:ext cx="2293577" cy="369332"/>
          </a:xfrm>
          <a:prstGeom prst="rect">
            <a:avLst/>
          </a:prstGeom>
        </p:spPr>
        <p:txBody>
          <a:bodyPr wrap="none">
            <a:spAutoFit/>
          </a:bodyPr>
          <a:lstStyle/>
          <a:p>
            <a:r>
              <a:rPr lang="ru-RU" dirty="0" smtClean="0"/>
              <a:t>Связь по управлению</a:t>
            </a:r>
            <a:endParaRPr lang="ru-RU" dirty="0"/>
          </a:p>
        </p:txBody>
      </p:sp>
      <p:pic>
        <p:nvPicPr>
          <p:cNvPr id="77830" name="Picture 6" descr="http://itteach.ru/cache/imageproccessing/images/bpwin/3.files/222.files/2226_266x209x0.png"/>
          <p:cNvPicPr>
            <a:picLocks noChangeAspect="1" noChangeArrowheads="1"/>
          </p:cNvPicPr>
          <p:nvPr/>
        </p:nvPicPr>
        <p:blipFill>
          <a:blip r:embed="rId4">
            <a:lum contrast="30000"/>
          </a:blip>
          <a:srcRect/>
          <a:stretch>
            <a:fillRect/>
          </a:stretch>
        </p:blipFill>
        <p:spPr bwMode="auto">
          <a:xfrm>
            <a:off x="6000760" y="3000372"/>
            <a:ext cx="3143240" cy="2469689"/>
          </a:xfrm>
          <a:prstGeom prst="rect">
            <a:avLst/>
          </a:prstGeom>
          <a:noFill/>
        </p:spPr>
      </p:pic>
      <p:sp>
        <p:nvSpPr>
          <p:cNvPr id="10" name="Прямоугольник 9"/>
          <p:cNvSpPr/>
          <p:nvPr/>
        </p:nvSpPr>
        <p:spPr>
          <a:xfrm>
            <a:off x="6357950" y="5429264"/>
            <a:ext cx="2441566" cy="369332"/>
          </a:xfrm>
          <a:prstGeom prst="rect">
            <a:avLst/>
          </a:prstGeom>
        </p:spPr>
        <p:txBody>
          <a:bodyPr wrap="none">
            <a:spAutoFit/>
          </a:bodyPr>
          <a:lstStyle/>
          <a:p>
            <a:r>
              <a:rPr lang="ru-RU" dirty="0" smtClean="0"/>
              <a:t>Связь выход-механизм</a:t>
            </a: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Рекурсивные (обратные) связи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62</a:t>
            </a:fld>
            <a:endParaRPr lang="ru-RU"/>
          </a:p>
        </p:txBody>
      </p:sp>
      <p:pic>
        <p:nvPicPr>
          <p:cNvPr id="78850" name="Picture 2" descr="http://itteach.ru/cache/imageproccessing/images/bpwin/3.files/222.files/2224_285x195x0.png"/>
          <p:cNvPicPr>
            <a:picLocks noChangeAspect="1" noChangeArrowheads="1"/>
          </p:cNvPicPr>
          <p:nvPr/>
        </p:nvPicPr>
        <p:blipFill>
          <a:blip r:embed="rId2">
            <a:lum contrast="20000"/>
          </a:blip>
          <a:srcRect/>
          <a:stretch>
            <a:fillRect/>
          </a:stretch>
        </p:blipFill>
        <p:spPr bwMode="auto">
          <a:xfrm>
            <a:off x="571472" y="1357298"/>
            <a:ext cx="3286148" cy="2248418"/>
          </a:xfrm>
          <a:prstGeom prst="rect">
            <a:avLst/>
          </a:prstGeom>
          <a:noFill/>
        </p:spPr>
      </p:pic>
      <p:pic>
        <p:nvPicPr>
          <p:cNvPr id="78856" name="Picture 8" descr="http://itteach.ru/cache/imageproccessing/images/bpwin/3.files/222.files/22225_447x307x0.png"/>
          <p:cNvPicPr>
            <a:picLocks noChangeAspect="1" noChangeArrowheads="1"/>
          </p:cNvPicPr>
          <p:nvPr/>
        </p:nvPicPr>
        <p:blipFill>
          <a:blip r:embed="rId3">
            <a:lum contrast="30000"/>
          </a:blip>
          <a:srcRect/>
          <a:stretch>
            <a:fillRect/>
          </a:stretch>
        </p:blipFill>
        <p:spPr bwMode="auto">
          <a:xfrm>
            <a:off x="4357686" y="1071546"/>
            <a:ext cx="4643470" cy="3189140"/>
          </a:xfrm>
          <a:prstGeom prst="rect">
            <a:avLst/>
          </a:prstGeom>
          <a:noFill/>
        </p:spPr>
      </p:pic>
      <p:sp>
        <p:nvSpPr>
          <p:cNvPr id="8" name="Прямоугольник 7"/>
          <p:cNvSpPr/>
          <p:nvPr/>
        </p:nvSpPr>
        <p:spPr>
          <a:xfrm>
            <a:off x="928662" y="3643314"/>
            <a:ext cx="2599238" cy="369332"/>
          </a:xfrm>
          <a:prstGeom prst="rect">
            <a:avLst/>
          </a:prstGeom>
        </p:spPr>
        <p:txBody>
          <a:bodyPr wrap="none">
            <a:spAutoFit/>
          </a:bodyPr>
          <a:lstStyle/>
          <a:p>
            <a:r>
              <a:rPr lang="ru-RU" dirty="0" smtClean="0"/>
              <a:t>Обратная связь по входу</a:t>
            </a:r>
            <a:endParaRPr lang="ru-RU" dirty="0"/>
          </a:p>
        </p:txBody>
      </p:sp>
      <p:sp>
        <p:nvSpPr>
          <p:cNvPr id="9" name="Прямоугольник 8"/>
          <p:cNvSpPr/>
          <p:nvPr/>
        </p:nvSpPr>
        <p:spPr>
          <a:xfrm>
            <a:off x="5143504" y="4357694"/>
            <a:ext cx="3261086" cy="369332"/>
          </a:xfrm>
          <a:prstGeom prst="rect">
            <a:avLst/>
          </a:prstGeom>
        </p:spPr>
        <p:txBody>
          <a:bodyPr wrap="none">
            <a:spAutoFit/>
          </a:bodyPr>
          <a:lstStyle/>
          <a:p>
            <a:r>
              <a:rPr lang="ru-RU" dirty="0" smtClean="0"/>
              <a:t>Обратная связь по управлению</a:t>
            </a: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Разветвление дуг</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63</a:t>
            </a:fld>
            <a:endParaRPr lang="ru-RU"/>
          </a:p>
        </p:txBody>
      </p:sp>
      <p:pic>
        <p:nvPicPr>
          <p:cNvPr id="80898" name="Picture 2" descr="http://dit.isuct.ru/ivt/books/CASE/case10/idef0/images/img3_7.gif"/>
          <p:cNvPicPr>
            <a:picLocks noChangeAspect="1" noChangeArrowheads="1"/>
          </p:cNvPicPr>
          <p:nvPr/>
        </p:nvPicPr>
        <p:blipFill>
          <a:blip r:embed="rId2"/>
          <a:srcRect/>
          <a:stretch>
            <a:fillRect/>
          </a:stretch>
        </p:blipFill>
        <p:spPr bwMode="auto">
          <a:xfrm>
            <a:off x="1928794" y="928670"/>
            <a:ext cx="4957055" cy="2786082"/>
          </a:xfrm>
          <a:prstGeom prst="rect">
            <a:avLst/>
          </a:prstGeom>
          <a:noFill/>
        </p:spPr>
      </p:pic>
      <p:sp>
        <p:nvSpPr>
          <p:cNvPr id="5" name="Прямоугольник 4"/>
          <p:cNvSpPr/>
          <p:nvPr/>
        </p:nvSpPr>
        <p:spPr>
          <a:xfrm>
            <a:off x="571472" y="4214818"/>
            <a:ext cx="8072494" cy="1477328"/>
          </a:xfrm>
          <a:prstGeom prst="rect">
            <a:avLst/>
          </a:prstGeom>
        </p:spPr>
        <p:txBody>
          <a:bodyPr wrap="square">
            <a:spAutoFit/>
          </a:bodyPr>
          <a:lstStyle/>
          <a:p>
            <a:pPr indent="452438" algn="just"/>
            <a:r>
              <a:rPr lang="ru-RU" dirty="0" smtClean="0"/>
              <a:t>Дуги могут разветвляться (в случае, если одни и те же данные требуются более, чем для одной функции) или соединяться (в случае, если однотипные данные могут быть выработаны более чем одной функцией). Каждая из ветвей может представлять один и тот же объект или различные объекты одного и того же типа.</a:t>
            </a: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C92996B6-944A-4A11-9064-95E51A78E860}" type="slidenum">
              <a:rPr lang="ru-RU" smtClean="0"/>
              <a:pPr/>
              <a:t>64</a:t>
            </a:fld>
            <a:endParaRPr lang="ru-RU"/>
          </a:p>
        </p:txBody>
      </p:sp>
      <p:pic>
        <p:nvPicPr>
          <p:cNvPr id="81922" name="Picture 2" descr="http://dit.isuct.ru/ivt/books/CASE/case10/idef0/images/img3_8.gif"/>
          <p:cNvPicPr>
            <a:picLocks noChangeAspect="1" noChangeArrowheads="1"/>
          </p:cNvPicPr>
          <p:nvPr/>
        </p:nvPicPr>
        <p:blipFill>
          <a:blip r:embed="rId2"/>
          <a:srcRect/>
          <a:stretch>
            <a:fillRect/>
          </a:stretch>
        </p:blipFill>
        <p:spPr bwMode="auto">
          <a:xfrm>
            <a:off x="1285852" y="500042"/>
            <a:ext cx="6357982" cy="6093947"/>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Туннелированные стрелки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65</a:t>
            </a:fld>
            <a:endParaRPr lang="ru-RU"/>
          </a:p>
        </p:txBody>
      </p:sp>
      <p:pic>
        <p:nvPicPr>
          <p:cNvPr id="76802" name="Picture 2" descr="&amp;Scy;&amp;tcy;&amp;rcy;&amp;iecy;&amp;lcy;&amp;kcy;&amp;acy;, &amp;tcy;&amp;ucy;&amp;ncy;&amp;ncy;&amp;iecy;&amp;lcy;&amp;icy;&amp;rcy;&amp;ocy;&amp;vcy;&amp;acy;&amp;ncy;&amp;ncy;&amp;acy;&amp;yacy; &amp;ncy;&amp;acy; &amp;kcy;&amp;ocy;&amp;ncy;&amp;tscy;&amp;iecy;, &amp;pcy;&amp;rcy;&amp;icy;&amp;scy;&amp;ocy;&amp;iecy;&amp;dcy;&amp;icy;&amp;ncy;&amp;iecy;&amp;ncy;&amp;ncy;&amp;ocy;&amp;mcy; &amp;kcy; &amp;bcy;&amp;lcy;&amp;ocy;&amp;kcy;&amp;ucy; &amp;pcy;&amp;rcy;&amp;ocy;&amp;tscy;&amp;iecy;&amp;scy;&amp;scy;&amp;acy;"/>
          <p:cNvPicPr>
            <a:picLocks noChangeAspect="1" noChangeArrowheads="1"/>
          </p:cNvPicPr>
          <p:nvPr/>
        </p:nvPicPr>
        <p:blipFill>
          <a:blip r:embed="rId2"/>
          <a:srcRect/>
          <a:stretch>
            <a:fillRect/>
          </a:stretch>
        </p:blipFill>
        <p:spPr bwMode="auto">
          <a:xfrm>
            <a:off x="500034" y="785794"/>
            <a:ext cx="2169796" cy="1571636"/>
          </a:xfrm>
          <a:prstGeom prst="rect">
            <a:avLst/>
          </a:prstGeom>
          <a:noFill/>
        </p:spPr>
      </p:pic>
      <p:pic>
        <p:nvPicPr>
          <p:cNvPr id="76804" name="Picture 4" descr="&amp;Scy;&amp;tcy;&amp;rcy;&amp;iecy;&amp;lcy;&amp;kcy;&amp;acy;, &amp;tcy;&amp;ucy;&amp;ncy;&amp;ncy;&amp;iecy;&amp;lcy;&amp;icy;&amp;rcy;&amp;ocy;&amp;vcy;&amp;acy;&amp;ncy;&amp;ncy;&amp;acy;&amp;yacy; &amp;ncy;&amp;acy; &amp;scy;&amp;vcy;&amp;ocy;&amp;bcy;&amp;ocy;&amp;dcy;&amp;ncy;&amp;ocy;&amp;mcy; &amp;kcy;&amp;ocy;&amp;ncy;&amp;tscy;&amp;iecy;"/>
          <p:cNvPicPr>
            <a:picLocks noChangeAspect="1" noChangeArrowheads="1"/>
          </p:cNvPicPr>
          <p:nvPr/>
        </p:nvPicPr>
        <p:blipFill>
          <a:blip r:embed="rId3"/>
          <a:srcRect/>
          <a:stretch>
            <a:fillRect/>
          </a:stretch>
        </p:blipFill>
        <p:spPr bwMode="auto">
          <a:xfrm>
            <a:off x="4214810" y="857232"/>
            <a:ext cx="2786082" cy="1023946"/>
          </a:xfrm>
          <a:prstGeom prst="rect">
            <a:avLst/>
          </a:prstGeom>
          <a:noFill/>
        </p:spPr>
      </p:pic>
      <p:sp>
        <p:nvSpPr>
          <p:cNvPr id="6" name="Прямоугольник 5"/>
          <p:cNvSpPr/>
          <p:nvPr/>
        </p:nvSpPr>
        <p:spPr>
          <a:xfrm>
            <a:off x="500034" y="3714752"/>
            <a:ext cx="8286808" cy="2308324"/>
          </a:xfrm>
          <a:prstGeom prst="rect">
            <a:avLst/>
          </a:prstGeom>
        </p:spPr>
        <p:txBody>
          <a:bodyPr wrap="square">
            <a:spAutoFit/>
          </a:bodyPr>
          <a:lstStyle/>
          <a:p>
            <a:pPr indent="452438"/>
            <a:r>
              <a:rPr lang="ru-RU" dirty="0" smtClean="0"/>
              <a:t>Туннелированные стрелки означают, что данные, передаваемые с помощью этих стрелок, не рассматриваются на родительской диаграмме и/или на дочерней диаграмме. </a:t>
            </a:r>
          </a:p>
          <a:p>
            <a:pPr indent="452438"/>
            <a:r>
              <a:rPr lang="ru-RU" dirty="0" smtClean="0"/>
              <a:t>Стрелка, помещенная в туннель там, где она присоединяется к блоку, означает, что данные, выраженные этой стрелкой, не обязательны на следующем уровне декомпозиции. </a:t>
            </a:r>
          </a:p>
          <a:p>
            <a:pPr indent="452438"/>
            <a:r>
              <a:rPr lang="ru-RU" dirty="0" smtClean="0"/>
              <a:t>Стрелка, помещаемая в туннель на свободном конце, означает, что выраженные ею данные отсутствуют на родительской диаграмме. </a:t>
            </a:r>
            <a:endParaRPr lang="ru-RU" dirty="0"/>
          </a:p>
        </p:txBody>
      </p:sp>
      <p:pic>
        <p:nvPicPr>
          <p:cNvPr id="33794" name="Picture 2" descr="http://dit.isuct.ru/ivt/books/CASE/case10/idef0/images/img3_19.gif"/>
          <p:cNvPicPr>
            <a:picLocks noChangeAspect="1" noChangeArrowheads="1"/>
          </p:cNvPicPr>
          <p:nvPr/>
        </p:nvPicPr>
        <p:blipFill>
          <a:blip r:embed="rId4"/>
          <a:srcRect l="12903" t="7659" b="8090"/>
          <a:stretch>
            <a:fillRect/>
          </a:stretch>
        </p:blipFill>
        <p:spPr bwMode="auto">
          <a:xfrm>
            <a:off x="2357422" y="1857364"/>
            <a:ext cx="2286016" cy="1862680"/>
          </a:xfrm>
          <a:prstGeom prst="rect">
            <a:avLst/>
          </a:prstGeom>
          <a:noFill/>
        </p:spPr>
      </p:pic>
      <p:pic>
        <p:nvPicPr>
          <p:cNvPr id="33796" name="Picture 4" descr="http://dit.isuct.ru/ivt/books/CASE/case10/idef0/images/img3_20.gif"/>
          <p:cNvPicPr>
            <a:picLocks noChangeAspect="1" noChangeArrowheads="1"/>
          </p:cNvPicPr>
          <p:nvPr/>
        </p:nvPicPr>
        <p:blipFill>
          <a:blip r:embed="rId5"/>
          <a:srcRect/>
          <a:stretch>
            <a:fillRect/>
          </a:stretch>
        </p:blipFill>
        <p:spPr bwMode="auto">
          <a:xfrm>
            <a:off x="6429388" y="1571612"/>
            <a:ext cx="2408919" cy="200026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Другие элементы диаграмм</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66</a:t>
            </a:fld>
            <a:endParaRPr lang="ru-RU"/>
          </a:p>
        </p:txBody>
      </p:sp>
      <p:graphicFrame>
        <p:nvGraphicFramePr>
          <p:cNvPr id="5" name="Таблица 4"/>
          <p:cNvGraphicFramePr>
            <a:graphicFrameLocks noGrp="1"/>
          </p:cNvGraphicFramePr>
          <p:nvPr/>
        </p:nvGraphicFramePr>
        <p:xfrm>
          <a:off x="357158" y="1000108"/>
          <a:ext cx="8429682" cy="5505358"/>
        </p:xfrm>
        <a:graphic>
          <a:graphicData uri="http://schemas.openxmlformats.org/drawingml/2006/table">
            <a:tbl>
              <a:tblPr/>
              <a:tblGrid>
                <a:gridCol w="1928826"/>
                <a:gridCol w="2428890"/>
                <a:gridCol w="4071966"/>
              </a:tblGrid>
              <a:tr h="835589">
                <a:tc>
                  <a:txBody>
                    <a:bodyPr/>
                    <a:lstStyle/>
                    <a:p>
                      <a:r>
                        <a:rPr lang="ru-RU" sz="1800" dirty="0"/>
                        <a:t>Внешняя ссылка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Обозначает место</a:t>
                      </a:r>
                      <a:r>
                        <a:rPr lang="ru-RU" sz="1800" dirty="0"/>
                        <a:t>, сущность или субъект, которые находятся за границами моделируемой системы</a:t>
                      </a:r>
                      <a:r>
                        <a:rPr lang="ru-RU" sz="1800" dirty="0" smtClean="0"/>
                        <a:t>.</a:t>
                      </a:r>
                      <a:endParaRPr lang="ru-RU" sz="18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9533">
                <a:tc>
                  <a:txBody>
                    <a:bodyPr/>
                    <a:lstStyle/>
                    <a:p>
                      <a:r>
                        <a:rPr lang="ru-RU" sz="1800" dirty="0" err="1"/>
                        <a:t>Междиаграммная</a:t>
                      </a:r>
                      <a:r>
                        <a:rPr lang="ru-RU" sz="1800" dirty="0"/>
                        <a:t> ссылка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Обозначает другую </a:t>
                      </a:r>
                      <a:r>
                        <a:rPr lang="ru-RU" sz="1800" dirty="0"/>
                        <a:t>диаграмму. </a:t>
                      </a:r>
                      <a:r>
                        <a:rPr lang="ru-RU" sz="1800" dirty="0" smtClean="0"/>
                        <a:t>Служит </a:t>
                      </a:r>
                      <a:r>
                        <a:rPr lang="ru-RU" sz="1800" dirty="0"/>
                        <a:t>для обозначения перехода стрелок на диаграмму другого бизнес-процесса без отображения стрелки на вышележащей диаграмме (при использовании иерархических моделей).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8768">
                <a:tc>
                  <a:txBody>
                    <a:bodyPr/>
                    <a:lstStyle/>
                    <a:p>
                      <a:r>
                        <a:rPr lang="ru-RU" sz="1800"/>
                        <a:t>Процесс-ссылка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a:t>Элемент обозначает ссылку на процесс, описанный в другой модели.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256">
                <a:tc>
                  <a:txBody>
                    <a:bodyPr/>
                    <a:lstStyle/>
                    <a:p>
                      <a:r>
                        <a:rPr lang="ru-RU" sz="1800"/>
                        <a:t>Сноска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a:t>Выносной элемент, предназначенный для нанесения комментариев.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574">
                <a:tc>
                  <a:txBody>
                    <a:bodyPr/>
                    <a:lstStyle/>
                    <a:p>
                      <a:r>
                        <a:rPr lang="ru-RU" sz="1800"/>
                        <a:t>Текст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a:t>Комментарий без сноски.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4753" name="Picture 1" descr="Внешняя ссылка"/>
          <p:cNvPicPr>
            <a:picLocks noChangeAspect="1" noChangeArrowheads="1"/>
          </p:cNvPicPr>
          <p:nvPr/>
        </p:nvPicPr>
        <p:blipFill>
          <a:blip r:embed="rId2"/>
          <a:srcRect/>
          <a:stretch>
            <a:fillRect/>
          </a:stretch>
        </p:blipFill>
        <p:spPr bwMode="auto">
          <a:xfrm>
            <a:off x="3000364" y="1142984"/>
            <a:ext cx="1000132" cy="672816"/>
          </a:xfrm>
          <a:prstGeom prst="rect">
            <a:avLst/>
          </a:prstGeom>
          <a:noFill/>
        </p:spPr>
      </p:pic>
      <p:pic>
        <p:nvPicPr>
          <p:cNvPr id="74754" name="Picture 2" descr="Междиаграммная ссылка"/>
          <p:cNvPicPr>
            <a:picLocks noChangeAspect="1" noChangeArrowheads="1"/>
          </p:cNvPicPr>
          <p:nvPr/>
        </p:nvPicPr>
        <p:blipFill>
          <a:blip r:embed="rId3"/>
          <a:srcRect/>
          <a:stretch>
            <a:fillRect/>
          </a:stretch>
        </p:blipFill>
        <p:spPr bwMode="auto">
          <a:xfrm>
            <a:off x="2571736" y="2143116"/>
            <a:ext cx="1948309" cy="857256"/>
          </a:xfrm>
          <a:prstGeom prst="rect">
            <a:avLst/>
          </a:prstGeom>
          <a:noFill/>
        </p:spPr>
      </p:pic>
      <p:pic>
        <p:nvPicPr>
          <p:cNvPr id="74755" name="Picture 3" descr="Процесс-ссылка"/>
          <p:cNvPicPr>
            <a:picLocks noChangeAspect="1" noChangeArrowheads="1"/>
          </p:cNvPicPr>
          <p:nvPr/>
        </p:nvPicPr>
        <p:blipFill>
          <a:blip r:embed="rId4"/>
          <a:srcRect/>
          <a:stretch>
            <a:fillRect/>
          </a:stretch>
        </p:blipFill>
        <p:spPr bwMode="auto">
          <a:xfrm>
            <a:off x="2643174" y="3714752"/>
            <a:ext cx="1607355" cy="1071570"/>
          </a:xfrm>
          <a:prstGeom prst="rect">
            <a:avLst/>
          </a:prstGeom>
          <a:noFill/>
        </p:spPr>
      </p:pic>
      <p:pic>
        <p:nvPicPr>
          <p:cNvPr id="74756" name="Picture 4" descr="Сноска"/>
          <p:cNvPicPr>
            <a:picLocks noChangeAspect="1" noChangeArrowheads="1"/>
          </p:cNvPicPr>
          <p:nvPr/>
        </p:nvPicPr>
        <p:blipFill>
          <a:blip r:embed="rId5"/>
          <a:srcRect t="12097" b="15322"/>
          <a:stretch>
            <a:fillRect/>
          </a:stretch>
        </p:blipFill>
        <p:spPr bwMode="auto">
          <a:xfrm>
            <a:off x="2786050" y="5143512"/>
            <a:ext cx="1500198" cy="577003"/>
          </a:xfrm>
          <a:prstGeom prst="rect">
            <a:avLst/>
          </a:prstGeom>
          <a:noFill/>
        </p:spPr>
      </p:pic>
      <p:pic>
        <p:nvPicPr>
          <p:cNvPr id="74757" name="Picture 5" descr="Текст"/>
          <p:cNvPicPr>
            <a:picLocks noChangeAspect="1" noChangeArrowheads="1"/>
          </p:cNvPicPr>
          <p:nvPr/>
        </p:nvPicPr>
        <p:blipFill>
          <a:blip r:embed="rId6"/>
          <a:srcRect t="15693" b="35126"/>
          <a:stretch>
            <a:fillRect/>
          </a:stretch>
        </p:blipFill>
        <p:spPr bwMode="auto">
          <a:xfrm>
            <a:off x="2500298" y="5929330"/>
            <a:ext cx="2000264" cy="50006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Контекстная диаграмма</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67</a:t>
            </a:fld>
            <a:endParaRPr lang="ru-RU"/>
          </a:p>
        </p:txBody>
      </p:sp>
      <p:pic>
        <p:nvPicPr>
          <p:cNvPr id="82946" name="Picture 2" descr="http://www.businessstudio.ru/wiki/docs/current/lib/exe/fetch.php/ru/csdesign/bpmodeling/idef0/idef0_001.png"/>
          <p:cNvPicPr>
            <a:picLocks noChangeAspect="1" noChangeArrowheads="1"/>
          </p:cNvPicPr>
          <p:nvPr/>
        </p:nvPicPr>
        <p:blipFill>
          <a:blip r:embed="rId2"/>
          <a:srcRect/>
          <a:stretch>
            <a:fillRect/>
          </a:stretch>
        </p:blipFill>
        <p:spPr bwMode="auto">
          <a:xfrm>
            <a:off x="357158" y="917974"/>
            <a:ext cx="8501122" cy="594002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Диаграмма первого уровня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68</a:t>
            </a:fld>
            <a:endParaRPr lang="ru-RU"/>
          </a:p>
        </p:txBody>
      </p:sp>
      <p:pic>
        <p:nvPicPr>
          <p:cNvPr id="31746" name="Picture 2" descr="http://www.businessstudio.ru/wiki/docs/current/lib/exe/fetch.php/ru/csdesign/bpmodeling/idef0/idef0_021.png"/>
          <p:cNvPicPr>
            <a:picLocks noChangeAspect="1" noChangeArrowheads="1"/>
          </p:cNvPicPr>
          <p:nvPr/>
        </p:nvPicPr>
        <p:blipFill>
          <a:blip r:embed="rId2"/>
          <a:srcRect/>
          <a:stretch>
            <a:fillRect/>
          </a:stretch>
        </p:blipFill>
        <p:spPr bwMode="auto">
          <a:xfrm>
            <a:off x="357158" y="895798"/>
            <a:ext cx="8429684" cy="596220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Диаграмма первого уровня (</a:t>
            </a:r>
            <a:r>
              <a:rPr lang="en-US" dirty="0" err="1" smtClean="0"/>
              <a:t>BPWin</a:t>
            </a:r>
            <a:r>
              <a:rPr lang="en-US" dirty="0" smtClean="0"/>
              <a:t>)</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69</a:t>
            </a:fld>
            <a:endParaRPr lang="ru-RU"/>
          </a:p>
        </p:txBody>
      </p:sp>
      <p:pic>
        <p:nvPicPr>
          <p:cNvPr id="83970" name="Picture 2" descr="http://b89035895944.narod.ru/pic/IDEF0.jpg"/>
          <p:cNvPicPr>
            <a:picLocks noChangeAspect="1" noChangeArrowheads="1"/>
          </p:cNvPicPr>
          <p:nvPr/>
        </p:nvPicPr>
        <p:blipFill>
          <a:blip r:embed="rId2"/>
          <a:srcRect/>
          <a:stretch>
            <a:fillRect/>
          </a:stretch>
        </p:blipFill>
        <p:spPr bwMode="auto">
          <a:xfrm>
            <a:off x="285720" y="779259"/>
            <a:ext cx="8715436" cy="607874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txBody>
          <a:bodyPr>
            <a:normAutofit fontScale="90000"/>
          </a:bodyPr>
          <a:lstStyle/>
          <a:p>
            <a:r>
              <a:rPr lang="ru-RU" dirty="0" smtClean="0"/>
              <a:t>Три </a:t>
            </a:r>
            <a:r>
              <a:rPr lang="ru-RU" dirty="0"/>
              <a:t>основных способа горизонтального описания</a:t>
            </a:r>
          </a:p>
        </p:txBody>
      </p:sp>
      <p:sp>
        <p:nvSpPr>
          <p:cNvPr id="3" name="Номер слайда 2"/>
          <p:cNvSpPr>
            <a:spLocks noGrp="1"/>
          </p:cNvSpPr>
          <p:nvPr>
            <p:ph type="sldNum" sz="quarter" idx="12"/>
          </p:nvPr>
        </p:nvSpPr>
        <p:spPr/>
        <p:txBody>
          <a:bodyPr/>
          <a:lstStyle/>
          <a:p>
            <a:fld id="{C92996B6-944A-4A11-9064-95E51A78E860}" type="slidenum">
              <a:rPr lang="ru-RU" smtClean="0"/>
              <a:pPr/>
              <a:t>7</a:t>
            </a:fld>
            <a:endParaRPr lang="ru-RU"/>
          </a:p>
        </p:txBody>
      </p:sp>
      <p:pic>
        <p:nvPicPr>
          <p:cNvPr id="4" name="Рисунок 3" descr="&amp;Rcy;&amp;icy;&amp;scy;&amp;ucy;&amp;ncy;&amp;ocy;&amp;kcy; 1. &amp;Scy;&amp;pcy;&amp;ocy;&amp;scy;&amp;ocy;&amp;bcy;&amp;ycy; &amp;ocy;&amp;pcy;&amp;icy;&amp;scy;&amp;acy;&amp;ncy;&amp;icy;&amp;yacy; &amp;bcy;&amp;icy;&amp;zcy;&amp;ncy;&amp;iecy;&amp;scy;-&amp;pcy;&amp;rcy;&amp;ocy;&amp;tscy;&amp;iecy;&amp;scy;&amp;scy;&amp;ocy;&amp;vcy;"/>
          <p:cNvPicPr/>
          <p:nvPr/>
        </p:nvPicPr>
        <p:blipFill>
          <a:blip r:embed="rId2" cstate="print"/>
          <a:srcRect/>
          <a:stretch>
            <a:fillRect/>
          </a:stretch>
        </p:blipFill>
        <p:spPr bwMode="auto">
          <a:xfrm>
            <a:off x="357158" y="642918"/>
            <a:ext cx="8429684" cy="621508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Сбалансированность диаграммы</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70</a:t>
            </a:fld>
            <a:endParaRPr lang="ru-RU"/>
          </a:p>
        </p:txBody>
      </p:sp>
      <p:sp>
        <p:nvSpPr>
          <p:cNvPr id="4" name="Прямоугольник 3"/>
          <p:cNvSpPr/>
          <p:nvPr/>
        </p:nvSpPr>
        <p:spPr>
          <a:xfrm>
            <a:off x="714348" y="2643182"/>
            <a:ext cx="5857916" cy="1200329"/>
          </a:xfrm>
          <a:prstGeom prst="rect">
            <a:avLst/>
          </a:prstGeom>
        </p:spPr>
        <p:txBody>
          <a:bodyPr wrap="square">
            <a:spAutoFit/>
          </a:bodyPr>
          <a:lstStyle/>
          <a:p>
            <a:r>
              <a:rPr lang="ru-RU" dirty="0" smtClean="0"/>
              <a:t>количество блоков на диаграмме - </a:t>
            </a:r>
            <a:r>
              <a:rPr lang="ru-RU" i="1" dirty="0" smtClean="0"/>
              <a:t>N;</a:t>
            </a:r>
            <a:endParaRPr lang="ru-RU" dirty="0" smtClean="0"/>
          </a:p>
          <a:p>
            <a:r>
              <a:rPr lang="ru-RU" dirty="0" smtClean="0"/>
              <a:t>число стрелок, соединяющихся с блоком, - </a:t>
            </a:r>
            <a:r>
              <a:rPr lang="ru-RU" i="1" dirty="0" smtClean="0"/>
              <a:t>А;</a:t>
            </a:r>
            <a:endParaRPr lang="ru-RU" dirty="0" smtClean="0"/>
          </a:p>
          <a:p>
            <a:r>
              <a:rPr lang="ru-RU" dirty="0" smtClean="0"/>
              <a:t>уровень декомпозиции диаграммы - </a:t>
            </a:r>
            <a:r>
              <a:rPr lang="ru-RU" i="1" dirty="0" smtClean="0"/>
              <a:t>L</a:t>
            </a:r>
            <a:r>
              <a:rPr lang="ru-RU" dirty="0" smtClean="0"/>
              <a:t>;</a:t>
            </a:r>
          </a:p>
          <a:p>
            <a:r>
              <a:rPr lang="ru-RU" dirty="0" smtClean="0"/>
              <a:t>сбалансированность диаграммы - </a:t>
            </a:r>
            <a:r>
              <a:rPr lang="ru-RU" i="1" dirty="0" smtClean="0"/>
              <a:t>В;</a:t>
            </a:r>
            <a:endParaRPr lang="ru-RU" dirty="0" smtClean="0"/>
          </a:p>
        </p:txBody>
      </p:sp>
      <p:graphicFrame>
        <p:nvGraphicFramePr>
          <p:cNvPr id="6" name="Объект 5"/>
          <p:cNvGraphicFramePr>
            <a:graphicFrameLocks noChangeAspect="1"/>
          </p:cNvGraphicFramePr>
          <p:nvPr/>
        </p:nvGraphicFramePr>
        <p:xfrm>
          <a:off x="2857488" y="1285860"/>
          <a:ext cx="3286148" cy="1358934"/>
        </p:xfrm>
        <a:graphic>
          <a:graphicData uri="http://schemas.openxmlformats.org/presentationml/2006/ole">
            <p:oleObj spid="_x0000_s84995" name="Equation" r:id="rId3" imgW="1688760" imgH="698400" progId="Equation.DSMT4">
              <p:embed/>
            </p:oleObj>
          </a:graphicData>
        </a:graphic>
      </p:graphicFrame>
      <p:sp>
        <p:nvSpPr>
          <p:cNvPr id="7" name="Прямоугольник 6"/>
          <p:cNvSpPr/>
          <p:nvPr/>
        </p:nvSpPr>
        <p:spPr>
          <a:xfrm>
            <a:off x="714348" y="857232"/>
            <a:ext cx="5857916" cy="369332"/>
          </a:xfrm>
          <a:prstGeom prst="rect">
            <a:avLst/>
          </a:prstGeom>
        </p:spPr>
        <p:txBody>
          <a:bodyPr wrap="square">
            <a:spAutoFit/>
          </a:bodyPr>
          <a:lstStyle/>
          <a:p>
            <a:r>
              <a:rPr lang="ru-RU" dirty="0" smtClean="0"/>
              <a:t>Коэффициент сбалансированности:</a:t>
            </a:r>
          </a:p>
        </p:txBody>
      </p:sp>
      <p:pic>
        <p:nvPicPr>
          <p:cNvPr id="84997" name="Picture 5" descr="http://itteach.ru/cache/imageproccessing/images/bpwin/3.files/222.files/2227_500x181x0.png"/>
          <p:cNvPicPr>
            <a:picLocks noChangeAspect="1" noChangeArrowheads="1"/>
          </p:cNvPicPr>
          <p:nvPr/>
        </p:nvPicPr>
        <p:blipFill>
          <a:blip r:embed="rId4">
            <a:lum contrast="30000"/>
          </a:blip>
          <a:srcRect/>
          <a:stretch>
            <a:fillRect/>
          </a:stretch>
        </p:blipFill>
        <p:spPr bwMode="auto">
          <a:xfrm>
            <a:off x="1071538" y="3992360"/>
            <a:ext cx="6929486" cy="2508474"/>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Лекция 7. Нотации Процесс и Процедура (</a:t>
            </a:r>
            <a:r>
              <a:rPr lang="en-US" dirty="0" smtClean="0"/>
              <a:t>FLOWCHART)</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71</a:t>
            </a:fld>
            <a:endParaRPr lang="ru-RU"/>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Нотации процессов нижнего уровня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72</a:t>
            </a:fld>
            <a:endParaRPr lang="ru-RU"/>
          </a:p>
        </p:txBody>
      </p:sp>
      <p:sp>
        <p:nvSpPr>
          <p:cNvPr id="4" name="Прямоугольник 3"/>
          <p:cNvSpPr/>
          <p:nvPr/>
        </p:nvSpPr>
        <p:spPr>
          <a:xfrm>
            <a:off x="428596" y="2428868"/>
            <a:ext cx="8286808" cy="3724096"/>
          </a:xfrm>
          <a:prstGeom prst="rect">
            <a:avLst/>
          </a:prstGeom>
        </p:spPr>
        <p:txBody>
          <a:bodyPr wrap="square">
            <a:spAutoFit/>
          </a:bodyPr>
          <a:lstStyle/>
          <a:p>
            <a:pPr indent="355600" algn="just">
              <a:spcBef>
                <a:spcPts val="1200"/>
              </a:spcBef>
            </a:pPr>
            <a:r>
              <a:rPr lang="ru-RU" dirty="0" smtClean="0"/>
              <a:t>Нотации </a:t>
            </a:r>
            <a:r>
              <a:rPr lang="ru-RU" b="1" dirty="0" smtClean="0"/>
              <a:t>Процесс </a:t>
            </a:r>
            <a:r>
              <a:rPr lang="ru-RU" dirty="0" smtClean="0"/>
              <a:t>и </a:t>
            </a:r>
            <a:r>
              <a:rPr lang="ru-RU" b="1" dirty="0" smtClean="0"/>
              <a:t>Процедура </a:t>
            </a:r>
            <a:r>
              <a:rPr lang="ru-RU" dirty="0" smtClean="0"/>
              <a:t>используются для представления алгоритма (сценария) выполнения процесса и позволяют задать причинно-следственные связи и временную последовательность выполнения действий процесса. Нотации поддерживают декомпозицию на </a:t>
            </a:r>
            <a:r>
              <a:rPr lang="ru-RU" dirty="0" err="1" smtClean="0"/>
              <a:t>подпроцессы</a:t>
            </a:r>
            <a:r>
              <a:rPr lang="ru-RU" dirty="0" smtClean="0"/>
              <a:t>, также как и нотация IDEF0. </a:t>
            </a:r>
          </a:p>
          <a:p>
            <a:pPr indent="355600" algn="just">
              <a:spcBef>
                <a:spcPts val="1200"/>
              </a:spcBef>
            </a:pPr>
            <a:r>
              <a:rPr lang="ru-RU" dirty="0" smtClean="0"/>
              <a:t>Различие между нотациями Процесс и Процедура состоит в том, что дополнительно к графическим элементам, применяемым в нотации Процесс, в нотации Процедура используются дорожки (</a:t>
            </a:r>
            <a:r>
              <a:rPr lang="ru-RU" dirty="0" err="1" smtClean="0"/>
              <a:t>Swim</a:t>
            </a:r>
            <a:r>
              <a:rPr lang="ru-RU" dirty="0" smtClean="0"/>
              <a:t> </a:t>
            </a:r>
            <a:r>
              <a:rPr lang="ru-RU" dirty="0" err="1" smtClean="0"/>
              <a:t>Lanes</a:t>
            </a:r>
            <a:r>
              <a:rPr lang="ru-RU" dirty="0" smtClean="0"/>
              <a:t>), обозначающие организационные единицы - исполнителей действий процесса. Это позволяет повысить наглядность диаграммы. </a:t>
            </a:r>
          </a:p>
          <a:p>
            <a:pPr indent="355600" algn="just">
              <a:spcBef>
                <a:spcPts val="1200"/>
              </a:spcBef>
            </a:pPr>
            <a:r>
              <a:rPr lang="ru-RU" dirty="0" smtClean="0"/>
              <a:t>Нотации Процесс и Процедура можно применять для моделирования отдельных процессов компании, а также на нижнем уровне модели бизнес-процессов, созданной в нотации IDEF0. </a:t>
            </a:r>
            <a:endParaRPr lang="ru-RU" dirty="0"/>
          </a:p>
        </p:txBody>
      </p:sp>
      <p:sp>
        <p:nvSpPr>
          <p:cNvPr id="5" name="TextBox 4"/>
          <p:cNvSpPr txBox="1"/>
          <p:nvPr/>
        </p:nvSpPr>
        <p:spPr>
          <a:xfrm>
            <a:off x="428596" y="928670"/>
            <a:ext cx="8286808" cy="1477328"/>
          </a:xfrm>
          <a:prstGeom prst="rect">
            <a:avLst/>
          </a:prstGeom>
          <a:noFill/>
        </p:spPr>
        <p:txBody>
          <a:bodyPr wrap="square" rtlCol="0">
            <a:spAutoFit/>
          </a:bodyPr>
          <a:lstStyle/>
          <a:p>
            <a:r>
              <a:rPr lang="ru-RU" dirty="0" smtClean="0"/>
              <a:t>Нотации процессов нижнего уровня</a:t>
            </a:r>
            <a:r>
              <a:rPr lang="en-US" dirty="0" smtClean="0"/>
              <a:t> </a:t>
            </a:r>
            <a:r>
              <a:rPr lang="ru-RU" dirty="0" smtClean="0"/>
              <a:t>(работ) в </a:t>
            </a:r>
            <a:r>
              <a:rPr lang="en-US" dirty="0" err="1" smtClean="0"/>
              <a:t>BusinessStudio</a:t>
            </a:r>
            <a:r>
              <a:rPr lang="en-US" dirty="0" smtClean="0"/>
              <a:t>:</a:t>
            </a:r>
            <a:endParaRPr lang="ru-RU" dirty="0" smtClean="0"/>
          </a:p>
          <a:p>
            <a:pPr marL="355600" indent="-173038">
              <a:buFont typeface="Arial" pitchFamily="34" charset="0"/>
              <a:buChar char="•"/>
            </a:pPr>
            <a:r>
              <a:rPr lang="ru-RU" dirty="0" smtClean="0"/>
              <a:t>Процесс (</a:t>
            </a:r>
            <a:r>
              <a:rPr lang="ru-RU" dirty="0" err="1" smtClean="0"/>
              <a:t>Basic</a:t>
            </a:r>
            <a:r>
              <a:rPr lang="ru-RU" dirty="0" smtClean="0"/>
              <a:t> </a:t>
            </a:r>
            <a:r>
              <a:rPr lang="ru-RU" dirty="0" err="1" smtClean="0"/>
              <a:t>Flowchart</a:t>
            </a:r>
            <a:r>
              <a:rPr lang="ru-RU" dirty="0" smtClean="0"/>
              <a:t>)</a:t>
            </a:r>
          </a:p>
          <a:p>
            <a:pPr marL="355600" indent="-173038">
              <a:buFont typeface="Arial" pitchFamily="34" charset="0"/>
              <a:buChar char="•"/>
            </a:pPr>
            <a:r>
              <a:rPr lang="ru-RU" dirty="0" smtClean="0"/>
              <a:t>Процедура (</a:t>
            </a:r>
            <a:r>
              <a:rPr lang="ru-RU" dirty="0" err="1" smtClean="0"/>
              <a:t>Cross</a:t>
            </a:r>
            <a:r>
              <a:rPr lang="ru-RU" dirty="0" smtClean="0"/>
              <a:t> </a:t>
            </a:r>
            <a:r>
              <a:rPr lang="ru-RU" dirty="0" err="1" smtClean="0"/>
              <a:t>Functional</a:t>
            </a:r>
            <a:r>
              <a:rPr lang="ru-RU" dirty="0" smtClean="0"/>
              <a:t> </a:t>
            </a:r>
            <a:r>
              <a:rPr lang="ru-RU" dirty="0" err="1" smtClean="0"/>
              <a:t>Flowchart</a:t>
            </a:r>
            <a:r>
              <a:rPr lang="ru-RU" dirty="0" smtClean="0"/>
              <a:t>) </a:t>
            </a:r>
          </a:p>
          <a:p>
            <a:pPr marL="355600" indent="-173038">
              <a:buFont typeface="Arial" pitchFamily="34" charset="0"/>
              <a:buChar char="•"/>
            </a:pPr>
            <a:r>
              <a:rPr lang="en-US" dirty="0" smtClean="0"/>
              <a:t>BPMN</a:t>
            </a:r>
          </a:p>
          <a:p>
            <a:pPr marL="355600" indent="-173038">
              <a:buFont typeface="Arial" pitchFamily="34" charset="0"/>
              <a:buChar char="•"/>
            </a:pPr>
            <a:r>
              <a:rPr lang="en-US" dirty="0" smtClean="0"/>
              <a:t>EPC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Блок-схема</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73</a:t>
            </a:fld>
            <a:endParaRPr lang="ru-RU"/>
          </a:p>
        </p:txBody>
      </p:sp>
      <p:sp>
        <p:nvSpPr>
          <p:cNvPr id="4" name="Прямоугольник 3"/>
          <p:cNvSpPr/>
          <p:nvPr/>
        </p:nvSpPr>
        <p:spPr>
          <a:xfrm>
            <a:off x="571472" y="642918"/>
            <a:ext cx="8143932" cy="646331"/>
          </a:xfrm>
          <a:prstGeom prst="rect">
            <a:avLst/>
          </a:prstGeom>
        </p:spPr>
        <p:txBody>
          <a:bodyPr wrap="square">
            <a:spAutoFit/>
          </a:bodyPr>
          <a:lstStyle/>
          <a:p>
            <a:r>
              <a:rPr lang="ru-RU" b="1" dirty="0" smtClean="0"/>
              <a:t>ГОСТ 19.701-90. Схемы алгоритмов, программ, данных и систем. Условные обозначения и правила выполнения.</a:t>
            </a:r>
            <a:endParaRPr lang="ru-RU" b="1" dirty="0"/>
          </a:p>
        </p:txBody>
      </p:sp>
      <p:sp>
        <p:nvSpPr>
          <p:cNvPr id="5" name="Прямоугольник 4"/>
          <p:cNvSpPr/>
          <p:nvPr/>
        </p:nvSpPr>
        <p:spPr>
          <a:xfrm>
            <a:off x="500034" y="3500438"/>
            <a:ext cx="2071702" cy="646331"/>
          </a:xfrm>
          <a:prstGeom prst="rect">
            <a:avLst/>
          </a:prstGeom>
        </p:spPr>
        <p:txBody>
          <a:bodyPr wrap="square">
            <a:spAutoFit/>
          </a:bodyPr>
          <a:lstStyle/>
          <a:p>
            <a:pPr algn="ctr"/>
            <a:r>
              <a:rPr lang="ru-RU" dirty="0" smtClean="0"/>
              <a:t>Блок начало-конец</a:t>
            </a:r>
            <a:br>
              <a:rPr lang="ru-RU" dirty="0" smtClean="0"/>
            </a:br>
            <a:r>
              <a:rPr lang="ru-RU" dirty="0" smtClean="0"/>
              <a:t>(пуск-остановка)</a:t>
            </a:r>
            <a:endParaRPr lang="ru-RU" dirty="0"/>
          </a:p>
        </p:txBody>
      </p:sp>
      <p:sp>
        <p:nvSpPr>
          <p:cNvPr id="6" name="Прямоугольник 5"/>
          <p:cNvSpPr/>
          <p:nvPr/>
        </p:nvSpPr>
        <p:spPr>
          <a:xfrm>
            <a:off x="2857488" y="3571876"/>
            <a:ext cx="1606017" cy="369332"/>
          </a:xfrm>
          <a:prstGeom prst="rect">
            <a:avLst/>
          </a:prstGeom>
        </p:spPr>
        <p:txBody>
          <a:bodyPr wrap="none">
            <a:spAutoFit/>
          </a:bodyPr>
          <a:lstStyle/>
          <a:p>
            <a:pPr algn="ctr"/>
            <a:r>
              <a:rPr lang="ru-RU" dirty="0" smtClean="0"/>
              <a:t>Блок действия</a:t>
            </a:r>
            <a:endParaRPr lang="ru-RU" dirty="0"/>
          </a:p>
        </p:txBody>
      </p:sp>
      <p:sp>
        <p:nvSpPr>
          <p:cNvPr id="7" name="Прямоугольник 6"/>
          <p:cNvSpPr/>
          <p:nvPr/>
        </p:nvSpPr>
        <p:spPr>
          <a:xfrm>
            <a:off x="7143768" y="3571876"/>
            <a:ext cx="1714512" cy="646331"/>
          </a:xfrm>
          <a:prstGeom prst="rect">
            <a:avLst/>
          </a:prstGeom>
        </p:spPr>
        <p:txBody>
          <a:bodyPr wrap="square">
            <a:spAutoFit/>
          </a:bodyPr>
          <a:lstStyle/>
          <a:p>
            <a:pPr algn="ctr"/>
            <a:r>
              <a:rPr lang="ru-RU" dirty="0" smtClean="0"/>
              <a:t>Данные</a:t>
            </a:r>
            <a:br>
              <a:rPr lang="ru-RU" dirty="0" smtClean="0"/>
            </a:br>
            <a:r>
              <a:rPr lang="ru-RU" dirty="0" smtClean="0"/>
              <a:t>(ввод-вывод)</a:t>
            </a:r>
            <a:endParaRPr lang="ru-RU" dirty="0"/>
          </a:p>
        </p:txBody>
      </p:sp>
      <p:sp>
        <p:nvSpPr>
          <p:cNvPr id="8" name="Прямоугольник 7"/>
          <p:cNvSpPr/>
          <p:nvPr/>
        </p:nvSpPr>
        <p:spPr>
          <a:xfrm>
            <a:off x="357158" y="5715016"/>
            <a:ext cx="2102387" cy="646331"/>
          </a:xfrm>
          <a:prstGeom prst="rect">
            <a:avLst/>
          </a:prstGeom>
        </p:spPr>
        <p:txBody>
          <a:bodyPr wrap="square">
            <a:spAutoFit/>
          </a:bodyPr>
          <a:lstStyle/>
          <a:p>
            <a:pPr algn="ctr"/>
            <a:r>
              <a:rPr lang="ru-RU" dirty="0" smtClean="0"/>
              <a:t>Логический блок (</a:t>
            </a:r>
            <a:r>
              <a:rPr lang="ru-RU" dirty="0" err="1" smtClean="0"/>
              <a:t>блок</a:t>
            </a:r>
            <a:r>
              <a:rPr lang="ru-RU" dirty="0" smtClean="0"/>
              <a:t> условия)</a:t>
            </a:r>
            <a:endParaRPr lang="ru-RU" dirty="0"/>
          </a:p>
        </p:txBody>
      </p:sp>
      <p:sp>
        <p:nvSpPr>
          <p:cNvPr id="9" name="Прямоугольник 8"/>
          <p:cNvSpPr/>
          <p:nvPr/>
        </p:nvSpPr>
        <p:spPr>
          <a:xfrm>
            <a:off x="2786050" y="6000768"/>
            <a:ext cx="1643074" cy="369332"/>
          </a:xfrm>
          <a:prstGeom prst="rect">
            <a:avLst/>
          </a:prstGeom>
        </p:spPr>
        <p:txBody>
          <a:bodyPr wrap="square">
            <a:spAutoFit/>
          </a:bodyPr>
          <a:lstStyle/>
          <a:p>
            <a:r>
              <a:rPr lang="ru-RU" dirty="0" smtClean="0"/>
              <a:t>Граница цикла</a:t>
            </a:r>
            <a:endParaRPr lang="ru-RU" dirty="0"/>
          </a:p>
        </p:txBody>
      </p:sp>
      <p:sp>
        <p:nvSpPr>
          <p:cNvPr id="10" name="Прямоугольник 9"/>
          <p:cNvSpPr/>
          <p:nvPr/>
        </p:nvSpPr>
        <p:spPr>
          <a:xfrm>
            <a:off x="5072066" y="5643578"/>
            <a:ext cx="1469248" cy="369332"/>
          </a:xfrm>
          <a:prstGeom prst="rect">
            <a:avLst/>
          </a:prstGeom>
        </p:spPr>
        <p:txBody>
          <a:bodyPr wrap="none">
            <a:spAutoFit/>
          </a:bodyPr>
          <a:lstStyle/>
          <a:p>
            <a:r>
              <a:rPr lang="ru-RU" dirty="0" smtClean="0"/>
              <a:t>Соединитель</a:t>
            </a:r>
            <a:endParaRPr lang="ru-RU" dirty="0"/>
          </a:p>
        </p:txBody>
      </p:sp>
      <p:sp>
        <p:nvSpPr>
          <p:cNvPr id="11" name="Блок-схема: процесс 10"/>
          <p:cNvSpPr/>
          <p:nvPr/>
        </p:nvSpPr>
        <p:spPr>
          <a:xfrm>
            <a:off x="2928926" y="2857496"/>
            <a:ext cx="1357322" cy="571504"/>
          </a:xfrm>
          <a:prstGeom prst="flowChartProcess">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12" name="Блок-схема: типовой процесс 11"/>
          <p:cNvSpPr/>
          <p:nvPr/>
        </p:nvSpPr>
        <p:spPr>
          <a:xfrm>
            <a:off x="5143504" y="2857496"/>
            <a:ext cx="1500198" cy="571504"/>
          </a:xfrm>
          <a:prstGeom prst="flowChartPredefinedProcess">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14" name="Блок-схема: знак завершения 13"/>
          <p:cNvSpPr/>
          <p:nvPr/>
        </p:nvSpPr>
        <p:spPr>
          <a:xfrm>
            <a:off x="714348" y="2928934"/>
            <a:ext cx="1500198" cy="500066"/>
          </a:xfrm>
          <a:prstGeom prst="flowChartTerminato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15" name="Прямоугольник 14"/>
          <p:cNvSpPr/>
          <p:nvPr/>
        </p:nvSpPr>
        <p:spPr>
          <a:xfrm>
            <a:off x="4857752" y="3568487"/>
            <a:ext cx="2143140" cy="646331"/>
          </a:xfrm>
          <a:prstGeom prst="rect">
            <a:avLst/>
          </a:prstGeom>
        </p:spPr>
        <p:txBody>
          <a:bodyPr wrap="square">
            <a:spAutoFit/>
          </a:bodyPr>
          <a:lstStyle/>
          <a:p>
            <a:pPr algn="ctr"/>
            <a:r>
              <a:rPr lang="ru-RU" dirty="0" smtClean="0"/>
              <a:t>Предопределённый процесс</a:t>
            </a:r>
            <a:endParaRPr lang="ru-RU" dirty="0"/>
          </a:p>
        </p:txBody>
      </p:sp>
      <p:sp>
        <p:nvSpPr>
          <p:cNvPr id="16" name="Блок-схема: данные 15"/>
          <p:cNvSpPr/>
          <p:nvPr/>
        </p:nvSpPr>
        <p:spPr>
          <a:xfrm>
            <a:off x="7286644" y="2857496"/>
            <a:ext cx="1428760" cy="571504"/>
          </a:xfrm>
          <a:prstGeom prst="flowChartInputOutpu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17" name="Блок-схема: решение 16"/>
          <p:cNvSpPr/>
          <p:nvPr/>
        </p:nvSpPr>
        <p:spPr>
          <a:xfrm>
            <a:off x="500034" y="4714884"/>
            <a:ext cx="1714512" cy="857256"/>
          </a:xfrm>
          <a:prstGeom prst="flowChartDecision">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18" name="Прямоугольник с двумя вырезанными соседними углами 17"/>
          <p:cNvSpPr/>
          <p:nvPr/>
        </p:nvSpPr>
        <p:spPr>
          <a:xfrm>
            <a:off x="2928926" y="4429132"/>
            <a:ext cx="1357322" cy="571504"/>
          </a:xfrm>
          <a:prstGeom prst="snip2SameRect">
            <a:avLst>
              <a:gd name="adj1" fmla="val 23512"/>
              <a:gd name="adj2" fmla="val 0"/>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19" name="Прямоугольник с двумя вырезанными соседними углами 18"/>
          <p:cNvSpPr/>
          <p:nvPr/>
        </p:nvSpPr>
        <p:spPr>
          <a:xfrm rot="10800000">
            <a:off x="2928926" y="5286388"/>
            <a:ext cx="1357322" cy="571504"/>
          </a:xfrm>
          <a:prstGeom prst="snip2SameRect">
            <a:avLst>
              <a:gd name="adj1" fmla="val 23512"/>
              <a:gd name="adj2" fmla="val 0"/>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sp>
        <p:nvSpPr>
          <p:cNvPr id="20" name="Прямоугольник 19"/>
          <p:cNvSpPr/>
          <p:nvPr/>
        </p:nvSpPr>
        <p:spPr>
          <a:xfrm>
            <a:off x="7072330" y="5643578"/>
            <a:ext cx="1550361" cy="369332"/>
          </a:xfrm>
          <a:prstGeom prst="rect">
            <a:avLst/>
          </a:prstGeom>
        </p:spPr>
        <p:txBody>
          <a:bodyPr wrap="none">
            <a:spAutoFit/>
          </a:bodyPr>
          <a:lstStyle/>
          <a:p>
            <a:r>
              <a:rPr lang="ru-RU" dirty="0" smtClean="0"/>
              <a:t>Комментарий</a:t>
            </a:r>
            <a:endParaRPr lang="ru-RU" dirty="0"/>
          </a:p>
        </p:txBody>
      </p:sp>
      <p:sp>
        <p:nvSpPr>
          <p:cNvPr id="21" name="Блок-схема: узел 20"/>
          <p:cNvSpPr/>
          <p:nvPr/>
        </p:nvSpPr>
        <p:spPr>
          <a:xfrm>
            <a:off x="5572132" y="4929198"/>
            <a:ext cx="357190" cy="357190"/>
          </a:xfrm>
          <a:prstGeom prst="flowChartConnector">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ru-RU" dirty="0" smtClean="0"/>
          </a:p>
        </p:txBody>
      </p:sp>
      <p:pic>
        <p:nvPicPr>
          <p:cNvPr id="176130" name="Picture 2" descr="http://upload.wikimedia.org/wikipedia/commons/9/96/Flowchart_note.png?uselang=ru"/>
          <p:cNvPicPr>
            <a:picLocks noChangeAspect="1" noChangeArrowheads="1"/>
          </p:cNvPicPr>
          <p:nvPr/>
        </p:nvPicPr>
        <p:blipFill>
          <a:blip r:embed="rId2">
            <a:lum contrast="30000"/>
          </a:blip>
          <a:srcRect/>
          <a:stretch>
            <a:fillRect/>
          </a:stretch>
        </p:blipFill>
        <p:spPr bwMode="auto">
          <a:xfrm>
            <a:off x="7215206" y="4714884"/>
            <a:ext cx="1001533" cy="785818"/>
          </a:xfrm>
          <a:prstGeom prst="rect">
            <a:avLst/>
          </a:prstGeom>
          <a:noFill/>
        </p:spPr>
      </p:pic>
      <p:sp>
        <p:nvSpPr>
          <p:cNvPr id="28" name="Прямоугольник 27"/>
          <p:cNvSpPr/>
          <p:nvPr/>
        </p:nvSpPr>
        <p:spPr>
          <a:xfrm>
            <a:off x="785786" y="1214422"/>
            <a:ext cx="4572000" cy="1477328"/>
          </a:xfrm>
          <a:prstGeom prst="rect">
            <a:avLst/>
          </a:prstGeom>
        </p:spPr>
        <p:txBody>
          <a:bodyPr>
            <a:spAutoFit/>
          </a:bodyPr>
          <a:lstStyle/>
          <a:p>
            <a:r>
              <a:rPr lang="ru-RU" dirty="0" smtClean="0"/>
              <a:t>1) схемы данных;</a:t>
            </a:r>
          </a:p>
          <a:p>
            <a:r>
              <a:rPr lang="ru-RU" dirty="0" smtClean="0"/>
              <a:t>2) схемы программ;</a:t>
            </a:r>
          </a:p>
          <a:p>
            <a:r>
              <a:rPr lang="ru-RU" dirty="0" smtClean="0"/>
              <a:t>3) схемы работы системы;</a:t>
            </a:r>
          </a:p>
          <a:p>
            <a:r>
              <a:rPr lang="ru-RU" dirty="0" smtClean="0"/>
              <a:t>4) схемы взаимодействия программ;</a:t>
            </a:r>
          </a:p>
          <a:p>
            <a:r>
              <a:rPr lang="ru-RU" dirty="0" smtClean="0"/>
              <a:t>5) схемы ресурсов системы.</a:t>
            </a:r>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блоки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74</a:t>
            </a:fld>
            <a:endParaRPr lang="ru-RU"/>
          </a:p>
        </p:txBody>
      </p:sp>
      <p:pic>
        <p:nvPicPr>
          <p:cNvPr id="169986" name="Picture 2" descr="&amp;Dcy;&amp;iecy;&amp;jcy;&amp;scy;&amp;tcy;&amp;vcy;&amp;icy;&amp;iecy;"/>
          <p:cNvPicPr>
            <a:picLocks noChangeAspect="1" noChangeArrowheads="1"/>
          </p:cNvPicPr>
          <p:nvPr/>
        </p:nvPicPr>
        <p:blipFill>
          <a:blip r:embed="rId2"/>
          <a:srcRect t="9974" b="10232"/>
          <a:stretch>
            <a:fillRect/>
          </a:stretch>
        </p:blipFill>
        <p:spPr bwMode="auto">
          <a:xfrm>
            <a:off x="4500562" y="1285860"/>
            <a:ext cx="2143140" cy="1285884"/>
          </a:xfrm>
          <a:prstGeom prst="rect">
            <a:avLst/>
          </a:prstGeom>
          <a:noFill/>
        </p:spPr>
      </p:pic>
      <p:pic>
        <p:nvPicPr>
          <p:cNvPr id="169988" name="Picture 4" descr="http://www.businessstudio.ru/wiki/docs/current/lib/exe/fetch.php/ru/csdesign/bpmodeling/process_procedure/process_procedure_0101.png"/>
          <p:cNvPicPr>
            <a:picLocks noChangeAspect="1" noChangeArrowheads="1"/>
          </p:cNvPicPr>
          <p:nvPr/>
        </p:nvPicPr>
        <p:blipFill>
          <a:blip r:embed="rId3"/>
          <a:srcRect/>
          <a:stretch>
            <a:fillRect/>
          </a:stretch>
        </p:blipFill>
        <p:spPr bwMode="auto">
          <a:xfrm>
            <a:off x="6858016" y="1357298"/>
            <a:ext cx="1928826" cy="1196171"/>
          </a:xfrm>
          <a:prstGeom prst="rect">
            <a:avLst/>
          </a:prstGeom>
          <a:noFill/>
        </p:spPr>
      </p:pic>
      <p:pic>
        <p:nvPicPr>
          <p:cNvPr id="169990" name="Picture 6" descr="http://www.businessstudio.ru/wiki/docs/current/lib/exe/fetch.php/ru/csdesign/bpmodeling/process_procedure/process_procedure_005.png"/>
          <p:cNvPicPr>
            <a:picLocks noChangeAspect="1" noChangeArrowheads="1"/>
          </p:cNvPicPr>
          <p:nvPr/>
        </p:nvPicPr>
        <p:blipFill>
          <a:blip r:embed="rId4"/>
          <a:srcRect l="6749" t="8696" r="3833" b="8696"/>
          <a:stretch>
            <a:fillRect/>
          </a:stretch>
        </p:blipFill>
        <p:spPr bwMode="auto">
          <a:xfrm>
            <a:off x="4357686" y="2857496"/>
            <a:ext cx="3515770" cy="2786082"/>
          </a:xfrm>
          <a:prstGeom prst="rect">
            <a:avLst/>
          </a:prstGeom>
          <a:noFill/>
        </p:spPr>
      </p:pic>
      <p:pic>
        <p:nvPicPr>
          <p:cNvPr id="169992" name="Picture 8" descr="http://www.businessstudio.ru/wiki/docs/current/lib/exe/fetch.php/ru/csdesign/bpmodeling/process_procedure/process_procedure_003.png"/>
          <p:cNvPicPr>
            <a:picLocks noChangeAspect="1" noChangeArrowheads="1"/>
          </p:cNvPicPr>
          <p:nvPr/>
        </p:nvPicPr>
        <p:blipFill>
          <a:blip r:embed="rId5"/>
          <a:srcRect t="40522"/>
          <a:stretch>
            <a:fillRect/>
          </a:stretch>
        </p:blipFill>
        <p:spPr bwMode="auto">
          <a:xfrm>
            <a:off x="1142976" y="2857496"/>
            <a:ext cx="3037024" cy="2786082"/>
          </a:xfrm>
          <a:prstGeom prst="rect">
            <a:avLst/>
          </a:prstGeom>
          <a:noFill/>
        </p:spPr>
      </p:pic>
      <p:pic>
        <p:nvPicPr>
          <p:cNvPr id="169994" name="Picture 10" descr="&amp;Scy;&amp;tcy;&amp;acy;&amp;rcy;&amp;tcy;&amp;ocy;&amp;vcy;&amp;ocy;&amp;iecy; &amp;scy;&amp;ocy;&amp;bcy;&amp;ycy;&amp;tcy;&amp;icy;&amp;iecy;"/>
          <p:cNvPicPr>
            <a:picLocks noChangeAspect="1" noChangeArrowheads="1"/>
          </p:cNvPicPr>
          <p:nvPr/>
        </p:nvPicPr>
        <p:blipFill>
          <a:blip r:embed="rId6"/>
          <a:srcRect b="53846"/>
          <a:stretch>
            <a:fillRect/>
          </a:stretch>
        </p:blipFill>
        <p:spPr bwMode="auto">
          <a:xfrm>
            <a:off x="357158" y="928670"/>
            <a:ext cx="2008467" cy="1714512"/>
          </a:xfrm>
          <a:prstGeom prst="rect">
            <a:avLst/>
          </a:prstGeom>
          <a:noFill/>
        </p:spPr>
      </p:pic>
      <p:pic>
        <p:nvPicPr>
          <p:cNvPr id="9" name="Picture 10" descr="&amp;Scy;&amp;tcy;&amp;acy;&amp;rcy;&amp;tcy;&amp;ocy;&amp;vcy;&amp;ocy;&amp;iecy; &amp;scy;&amp;ocy;&amp;bcy;&amp;ycy;&amp;tcy;&amp;icy;&amp;iecy;"/>
          <p:cNvPicPr>
            <a:picLocks noChangeAspect="1" noChangeArrowheads="1"/>
          </p:cNvPicPr>
          <p:nvPr/>
        </p:nvPicPr>
        <p:blipFill>
          <a:blip r:embed="rId6"/>
          <a:srcRect t="55769"/>
          <a:stretch>
            <a:fillRect/>
          </a:stretch>
        </p:blipFill>
        <p:spPr bwMode="auto">
          <a:xfrm>
            <a:off x="2357422" y="1357298"/>
            <a:ext cx="2008467" cy="1643074"/>
          </a:xfrm>
          <a:prstGeom prst="rect">
            <a:avLst/>
          </a:prstGeom>
          <a:noFill/>
        </p:spPr>
      </p:pic>
      <p:sp>
        <p:nvSpPr>
          <p:cNvPr id="10" name="Прямоугольник 9"/>
          <p:cNvSpPr/>
          <p:nvPr/>
        </p:nvSpPr>
        <p:spPr>
          <a:xfrm>
            <a:off x="1714480" y="642918"/>
            <a:ext cx="1051891" cy="369332"/>
          </a:xfrm>
          <a:prstGeom prst="rect">
            <a:avLst/>
          </a:prstGeom>
        </p:spPr>
        <p:txBody>
          <a:bodyPr wrap="none">
            <a:spAutoFit/>
          </a:bodyPr>
          <a:lstStyle/>
          <a:p>
            <a:r>
              <a:rPr lang="ru-RU" b="1" dirty="0" smtClean="0"/>
              <a:t>События</a:t>
            </a:r>
            <a:endParaRPr lang="ru-RU" b="1" dirty="0"/>
          </a:p>
        </p:txBody>
      </p:sp>
      <p:sp>
        <p:nvSpPr>
          <p:cNvPr id="11" name="Прямоугольник 10"/>
          <p:cNvSpPr/>
          <p:nvPr/>
        </p:nvSpPr>
        <p:spPr>
          <a:xfrm>
            <a:off x="5000628" y="642918"/>
            <a:ext cx="1125757" cy="369332"/>
          </a:xfrm>
          <a:prstGeom prst="rect">
            <a:avLst/>
          </a:prstGeom>
        </p:spPr>
        <p:txBody>
          <a:bodyPr wrap="none">
            <a:spAutoFit/>
          </a:bodyPr>
          <a:lstStyle/>
          <a:p>
            <a:r>
              <a:rPr lang="ru-RU" b="1" dirty="0" smtClean="0"/>
              <a:t>Действия</a:t>
            </a:r>
            <a:endParaRPr lang="ru-RU" b="1" dirty="0"/>
          </a:p>
        </p:txBody>
      </p:sp>
      <p:sp>
        <p:nvSpPr>
          <p:cNvPr id="12" name="Прямоугольник 11"/>
          <p:cNvSpPr/>
          <p:nvPr/>
        </p:nvSpPr>
        <p:spPr>
          <a:xfrm>
            <a:off x="7215206" y="642918"/>
            <a:ext cx="1083502" cy="369332"/>
          </a:xfrm>
          <a:prstGeom prst="rect">
            <a:avLst/>
          </a:prstGeom>
        </p:spPr>
        <p:txBody>
          <a:bodyPr wrap="none">
            <a:spAutoFit/>
          </a:bodyPr>
          <a:lstStyle/>
          <a:p>
            <a:r>
              <a:rPr lang="ru-RU" b="1" dirty="0" smtClean="0"/>
              <a:t>Решение</a:t>
            </a:r>
            <a:endParaRPr lang="ru-RU" b="1" dirty="0"/>
          </a:p>
        </p:txBody>
      </p:sp>
      <p:sp>
        <p:nvSpPr>
          <p:cNvPr id="13" name="Прямоугольник 12"/>
          <p:cNvSpPr/>
          <p:nvPr/>
        </p:nvSpPr>
        <p:spPr>
          <a:xfrm>
            <a:off x="428596" y="5786454"/>
            <a:ext cx="8286808" cy="923330"/>
          </a:xfrm>
          <a:prstGeom prst="rect">
            <a:avLst/>
          </a:prstGeom>
        </p:spPr>
        <p:txBody>
          <a:bodyPr wrap="square">
            <a:spAutoFit/>
          </a:bodyPr>
          <a:lstStyle/>
          <a:p>
            <a:r>
              <a:rPr lang="ru-RU" dirty="0" err="1" smtClean="0"/>
              <a:t>Временна</a:t>
            </a:r>
            <a:r>
              <a:rPr lang="ru-RU" dirty="0" err="1" smtClean="0">
                <a:latin typeface="Calibri"/>
                <a:cs typeface="Calibri"/>
              </a:rPr>
              <a:t>́</a:t>
            </a:r>
            <a:r>
              <a:rPr lang="ru-RU" dirty="0" err="1" smtClean="0"/>
              <a:t>я</a:t>
            </a:r>
            <a:r>
              <a:rPr lang="ru-RU" dirty="0" smtClean="0"/>
              <a:t> последовательность выполнения действий задается расположением действий на диаграмме сверху вниз (слева направо на горизонтальной диаграмме). </a:t>
            </a:r>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связей</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75</a:t>
            </a:fld>
            <a:endParaRPr lang="ru-RU"/>
          </a:p>
        </p:txBody>
      </p:sp>
      <p:pic>
        <p:nvPicPr>
          <p:cNvPr id="173058" name="Picture 2" descr="&amp;Scy;&amp;tcy;&amp;rcy;&amp;iecy;&amp;lcy;&amp;kcy;&amp;acy; &quot;&amp;Scy;&amp;vcy;&amp;yacy;&amp;zcy;&amp;softcy; &amp;pcy;&amp;rcy;&amp;iecy;&amp;dcy;&amp;shcy;&amp;iecy;&amp;scy;&amp;tcy;&amp;vcy;&amp;ocy;&amp;vcy;&amp;acy;&amp;ncy;&amp;icy;&amp;yacy;&quot;"/>
          <p:cNvPicPr>
            <a:picLocks noChangeAspect="1" noChangeArrowheads="1"/>
          </p:cNvPicPr>
          <p:nvPr/>
        </p:nvPicPr>
        <p:blipFill>
          <a:blip r:embed="rId2"/>
          <a:srcRect/>
          <a:stretch>
            <a:fillRect/>
          </a:stretch>
        </p:blipFill>
        <p:spPr bwMode="auto">
          <a:xfrm>
            <a:off x="500034" y="785794"/>
            <a:ext cx="1500198" cy="2241474"/>
          </a:xfrm>
          <a:prstGeom prst="rect">
            <a:avLst/>
          </a:prstGeom>
          <a:noFill/>
        </p:spPr>
      </p:pic>
      <p:pic>
        <p:nvPicPr>
          <p:cNvPr id="173060" name="Picture 4" descr="&amp;Scy;&amp;tcy;&amp;rcy;&amp;iecy;&amp;lcy;&amp;kcy;&amp;acy; &quot;&amp;Pcy;&amp;ocy;&amp;tcy;&amp;ocy;&amp;kcy; &amp;ocy;&amp;bcy;&amp;hardcy;&amp;iecy;&amp;kcy;&amp;tcy;&amp;ocy;&amp;vcy;&quot;"/>
          <p:cNvPicPr>
            <a:picLocks noChangeAspect="1" noChangeArrowheads="1"/>
          </p:cNvPicPr>
          <p:nvPr/>
        </p:nvPicPr>
        <p:blipFill>
          <a:blip r:embed="rId3"/>
          <a:srcRect/>
          <a:stretch>
            <a:fillRect/>
          </a:stretch>
        </p:blipFill>
        <p:spPr bwMode="auto">
          <a:xfrm>
            <a:off x="285720" y="4131688"/>
            <a:ext cx="2000265" cy="654634"/>
          </a:xfrm>
          <a:prstGeom prst="rect">
            <a:avLst/>
          </a:prstGeom>
          <a:noFill/>
        </p:spPr>
      </p:pic>
      <p:sp>
        <p:nvSpPr>
          <p:cNvPr id="8" name="Прямоугольник 7"/>
          <p:cNvSpPr/>
          <p:nvPr/>
        </p:nvSpPr>
        <p:spPr>
          <a:xfrm>
            <a:off x="2643174" y="1214422"/>
            <a:ext cx="6072230" cy="1200329"/>
          </a:xfrm>
          <a:prstGeom prst="rect">
            <a:avLst/>
          </a:prstGeom>
        </p:spPr>
        <p:txBody>
          <a:bodyPr wrap="square">
            <a:spAutoFit/>
          </a:bodyPr>
          <a:lstStyle/>
          <a:p>
            <a:r>
              <a:rPr lang="ru-RU" dirty="0" smtClean="0"/>
              <a:t>Стрелки "</a:t>
            </a:r>
            <a:r>
              <a:rPr lang="ru-RU" b="1" dirty="0" smtClean="0"/>
              <a:t>Связь предшествования</a:t>
            </a:r>
            <a:r>
              <a:rPr lang="ru-RU" dirty="0" smtClean="0"/>
              <a:t>" обозначают передачу управления от одного действия к другому, т.е. предыдущее действие должно закончиться прежде, чем начнется следующее. </a:t>
            </a:r>
            <a:endParaRPr lang="ru-RU" dirty="0"/>
          </a:p>
        </p:txBody>
      </p:sp>
      <p:sp>
        <p:nvSpPr>
          <p:cNvPr id="10" name="Прямоугольник 9"/>
          <p:cNvSpPr/>
          <p:nvPr/>
        </p:nvSpPr>
        <p:spPr>
          <a:xfrm>
            <a:off x="2643174" y="3871745"/>
            <a:ext cx="5857916" cy="1200329"/>
          </a:xfrm>
          <a:prstGeom prst="rect">
            <a:avLst/>
          </a:prstGeom>
        </p:spPr>
        <p:txBody>
          <a:bodyPr wrap="square">
            <a:spAutoFit/>
          </a:bodyPr>
          <a:lstStyle/>
          <a:p>
            <a:r>
              <a:rPr lang="ru-RU" dirty="0" smtClean="0"/>
              <a:t>Стрелки "</a:t>
            </a:r>
            <a:r>
              <a:rPr lang="ru-RU" b="1" dirty="0" smtClean="0"/>
              <a:t>Поток объектов</a:t>
            </a:r>
            <a:r>
              <a:rPr lang="ru-RU" dirty="0" smtClean="0"/>
              <a:t>" используются в случаях, когда необходимо показать, что из одного действия объекты передаются в другое, при этом первое действие не запускает выполнения второго. </a:t>
            </a:r>
            <a:endParaRPr lang="ru-RU" dirty="0"/>
          </a:p>
        </p:txBody>
      </p:sp>
      <p:sp>
        <p:nvSpPr>
          <p:cNvPr id="11" name="Прямоугольник 10"/>
          <p:cNvSpPr/>
          <p:nvPr/>
        </p:nvSpPr>
        <p:spPr>
          <a:xfrm>
            <a:off x="571472" y="5786454"/>
            <a:ext cx="8072494" cy="369332"/>
          </a:xfrm>
          <a:prstGeom prst="rect">
            <a:avLst/>
          </a:prstGeom>
        </p:spPr>
        <p:txBody>
          <a:bodyPr wrap="square">
            <a:spAutoFit/>
          </a:bodyPr>
          <a:lstStyle/>
          <a:p>
            <a:r>
              <a:rPr lang="ru-RU" dirty="0" smtClean="0"/>
              <a:t>Стрелки могут быть </a:t>
            </a:r>
            <a:r>
              <a:rPr lang="ru-RU" i="1" dirty="0" smtClean="0"/>
              <a:t>туннелированными</a:t>
            </a:r>
            <a:r>
              <a:rPr lang="ru-RU" dirty="0" smtClean="0"/>
              <a:t>. </a:t>
            </a:r>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Плавательные дорожки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76</a:t>
            </a:fld>
            <a:endParaRPr lang="ru-RU"/>
          </a:p>
        </p:txBody>
      </p:sp>
      <p:sp>
        <p:nvSpPr>
          <p:cNvPr id="4" name="Прямоугольник 3"/>
          <p:cNvSpPr/>
          <p:nvPr/>
        </p:nvSpPr>
        <p:spPr>
          <a:xfrm>
            <a:off x="642910" y="714356"/>
            <a:ext cx="7929618" cy="923330"/>
          </a:xfrm>
          <a:prstGeom prst="rect">
            <a:avLst/>
          </a:prstGeom>
        </p:spPr>
        <p:txBody>
          <a:bodyPr wrap="square">
            <a:spAutoFit/>
          </a:bodyPr>
          <a:lstStyle/>
          <a:p>
            <a:pPr algn="just"/>
            <a:r>
              <a:rPr lang="ru-RU" dirty="0" smtClean="0"/>
              <a:t>Дорожки предназначены для отображения организационных единиц (должности, подразделения, роли, внешнего субъекта) - исполнителей действий процедуры. </a:t>
            </a:r>
            <a:endParaRPr lang="ru-RU" dirty="0"/>
          </a:p>
        </p:txBody>
      </p:sp>
      <p:graphicFrame>
        <p:nvGraphicFramePr>
          <p:cNvPr id="5" name="Таблица 4"/>
          <p:cNvGraphicFramePr>
            <a:graphicFrameLocks noGrp="1"/>
          </p:cNvGraphicFramePr>
          <p:nvPr/>
        </p:nvGraphicFramePr>
        <p:xfrm>
          <a:off x="928662" y="1785926"/>
          <a:ext cx="7572428" cy="4357718"/>
        </p:xfrm>
        <a:graphic>
          <a:graphicData uri="http://schemas.openxmlformats.org/drawingml/2006/table">
            <a:tbl>
              <a:tblPr firstRow="1" bandRow="1">
                <a:tableStyleId>{5940675A-B579-460E-94D1-54222C63F5DA}</a:tableStyleId>
              </a:tblPr>
              <a:tblGrid>
                <a:gridCol w="285752"/>
                <a:gridCol w="2428892"/>
                <a:gridCol w="2428892"/>
                <a:gridCol w="2428892"/>
              </a:tblGrid>
              <a:tr h="285752">
                <a:tc gridSpan="4">
                  <a:txBody>
                    <a:bodyPr/>
                    <a:lstStyle/>
                    <a:p>
                      <a:r>
                        <a:rPr lang="ru-RU" dirty="0" smtClean="0"/>
                        <a:t>№ Имя процесса</a:t>
                      </a:r>
                      <a:endParaRPr lang="ru-RU" dirty="0"/>
                    </a:p>
                  </a:txBody>
                  <a:tcPr>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277182">
                <a:tc rowSpan="2">
                  <a:txBody>
                    <a:bodyPr/>
                    <a:lstStyle/>
                    <a:p>
                      <a:endParaRPr lang="ru-RU" dirty="0"/>
                    </a:p>
                  </a:txBody>
                  <a:tcPr>
                    <a:solidFill>
                      <a:schemeClr val="accent1">
                        <a:lumMod val="20000"/>
                        <a:lumOff val="80000"/>
                      </a:schemeClr>
                    </a:solidFill>
                  </a:tcPr>
                </a:tc>
                <a:tc>
                  <a:txBody>
                    <a:bodyPr/>
                    <a:lstStyle/>
                    <a:p>
                      <a:pPr algn="ctr"/>
                      <a:r>
                        <a:rPr lang="ru-RU" dirty="0" smtClean="0"/>
                        <a:t>Исполнитель 1</a:t>
                      </a:r>
                      <a:endParaRPr lang="ru-RU"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Исполнитель 2</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Исполнитель 3</a:t>
                      </a:r>
                    </a:p>
                  </a:txBody>
                  <a:tcPr>
                    <a:solidFill>
                      <a:schemeClr val="accent1">
                        <a:lumMod val="20000"/>
                        <a:lumOff val="80000"/>
                      </a:schemeClr>
                    </a:solidFill>
                  </a:tcPr>
                </a:tc>
              </a:tr>
              <a:tr h="3626198">
                <a:tc vMerge="1">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77</a:t>
            </a:fld>
            <a:endParaRPr lang="ru-RU"/>
          </a:p>
        </p:txBody>
      </p:sp>
      <p:sp>
        <p:nvSpPr>
          <p:cNvPr id="4" name="Прямоугольник 3"/>
          <p:cNvSpPr/>
          <p:nvPr/>
        </p:nvSpPr>
        <p:spPr>
          <a:xfrm>
            <a:off x="428596" y="714356"/>
            <a:ext cx="8286808" cy="646331"/>
          </a:xfrm>
          <a:prstGeom prst="rect">
            <a:avLst/>
          </a:prstGeom>
        </p:spPr>
        <p:txBody>
          <a:bodyPr wrap="square">
            <a:spAutoFit/>
          </a:bodyPr>
          <a:lstStyle/>
          <a:p>
            <a:r>
              <a:rPr lang="ru-RU" dirty="0" smtClean="0"/>
              <a:t>Элемент "Этап" предназначен для определения этапа в рамках процесса на диаграмме, созданной в нотации "Процедура". </a:t>
            </a:r>
            <a:endParaRPr lang="ru-RU" dirty="0"/>
          </a:p>
        </p:txBody>
      </p:sp>
      <p:graphicFrame>
        <p:nvGraphicFramePr>
          <p:cNvPr id="5" name="Таблица 4"/>
          <p:cNvGraphicFramePr>
            <a:graphicFrameLocks noGrp="1"/>
          </p:cNvGraphicFramePr>
          <p:nvPr/>
        </p:nvGraphicFramePr>
        <p:xfrm>
          <a:off x="785786" y="1571612"/>
          <a:ext cx="7858179" cy="4929222"/>
        </p:xfrm>
        <a:graphic>
          <a:graphicData uri="http://schemas.openxmlformats.org/drawingml/2006/table">
            <a:tbl>
              <a:tblPr firstRow="1" bandRow="1">
                <a:tableStyleId>{5940675A-B579-460E-94D1-54222C63F5DA}</a:tableStyleId>
              </a:tblPr>
              <a:tblGrid>
                <a:gridCol w="428628"/>
                <a:gridCol w="2476517"/>
                <a:gridCol w="2476517"/>
                <a:gridCol w="2476517"/>
              </a:tblGrid>
              <a:tr h="214314">
                <a:tc gridSpan="4">
                  <a:txBody>
                    <a:bodyPr/>
                    <a:lstStyle/>
                    <a:p>
                      <a:r>
                        <a:rPr lang="ru-RU" dirty="0" smtClean="0"/>
                        <a:t>№ Имя процесса</a:t>
                      </a:r>
                      <a:endParaRPr lang="ru-RU" dirty="0"/>
                    </a:p>
                  </a:txBody>
                  <a:tcPr>
                    <a:solidFill>
                      <a:schemeClr val="accent1">
                        <a:lumMod val="20000"/>
                        <a:lumOff val="80000"/>
                      </a:schemeClr>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277182">
                <a:tc rowSpan="2">
                  <a:txBody>
                    <a:bodyPr/>
                    <a:lstStyle/>
                    <a:p>
                      <a:pPr algn="ctr"/>
                      <a:r>
                        <a:rPr lang="ru-RU" dirty="0" smtClean="0"/>
                        <a:t>Этап 1</a:t>
                      </a:r>
                      <a:endParaRPr lang="ru-RU" dirty="0"/>
                    </a:p>
                  </a:txBody>
                  <a:tcPr vert="vert270">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a:r>
                        <a:rPr lang="ru-RU" dirty="0" smtClean="0"/>
                        <a:t>Исполнитель 1</a:t>
                      </a:r>
                      <a:endParaRPr lang="ru-RU"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Исполнитель 2</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Исполнитель 3</a:t>
                      </a:r>
                    </a:p>
                  </a:txBody>
                  <a:tcPr>
                    <a:solidFill>
                      <a:schemeClr val="accent1">
                        <a:lumMod val="20000"/>
                        <a:lumOff val="80000"/>
                      </a:schemeClr>
                    </a:solidFill>
                  </a:tcPr>
                </a:tc>
              </a:tr>
              <a:tr h="1399234">
                <a:tc vMerge="1">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1399234">
                <a:tc>
                  <a:txBody>
                    <a:bodyPr/>
                    <a:lstStyle/>
                    <a:p>
                      <a:pPr algn="ctr"/>
                      <a:r>
                        <a:rPr lang="ru-RU" dirty="0" smtClean="0"/>
                        <a:t>Этап 2</a:t>
                      </a:r>
                      <a:endParaRPr lang="ru-RU" dirty="0"/>
                    </a:p>
                  </a:txBody>
                  <a:tcPr vert="vert27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endParaRPr lang="ru-RU" dirty="0"/>
                    </a:p>
                  </a:txBody>
                  <a:tcPr/>
                </a:tc>
                <a:tc>
                  <a:txBody>
                    <a:bodyPr/>
                    <a:lstStyle/>
                    <a:p>
                      <a:endParaRPr lang="ru-RU" dirty="0"/>
                    </a:p>
                  </a:txBody>
                  <a:tcPr/>
                </a:tc>
                <a:tc>
                  <a:txBody>
                    <a:bodyPr/>
                    <a:lstStyle/>
                    <a:p>
                      <a:endParaRPr lang="ru-RU" dirty="0"/>
                    </a:p>
                  </a:txBody>
                  <a:tcPr/>
                </a:tc>
              </a:tr>
              <a:tr h="1399234">
                <a:tc>
                  <a:txBody>
                    <a:bodyPr/>
                    <a:lstStyle/>
                    <a:p>
                      <a:pPr algn="ctr"/>
                      <a:r>
                        <a:rPr lang="ru-RU" dirty="0" smtClean="0"/>
                        <a:t>Этап 3</a:t>
                      </a:r>
                      <a:endParaRPr lang="ru-RU" dirty="0"/>
                    </a:p>
                  </a:txBody>
                  <a:tcPr vert="vert270">
                    <a:lnT w="12700" cap="flat" cmpd="sng" algn="ctr">
                      <a:noFill/>
                      <a:prstDash val="solid"/>
                      <a:round/>
                      <a:headEnd type="none" w="med" len="med"/>
                      <a:tailEnd type="none" w="med" len="med"/>
                    </a:lnT>
                    <a:solidFill>
                      <a:schemeClr val="accent1">
                        <a:lumMod val="20000"/>
                        <a:lumOff val="80000"/>
                      </a:schemeClr>
                    </a:solidFill>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8" name="Полилиния 7"/>
          <p:cNvSpPr/>
          <p:nvPr/>
        </p:nvSpPr>
        <p:spPr>
          <a:xfrm>
            <a:off x="785786" y="3700631"/>
            <a:ext cx="431033" cy="139849"/>
          </a:xfrm>
          <a:custGeom>
            <a:avLst/>
            <a:gdLst>
              <a:gd name="connsiteX0" fmla="*/ 0 w 451821"/>
              <a:gd name="connsiteY0" fmla="*/ 0 h 139849"/>
              <a:gd name="connsiteX1" fmla="*/ 236668 w 451821"/>
              <a:gd name="connsiteY1" fmla="*/ 139849 h 139849"/>
              <a:gd name="connsiteX2" fmla="*/ 451821 w 451821"/>
              <a:gd name="connsiteY2" fmla="*/ 0 h 139849"/>
              <a:gd name="connsiteX3" fmla="*/ 451821 w 451821"/>
              <a:gd name="connsiteY3" fmla="*/ 0 h 139849"/>
            </a:gdLst>
            <a:ahLst/>
            <a:cxnLst>
              <a:cxn ang="0">
                <a:pos x="connsiteX0" y="connsiteY0"/>
              </a:cxn>
              <a:cxn ang="0">
                <a:pos x="connsiteX1" y="connsiteY1"/>
              </a:cxn>
              <a:cxn ang="0">
                <a:pos x="connsiteX2" y="connsiteY2"/>
              </a:cxn>
              <a:cxn ang="0">
                <a:pos x="connsiteX3" y="connsiteY3"/>
              </a:cxn>
            </a:cxnLst>
            <a:rect l="l" t="t" r="r" b="b"/>
            <a:pathLst>
              <a:path w="451821" h="139849">
                <a:moveTo>
                  <a:pt x="0" y="0"/>
                </a:moveTo>
                <a:lnTo>
                  <a:pt x="236668" y="139849"/>
                </a:lnTo>
                <a:lnTo>
                  <a:pt x="451821" y="0"/>
                </a:lnTo>
                <a:lnTo>
                  <a:pt x="451821"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9" name="Полилиния 8"/>
          <p:cNvSpPr/>
          <p:nvPr/>
        </p:nvSpPr>
        <p:spPr>
          <a:xfrm>
            <a:off x="785813" y="5101283"/>
            <a:ext cx="428626" cy="139849"/>
          </a:xfrm>
          <a:custGeom>
            <a:avLst/>
            <a:gdLst>
              <a:gd name="connsiteX0" fmla="*/ 0 w 451821"/>
              <a:gd name="connsiteY0" fmla="*/ 0 h 139849"/>
              <a:gd name="connsiteX1" fmla="*/ 236668 w 451821"/>
              <a:gd name="connsiteY1" fmla="*/ 139849 h 139849"/>
              <a:gd name="connsiteX2" fmla="*/ 451821 w 451821"/>
              <a:gd name="connsiteY2" fmla="*/ 0 h 139849"/>
              <a:gd name="connsiteX3" fmla="*/ 451821 w 451821"/>
              <a:gd name="connsiteY3" fmla="*/ 0 h 139849"/>
            </a:gdLst>
            <a:ahLst/>
            <a:cxnLst>
              <a:cxn ang="0">
                <a:pos x="connsiteX0" y="connsiteY0"/>
              </a:cxn>
              <a:cxn ang="0">
                <a:pos x="connsiteX1" y="connsiteY1"/>
              </a:cxn>
              <a:cxn ang="0">
                <a:pos x="connsiteX2" y="connsiteY2"/>
              </a:cxn>
              <a:cxn ang="0">
                <a:pos x="connsiteX3" y="connsiteY3"/>
              </a:cxn>
            </a:cxnLst>
            <a:rect l="l" t="t" r="r" b="b"/>
            <a:pathLst>
              <a:path w="451821" h="139849">
                <a:moveTo>
                  <a:pt x="0" y="0"/>
                </a:moveTo>
                <a:lnTo>
                  <a:pt x="236668" y="139849"/>
                </a:lnTo>
                <a:lnTo>
                  <a:pt x="451821" y="0"/>
                </a:lnTo>
                <a:lnTo>
                  <a:pt x="451821"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0" name="Полилиния 9"/>
          <p:cNvSpPr/>
          <p:nvPr/>
        </p:nvSpPr>
        <p:spPr>
          <a:xfrm>
            <a:off x="785786" y="6357958"/>
            <a:ext cx="428626" cy="139849"/>
          </a:xfrm>
          <a:custGeom>
            <a:avLst/>
            <a:gdLst>
              <a:gd name="connsiteX0" fmla="*/ 0 w 451821"/>
              <a:gd name="connsiteY0" fmla="*/ 0 h 139849"/>
              <a:gd name="connsiteX1" fmla="*/ 236668 w 451821"/>
              <a:gd name="connsiteY1" fmla="*/ 139849 h 139849"/>
              <a:gd name="connsiteX2" fmla="*/ 451821 w 451821"/>
              <a:gd name="connsiteY2" fmla="*/ 0 h 139849"/>
              <a:gd name="connsiteX3" fmla="*/ 451821 w 451821"/>
              <a:gd name="connsiteY3" fmla="*/ 0 h 139849"/>
            </a:gdLst>
            <a:ahLst/>
            <a:cxnLst>
              <a:cxn ang="0">
                <a:pos x="connsiteX0" y="connsiteY0"/>
              </a:cxn>
              <a:cxn ang="0">
                <a:pos x="connsiteX1" y="connsiteY1"/>
              </a:cxn>
              <a:cxn ang="0">
                <a:pos x="connsiteX2" y="connsiteY2"/>
              </a:cxn>
              <a:cxn ang="0">
                <a:pos x="connsiteX3" y="connsiteY3"/>
              </a:cxn>
            </a:cxnLst>
            <a:rect l="l" t="t" r="r" b="b"/>
            <a:pathLst>
              <a:path w="451821" h="139849">
                <a:moveTo>
                  <a:pt x="0" y="0"/>
                </a:moveTo>
                <a:lnTo>
                  <a:pt x="236668" y="139849"/>
                </a:lnTo>
                <a:lnTo>
                  <a:pt x="451821" y="0"/>
                </a:lnTo>
                <a:lnTo>
                  <a:pt x="451821"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78</a:t>
            </a:fld>
            <a:endParaRPr lang="ru-RU"/>
          </a:p>
        </p:txBody>
      </p:sp>
      <p:sp>
        <p:nvSpPr>
          <p:cNvPr id="4" name="Прямоугольник 3"/>
          <p:cNvSpPr/>
          <p:nvPr/>
        </p:nvSpPr>
        <p:spPr>
          <a:xfrm>
            <a:off x="571472" y="1214422"/>
            <a:ext cx="8143932" cy="646331"/>
          </a:xfrm>
          <a:prstGeom prst="rect">
            <a:avLst/>
          </a:prstGeom>
        </p:spPr>
        <p:txBody>
          <a:bodyPr wrap="square">
            <a:spAutoFit/>
          </a:bodyPr>
          <a:lstStyle/>
          <a:p>
            <a:r>
              <a:rPr lang="en-GB" dirty="0" smtClean="0"/>
              <a:t>http://www.businessstudio.ru/wiki/docs/current/doku.php/ru/csdesign/bpmodeling/process_procedure</a:t>
            </a:r>
            <a:endParaRPr lang="ru-RU" dirty="0"/>
          </a:p>
        </p:txBody>
      </p:sp>
      <p:sp>
        <p:nvSpPr>
          <p:cNvPr id="6" name="Прямоугольник 5"/>
          <p:cNvSpPr/>
          <p:nvPr/>
        </p:nvSpPr>
        <p:spPr>
          <a:xfrm>
            <a:off x="571472" y="2428868"/>
            <a:ext cx="8143932" cy="369332"/>
          </a:xfrm>
          <a:prstGeom prst="rect">
            <a:avLst/>
          </a:prstGeom>
        </p:spPr>
        <p:txBody>
          <a:bodyPr wrap="square">
            <a:spAutoFit/>
          </a:bodyPr>
          <a:lstStyle/>
          <a:p>
            <a:r>
              <a:rPr lang="ru-RU" dirty="0" smtClean="0"/>
              <a:t>Поиск, фильтрация и сортировка данных в таблице</a:t>
            </a:r>
            <a:endParaRPr lang="ru-RU"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 пяти вопросов"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79</a:t>
            </a:fld>
            <a:endParaRPr lang="ru-RU"/>
          </a:p>
        </p:txBody>
      </p:sp>
      <p:graphicFrame>
        <p:nvGraphicFramePr>
          <p:cNvPr id="4" name="Таблица 3"/>
          <p:cNvGraphicFramePr>
            <a:graphicFrameLocks noGrp="1"/>
          </p:cNvGraphicFramePr>
          <p:nvPr/>
        </p:nvGraphicFramePr>
        <p:xfrm>
          <a:off x="571472" y="785794"/>
          <a:ext cx="8286810" cy="5760720"/>
        </p:xfrm>
        <a:graphic>
          <a:graphicData uri="http://schemas.openxmlformats.org/drawingml/2006/table">
            <a:tbl>
              <a:tblPr/>
              <a:tblGrid>
                <a:gridCol w="500066"/>
                <a:gridCol w="1643074"/>
                <a:gridCol w="6143670"/>
              </a:tblGrid>
              <a:tr h="0">
                <a:tc>
                  <a:txBody>
                    <a:bodyPr/>
                    <a:lstStyle/>
                    <a:p>
                      <a:pPr algn="ctr"/>
                      <a:r>
                        <a:rPr lang="ru-RU" sz="1800" b="1"/>
                        <a:t>№ </a:t>
                      </a:r>
                      <a:endParaRPr lang="ru-RU" sz="180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a:r>
                        <a:rPr lang="ru-RU" sz="1800" b="1"/>
                        <a:t>Группа </a:t>
                      </a:r>
                      <a:endParaRPr lang="ru-RU" sz="180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a:r>
                        <a:rPr lang="ru-RU" sz="1800" b="1"/>
                        <a:t>Вопросы </a:t>
                      </a:r>
                      <a:endParaRPr lang="ru-RU" sz="180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r>
              <a:tr h="493757">
                <a:tc>
                  <a:txBody>
                    <a:bodyPr/>
                    <a:lstStyle/>
                    <a:p>
                      <a:pPr algn="ctr"/>
                      <a:r>
                        <a:rPr lang="ru-RU" sz="1800" b="1"/>
                        <a:t>1.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a:t>"Цель" </a:t>
                      </a:r>
                      <a:endParaRPr lang="ru-RU" sz="18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ru-RU" sz="1800" dirty="0"/>
                        <a:t>Зачем делается та работа? </a:t>
                      </a:r>
                    </a:p>
                    <a:p>
                      <a:pPr algn="l">
                        <a:buFont typeface="Arial"/>
                        <a:buChar char="•"/>
                      </a:pPr>
                      <a:r>
                        <a:rPr lang="ru-RU" sz="1800" dirty="0"/>
                        <a:t>Для достижения какой цели делается эта работа?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993">
                <a:tc>
                  <a:txBody>
                    <a:bodyPr/>
                    <a:lstStyle/>
                    <a:p>
                      <a:pPr algn="ctr"/>
                      <a:r>
                        <a:rPr lang="ru-RU" sz="1800" b="1"/>
                        <a:t>2.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a:t>"Люди"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ru-RU" sz="1800" dirty="0"/>
                        <a:t>Кто делает эту работу? </a:t>
                      </a:r>
                    </a:p>
                    <a:p>
                      <a:pPr algn="l">
                        <a:buFont typeface="Arial"/>
                        <a:buChar char="•"/>
                      </a:pPr>
                      <a:r>
                        <a:rPr lang="ru-RU" sz="1800" dirty="0"/>
                        <a:t>Почему именно он делает эту работу? </a:t>
                      </a:r>
                    </a:p>
                    <a:p>
                      <a:pPr algn="l">
                        <a:buFont typeface="Arial"/>
                        <a:buChar char="•"/>
                      </a:pPr>
                      <a:r>
                        <a:rPr lang="ru-RU" sz="1800" dirty="0"/>
                        <a:t>Кто еще мог бы сделать эту работу? </a:t>
                      </a:r>
                    </a:p>
                    <a:p>
                      <a:pPr algn="l">
                        <a:buFont typeface="Arial"/>
                        <a:buChar char="•"/>
                      </a:pPr>
                      <a:r>
                        <a:rPr lang="ru-RU" sz="1800" dirty="0"/>
                        <a:t>Кто мог бы сделать эту работу лучше?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8378">
                <a:tc>
                  <a:txBody>
                    <a:bodyPr/>
                    <a:lstStyle/>
                    <a:p>
                      <a:pPr algn="ctr"/>
                      <a:r>
                        <a:rPr lang="ru-RU" sz="1800" b="1"/>
                        <a:t>3.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a:t>"Место"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ru-RU" sz="1800" dirty="0"/>
                        <a:t>Где эта работа делается сейчас? </a:t>
                      </a:r>
                    </a:p>
                    <a:p>
                      <a:pPr algn="l">
                        <a:buFont typeface="Arial"/>
                        <a:buChar char="•"/>
                      </a:pPr>
                      <a:r>
                        <a:rPr lang="ru-RU" sz="1800" dirty="0"/>
                        <a:t>Почему эта работа делается именно здесь? </a:t>
                      </a:r>
                    </a:p>
                    <a:p>
                      <a:pPr algn="l">
                        <a:buFont typeface="Arial"/>
                        <a:buChar char="•"/>
                      </a:pPr>
                      <a:r>
                        <a:rPr lang="ru-RU" sz="1800" dirty="0"/>
                        <a:t>Где еще можно делать эту работу? </a:t>
                      </a:r>
                    </a:p>
                    <a:p>
                      <a:pPr algn="l">
                        <a:buFont typeface="Arial"/>
                        <a:buChar char="•"/>
                      </a:pPr>
                      <a:r>
                        <a:rPr lang="ru-RU" sz="1800" dirty="0"/>
                        <a:t>Где эту работу делать лучше?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800">
                <a:tc>
                  <a:txBody>
                    <a:bodyPr/>
                    <a:lstStyle/>
                    <a:p>
                      <a:pPr algn="ctr"/>
                      <a:r>
                        <a:rPr lang="ru-RU" sz="1800" b="1"/>
                        <a:t>4.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a:t>"Время"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ru-RU" sz="1800" dirty="0"/>
                        <a:t>Когда делается эта работа? </a:t>
                      </a:r>
                    </a:p>
                    <a:p>
                      <a:pPr algn="l">
                        <a:buFont typeface="Arial"/>
                        <a:buChar char="•"/>
                      </a:pPr>
                      <a:r>
                        <a:rPr lang="ru-RU" sz="1800" dirty="0"/>
                        <a:t>Почему эта работа делается именно в это время? </a:t>
                      </a:r>
                    </a:p>
                    <a:p>
                      <a:pPr algn="l">
                        <a:buFont typeface="Arial"/>
                        <a:buChar char="•"/>
                      </a:pPr>
                      <a:r>
                        <a:rPr lang="ru-RU" sz="1800" dirty="0"/>
                        <a:t>Какие есть альтернативы? </a:t>
                      </a:r>
                    </a:p>
                    <a:p>
                      <a:pPr algn="l">
                        <a:buFont typeface="Arial"/>
                        <a:buChar char="•"/>
                      </a:pPr>
                      <a:r>
                        <a:rPr lang="ru-RU" sz="1800" dirty="0"/>
                        <a:t>Какая альтернатива лучше?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0303">
                <a:tc>
                  <a:txBody>
                    <a:bodyPr/>
                    <a:lstStyle/>
                    <a:p>
                      <a:pPr algn="ctr"/>
                      <a:r>
                        <a:rPr lang="ru-RU" sz="1800" b="1"/>
                        <a:t>5.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a:t>"Технология" </a:t>
                      </a:r>
                      <a:endParaRPr lang="ru-RU" sz="18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ru-RU" sz="1800" dirty="0"/>
                        <a:t>Как эта работа делается? </a:t>
                      </a:r>
                    </a:p>
                    <a:p>
                      <a:pPr algn="l">
                        <a:buFont typeface="Arial"/>
                        <a:buChar char="•"/>
                      </a:pPr>
                      <a:r>
                        <a:rPr lang="ru-RU" sz="1800" dirty="0"/>
                        <a:t>Почему эта работа делается именно так? </a:t>
                      </a:r>
                    </a:p>
                    <a:p>
                      <a:pPr algn="l">
                        <a:buFont typeface="Arial"/>
                        <a:buChar char="•"/>
                      </a:pPr>
                      <a:r>
                        <a:rPr lang="ru-RU" sz="1800" dirty="0"/>
                        <a:t>Какими еще способами эту работу можно выполнить? </a:t>
                      </a:r>
                    </a:p>
                    <a:p>
                      <a:pPr algn="l">
                        <a:buFont typeface="Arial"/>
                        <a:buChar char="•"/>
                      </a:pPr>
                      <a:r>
                        <a:rPr lang="ru-RU" sz="1800" dirty="0"/>
                        <a:t>Какой способ выполнения работы лучше?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txBody>
          <a:bodyPr>
            <a:normAutofit fontScale="90000"/>
          </a:bodyPr>
          <a:lstStyle/>
          <a:p>
            <a:r>
              <a:rPr lang="ru-RU" dirty="0" smtClean="0"/>
              <a:t>Методологии графического представления</a:t>
            </a:r>
            <a:br>
              <a:rPr lang="ru-RU" dirty="0" smtClean="0"/>
            </a:br>
            <a:r>
              <a:rPr lang="ru-RU" dirty="0" smtClean="0"/>
              <a:t>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a:t>
            </a:fld>
            <a:endParaRPr lang="ru-RU"/>
          </a:p>
        </p:txBody>
      </p:sp>
      <p:sp>
        <p:nvSpPr>
          <p:cNvPr id="5" name="TextBox 4"/>
          <p:cNvSpPr txBox="1"/>
          <p:nvPr/>
        </p:nvSpPr>
        <p:spPr>
          <a:xfrm>
            <a:off x="428596" y="1142984"/>
            <a:ext cx="8286808" cy="4247317"/>
          </a:xfrm>
          <a:prstGeom prst="rect">
            <a:avLst/>
          </a:prstGeom>
          <a:noFill/>
        </p:spPr>
        <p:txBody>
          <a:bodyPr wrap="square" rtlCol="0">
            <a:spAutoFit/>
          </a:bodyPr>
          <a:lstStyle/>
          <a:p>
            <a:pPr lvl="0" indent="355600"/>
            <a:r>
              <a:rPr lang="ru-RU" dirty="0" smtClean="0"/>
              <a:t>Сегодня существует несколько десятков способов графического представления бизнес-процессов.</a:t>
            </a:r>
            <a:endParaRPr lang="ru-RU" dirty="0"/>
          </a:p>
          <a:p>
            <a:pPr lvl="0" indent="355600"/>
            <a:r>
              <a:rPr lang="ru-RU" dirty="0" smtClean="0"/>
              <a:t>Основные методологии:</a:t>
            </a:r>
          </a:p>
          <a:p>
            <a:pPr marL="268288" lvl="0" indent="-268288">
              <a:buFont typeface="Arial" pitchFamily="34" charset="0"/>
              <a:buChar char="•"/>
            </a:pPr>
            <a:r>
              <a:rPr lang="ru-RU" b="1" dirty="0" smtClean="0"/>
              <a:t>DFD</a:t>
            </a:r>
            <a:r>
              <a:rPr lang="ru-RU" dirty="0" smtClean="0"/>
              <a:t> (</a:t>
            </a:r>
            <a:r>
              <a:rPr lang="en-US" dirty="0" smtClean="0"/>
              <a:t>Data Flow Diagram)</a:t>
            </a:r>
            <a:r>
              <a:rPr lang="ru-RU" dirty="0" smtClean="0"/>
              <a:t>;</a:t>
            </a:r>
            <a:endParaRPr lang="ru-RU" dirty="0"/>
          </a:p>
          <a:p>
            <a:pPr marL="268288" indent="-268288">
              <a:buFont typeface="Arial" pitchFamily="34" charset="0"/>
              <a:buChar char="•"/>
            </a:pPr>
            <a:r>
              <a:rPr lang="en-GB" b="1" dirty="0" smtClean="0"/>
              <a:t>BPMN</a:t>
            </a:r>
            <a:r>
              <a:rPr lang="ru-RU" b="1" dirty="0" smtClean="0"/>
              <a:t> </a:t>
            </a:r>
            <a:r>
              <a:rPr lang="ru-RU" dirty="0" smtClean="0"/>
              <a:t>(</a:t>
            </a:r>
            <a:r>
              <a:rPr lang="en-US" i="1" dirty="0" smtClean="0"/>
              <a:t>Business Process Model and Notation</a:t>
            </a:r>
            <a:r>
              <a:rPr lang="ru-RU" dirty="0" smtClean="0"/>
              <a:t>);</a:t>
            </a:r>
          </a:p>
          <a:p>
            <a:pPr marL="268288" lvl="0" indent="-268288">
              <a:buFont typeface="Arial" pitchFamily="34" charset="0"/>
              <a:buChar char="•"/>
            </a:pPr>
            <a:r>
              <a:rPr lang="ru-RU" b="1" dirty="0" smtClean="0"/>
              <a:t>IDEF0</a:t>
            </a:r>
            <a:r>
              <a:rPr lang="ru-RU" dirty="0"/>
              <a:t>;</a:t>
            </a:r>
          </a:p>
          <a:p>
            <a:pPr marL="268288" lvl="0" indent="-268288">
              <a:buFont typeface="Arial" pitchFamily="34" charset="0"/>
              <a:buChar char="•"/>
            </a:pPr>
            <a:r>
              <a:rPr lang="en-US" dirty="0"/>
              <a:t>IDEF</a:t>
            </a:r>
            <a:r>
              <a:rPr lang="ru-RU" dirty="0"/>
              <a:t>3</a:t>
            </a:r>
            <a:r>
              <a:rPr lang="ru-RU" dirty="0" smtClean="0"/>
              <a:t>;</a:t>
            </a:r>
          </a:p>
          <a:p>
            <a:pPr marL="268288" lvl="0" indent="-268288">
              <a:buFont typeface="Arial" pitchFamily="34" charset="0"/>
              <a:buChar char="•"/>
            </a:pPr>
            <a:r>
              <a:rPr lang="en-US" dirty="0" smtClean="0"/>
              <a:t>Oracle</a:t>
            </a:r>
            <a:r>
              <a:rPr lang="ru-RU" dirty="0"/>
              <a:t>;</a:t>
            </a:r>
          </a:p>
          <a:p>
            <a:pPr marL="268288" lvl="0" indent="-268288">
              <a:buFont typeface="Arial" pitchFamily="34" charset="0"/>
              <a:buChar char="•"/>
            </a:pPr>
            <a:r>
              <a:rPr lang="en-US" dirty="0"/>
              <a:t>BAAN</a:t>
            </a:r>
            <a:r>
              <a:rPr lang="ru-RU" dirty="0"/>
              <a:t>;</a:t>
            </a:r>
          </a:p>
          <a:p>
            <a:pPr marL="268288" lvl="0" indent="-268288">
              <a:buFont typeface="Arial" pitchFamily="34" charset="0"/>
              <a:buChar char="•"/>
            </a:pPr>
            <a:r>
              <a:rPr lang="en-US" dirty="0"/>
              <a:t>ARIS</a:t>
            </a:r>
            <a:r>
              <a:rPr lang="ru-RU" dirty="0"/>
              <a:t>;</a:t>
            </a:r>
          </a:p>
          <a:p>
            <a:pPr marL="268288" lvl="0" indent="-268288">
              <a:buFont typeface="Arial" pitchFamily="34" charset="0"/>
              <a:buChar char="•"/>
            </a:pPr>
            <a:r>
              <a:rPr lang="en-US" dirty="0" smtClean="0"/>
              <a:t>UML (Unified Modeling Language);</a:t>
            </a:r>
            <a:endParaRPr lang="ru-RU" dirty="0"/>
          </a:p>
          <a:p>
            <a:pPr marL="268288" lvl="0" indent="-268288">
              <a:buFont typeface="Arial" pitchFamily="34" charset="0"/>
              <a:buChar char="•"/>
            </a:pPr>
            <a:r>
              <a:rPr lang="ru-RU" dirty="0"/>
              <a:t>и др</a:t>
            </a:r>
            <a:r>
              <a:rPr lang="ru-RU" dirty="0" smtClean="0"/>
              <a:t>.</a:t>
            </a:r>
          </a:p>
          <a:p>
            <a:pPr marL="268288" lvl="0" indent="-268288"/>
            <a:endParaRPr lang="ru-RU" dirty="0"/>
          </a:p>
          <a:p>
            <a:pPr lvl="0" indent="355600" algn="just"/>
            <a:r>
              <a:rPr lang="ru-RU" dirty="0" smtClean="0"/>
              <a:t>Каждая методология – это </a:t>
            </a:r>
            <a:r>
              <a:rPr lang="ru-RU" u="sng" dirty="0" smtClean="0"/>
              <a:t>стандарт</a:t>
            </a:r>
            <a:r>
              <a:rPr lang="ru-RU" dirty="0" smtClean="0"/>
              <a:t>, описывающий что и как делать для получения и анализа модели бизнес-процессов.</a:t>
            </a:r>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Лекция 8. </a:t>
            </a:r>
            <a:r>
              <a:rPr lang="en-US" dirty="0" smtClean="0"/>
              <a:t>BPMN</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80</a:t>
            </a:fld>
            <a:endParaRPr lang="ru-RU"/>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Business Process Model and Notation</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81</a:t>
            </a:fld>
            <a:endParaRPr lang="ru-RU"/>
          </a:p>
        </p:txBody>
      </p:sp>
      <p:sp>
        <p:nvSpPr>
          <p:cNvPr id="4" name="Прямоугольник 3"/>
          <p:cNvSpPr/>
          <p:nvPr/>
        </p:nvSpPr>
        <p:spPr>
          <a:xfrm>
            <a:off x="642910" y="1571612"/>
            <a:ext cx="7929618" cy="2585323"/>
          </a:xfrm>
          <a:prstGeom prst="rect">
            <a:avLst/>
          </a:prstGeom>
        </p:spPr>
        <p:txBody>
          <a:bodyPr wrap="square">
            <a:spAutoFit/>
          </a:bodyPr>
          <a:lstStyle/>
          <a:p>
            <a:pPr indent="355600" algn="just"/>
            <a:r>
              <a:rPr lang="ru-RU" dirty="0" smtClean="0"/>
              <a:t>При декомпозиции процесса, расположенного на диаграмме </a:t>
            </a:r>
            <a:r>
              <a:rPr lang="en-US" dirty="0" smtClean="0"/>
              <a:t>IDEF0</a:t>
            </a:r>
            <a:r>
              <a:rPr lang="ru-RU" dirty="0" smtClean="0"/>
              <a:t>, стрелки с диаграммы </a:t>
            </a:r>
            <a:r>
              <a:rPr lang="en-US" dirty="0" smtClean="0"/>
              <a:t>IDEF0 </a:t>
            </a:r>
            <a:r>
              <a:rPr lang="ru-RU" dirty="0" smtClean="0"/>
              <a:t>на диаграмму BPMN не переносятся.</a:t>
            </a:r>
            <a:endParaRPr lang="en-US" dirty="0" smtClean="0"/>
          </a:p>
          <a:p>
            <a:pPr indent="355600"/>
            <a:r>
              <a:rPr lang="ru-RU" dirty="0" smtClean="0"/>
              <a:t>В нотации BPMN выделяют пять основных категорий элементов: </a:t>
            </a:r>
          </a:p>
          <a:p>
            <a:pPr marL="538163" indent="-173038">
              <a:buFont typeface="Arial" pitchFamily="34" charset="0"/>
              <a:buChar char="•"/>
            </a:pPr>
            <a:r>
              <a:rPr lang="ru-RU" dirty="0" smtClean="0"/>
              <a:t>элементы потока (события, процессы и шлюзы);</a:t>
            </a:r>
          </a:p>
          <a:p>
            <a:pPr marL="538163" indent="-173038">
              <a:buFont typeface="Arial" pitchFamily="34" charset="0"/>
              <a:buChar char="•"/>
            </a:pPr>
            <a:r>
              <a:rPr lang="ru-RU" dirty="0" smtClean="0"/>
              <a:t>данные (объекты данных и базы данных);</a:t>
            </a:r>
          </a:p>
          <a:p>
            <a:pPr marL="538163" indent="-173038">
              <a:buFont typeface="Arial" pitchFamily="34" charset="0"/>
              <a:buChar char="•"/>
            </a:pPr>
            <a:r>
              <a:rPr lang="ru-RU" dirty="0" smtClean="0"/>
              <a:t>соединяющие элементы (потоки управления, потоки сообщений и ассоциации);</a:t>
            </a:r>
          </a:p>
          <a:p>
            <a:pPr marL="538163" indent="-173038">
              <a:buFont typeface="Arial" pitchFamily="34" charset="0"/>
              <a:buChar char="•"/>
            </a:pPr>
            <a:r>
              <a:rPr lang="ru-RU" dirty="0" smtClean="0"/>
              <a:t>зоны ответственности (пулы и дорожки);</a:t>
            </a:r>
          </a:p>
          <a:p>
            <a:pPr marL="538163" indent="-173038">
              <a:buFont typeface="Arial" pitchFamily="34" charset="0"/>
              <a:buChar char="•"/>
            </a:pPr>
            <a:r>
              <a:rPr lang="ru-RU" dirty="0" smtClean="0"/>
              <a:t>артефакты (сноски).</a:t>
            </a:r>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5984" y="785794"/>
            <a:ext cx="6572280" cy="3139321"/>
          </a:xfrm>
          <a:prstGeom prst="rect">
            <a:avLst/>
          </a:prstGeom>
        </p:spPr>
        <p:txBody>
          <a:bodyPr wrap="square">
            <a:spAutoFit/>
          </a:bodyPr>
          <a:lstStyle/>
          <a:p>
            <a:pPr algn="just"/>
            <a:r>
              <a:rPr lang="ru-RU" b="1" dirty="0" smtClean="0"/>
              <a:t>Задача</a:t>
            </a:r>
            <a:r>
              <a:rPr lang="ru-RU" dirty="0" smtClean="0"/>
              <a:t> - это простое действие, которое не имеет дальнейшей декомпозиции. Тип задачи обозначается своим значком в левом верхнем углу блока задачи:</a:t>
            </a:r>
          </a:p>
          <a:p>
            <a:pPr algn="just">
              <a:buFontTx/>
              <a:buChar char="-"/>
            </a:pPr>
            <a:r>
              <a:rPr lang="ru-RU" dirty="0" smtClean="0"/>
              <a:t> Абстрактная задача</a:t>
            </a:r>
          </a:p>
          <a:p>
            <a:pPr algn="just">
              <a:buFontTx/>
              <a:buChar char="-"/>
            </a:pPr>
            <a:r>
              <a:rPr lang="ru-RU" dirty="0" smtClean="0"/>
              <a:t> Пользовательская задача</a:t>
            </a:r>
          </a:p>
          <a:p>
            <a:pPr algn="just">
              <a:buFontTx/>
              <a:buChar char="-"/>
            </a:pPr>
            <a:r>
              <a:rPr lang="ru-RU" dirty="0" smtClean="0"/>
              <a:t> Сервисная задача</a:t>
            </a:r>
          </a:p>
          <a:p>
            <a:pPr algn="just">
              <a:buFontTx/>
              <a:buChar char="-"/>
            </a:pPr>
            <a:r>
              <a:rPr lang="ru-RU" dirty="0" smtClean="0"/>
              <a:t> Отправка сообщений</a:t>
            </a:r>
          </a:p>
          <a:p>
            <a:pPr algn="just">
              <a:buFontTx/>
              <a:buChar char="-"/>
            </a:pPr>
            <a:r>
              <a:rPr lang="ru-RU" dirty="0" smtClean="0"/>
              <a:t> Получение сообщений</a:t>
            </a:r>
          </a:p>
          <a:p>
            <a:pPr algn="just">
              <a:buFontTx/>
              <a:buChar char="-"/>
            </a:pPr>
            <a:r>
              <a:rPr lang="ru-RU" dirty="0" smtClean="0"/>
              <a:t> Ручное выполнение</a:t>
            </a:r>
          </a:p>
          <a:p>
            <a:pPr algn="just">
              <a:buFontTx/>
              <a:buChar char="-"/>
            </a:pPr>
            <a:r>
              <a:rPr lang="ru-RU" dirty="0" smtClean="0"/>
              <a:t> Бизнес-правило</a:t>
            </a:r>
          </a:p>
          <a:p>
            <a:pPr algn="just">
              <a:buFontTx/>
              <a:buChar char="-"/>
            </a:pPr>
            <a:r>
              <a:rPr lang="ru-RU" dirty="0" smtClean="0"/>
              <a:t> Задача-сценарий</a:t>
            </a:r>
            <a:endParaRPr lang="ru-RU" dirty="0"/>
          </a:p>
        </p:txBody>
      </p:sp>
      <p:sp>
        <p:nvSpPr>
          <p:cNvPr id="2" name="Заголовок 1"/>
          <p:cNvSpPr>
            <a:spLocks noGrp="1"/>
          </p:cNvSpPr>
          <p:nvPr>
            <p:ph type="title"/>
          </p:nvPr>
        </p:nvSpPr>
        <p:spPr/>
        <p:txBody>
          <a:bodyPr>
            <a:normAutofit/>
          </a:bodyPr>
          <a:lstStyle/>
          <a:p>
            <a:r>
              <a:rPr lang="ru-RU" dirty="0" smtClean="0"/>
              <a:t>Процессы</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82</a:t>
            </a:fld>
            <a:endParaRPr lang="ru-RU"/>
          </a:p>
        </p:txBody>
      </p:sp>
      <p:pic>
        <p:nvPicPr>
          <p:cNvPr id="174082" name="Picture 2" descr="http://www.businessstudio.ru/wiki/docs/current/lib/exe/fetch.php/ru/csdesign/bpmodeling/bpmn_notation/bpmn_notation_001.png"/>
          <p:cNvPicPr>
            <a:picLocks noChangeAspect="1" noChangeArrowheads="1"/>
          </p:cNvPicPr>
          <p:nvPr/>
        </p:nvPicPr>
        <p:blipFill>
          <a:blip r:embed="rId2"/>
          <a:srcRect/>
          <a:stretch>
            <a:fillRect/>
          </a:stretch>
        </p:blipFill>
        <p:spPr bwMode="auto">
          <a:xfrm>
            <a:off x="500034" y="857232"/>
            <a:ext cx="1643074" cy="1101031"/>
          </a:xfrm>
          <a:prstGeom prst="rect">
            <a:avLst/>
          </a:prstGeom>
          <a:noFill/>
        </p:spPr>
      </p:pic>
      <p:pic>
        <p:nvPicPr>
          <p:cNvPr id="174084" name="Picture 4" descr="http://www.businessstudio.ru/wiki/docs/current/lib/exe/fetch.php/ru/csdesign/bpmodeling/bpmn_notation/bpmn_notation_002.png"/>
          <p:cNvPicPr>
            <a:picLocks noChangeAspect="1" noChangeArrowheads="1"/>
          </p:cNvPicPr>
          <p:nvPr/>
        </p:nvPicPr>
        <p:blipFill>
          <a:blip r:embed="rId3"/>
          <a:srcRect/>
          <a:stretch>
            <a:fillRect/>
          </a:stretch>
        </p:blipFill>
        <p:spPr bwMode="auto">
          <a:xfrm>
            <a:off x="500034" y="4071942"/>
            <a:ext cx="1643074" cy="1101031"/>
          </a:xfrm>
          <a:prstGeom prst="rect">
            <a:avLst/>
          </a:prstGeom>
          <a:noFill/>
        </p:spPr>
      </p:pic>
      <p:pic>
        <p:nvPicPr>
          <p:cNvPr id="174086" name="Picture 6" descr="http://www.businessstudio.ru/wiki/docs/current/lib/exe/fetch.php/ru/csdesign/bpmodeling/bpmn_notation/bpmn_notation_047.png"/>
          <p:cNvPicPr>
            <a:picLocks noChangeAspect="1" noChangeArrowheads="1"/>
          </p:cNvPicPr>
          <p:nvPr/>
        </p:nvPicPr>
        <p:blipFill>
          <a:blip r:embed="rId4"/>
          <a:srcRect l="11111" t="14778" r="11111" b="16259"/>
          <a:stretch>
            <a:fillRect/>
          </a:stretch>
        </p:blipFill>
        <p:spPr bwMode="auto">
          <a:xfrm>
            <a:off x="5286380" y="1714488"/>
            <a:ext cx="1785950" cy="1190633"/>
          </a:xfrm>
          <a:prstGeom prst="rect">
            <a:avLst/>
          </a:prstGeom>
          <a:noFill/>
        </p:spPr>
      </p:pic>
      <p:sp>
        <p:nvSpPr>
          <p:cNvPr id="8" name="Прямоугольник 7"/>
          <p:cNvSpPr/>
          <p:nvPr/>
        </p:nvSpPr>
        <p:spPr>
          <a:xfrm>
            <a:off x="2214546" y="4000504"/>
            <a:ext cx="6572296" cy="923330"/>
          </a:xfrm>
          <a:prstGeom prst="rect">
            <a:avLst/>
          </a:prstGeom>
        </p:spPr>
        <p:txBody>
          <a:bodyPr wrap="square">
            <a:spAutoFit/>
          </a:bodyPr>
          <a:lstStyle/>
          <a:p>
            <a:pPr algn="just"/>
            <a:r>
              <a:rPr lang="ru-RU" b="1" dirty="0" err="1" smtClean="0"/>
              <a:t>Подпроцесс</a:t>
            </a:r>
            <a:r>
              <a:rPr lang="ru-RU" dirty="0" smtClean="0"/>
              <a:t> - это декомпозированный процесс, включенный в состав рассматриваемого процесса, который описан более подробно на своей диаграмме.</a:t>
            </a:r>
            <a:endParaRPr lang="ru-RU" dirty="0"/>
          </a:p>
        </p:txBody>
      </p:sp>
      <p:sp>
        <p:nvSpPr>
          <p:cNvPr id="9" name="Прямоугольник 8"/>
          <p:cNvSpPr/>
          <p:nvPr/>
        </p:nvSpPr>
        <p:spPr>
          <a:xfrm>
            <a:off x="2214546" y="5357826"/>
            <a:ext cx="6572296" cy="646331"/>
          </a:xfrm>
          <a:prstGeom prst="rect">
            <a:avLst/>
          </a:prstGeom>
        </p:spPr>
        <p:txBody>
          <a:bodyPr wrap="square">
            <a:spAutoFit/>
          </a:bodyPr>
          <a:lstStyle/>
          <a:p>
            <a:pPr algn="just"/>
            <a:r>
              <a:rPr lang="ru-RU" b="1" dirty="0" smtClean="0"/>
              <a:t>Процесс-цикл</a:t>
            </a:r>
            <a:r>
              <a:rPr lang="ru-RU" dirty="0" smtClean="0"/>
              <a:t> – процесс, который выполняется многократно. Число повторений может быть как известно, так и неизвестно.</a:t>
            </a:r>
            <a:endParaRPr lang="ru-RU"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События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83</a:t>
            </a:fld>
            <a:endParaRPr lang="ru-RU"/>
          </a:p>
        </p:txBody>
      </p:sp>
      <p:pic>
        <p:nvPicPr>
          <p:cNvPr id="183298" name="Picture 2" descr="http://www.businessstudio.ru/wiki/docs/current/lib/exe/fetch.php/ru/csdesign/bpmodeling/bpmn_notation/bpmn_notation_003.png"/>
          <p:cNvPicPr>
            <a:picLocks noChangeAspect="1" noChangeArrowheads="1"/>
          </p:cNvPicPr>
          <p:nvPr/>
        </p:nvPicPr>
        <p:blipFill>
          <a:blip r:embed="rId2"/>
          <a:srcRect/>
          <a:stretch>
            <a:fillRect/>
          </a:stretch>
        </p:blipFill>
        <p:spPr bwMode="auto">
          <a:xfrm>
            <a:off x="2071670" y="3571876"/>
            <a:ext cx="959999" cy="1011429"/>
          </a:xfrm>
          <a:prstGeom prst="rect">
            <a:avLst/>
          </a:prstGeom>
          <a:noFill/>
        </p:spPr>
      </p:pic>
      <p:pic>
        <p:nvPicPr>
          <p:cNvPr id="183300" name="Picture 4" descr="http://www.businessstudio.ru/wiki/docs/current/lib/exe/fetch.php/ru/csdesign/bpmodeling/bpmn_notation/bpmn_notation_004.png"/>
          <p:cNvPicPr>
            <a:picLocks noChangeAspect="1" noChangeArrowheads="1"/>
          </p:cNvPicPr>
          <p:nvPr/>
        </p:nvPicPr>
        <p:blipFill>
          <a:blip r:embed="rId3"/>
          <a:srcRect/>
          <a:stretch>
            <a:fillRect/>
          </a:stretch>
        </p:blipFill>
        <p:spPr bwMode="auto">
          <a:xfrm>
            <a:off x="4000496" y="3571876"/>
            <a:ext cx="1440000" cy="1011429"/>
          </a:xfrm>
          <a:prstGeom prst="rect">
            <a:avLst/>
          </a:prstGeom>
          <a:noFill/>
        </p:spPr>
      </p:pic>
      <p:pic>
        <p:nvPicPr>
          <p:cNvPr id="183302" name="Picture 6" descr="http://www.businessstudio.ru/wiki/docs/current/lib/exe/fetch.php/ru/csdesign/bpmodeling/bpmn_notation/bpmn_notation_005.png"/>
          <p:cNvPicPr>
            <a:picLocks noChangeAspect="1" noChangeArrowheads="1"/>
          </p:cNvPicPr>
          <p:nvPr/>
        </p:nvPicPr>
        <p:blipFill>
          <a:blip r:embed="rId4"/>
          <a:srcRect/>
          <a:stretch>
            <a:fillRect/>
          </a:stretch>
        </p:blipFill>
        <p:spPr bwMode="auto">
          <a:xfrm>
            <a:off x="6572264" y="3571876"/>
            <a:ext cx="857144" cy="1011429"/>
          </a:xfrm>
          <a:prstGeom prst="rect">
            <a:avLst/>
          </a:prstGeom>
          <a:noFill/>
        </p:spPr>
      </p:pic>
      <p:sp>
        <p:nvSpPr>
          <p:cNvPr id="8" name="Прямоугольник 7"/>
          <p:cNvSpPr/>
          <p:nvPr/>
        </p:nvSpPr>
        <p:spPr>
          <a:xfrm>
            <a:off x="428596" y="785794"/>
            <a:ext cx="8358246" cy="2585323"/>
          </a:xfrm>
          <a:prstGeom prst="rect">
            <a:avLst/>
          </a:prstGeom>
        </p:spPr>
        <p:txBody>
          <a:bodyPr wrap="square">
            <a:spAutoFit/>
          </a:bodyPr>
          <a:lstStyle/>
          <a:p>
            <a:pPr indent="355600" algn="just"/>
            <a:r>
              <a:rPr lang="ru-RU" b="1" dirty="0" smtClean="0"/>
              <a:t>Событие </a:t>
            </a:r>
            <a:r>
              <a:rPr lang="ru-RU" dirty="0" smtClean="0"/>
              <a:t>– это либо результат выполнения процесса, либо его причина. Причина возникновения события и результат, который инициирует событие, называются </a:t>
            </a:r>
            <a:r>
              <a:rPr lang="ru-RU" b="1" dirty="0" smtClean="0"/>
              <a:t>триггером</a:t>
            </a:r>
            <a:r>
              <a:rPr lang="ru-RU" dirty="0" smtClean="0"/>
              <a:t>. События, обрабатывающие триггер, который привел к их возникновению, называются </a:t>
            </a:r>
            <a:r>
              <a:rPr lang="ru-RU" b="1" dirty="0" smtClean="0"/>
              <a:t>обработчиками</a:t>
            </a:r>
            <a:r>
              <a:rPr lang="ru-RU" dirty="0" smtClean="0"/>
              <a:t>. События, которые запускают триггер, называются </a:t>
            </a:r>
            <a:r>
              <a:rPr lang="ru-RU" b="1" dirty="0" smtClean="0"/>
              <a:t>инициаторами</a:t>
            </a:r>
            <a:r>
              <a:rPr lang="ru-RU" dirty="0" smtClean="0"/>
              <a:t>.</a:t>
            </a:r>
          </a:p>
          <a:p>
            <a:pPr indent="355600" algn="just"/>
            <a:endParaRPr lang="ru-RU" dirty="0" smtClean="0"/>
          </a:p>
          <a:p>
            <a:pPr indent="355600" algn="just"/>
            <a:r>
              <a:rPr lang="ru-RU" b="1" dirty="0" smtClean="0"/>
              <a:t>Стартовое</a:t>
            </a:r>
            <a:r>
              <a:rPr lang="ru-RU" dirty="0" smtClean="0"/>
              <a:t> и </a:t>
            </a:r>
            <a:r>
              <a:rPr lang="ru-RU" b="1" dirty="0" smtClean="0"/>
              <a:t>конечное</a:t>
            </a:r>
            <a:r>
              <a:rPr lang="ru-RU" dirty="0" smtClean="0"/>
              <a:t> событие означают начало и конец процесса. На диаграмме может быть только одно такое событие. Все остальные – </a:t>
            </a:r>
            <a:r>
              <a:rPr lang="ru-RU" b="1" dirty="0" smtClean="0"/>
              <a:t>промежуточные.</a:t>
            </a:r>
          </a:p>
        </p:txBody>
      </p:sp>
      <p:pic>
        <p:nvPicPr>
          <p:cNvPr id="183304" name="Picture 8" descr="http://www.businessstudio.ru/wiki/docs/current/lib/exe/fetch.php/ru/csdesign/bpmodeling/bpmn_notation/bpmn_notation_064.png"/>
          <p:cNvPicPr>
            <a:picLocks noChangeAspect="1" noChangeArrowheads="1"/>
          </p:cNvPicPr>
          <p:nvPr/>
        </p:nvPicPr>
        <p:blipFill>
          <a:blip r:embed="rId5"/>
          <a:srcRect/>
          <a:stretch>
            <a:fillRect/>
          </a:stretch>
        </p:blipFill>
        <p:spPr bwMode="auto">
          <a:xfrm>
            <a:off x="785786" y="5286388"/>
            <a:ext cx="7739471" cy="1000132"/>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типы событий</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84</a:t>
            </a:fld>
            <a:endParaRPr lang="ru-RU"/>
          </a:p>
        </p:txBody>
      </p:sp>
      <p:sp>
        <p:nvSpPr>
          <p:cNvPr id="4" name="Прямоугольник 3"/>
          <p:cNvSpPr/>
          <p:nvPr/>
        </p:nvSpPr>
        <p:spPr>
          <a:xfrm>
            <a:off x="428596" y="714356"/>
            <a:ext cx="8286808" cy="923330"/>
          </a:xfrm>
          <a:prstGeom prst="rect">
            <a:avLst/>
          </a:prstGeom>
        </p:spPr>
        <p:txBody>
          <a:bodyPr wrap="square">
            <a:spAutoFit/>
          </a:bodyPr>
          <a:lstStyle/>
          <a:p>
            <a:pPr indent="355600" algn="just"/>
            <a:r>
              <a:rPr lang="ru-RU" dirty="0" smtClean="0"/>
              <a:t>По типу триггера события делятся на следующие типы: </a:t>
            </a:r>
            <a:r>
              <a:rPr lang="ru-RU" i="1" dirty="0" smtClean="0"/>
              <a:t>Неопределенное (без триггера), Сообщение, Таймер, Условие, Сигнал, Множественное, Параллельное множественное, Эскалация, Ошибка, Ссылка, Компенсация, Завершение</a:t>
            </a:r>
            <a:r>
              <a:rPr lang="ru-RU" dirty="0" smtClean="0"/>
              <a:t>.</a:t>
            </a:r>
          </a:p>
        </p:txBody>
      </p:sp>
      <p:pic>
        <p:nvPicPr>
          <p:cNvPr id="196610" name="Picture 2" descr="http://www.elma-bpm.ru/images/bpmn2/122_2.png"/>
          <p:cNvPicPr>
            <a:picLocks noChangeAspect="1" noChangeArrowheads="1"/>
          </p:cNvPicPr>
          <p:nvPr/>
        </p:nvPicPr>
        <p:blipFill>
          <a:blip r:embed="rId2"/>
          <a:srcRect/>
          <a:stretch>
            <a:fillRect/>
          </a:stretch>
        </p:blipFill>
        <p:spPr bwMode="auto">
          <a:xfrm>
            <a:off x="1115799" y="1714488"/>
            <a:ext cx="847725" cy="819151"/>
          </a:xfrm>
          <a:prstGeom prst="rect">
            <a:avLst/>
          </a:prstGeom>
          <a:noFill/>
        </p:spPr>
      </p:pic>
      <p:sp>
        <p:nvSpPr>
          <p:cNvPr id="6" name="Прямоугольник 5"/>
          <p:cNvSpPr/>
          <p:nvPr/>
        </p:nvSpPr>
        <p:spPr>
          <a:xfrm>
            <a:off x="2025443" y="2000240"/>
            <a:ext cx="1325491" cy="369332"/>
          </a:xfrm>
          <a:prstGeom prst="rect">
            <a:avLst/>
          </a:prstGeom>
        </p:spPr>
        <p:txBody>
          <a:bodyPr wrap="none">
            <a:spAutoFit/>
          </a:bodyPr>
          <a:lstStyle/>
          <a:p>
            <a:r>
              <a:rPr lang="ru-RU" dirty="0" smtClean="0"/>
              <a:t>Сообщение</a:t>
            </a:r>
            <a:endParaRPr lang="ru-RU" dirty="0"/>
          </a:p>
        </p:txBody>
      </p:sp>
      <p:pic>
        <p:nvPicPr>
          <p:cNvPr id="196612" name="Picture 4" descr="http://www.elma-bpm.ru/images/bpmn2/122_3.png"/>
          <p:cNvPicPr>
            <a:picLocks noChangeAspect="1" noChangeArrowheads="1"/>
          </p:cNvPicPr>
          <p:nvPr/>
        </p:nvPicPr>
        <p:blipFill>
          <a:blip r:embed="rId3"/>
          <a:srcRect/>
          <a:stretch>
            <a:fillRect/>
          </a:stretch>
        </p:blipFill>
        <p:spPr bwMode="auto">
          <a:xfrm>
            <a:off x="1096749" y="2857496"/>
            <a:ext cx="885825" cy="895351"/>
          </a:xfrm>
          <a:prstGeom prst="rect">
            <a:avLst/>
          </a:prstGeom>
          <a:noFill/>
        </p:spPr>
      </p:pic>
      <p:sp>
        <p:nvSpPr>
          <p:cNvPr id="8" name="Прямоугольник 7"/>
          <p:cNvSpPr/>
          <p:nvPr/>
        </p:nvSpPr>
        <p:spPr>
          <a:xfrm>
            <a:off x="2025443" y="3143248"/>
            <a:ext cx="908710" cy="369332"/>
          </a:xfrm>
          <a:prstGeom prst="rect">
            <a:avLst/>
          </a:prstGeom>
        </p:spPr>
        <p:txBody>
          <a:bodyPr wrap="none">
            <a:spAutoFit/>
          </a:bodyPr>
          <a:lstStyle/>
          <a:p>
            <a:r>
              <a:rPr lang="ru-RU" dirty="0" smtClean="0"/>
              <a:t>Таймер</a:t>
            </a:r>
            <a:endParaRPr lang="ru-RU" dirty="0"/>
          </a:p>
        </p:txBody>
      </p:sp>
      <p:pic>
        <p:nvPicPr>
          <p:cNvPr id="196614" name="Picture 6" descr="http://www.elma-bpm.ru/images/bpmn2/122_4.png"/>
          <p:cNvPicPr>
            <a:picLocks noChangeAspect="1" noChangeArrowheads="1"/>
          </p:cNvPicPr>
          <p:nvPr/>
        </p:nvPicPr>
        <p:blipFill>
          <a:blip r:embed="rId4"/>
          <a:srcRect/>
          <a:stretch>
            <a:fillRect/>
          </a:stretch>
        </p:blipFill>
        <p:spPr bwMode="auto">
          <a:xfrm>
            <a:off x="1091986" y="4143380"/>
            <a:ext cx="895350" cy="847725"/>
          </a:xfrm>
          <a:prstGeom prst="rect">
            <a:avLst/>
          </a:prstGeom>
          <a:noFill/>
        </p:spPr>
      </p:pic>
      <p:sp>
        <p:nvSpPr>
          <p:cNvPr id="10" name="Прямоугольник 9"/>
          <p:cNvSpPr/>
          <p:nvPr/>
        </p:nvSpPr>
        <p:spPr>
          <a:xfrm>
            <a:off x="2025443" y="4429132"/>
            <a:ext cx="981231" cy="369332"/>
          </a:xfrm>
          <a:prstGeom prst="rect">
            <a:avLst/>
          </a:prstGeom>
        </p:spPr>
        <p:txBody>
          <a:bodyPr wrap="none">
            <a:spAutoFit/>
          </a:bodyPr>
          <a:lstStyle/>
          <a:p>
            <a:r>
              <a:rPr lang="ru-RU" dirty="0" smtClean="0"/>
              <a:t>Условие</a:t>
            </a:r>
            <a:endParaRPr lang="ru-RU" dirty="0"/>
          </a:p>
        </p:txBody>
      </p:sp>
      <p:pic>
        <p:nvPicPr>
          <p:cNvPr id="196616" name="Picture 8" descr="http://www.elma-bpm.ru/images/bpmn2/122_5.png"/>
          <p:cNvPicPr>
            <a:picLocks noChangeAspect="1" noChangeArrowheads="1"/>
          </p:cNvPicPr>
          <p:nvPr/>
        </p:nvPicPr>
        <p:blipFill>
          <a:blip r:embed="rId5"/>
          <a:srcRect/>
          <a:stretch>
            <a:fillRect/>
          </a:stretch>
        </p:blipFill>
        <p:spPr bwMode="auto">
          <a:xfrm>
            <a:off x="1087224" y="5357826"/>
            <a:ext cx="904875" cy="895351"/>
          </a:xfrm>
          <a:prstGeom prst="rect">
            <a:avLst/>
          </a:prstGeom>
          <a:solidFill>
            <a:schemeClr val="accent2"/>
          </a:solidFill>
        </p:spPr>
      </p:pic>
      <p:sp>
        <p:nvSpPr>
          <p:cNvPr id="12" name="Прямоугольник 11"/>
          <p:cNvSpPr/>
          <p:nvPr/>
        </p:nvSpPr>
        <p:spPr>
          <a:xfrm>
            <a:off x="2025443" y="5643578"/>
            <a:ext cx="864339" cy="369332"/>
          </a:xfrm>
          <a:prstGeom prst="rect">
            <a:avLst/>
          </a:prstGeom>
        </p:spPr>
        <p:txBody>
          <a:bodyPr wrap="none">
            <a:spAutoFit/>
          </a:bodyPr>
          <a:lstStyle/>
          <a:p>
            <a:r>
              <a:rPr lang="ru-RU" dirty="0" smtClean="0"/>
              <a:t>Сигнал</a:t>
            </a:r>
            <a:endParaRPr lang="ru-RU" dirty="0"/>
          </a:p>
        </p:txBody>
      </p:sp>
      <p:pic>
        <p:nvPicPr>
          <p:cNvPr id="196618" name="Picture 10" descr="http://www.elma-bpm.ru/images/bpmn2/122_15.png"/>
          <p:cNvPicPr>
            <a:picLocks noChangeAspect="1" noChangeArrowheads="1"/>
          </p:cNvPicPr>
          <p:nvPr/>
        </p:nvPicPr>
        <p:blipFill>
          <a:blip r:embed="rId6"/>
          <a:srcRect/>
          <a:stretch>
            <a:fillRect/>
          </a:stretch>
        </p:blipFill>
        <p:spPr bwMode="auto">
          <a:xfrm>
            <a:off x="4738689" y="1714488"/>
            <a:ext cx="809625" cy="857251"/>
          </a:xfrm>
          <a:prstGeom prst="rect">
            <a:avLst/>
          </a:prstGeom>
          <a:solidFill>
            <a:schemeClr val="accent2"/>
          </a:solidFill>
        </p:spPr>
      </p:pic>
      <p:sp>
        <p:nvSpPr>
          <p:cNvPr id="14" name="Прямоугольник 13"/>
          <p:cNvSpPr/>
          <p:nvPr/>
        </p:nvSpPr>
        <p:spPr>
          <a:xfrm>
            <a:off x="5715008" y="1928802"/>
            <a:ext cx="968342" cy="369332"/>
          </a:xfrm>
          <a:prstGeom prst="rect">
            <a:avLst/>
          </a:prstGeom>
        </p:spPr>
        <p:txBody>
          <a:bodyPr wrap="none">
            <a:spAutoFit/>
          </a:bodyPr>
          <a:lstStyle/>
          <a:p>
            <a:r>
              <a:rPr lang="ru-RU" dirty="0" smtClean="0"/>
              <a:t>Ошибка</a:t>
            </a:r>
            <a:endParaRPr lang="ru-RU" dirty="0"/>
          </a:p>
        </p:txBody>
      </p:sp>
      <p:pic>
        <p:nvPicPr>
          <p:cNvPr id="196620" name="Picture 12" descr="http://www.elma-bpm.ru/images/bpmn2/122_16.png"/>
          <p:cNvPicPr>
            <a:picLocks noChangeAspect="1" noChangeArrowheads="1"/>
          </p:cNvPicPr>
          <p:nvPr/>
        </p:nvPicPr>
        <p:blipFill>
          <a:blip r:embed="rId7"/>
          <a:srcRect/>
          <a:stretch>
            <a:fillRect/>
          </a:stretch>
        </p:blipFill>
        <p:spPr bwMode="auto">
          <a:xfrm>
            <a:off x="4714876" y="3000372"/>
            <a:ext cx="857250" cy="866776"/>
          </a:xfrm>
          <a:prstGeom prst="rect">
            <a:avLst/>
          </a:prstGeom>
          <a:solidFill>
            <a:schemeClr val="accent2"/>
          </a:solidFill>
        </p:spPr>
      </p:pic>
      <p:sp>
        <p:nvSpPr>
          <p:cNvPr id="16" name="Прямоугольник 15"/>
          <p:cNvSpPr/>
          <p:nvPr/>
        </p:nvSpPr>
        <p:spPr>
          <a:xfrm>
            <a:off x="5715008" y="3000372"/>
            <a:ext cx="2857520" cy="923330"/>
          </a:xfrm>
          <a:prstGeom prst="rect">
            <a:avLst/>
          </a:prstGeom>
        </p:spPr>
        <p:txBody>
          <a:bodyPr wrap="square">
            <a:spAutoFit/>
          </a:bodyPr>
          <a:lstStyle/>
          <a:p>
            <a:r>
              <a:rPr lang="ru-RU" dirty="0" smtClean="0"/>
              <a:t>Компенсация (запускает процесс для отмены предыдущих действий) </a:t>
            </a:r>
            <a:endParaRPr lang="ru-RU" dirty="0"/>
          </a:p>
        </p:txBody>
      </p:sp>
      <p:pic>
        <p:nvPicPr>
          <p:cNvPr id="196622" name="Picture 14" descr="http://www.elma-bpm.ru/images/bpmn2/123_8.png"/>
          <p:cNvPicPr>
            <a:picLocks noChangeAspect="1" noChangeArrowheads="1"/>
          </p:cNvPicPr>
          <p:nvPr/>
        </p:nvPicPr>
        <p:blipFill>
          <a:blip r:embed="rId8"/>
          <a:srcRect/>
          <a:stretch>
            <a:fillRect/>
          </a:stretch>
        </p:blipFill>
        <p:spPr bwMode="auto">
          <a:xfrm>
            <a:off x="4740087" y="4214818"/>
            <a:ext cx="806829" cy="857256"/>
          </a:xfrm>
          <a:prstGeom prst="rect">
            <a:avLst/>
          </a:prstGeom>
          <a:noFill/>
        </p:spPr>
      </p:pic>
      <p:sp>
        <p:nvSpPr>
          <p:cNvPr id="18" name="Прямоугольник 17"/>
          <p:cNvSpPr/>
          <p:nvPr/>
        </p:nvSpPr>
        <p:spPr>
          <a:xfrm>
            <a:off x="5715008" y="4286256"/>
            <a:ext cx="2857520" cy="646331"/>
          </a:xfrm>
          <a:prstGeom prst="rect">
            <a:avLst/>
          </a:prstGeom>
        </p:spPr>
        <p:txBody>
          <a:bodyPr wrap="square">
            <a:spAutoFit/>
          </a:bodyPr>
          <a:lstStyle/>
          <a:p>
            <a:r>
              <a:rPr lang="ru-RU" dirty="0" smtClean="0"/>
              <a:t>Завершение (прерывает выполнение процесса)</a:t>
            </a:r>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Шлюзы</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85</a:t>
            </a:fld>
            <a:endParaRPr lang="ru-RU"/>
          </a:p>
        </p:txBody>
      </p:sp>
      <p:sp>
        <p:nvSpPr>
          <p:cNvPr id="4" name="TextBox 3"/>
          <p:cNvSpPr txBox="1"/>
          <p:nvPr/>
        </p:nvSpPr>
        <p:spPr>
          <a:xfrm>
            <a:off x="571472" y="785794"/>
            <a:ext cx="8001056" cy="646331"/>
          </a:xfrm>
          <a:prstGeom prst="rect">
            <a:avLst/>
          </a:prstGeom>
          <a:noFill/>
        </p:spPr>
        <p:txBody>
          <a:bodyPr wrap="square" rtlCol="0">
            <a:spAutoFit/>
          </a:bodyPr>
          <a:lstStyle/>
          <a:p>
            <a:pPr indent="355600" algn="just"/>
            <a:r>
              <a:rPr lang="ru-RU" b="1" dirty="0" smtClean="0"/>
              <a:t>Шлюзы</a:t>
            </a:r>
            <a:r>
              <a:rPr lang="ru-RU" dirty="0" smtClean="0"/>
              <a:t> представляют собой точки </a:t>
            </a:r>
            <a:r>
              <a:rPr lang="ru-RU" b="1" i="1" dirty="0" smtClean="0"/>
              <a:t>разветвления</a:t>
            </a:r>
            <a:r>
              <a:rPr lang="ru-RU" dirty="0" smtClean="0"/>
              <a:t> и </a:t>
            </a:r>
            <a:r>
              <a:rPr lang="ru-RU" b="1" i="1" dirty="0" smtClean="0"/>
              <a:t>слияния</a:t>
            </a:r>
            <a:r>
              <a:rPr lang="ru-RU" dirty="0" smtClean="0"/>
              <a:t> потоков управления процесса. Шлюзы могут быть различных типов.</a:t>
            </a:r>
          </a:p>
        </p:txBody>
      </p:sp>
      <p:pic>
        <p:nvPicPr>
          <p:cNvPr id="184324" name="Picture 4" descr="http://www.businessstudio.ru/wiki/docs/current/lib/exe/fetch.php/ru/csdesign/bpmodeling/bpmn_notation/bpmn_notation_021.png"/>
          <p:cNvPicPr>
            <a:picLocks noChangeAspect="1" noChangeArrowheads="1"/>
          </p:cNvPicPr>
          <p:nvPr/>
        </p:nvPicPr>
        <p:blipFill>
          <a:blip r:embed="rId2"/>
          <a:srcRect r="51187" b="30000"/>
          <a:stretch>
            <a:fillRect/>
          </a:stretch>
        </p:blipFill>
        <p:spPr bwMode="auto">
          <a:xfrm>
            <a:off x="1082227" y="2625326"/>
            <a:ext cx="878626" cy="900000"/>
          </a:xfrm>
          <a:prstGeom prst="rect">
            <a:avLst/>
          </a:prstGeom>
          <a:noFill/>
        </p:spPr>
      </p:pic>
      <p:pic>
        <p:nvPicPr>
          <p:cNvPr id="184326" name="Picture 6" descr="http://www.businessstudio.ru/wiki/docs/current/lib/exe/fetch.php/ru/csdesign/bpmodeling/bpmn_notation/bpmn_notation_008.png"/>
          <p:cNvPicPr>
            <a:picLocks noChangeAspect="1" noChangeArrowheads="1"/>
          </p:cNvPicPr>
          <p:nvPr/>
        </p:nvPicPr>
        <p:blipFill>
          <a:blip r:embed="rId3"/>
          <a:srcRect l="19231" r="13461" b="29999"/>
          <a:stretch>
            <a:fillRect/>
          </a:stretch>
        </p:blipFill>
        <p:spPr bwMode="auto">
          <a:xfrm>
            <a:off x="1071538" y="1571612"/>
            <a:ext cx="900004" cy="900013"/>
          </a:xfrm>
          <a:prstGeom prst="rect">
            <a:avLst/>
          </a:prstGeom>
          <a:noFill/>
        </p:spPr>
      </p:pic>
      <p:pic>
        <p:nvPicPr>
          <p:cNvPr id="184328" name="Picture 8" descr="http://www.businessstudio.ru/wiki/docs/current/lib/exe/fetch.php/ru/csdesign/bpmodeling/bpmn_notation/bpmn_notation_007.png"/>
          <p:cNvPicPr>
            <a:picLocks noChangeAspect="1" noChangeArrowheads="1"/>
          </p:cNvPicPr>
          <p:nvPr/>
        </p:nvPicPr>
        <p:blipFill>
          <a:blip r:embed="rId4"/>
          <a:srcRect l="17045" r="14772" b="29999"/>
          <a:stretch>
            <a:fillRect/>
          </a:stretch>
        </p:blipFill>
        <p:spPr bwMode="auto">
          <a:xfrm>
            <a:off x="1007246" y="3679027"/>
            <a:ext cx="1028588" cy="900013"/>
          </a:xfrm>
          <a:prstGeom prst="rect">
            <a:avLst/>
          </a:prstGeom>
          <a:noFill/>
        </p:spPr>
      </p:pic>
      <p:pic>
        <p:nvPicPr>
          <p:cNvPr id="184330" name="Picture 10" descr="http://www.businessstudio.ru/wiki/docs/current/lib/exe/fetch.php/ru/csdesign/bpmodeling/bpmn_notation/bpmn_notation_009.png"/>
          <p:cNvPicPr>
            <a:picLocks noChangeAspect="1" noChangeArrowheads="1"/>
          </p:cNvPicPr>
          <p:nvPr/>
        </p:nvPicPr>
        <p:blipFill>
          <a:blip r:embed="rId5"/>
          <a:srcRect l="16667" r="14285" b="29999"/>
          <a:stretch>
            <a:fillRect/>
          </a:stretch>
        </p:blipFill>
        <p:spPr bwMode="auto">
          <a:xfrm>
            <a:off x="1100223" y="4732741"/>
            <a:ext cx="828571" cy="900013"/>
          </a:xfrm>
          <a:prstGeom prst="rect">
            <a:avLst/>
          </a:prstGeom>
          <a:noFill/>
        </p:spPr>
      </p:pic>
      <p:sp>
        <p:nvSpPr>
          <p:cNvPr id="10" name="Прямоугольник 9"/>
          <p:cNvSpPr/>
          <p:nvPr/>
        </p:nvSpPr>
        <p:spPr>
          <a:xfrm>
            <a:off x="2000232" y="1785926"/>
            <a:ext cx="3119315" cy="369332"/>
          </a:xfrm>
          <a:prstGeom prst="rect">
            <a:avLst/>
          </a:prstGeom>
        </p:spPr>
        <p:txBody>
          <a:bodyPr wrap="none">
            <a:spAutoFit/>
          </a:bodyPr>
          <a:lstStyle/>
          <a:p>
            <a:r>
              <a:rPr lang="ru-RU" dirty="0" smtClean="0"/>
              <a:t>Параллельный шлюз (</a:t>
            </a:r>
            <a:r>
              <a:rPr lang="en-US" dirty="0" smtClean="0"/>
              <a:t>AND, </a:t>
            </a:r>
            <a:r>
              <a:rPr lang="ru-RU" dirty="0" smtClean="0"/>
              <a:t>И)</a:t>
            </a:r>
          </a:p>
        </p:txBody>
      </p:sp>
      <p:sp>
        <p:nvSpPr>
          <p:cNvPr id="11" name="Прямоугольник 10"/>
          <p:cNvSpPr/>
          <p:nvPr/>
        </p:nvSpPr>
        <p:spPr>
          <a:xfrm>
            <a:off x="2000232" y="2857496"/>
            <a:ext cx="6572296" cy="369332"/>
          </a:xfrm>
          <a:prstGeom prst="rect">
            <a:avLst/>
          </a:prstGeom>
        </p:spPr>
        <p:txBody>
          <a:bodyPr wrap="square">
            <a:spAutoFit/>
          </a:bodyPr>
          <a:lstStyle/>
          <a:p>
            <a:r>
              <a:rPr lang="ru-RU" dirty="0" smtClean="0"/>
              <a:t>Эксклюзивный (выборочный) шлюз </a:t>
            </a:r>
            <a:r>
              <a:rPr lang="en-US" dirty="0" smtClean="0"/>
              <a:t>(XOR, </a:t>
            </a:r>
            <a:r>
              <a:rPr lang="ru-RU" dirty="0" smtClean="0"/>
              <a:t>исключающее ИЛИ)</a:t>
            </a:r>
          </a:p>
        </p:txBody>
      </p:sp>
      <p:sp>
        <p:nvSpPr>
          <p:cNvPr id="12" name="Прямоугольник 11"/>
          <p:cNvSpPr/>
          <p:nvPr/>
        </p:nvSpPr>
        <p:spPr>
          <a:xfrm>
            <a:off x="2000232" y="3929066"/>
            <a:ext cx="5643602" cy="369332"/>
          </a:xfrm>
          <a:prstGeom prst="rect">
            <a:avLst/>
          </a:prstGeom>
        </p:spPr>
        <p:txBody>
          <a:bodyPr wrap="square">
            <a:spAutoFit/>
          </a:bodyPr>
          <a:lstStyle/>
          <a:p>
            <a:r>
              <a:rPr lang="ru-RU" dirty="0" err="1" smtClean="0"/>
              <a:t>Неэксклюзивный</a:t>
            </a:r>
            <a:r>
              <a:rPr lang="ru-RU" dirty="0" smtClean="0"/>
              <a:t> шлюз (</a:t>
            </a:r>
            <a:r>
              <a:rPr lang="en-US" dirty="0" smtClean="0"/>
              <a:t>OR, </a:t>
            </a:r>
            <a:r>
              <a:rPr lang="ru-RU" dirty="0" err="1" smtClean="0"/>
              <a:t>неисключающее</a:t>
            </a:r>
            <a:r>
              <a:rPr lang="ru-RU" dirty="0" smtClean="0"/>
              <a:t> ИЛИ)</a:t>
            </a:r>
          </a:p>
        </p:txBody>
      </p:sp>
      <p:sp>
        <p:nvSpPr>
          <p:cNvPr id="13" name="Прямоугольник 12"/>
          <p:cNvSpPr/>
          <p:nvPr/>
        </p:nvSpPr>
        <p:spPr>
          <a:xfrm>
            <a:off x="2000232" y="4929198"/>
            <a:ext cx="5542543" cy="369332"/>
          </a:xfrm>
          <a:prstGeom prst="rect">
            <a:avLst/>
          </a:prstGeom>
        </p:spPr>
        <p:txBody>
          <a:bodyPr wrap="none">
            <a:spAutoFit/>
          </a:bodyPr>
          <a:lstStyle/>
          <a:p>
            <a:r>
              <a:rPr lang="ru-RU" dirty="0" smtClean="0"/>
              <a:t>Комплексный шлюз (в </a:t>
            </a:r>
            <a:r>
              <a:rPr lang="en-US" dirty="0" err="1" smtClean="0"/>
              <a:t>BusinessStudio</a:t>
            </a:r>
            <a:r>
              <a:rPr lang="en-US" dirty="0" smtClean="0"/>
              <a:t> </a:t>
            </a:r>
            <a:r>
              <a:rPr lang="ru-RU" dirty="0" smtClean="0"/>
              <a:t>аналогичен </a:t>
            </a:r>
            <a:r>
              <a:rPr lang="en-US" dirty="0" smtClean="0"/>
              <a:t>XOR)</a:t>
            </a:r>
            <a:endParaRPr lang="ru-RU" dirty="0"/>
          </a:p>
        </p:txBody>
      </p:sp>
      <p:pic>
        <p:nvPicPr>
          <p:cNvPr id="184332" name="Picture 12" descr="http://www.businessstudio.ru/wiki/docs/current/lib/exe/fetch.php/ru/csdesign/bpmodeling/bpmn_notation/bpmn_notation_010.png"/>
          <p:cNvPicPr>
            <a:picLocks noChangeAspect="1" noChangeArrowheads="1"/>
          </p:cNvPicPr>
          <p:nvPr/>
        </p:nvPicPr>
        <p:blipFill>
          <a:blip r:embed="rId6"/>
          <a:srcRect l="9868" r="11183" b="41011"/>
          <a:stretch>
            <a:fillRect/>
          </a:stretch>
        </p:blipFill>
        <p:spPr bwMode="auto">
          <a:xfrm>
            <a:off x="1007243" y="5786454"/>
            <a:ext cx="1028594" cy="900004"/>
          </a:xfrm>
          <a:prstGeom prst="rect">
            <a:avLst/>
          </a:prstGeom>
          <a:noFill/>
        </p:spPr>
      </p:pic>
      <p:sp>
        <p:nvSpPr>
          <p:cNvPr id="15" name="Прямоугольник 14"/>
          <p:cNvSpPr/>
          <p:nvPr/>
        </p:nvSpPr>
        <p:spPr>
          <a:xfrm>
            <a:off x="2000232" y="5988626"/>
            <a:ext cx="3567708" cy="369332"/>
          </a:xfrm>
          <a:prstGeom prst="rect">
            <a:avLst/>
          </a:prstGeom>
        </p:spPr>
        <p:txBody>
          <a:bodyPr wrap="none">
            <a:spAutoFit/>
          </a:bodyPr>
          <a:lstStyle/>
          <a:p>
            <a:r>
              <a:rPr lang="ru-RU" dirty="0" smtClean="0"/>
              <a:t>Эксклюзивный шлюз по событиям</a:t>
            </a:r>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Параллельный шлюз </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86</a:t>
            </a:fld>
            <a:endParaRPr lang="ru-RU"/>
          </a:p>
        </p:txBody>
      </p:sp>
      <p:pic>
        <p:nvPicPr>
          <p:cNvPr id="185346" name="Picture 2" descr="http://www.businessstudio.ru/wiki/docs/current/lib/exe/fetch.php/ru/csdesign/bpmodeling/bpmn_notation/bpmn_notation_017.png"/>
          <p:cNvPicPr>
            <a:picLocks noChangeAspect="1" noChangeArrowheads="1"/>
          </p:cNvPicPr>
          <p:nvPr/>
        </p:nvPicPr>
        <p:blipFill>
          <a:blip r:embed="rId2"/>
          <a:srcRect/>
          <a:stretch>
            <a:fillRect/>
          </a:stretch>
        </p:blipFill>
        <p:spPr bwMode="auto">
          <a:xfrm>
            <a:off x="2714612" y="1643050"/>
            <a:ext cx="3391750" cy="2000264"/>
          </a:xfrm>
          <a:prstGeom prst="rect">
            <a:avLst/>
          </a:prstGeom>
          <a:noFill/>
        </p:spPr>
      </p:pic>
      <p:pic>
        <p:nvPicPr>
          <p:cNvPr id="185348" name="Picture 4" descr="http://www.businessstudio.ru/wiki/docs/current/lib/exe/fetch.php/ru/csdesign/bpmodeling/bpmn_notation/bpmn_notation_018.png"/>
          <p:cNvPicPr>
            <a:picLocks noChangeAspect="1" noChangeArrowheads="1"/>
          </p:cNvPicPr>
          <p:nvPr/>
        </p:nvPicPr>
        <p:blipFill>
          <a:blip r:embed="rId3"/>
          <a:srcRect/>
          <a:stretch>
            <a:fillRect/>
          </a:stretch>
        </p:blipFill>
        <p:spPr bwMode="auto">
          <a:xfrm>
            <a:off x="2714612" y="4643446"/>
            <a:ext cx="3391750" cy="2000264"/>
          </a:xfrm>
          <a:prstGeom prst="rect">
            <a:avLst/>
          </a:prstGeom>
          <a:noFill/>
        </p:spPr>
      </p:pic>
      <p:sp>
        <p:nvSpPr>
          <p:cNvPr id="7" name="Прямоугольник 6"/>
          <p:cNvSpPr/>
          <p:nvPr/>
        </p:nvSpPr>
        <p:spPr>
          <a:xfrm>
            <a:off x="500034" y="3720116"/>
            <a:ext cx="8215370" cy="923330"/>
          </a:xfrm>
          <a:prstGeom prst="rect">
            <a:avLst/>
          </a:prstGeom>
        </p:spPr>
        <p:txBody>
          <a:bodyPr wrap="square">
            <a:spAutoFit/>
          </a:bodyPr>
          <a:lstStyle/>
          <a:p>
            <a:pPr indent="355600" algn="just"/>
            <a:r>
              <a:rPr lang="ru-RU" dirty="0" smtClean="0"/>
              <a:t>Если оператор «И» используется в качестве оператора </a:t>
            </a:r>
            <a:r>
              <a:rPr lang="ru-RU" b="1" dirty="0" smtClean="0"/>
              <a:t>слияния</a:t>
            </a:r>
            <a:r>
              <a:rPr lang="ru-RU" dirty="0" smtClean="0"/>
              <a:t>, дальнейшее выполнение процесса продолжится только в случае, если выполнятся все ветки, входящие в этот оператор.</a:t>
            </a:r>
            <a:endParaRPr lang="ru-RU" dirty="0"/>
          </a:p>
        </p:txBody>
      </p:sp>
      <p:sp>
        <p:nvSpPr>
          <p:cNvPr id="8" name="Прямоугольник 7"/>
          <p:cNvSpPr/>
          <p:nvPr/>
        </p:nvSpPr>
        <p:spPr>
          <a:xfrm>
            <a:off x="571472" y="714356"/>
            <a:ext cx="8143932" cy="923330"/>
          </a:xfrm>
          <a:prstGeom prst="rect">
            <a:avLst/>
          </a:prstGeom>
        </p:spPr>
        <p:txBody>
          <a:bodyPr wrap="square">
            <a:spAutoFit/>
          </a:bodyPr>
          <a:lstStyle/>
          <a:p>
            <a:pPr algn="just"/>
            <a:r>
              <a:rPr lang="ru-RU" b="1" dirty="0" smtClean="0"/>
              <a:t>Параллельный шлюз (AND, "И")</a:t>
            </a:r>
            <a:r>
              <a:rPr lang="ru-RU" dirty="0" smtClean="0"/>
              <a:t> используется для </a:t>
            </a:r>
            <a:r>
              <a:rPr lang="ru-RU" b="1" dirty="0" smtClean="0"/>
              <a:t>ветвления</a:t>
            </a:r>
            <a:r>
              <a:rPr lang="ru-RU" dirty="0" smtClean="0"/>
              <a:t> потоков управления или создания параллельных веток выполнения процесса: после выполнения Процесса 1 запустится выполнение и Процесса 2, и Процесса 3.</a:t>
            </a:r>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Эксклюзивный шлюз</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87</a:t>
            </a:fld>
            <a:endParaRPr lang="ru-RU"/>
          </a:p>
        </p:txBody>
      </p:sp>
      <p:pic>
        <p:nvPicPr>
          <p:cNvPr id="186370" name="Picture 2" descr="http://www.businessstudio.ru/wiki/docs/current/lib/exe/fetch.php/ru/simulation_fca/technology/stages_simulation_fca/jump_step/jump_step_204.png"/>
          <p:cNvPicPr>
            <a:picLocks noChangeAspect="1" noChangeArrowheads="1"/>
          </p:cNvPicPr>
          <p:nvPr/>
        </p:nvPicPr>
        <p:blipFill>
          <a:blip r:embed="rId2"/>
          <a:srcRect/>
          <a:stretch>
            <a:fillRect/>
          </a:stretch>
        </p:blipFill>
        <p:spPr bwMode="auto">
          <a:xfrm>
            <a:off x="214282" y="4714884"/>
            <a:ext cx="4071966" cy="1872669"/>
          </a:xfrm>
          <a:prstGeom prst="rect">
            <a:avLst/>
          </a:prstGeom>
          <a:noFill/>
        </p:spPr>
      </p:pic>
      <p:pic>
        <p:nvPicPr>
          <p:cNvPr id="186372" name="Picture 4" descr="http://www.businessstudio.ru/wiki/docs/current/lib/exe/fetch.php/ru/simulation_fca/technology/stages_simulation_fca/jump_step/jump_step_206.png"/>
          <p:cNvPicPr>
            <a:picLocks noChangeAspect="1" noChangeArrowheads="1"/>
          </p:cNvPicPr>
          <p:nvPr/>
        </p:nvPicPr>
        <p:blipFill>
          <a:blip r:embed="rId3"/>
          <a:srcRect/>
          <a:stretch>
            <a:fillRect/>
          </a:stretch>
        </p:blipFill>
        <p:spPr bwMode="auto">
          <a:xfrm>
            <a:off x="5286380" y="4714884"/>
            <a:ext cx="3597353" cy="1857388"/>
          </a:xfrm>
          <a:prstGeom prst="rect">
            <a:avLst/>
          </a:prstGeom>
          <a:noFill/>
        </p:spPr>
      </p:pic>
      <p:sp>
        <p:nvSpPr>
          <p:cNvPr id="6" name="TextBox 5"/>
          <p:cNvSpPr txBox="1"/>
          <p:nvPr/>
        </p:nvSpPr>
        <p:spPr>
          <a:xfrm>
            <a:off x="4643438" y="5286388"/>
            <a:ext cx="785818" cy="646331"/>
          </a:xfrm>
          <a:prstGeom prst="rect">
            <a:avLst/>
          </a:prstGeom>
          <a:noFill/>
        </p:spPr>
        <p:txBody>
          <a:bodyPr wrap="square" rtlCol="0">
            <a:spAutoFit/>
          </a:bodyPr>
          <a:lstStyle/>
          <a:p>
            <a:r>
              <a:rPr lang="ru-RU" sz="3600" dirty="0" smtClean="0"/>
              <a:t>=</a:t>
            </a:r>
            <a:endParaRPr lang="ru-RU" sz="3600" dirty="0"/>
          </a:p>
        </p:txBody>
      </p:sp>
      <p:sp>
        <p:nvSpPr>
          <p:cNvPr id="7" name="Прямоугольник 6"/>
          <p:cNvSpPr/>
          <p:nvPr/>
        </p:nvSpPr>
        <p:spPr>
          <a:xfrm>
            <a:off x="357158" y="928670"/>
            <a:ext cx="4286280" cy="1754326"/>
          </a:xfrm>
          <a:prstGeom prst="rect">
            <a:avLst/>
          </a:prstGeom>
        </p:spPr>
        <p:txBody>
          <a:bodyPr wrap="square">
            <a:spAutoFit/>
          </a:bodyPr>
          <a:lstStyle/>
          <a:p>
            <a:pPr indent="355600" algn="just"/>
            <a:r>
              <a:rPr lang="ru-RU" b="1" dirty="0" smtClean="0"/>
              <a:t>Эксклюзивный шлюз (XOR, "Исключающее ИЛИ") </a:t>
            </a:r>
            <a:r>
              <a:rPr lang="ru-RU" dirty="0" smtClean="0"/>
              <a:t>используется для ветвления потока управления на несколько альтернативных потоков, когда выполнение процесса зависит от выполнения некоторого условия. </a:t>
            </a:r>
          </a:p>
        </p:txBody>
      </p:sp>
      <p:pic>
        <p:nvPicPr>
          <p:cNvPr id="186374" name="Picture 6" descr="http://www.businessstudio.ru/wiki/docs/current/lib/exe/fetch.php/ru/csdesign/bpmodeling/bpmn_notation/bpmn_notation_022.png"/>
          <p:cNvPicPr>
            <a:picLocks noChangeAspect="1" noChangeArrowheads="1"/>
          </p:cNvPicPr>
          <p:nvPr/>
        </p:nvPicPr>
        <p:blipFill>
          <a:blip r:embed="rId4"/>
          <a:srcRect/>
          <a:stretch>
            <a:fillRect/>
          </a:stretch>
        </p:blipFill>
        <p:spPr bwMode="auto">
          <a:xfrm>
            <a:off x="4714875" y="714356"/>
            <a:ext cx="4279929" cy="2857520"/>
          </a:xfrm>
          <a:prstGeom prst="rect">
            <a:avLst/>
          </a:prstGeom>
          <a:noFill/>
        </p:spPr>
      </p:pic>
      <p:sp>
        <p:nvSpPr>
          <p:cNvPr id="9" name="Прямоугольник 8"/>
          <p:cNvSpPr/>
          <p:nvPr/>
        </p:nvSpPr>
        <p:spPr>
          <a:xfrm>
            <a:off x="214282" y="3786190"/>
            <a:ext cx="8643998" cy="923330"/>
          </a:xfrm>
          <a:prstGeom prst="rect">
            <a:avLst/>
          </a:prstGeom>
        </p:spPr>
        <p:txBody>
          <a:bodyPr wrap="square">
            <a:spAutoFit/>
          </a:bodyPr>
          <a:lstStyle/>
          <a:p>
            <a:pPr indent="355600" algn="just"/>
            <a:r>
              <a:rPr lang="ru-RU" dirty="0" smtClean="0"/>
              <a:t>Если </a:t>
            </a:r>
            <a:r>
              <a:rPr lang="en-US" dirty="0" smtClean="0"/>
              <a:t>XOR </a:t>
            </a:r>
            <a:r>
              <a:rPr lang="ru-RU" dirty="0" smtClean="0"/>
              <a:t>используется в качестве оператора </a:t>
            </a:r>
            <a:r>
              <a:rPr lang="ru-RU" b="1" dirty="0" smtClean="0"/>
              <a:t>слияния</a:t>
            </a:r>
            <a:r>
              <a:rPr lang="ru-RU" dirty="0" smtClean="0"/>
              <a:t>, каждая ветка, входящая в этот оператор, запускает дальнейшее выполнение процесса. Аналогично отсутствию оператора слияния.</a:t>
            </a:r>
            <a:endParaRPr lang="ru-RU"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Неэксклюзивный</a:t>
            </a:r>
            <a:r>
              <a:rPr lang="ru-RU" dirty="0" smtClean="0"/>
              <a:t> шлюз</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88</a:t>
            </a:fld>
            <a:endParaRPr lang="ru-RU"/>
          </a:p>
        </p:txBody>
      </p:sp>
      <p:sp>
        <p:nvSpPr>
          <p:cNvPr id="4" name="Прямоугольник 3"/>
          <p:cNvSpPr/>
          <p:nvPr/>
        </p:nvSpPr>
        <p:spPr>
          <a:xfrm>
            <a:off x="428596" y="785794"/>
            <a:ext cx="4429156" cy="2308324"/>
          </a:xfrm>
          <a:prstGeom prst="rect">
            <a:avLst/>
          </a:prstGeom>
        </p:spPr>
        <p:txBody>
          <a:bodyPr wrap="square">
            <a:spAutoFit/>
          </a:bodyPr>
          <a:lstStyle/>
          <a:p>
            <a:pPr indent="355600" algn="just"/>
            <a:r>
              <a:rPr lang="ru-RU" b="1" dirty="0" err="1" smtClean="0"/>
              <a:t>Неэксклюзивный</a:t>
            </a:r>
            <a:r>
              <a:rPr lang="ru-RU" b="1" dirty="0" smtClean="0"/>
              <a:t> шлюз (OR, "ИЛИ") </a:t>
            </a:r>
            <a:r>
              <a:rPr lang="ru-RU" dirty="0" smtClean="0"/>
              <a:t>также</a:t>
            </a:r>
            <a:r>
              <a:rPr lang="ru-RU" b="1" dirty="0" smtClean="0"/>
              <a:t> </a:t>
            </a:r>
            <a:r>
              <a:rPr lang="ru-RU" dirty="0" smtClean="0"/>
              <a:t>используется для ветвления потока управления по условиям. Но каждое условие является независимым, и дальнейшее выполнение процесса может продолжиться сразу по нескольким потокам управления, если условия будут выполнены. </a:t>
            </a:r>
            <a:endParaRPr lang="ru-RU" dirty="0"/>
          </a:p>
        </p:txBody>
      </p:sp>
      <p:pic>
        <p:nvPicPr>
          <p:cNvPr id="187394" name="Picture 2" descr="http://www.businessstudio.ru/wiki/docs/current/lib/exe/fetch.php/ru/csdesign/bpmodeling/bpmn_notation/bpmn_notation_025.png"/>
          <p:cNvPicPr>
            <a:picLocks noChangeAspect="1" noChangeArrowheads="1"/>
          </p:cNvPicPr>
          <p:nvPr/>
        </p:nvPicPr>
        <p:blipFill>
          <a:blip r:embed="rId2"/>
          <a:srcRect/>
          <a:stretch>
            <a:fillRect/>
          </a:stretch>
        </p:blipFill>
        <p:spPr bwMode="auto">
          <a:xfrm>
            <a:off x="4934905" y="785794"/>
            <a:ext cx="4137689" cy="2762552"/>
          </a:xfrm>
          <a:prstGeom prst="rect">
            <a:avLst/>
          </a:prstGeom>
          <a:noFill/>
        </p:spPr>
      </p:pic>
      <p:sp>
        <p:nvSpPr>
          <p:cNvPr id="6" name="Прямоугольник 5"/>
          <p:cNvSpPr/>
          <p:nvPr/>
        </p:nvSpPr>
        <p:spPr>
          <a:xfrm>
            <a:off x="357158" y="3714752"/>
            <a:ext cx="8501122" cy="646331"/>
          </a:xfrm>
          <a:prstGeom prst="rect">
            <a:avLst/>
          </a:prstGeom>
        </p:spPr>
        <p:txBody>
          <a:bodyPr wrap="square">
            <a:spAutoFit/>
          </a:bodyPr>
          <a:lstStyle/>
          <a:p>
            <a:pPr indent="355600" algn="just"/>
            <a:r>
              <a:rPr lang="ru-RU" dirty="0" err="1" smtClean="0"/>
              <a:t>Неэксклюзивный</a:t>
            </a:r>
            <a:r>
              <a:rPr lang="ru-RU" dirty="0" smtClean="0"/>
              <a:t> шлюз может использоваться для </a:t>
            </a:r>
            <a:r>
              <a:rPr lang="ru-RU" b="1" dirty="0" smtClean="0"/>
              <a:t>синхронизации</a:t>
            </a:r>
            <a:r>
              <a:rPr lang="ru-RU" dirty="0" smtClean="0"/>
              <a:t> потоков управления при слиянии.</a:t>
            </a:r>
            <a:endParaRPr lang="ru-RU" dirty="0"/>
          </a:p>
        </p:txBody>
      </p:sp>
      <p:pic>
        <p:nvPicPr>
          <p:cNvPr id="187396" name="Picture 4" descr="http://www.businessstudio.ru/wiki/docs/current/lib/exe/fetch.php/ru/csdesign/bpmodeling/bpmn_notation/bpmn_notation_026.png"/>
          <p:cNvPicPr>
            <a:picLocks noChangeAspect="1" noChangeArrowheads="1"/>
          </p:cNvPicPr>
          <p:nvPr/>
        </p:nvPicPr>
        <p:blipFill>
          <a:blip r:embed="rId3"/>
          <a:srcRect/>
          <a:stretch>
            <a:fillRect/>
          </a:stretch>
        </p:blipFill>
        <p:spPr bwMode="auto">
          <a:xfrm>
            <a:off x="2714612" y="4500570"/>
            <a:ext cx="3512884" cy="2071702"/>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Эксклюзивный шлюз по событиям</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89</a:t>
            </a:fld>
            <a:endParaRPr lang="ru-RU"/>
          </a:p>
        </p:txBody>
      </p:sp>
      <p:sp>
        <p:nvSpPr>
          <p:cNvPr id="4" name="Прямоугольник 3"/>
          <p:cNvSpPr/>
          <p:nvPr/>
        </p:nvSpPr>
        <p:spPr>
          <a:xfrm>
            <a:off x="428596" y="857232"/>
            <a:ext cx="8286808" cy="1200329"/>
          </a:xfrm>
          <a:prstGeom prst="rect">
            <a:avLst/>
          </a:prstGeom>
        </p:spPr>
        <p:txBody>
          <a:bodyPr wrap="square">
            <a:spAutoFit/>
          </a:bodyPr>
          <a:lstStyle/>
          <a:p>
            <a:pPr indent="355600" algn="just"/>
            <a:r>
              <a:rPr lang="ru-RU" b="1" dirty="0" smtClean="0"/>
              <a:t>Эксклюзивный шлюз по событиям </a:t>
            </a:r>
            <a:r>
              <a:rPr lang="ru-RU" dirty="0" smtClean="0"/>
              <a:t>(XOR) используется для ветвления потока управления на несколько альтернативных потоков, когда дальнейшее выполнение процесса зависит от возникновения некоторого события-обработчика, следующего после шлюза.</a:t>
            </a:r>
            <a:endParaRPr lang="ru-RU" dirty="0"/>
          </a:p>
        </p:txBody>
      </p:sp>
      <p:pic>
        <p:nvPicPr>
          <p:cNvPr id="188418" name="Picture 2" descr="http://www.businessstudio.ru/wiki/docs/current/lib/exe/fetch.php/ru/csdesign/bpmodeling/bpmn_notation/bpmn_notation_024.png"/>
          <p:cNvPicPr>
            <a:picLocks noChangeAspect="1" noChangeArrowheads="1"/>
          </p:cNvPicPr>
          <p:nvPr/>
        </p:nvPicPr>
        <p:blipFill>
          <a:blip r:embed="rId2"/>
          <a:srcRect/>
          <a:stretch>
            <a:fillRect/>
          </a:stretch>
        </p:blipFill>
        <p:spPr bwMode="auto">
          <a:xfrm>
            <a:off x="1643042" y="2357430"/>
            <a:ext cx="5857916" cy="26717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a:t>
            </a:r>
            <a:r>
              <a:rPr lang="ru-RU" dirty="0" err="1" smtClean="0"/>
              <a:t>хема</a:t>
            </a:r>
            <a:r>
              <a:rPr lang="ru-RU" dirty="0" smtClean="0"/>
              <a:t> управления </a:t>
            </a:r>
            <a:r>
              <a:rPr lang="ru-RU" dirty="0"/>
              <a:t>в теории управления</a:t>
            </a:r>
          </a:p>
        </p:txBody>
      </p:sp>
      <p:sp>
        <p:nvSpPr>
          <p:cNvPr id="3" name="Номер слайда 2"/>
          <p:cNvSpPr>
            <a:spLocks noGrp="1"/>
          </p:cNvSpPr>
          <p:nvPr>
            <p:ph type="sldNum" sz="quarter" idx="12"/>
          </p:nvPr>
        </p:nvSpPr>
        <p:spPr/>
        <p:txBody>
          <a:bodyPr/>
          <a:lstStyle/>
          <a:p>
            <a:fld id="{C92996B6-944A-4A11-9064-95E51A78E860}" type="slidenum">
              <a:rPr lang="ru-RU" smtClean="0"/>
              <a:pPr/>
              <a:t>9</a:t>
            </a:fld>
            <a:endParaRPr lang="ru-RU"/>
          </a:p>
        </p:txBody>
      </p:sp>
      <p:sp>
        <p:nvSpPr>
          <p:cNvPr id="2152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1505" name="Group 1"/>
          <p:cNvGrpSpPr>
            <a:grpSpLocks noChangeAspect="1"/>
          </p:cNvGrpSpPr>
          <p:nvPr/>
        </p:nvGrpSpPr>
        <p:grpSpPr bwMode="auto">
          <a:xfrm>
            <a:off x="1214414" y="1285860"/>
            <a:ext cx="7082747" cy="4429156"/>
            <a:chOff x="4080" y="1957"/>
            <a:chExt cx="5445" cy="3406"/>
          </a:xfrm>
        </p:grpSpPr>
        <p:sp>
          <p:nvSpPr>
            <p:cNvPr id="21521" name="AutoShape 17"/>
            <p:cNvSpPr>
              <a:spLocks noChangeAspect="1" noChangeArrowheads="1" noTextEdit="1"/>
            </p:cNvSpPr>
            <p:nvPr/>
          </p:nvSpPr>
          <p:spPr bwMode="auto">
            <a:xfrm>
              <a:off x="4080" y="1957"/>
              <a:ext cx="5445" cy="3406"/>
            </a:xfrm>
            <a:prstGeom prst="rect">
              <a:avLst/>
            </a:prstGeom>
            <a:noFill/>
          </p:spPr>
          <p:txBody>
            <a:bodyPr vert="horz" wrap="square" lIns="91440" tIns="45720" rIns="91440" bIns="45720" numCol="1" anchor="t" anchorCtr="0" compatLnSpc="1">
              <a:prstTxWarp prst="textNoShape">
                <a:avLst/>
              </a:prstTxWarp>
            </a:bodyPr>
            <a:lstStyle/>
            <a:p>
              <a:endParaRPr lang="ru-RU" sz="3200"/>
            </a:p>
          </p:txBody>
        </p:sp>
        <p:sp>
          <p:nvSpPr>
            <p:cNvPr id="21520" name="Text Box 16"/>
            <p:cNvSpPr txBox="1">
              <a:spLocks noChangeArrowheads="1"/>
            </p:cNvSpPr>
            <p:nvPr/>
          </p:nvSpPr>
          <p:spPr bwMode="auto">
            <a:xfrm>
              <a:off x="5040" y="2640"/>
              <a:ext cx="1905" cy="9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Объект управления</a:t>
              </a:r>
              <a:endParaRPr kumimoji="0" lang="ru-RU" sz="32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AutoShape 15"/>
            <p:cNvSpPr>
              <a:spLocks noChangeShapeType="1"/>
            </p:cNvSpPr>
            <p:nvPr/>
          </p:nvSpPr>
          <p:spPr bwMode="auto">
            <a:xfrm>
              <a:off x="4140" y="2775"/>
              <a:ext cx="901" cy="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3200"/>
            </a:p>
          </p:txBody>
        </p:sp>
        <p:sp>
          <p:nvSpPr>
            <p:cNvPr id="21518" name="AutoShape 14"/>
            <p:cNvSpPr>
              <a:spLocks noChangeShapeType="1"/>
            </p:cNvSpPr>
            <p:nvPr/>
          </p:nvSpPr>
          <p:spPr bwMode="auto">
            <a:xfrm>
              <a:off x="4141" y="3061"/>
              <a:ext cx="900"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3200"/>
            </a:p>
          </p:txBody>
        </p:sp>
        <p:sp>
          <p:nvSpPr>
            <p:cNvPr id="21517" name="AutoShape 13"/>
            <p:cNvSpPr>
              <a:spLocks noChangeShapeType="1"/>
            </p:cNvSpPr>
            <p:nvPr/>
          </p:nvSpPr>
          <p:spPr bwMode="auto">
            <a:xfrm>
              <a:off x="4141" y="3346"/>
              <a:ext cx="899" cy="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3200"/>
            </a:p>
          </p:txBody>
        </p:sp>
        <p:sp>
          <p:nvSpPr>
            <p:cNvPr id="21516" name="AutoShape 12"/>
            <p:cNvSpPr>
              <a:spLocks noChangeShapeType="1"/>
            </p:cNvSpPr>
            <p:nvPr/>
          </p:nvSpPr>
          <p:spPr bwMode="auto">
            <a:xfrm>
              <a:off x="6945" y="3120"/>
              <a:ext cx="144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3200"/>
            </a:p>
          </p:txBody>
        </p:sp>
        <p:sp>
          <p:nvSpPr>
            <p:cNvPr id="21515" name="AutoShape 11"/>
            <p:cNvSpPr>
              <a:spLocks noChangeShapeType="1"/>
            </p:cNvSpPr>
            <p:nvPr/>
          </p:nvSpPr>
          <p:spPr bwMode="auto">
            <a:xfrm>
              <a:off x="7575" y="3113"/>
              <a:ext cx="31" cy="1777"/>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sz="3200"/>
            </a:p>
          </p:txBody>
        </p:sp>
        <p:sp>
          <p:nvSpPr>
            <p:cNvPr id="21514" name="AutoShape 10"/>
            <p:cNvSpPr>
              <a:spLocks noChangeShapeType="1"/>
            </p:cNvSpPr>
            <p:nvPr/>
          </p:nvSpPr>
          <p:spPr bwMode="auto">
            <a:xfrm flipH="1" flipV="1">
              <a:off x="7110" y="4875"/>
              <a:ext cx="495" cy="15"/>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ru-RU" sz="3200"/>
            </a:p>
          </p:txBody>
        </p:sp>
        <p:sp>
          <p:nvSpPr>
            <p:cNvPr id="21513" name="AutoShape 9"/>
            <p:cNvSpPr>
              <a:spLocks noChangeShapeType="1"/>
            </p:cNvSpPr>
            <p:nvPr/>
          </p:nvSpPr>
          <p:spPr bwMode="auto">
            <a:xfrm flipH="1">
              <a:off x="6503" y="1965"/>
              <a:ext cx="7" cy="6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3200"/>
            </a:p>
          </p:txBody>
        </p:sp>
        <p:sp>
          <p:nvSpPr>
            <p:cNvPr id="21512" name="AutoShape 8"/>
            <p:cNvSpPr>
              <a:spLocks noChangeShapeType="1"/>
            </p:cNvSpPr>
            <p:nvPr/>
          </p:nvSpPr>
          <p:spPr bwMode="auto">
            <a:xfrm flipV="1">
              <a:off x="5993" y="3600"/>
              <a:ext cx="1" cy="79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3200"/>
            </a:p>
          </p:txBody>
        </p:sp>
        <p:sp>
          <p:nvSpPr>
            <p:cNvPr id="21511" name="Text Box 7"/>
            <p:cNvSpPr txBox="1">
              <a:spLocks noChangeArrowheads="1"/>
            </p:cNvSpPr>
            <p:nvPr/>
          </p:nvSpPr>
          <p:spPr bwMode="auto">
            <a:xfrm>
              <a:off x="7635" y="3855"/>
              <a:ext cx="1890" cy="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обратная связь</a:t>
              </a:r>
              <a:endParaRPr kumimoji="0" lang="ru-RU" sz="32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Text Box 6"/>
            <p:cNvSpPr txBox="1">
              <a:spLocks noChangeArrowheads="1"/>
            </p:cNvSpPr>
            <p:nvPr/>
          </p:nvSpPr>
          <p:spPr bwMode="auto">
            <a:xfrm>
              <a:off x="4135" y="2396"/>
              <a:ext cx="945" cy="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входы</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9" name="Text Box 5"/>
            <p:cNvSpPr txBox="1">
              <a:spLocks noChangeArrowheads="1"/>
            </p:cNvSpPr>
            <p:nvPr/>
          </p:nvSpPr>
          <p:spPr bwMode="auto">
            <a:xfrm>
              <a:off x="7101" y="2726"/>
              <a:ext cx="945" cy="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выходы</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8" name="Text Box 4"/>
            <p:cNvSpPr txBox="1">
              <a:spLocks noChangeArrowheads="1"/>
            </p:cNvSpPr>
            <p:nvPr/>
          </p:nvSpPr>
          <p:spPr bwMode="auto">
            <a:xfrm>
              <a:off x="6570" y="1980"/>
              <a:ext cx="945" cy="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помехи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Text Box 3"/>
            <p:cNvSpPr txBox="1">
              <a:spLocks noChangeArrowheads="1"/>
            </p:cNvSpPr>
            <p:nvPr/>
          </p:nvSpPr>
          <p:spPr bwMode="auto">
            <a:xfrm>
              <a:off x="4410" y="3840"/>
              <a:ext cx="1575" cy="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управление</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Text Box 2"/>
            <p:cNvSpPr txBox="1">
              <a:spLocks noChangeArrowheads="1"/>
            </p:cNvSpPr>
            <p:nvPr/>
          </p:nvSpPr>
          <p:spPr bwMode="auto">
            <a:xfrm>
              <a:off x="4875" y="4395"/>
              <a:ext cx="2235" cy="9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Управляющий субъект</a:t>
              </a:r>
              <a:endParaRPr kumimoji="0" lang="ru-RU" sz="32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Другие объекты (</a:t>
            </a:r>
            <a:r>
              <a:rPr lang="ru-RU" dirty="0" err="1" smtClean="0"/>
              <a:t>неуправляющие</a:t>
            </a:r>
            <a:r>
              <a:rPr lang="ru-RU" dirty="0" smtClean="0"/>
              <a:t>)</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90</a:t>
            </a:fld>
            <a:endParaRPr lang="ru-RU"/>
          </a:p>
        </p:txBody>
      </p:sp>
      <p:pic>
        <p:nvPicPr>
          <p:cNvPr id="191490" name="Picture 2" descr="http://www.businessstudio.ru/wiki/docs/current/lib/exe/fetch.php/ru/csdesign/bpmodeling/bpmn_notation/bpmn_notation_019.png"/>
          <p:cNvPicPr>
            <a:picLocks noChangeAspect="1" noChangeArrowheads="1"/>
          </p:cNvPicPr>
          <p:nvPr/>
        </p:nvPicPr>
        <p:blipFill>
          <a:blip r:embed="rId2"/>
          <a:srcRect/>
          <a:stretch>
            <a:fillRect/>
          </a:stretch>
        </p:blipFill>
        <p:spPr bwMode="auto">
          <a:xfrm>
            <a:off x="571472" y="2571744"/>
            <a:ext cx="1143008" cy="1171585"/>
          </a:xfrm>
          <a:prstGeom prst="rect">
            <a:avLst/>
          </a:prstGeom>
          <a:noFill/>
        </p:spPr>
      </p:pic>
      <p:pic>
        <p:nvPicPr>
          <p:cNvPr id="191492" name="Picture 4" descr="http://www.businessstudio.ru/wiki/docs/current/lib/exe/fetch.php/ru/csdesign/bpmodeling/bpmn_notation/bpmn_notation_013.png"/>
          <p:cNvPicPr>
            <a:picLocks noChangeAspect="1" noChangeArrowheads="1"/>
          </p:cNvPicPr>
          <p:nvPr/>
        </p:nvPicPr>
        <p:blipFill>
          <a:blip r:embed="rId3"/>
          <a:srcRect/>
          <a:stretch>
            <a:fillRect/>
          </a:stretch>
        </p:blipFill>
        <p:spPr bwMode="auto">
          <a:xfrm>
            <a:off x="642910" y="857232"/>
            <a:ext cx="946137" cy="1214446"/>
          </a:xfrm>
          <a:prstGeom prst="rect">
            <a:avLst/>
          </a:prstGeom>
          <a:noFill/>
        </p:spPr>
      </p:pic>
      <p:sp>
        <p:nvSpPr>
          <p:cNvPr id="6" name="Прямоугольник 5"/>
          <p:cNvSpPr/>
          <p:nvPr/>
        </p:nvSpPr>
        <p:spPr>
          <a:xfrm>
            <a:off x="2000232" y="2000240"/>
            <a:ext cx="6429420" cy="2308324"/>
          </a:xfrm>
          <a:prstGeom prst="rect">
            <a:avLst/>
          </a:prstGeom>
        </p:spPr>
        <p:txBody>
          <a:bodyPr wrap="square">
            <a:spAutoFit/>
          </a:bodyPr>
          <a:lstStyle/>
          <a:p>
            <a:r>
              <a:rPr lang="ru-RU" dirty="0" smtClean="0"/>
              <a:t>В качестве </a:t>
            </a:r>
            <a:r>
              <a:rPr lang="ru-RU" b="1" dirty="0" smtClean="0"/>
              <a:t>объекта данных </a:t>
            </a:r>
            <a:r>
              <a:rPr lang="ru-RU" dirty="0" smtClean="0"/>
              <a:t>может использоваться: </a:t>
            </a:r>
          </a:p>
          <a:p>
            <a:pPr marL="182563" indent="-182563">
              <a:buFont typeface="Arial" pitchFamily="34" charset="0"/>
              <a:buChar char="•"/>
            </a:pPr>
            <a:r>
              <a:rPr lang="ru-RU" dirty="0" smtClean="0"/>
              <a:t>Бумажный документ, </a:t>
            </a:r>
          </a:p>
          <a:p>
            <a:pPr marL="182563" indent="-182563">
              <a:buFont typeface="Arial" pitchFamily="34" charset="0"/>
              <a:buChar char="•"/>
            </a:pPr>
            <a:r>
              <a:rPr lang="ru-RU" dirty="0" smtClean="0"/>
              <a:t>Электронный документ, </a:t>
            </a:r>
          </a:p>
          <a:p>
            <a:pPr marL="182563" indent="-182563">
              <a:buFont typeface="Arial" pitchFamily="34" charset="0"/>
              <a:buChar char="•"/>
            </a:pPr>
            <a:r>
              <a:rPr lang="ru-RU" dirty="0" smtClean="0"/>
              <a:t>ТМЦ, </a:t>
            </a:r>
          </a:p>
          <a:p>
            <a:pPr marL="182563" indent="-182563">
              <a:buFont typeface="Arial" pitchFamily="34" charset="0"/>
              <a:buChar char="•"/>
            </a:pPr>
            <a:r>
              <a:rPr lang="ru-RU" dirty="0" smtClean="0"/>
              <a:t>Информация, </a:t>
            </a:r>
          </a:p>
          <a:p>
            <a:pPr marL="182563" indent="-182563">
              <a:buFont typeface="Arial" pitchFamily="34" charset="0"/>
              <a:buChar char="•"/>
            </a:pPr>
            <a:r>
              <a:rPr lang="ru-RU" dirty="0" smtClean="0"/>
              <a:t>Программные продукты, </a:t>
            </a:r>
          </a:p>
          <a:p>
            <a:pPr marL="182563" indent="-182563">
              <a:buFont typeface="Arial" pitchFamily="34" charset="0"/>
              <a:buChar char="•"/>
            </a:pPr>
            <a:r>
              <a:rPr lang="ru-RU" dirty="0" smtClean="0"/>
              <a:t>Термины, </a:t>
            </a:r>
          </a:p>
          <a:p>
            <a:pPr marL="182563" indent="-182563">
              <a:buFont typeface="Arial" pitchFamily="34" charset="0"/>
              <a:buChar char="•"/>
            </a:pPr>
            <a:r>
              <a:rPr lang="ru-RU" dirty="0" smtClean="0"/>
              <a:t>Прочее. </a:t>
            </a:r>
            <a:endParaRPr lang="ru-RU" dirty="0"/>
          </a:p>
        </p:txBody>
      </p:sp>
      <p:sp>
        <p:nvSpPr>
          <p:cNvPr id="7" name="Прямоугольник 6"/>
          <p:cNvSpPr/>
          <p:nvPr/>
        </p:nvSpPr>
        <p:spPr>
          <a:xfrm>
            <a:off x="2000232" y="1142984"/>
            <a:ext cx="6429420" cy="369332"/>
          </a:xfrm>
          <a:prstGeom prst="rect">
            <a:avLst/>
          </a:prstGeom>
        </p:spPr>
        <p:txBody>
          <a:bodyPr wrap="square">
            <a:spAutoFit/>
          </a:bodyPr>
          <a:lstStyle/>
          <a:p>
            <a:r>
              <a:rPr lang="ru-RU" b="1" dirty="0" smtClean="0"/>
              <a:t>База данных</a:t>
            </a:r>
            <a:r>
              <a:rPr lang="ru-RU" dirty="0" smtClean="0"/>
              <a:t>.</a:t>
            </a:r>
            <a:endParaRPr lang="ru-RU" dirty="0"/>
          </a:p>
        </p:txBody>
      </p:sp>
      <p:pic>
        <p:nvPicPr>
          <p:cNvPr id="191494" name="Picture 6" descr="http://www.businessstudio.ru/wiki/docs/current/lib/exe/fetch.php/ru/csdesign/bpmodeling/bpmn_notation/bpmn_notation_016.png"/>
          <p:cNvPicPr>
            <a:picLocks noChangeAspect="1" noChangeArrowheads="1"/>
          </p:cNvPicPr>
          <p:nvPr/>
        </p:nvPicPr>
        <p:blipFill>
          <a:blip r:embed="rId4"/>
          <a:srcRect/>
          <a:stretch>
            <a:fillRect/>
          </a:stretch>
        </p:blipFill>
        <p:spPr bwMode="auto">
          <a:xfrm>
            <a:off x="571472" y="4429132"/>
            <a:ext cx="1229076" cy="1214446"/>
          </a:xfrm>
          <a:prstGeom prst="rect">
            <a:avLst/>
          </a:prstGeom>
          <a:noFill/>
        </p:spPr>
      </p:pic>
      <p:sp>
        <p:nvSpPr>
          <p:cNvPr id="9" name="Прямоугольник 8"/>
          <p:cNvSpPr/>
          <p:nvPr/>
        </p:nvSpPr>
        <p:spPr>
          <a:xfrm>
            <a:off x="2000232" y="4786322"/>
            <a:ext cx="6429420" cy="369332"/>
          </a:xfrm>
          <a:prstGeom prst="rect">
            <a:avLst/>
          </a:prstGeom>
        </p:spPr>
        <p:txBody>
          <a:bodyPr wrap="square">
            <a:spAutoFit/>
          </a:bodyPr>
          <a:lstStyle/>
          <a:p>
            <a:r>
              <a:rPr lang="ru-RU" b="1" dirty="0" smtClean="0"/>
              <a:t>Набор объектов</a:t>
            </a:r>
            <a:r>
              <a:rPr lang="ru-RU" dirty="0" smtClean="0"/>
              <a:t>: несколько объектов банных вместе.</a:t>
            </a:r>
            <a:endParaRPr lang="ru-RU" dirty="0"/>
          </a:p>
        </p:txBody>
      </p:sp>
      <p:pic>
        <p:nvPicPr>
          <p:cNvPr id="191496" name="Picture 8" descr="http://www.businessstudio.ru/wiki/docs/current/lib/exe/fetch.php/ru/csdesign/bpmodeling/bpmn_notation/bpmn_notation_036.png"/>
          <p:cNvPicPr>
            <a:picLocks noChangeAspect="1" noChangeArrowheads="1"/>
          </p:cNvPicPr>
          <p:nvPr/>
        </p:nvPicPr>
        <p:blipFill>
          <a:blip r:embed="rId5"/>
          <a:srcRect/>
          <a:stretch>
            <a:fillRect/>
          </a:stretch>
        </p:blipFill>
        <p:spPr bwMode="auto">
          <a:xfrm>
            <a:off x="500034" y="5929330"/>
            <a:ext cx="1285884" cy="782712"/>
          </a:xfrm>
          <a:prstGeom prst="rect">
            <a:avLst/>
          </a:prstGeom>
          <a:noFill/>
        </p:spPr>
      </p:pic>
      <p:sp>
        <p:nvSpPr>
          <p:cNvPr id="11" name="Прямоугольник 10"/>
          <p:cNvSpPr/>
          <p:nvPr/>
        </p:nvSpPr>
        <p:spPr>
          <a:xfrm>
            <a:off x="2000232" y="5929330"/>
            <a:ext cx="6429420" cy="369332"/>
          </a:xfrm>
          <a:prstGeom prst="rect">
            <a:avLst/>
          </a:prstGeom>
        </p:spPr>
        <p:txBody>
          <a:bodyPr wrap="square">
            <a:spAutoFit/>
          </a:bodyPr>
          <a:lstStyle/>
          <a:p>
            <a:r>
              <a:rPr lang="ru-RU" b="1" dirty="0" smtClean="0"/>
              <a:t>Сноска</a:t>
            </a:r>
            <a:r>
              <a:rPr lang="ru-RU" dirty="0" smtClean="0"/>
              <a:t>: для вставки примечаний.</a:t>
            </a:r>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Пулы и дорожки</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91</a:t>
            </a:fld>
            <a:endParaRPr lang="ru-RU"/>
          </a:p>
        </p:txBody>
      </p:sp>
      <p:pic>
        <p:nvPicPr>
          <p:cNvPr id="192516" name="Picture 4" descr="http://www.businessstudio.ru/wiki/docs/current/lib/exe/fetch.php/ru/csdesign/bpmodeling/bpmn_notation/bpmn_notation_046.png"/>
          <p:cNvPicPr>
            <a:picLocks noChangeAspect="1" noChangeArrowheads="1"/>
          </p:cNvPicPr>
          <p:nvPr/>
        </p:nvPicPr>
        <p:blipFill>
          <a:blip r:embed="rId2"/>
          <a:srcRect/>
          <a:stretch>
            <a:fillRect/>
          </a:stretch>
        </p:blipFill>
        <p:spPr bwMode="auto">
          <a:xfrm>
            <a:off x="3786182" y="1928802"/>
            <a:ext cx="5193723" cy="4572032"/>
          </a:xfrm>
          <a:prstGeom prst="rect">
            <a:avLst/>
          </a:prstGeom>
          <a:noFill/>
        </p:spPr>
      </p:pic>
      <p:sp>
        <p:nvSpPr>
          <p:cNvPr id="7" name="Прямоугольник 6"/>
          <p:cNvSpPr/>
          <p:nvPr/>
        </p:nvSpPr>
        <p:spPr>
          <a:xfrm>
            <a:off x="428596" y="785794"/>
            <a:ext cx="8286808" cy="646331"/>
          </a:xfrm>
          <a:prstGeom prst="rect">
            <a:avLst/>
          </a:prstGeom>
        </p:spPr>
        <p:txBody>
          <a:bodyPr wrap="square">
            <a:spAutoFit/>
          </a:bodyPr>
          <a:lstStyle/>
          <a:p>
            <a:pPr algn="just"/>
            <a:r>
              <a:rPr lang="ru-RU" b="1" dirty="0" smtClean="0"/>
              <a:t>Пул</a:t>
            </a:r>
            <a:r>
              <a:rPr lang="ru-RU" dirty="0" smtClean="0"/>
              <a:t>. Содержимое пула - это и есть тот процесс, диаграмма которого рассматривается. На диаграмме развернутый пул может быть только один. </a:t>
            </a:r>
            <a:endParaRPr lang="ru-RU" dirty="0"/>
          </a:p>
        </p:txBody>
      </p:sp>
      <p:sp>
        <p:nvSpPr>
          <p:cNvPr id="8" name="Прямоугольник 7"/>
          <p:cNvSpPr/>
          <p:nvPr/>
        </p:nvSpPr>
        <p:spPr>
          <a:xfrm>
            <a:off x="428596" y="1428736"/>
            <a:ext cx="8286808" cy="646331"/>
          </a:xfrm>
          <a:prstGeom prst="rect">
            <a:avLst/>
          </a:prstGeom>
        </p:spPr>
        <p:txBody>
          <a:bodyPr wrap="square">
            <a:spAutoFit/>
          </a:bodyPr>
          <a:lstStyle/>
          <a:p>
            <a:pPr algn="just"/>
            <a:r>
              <a:rPr lang="ru-RU" b="1" dirty="0" smtClean="0"/>
              <a:t>Свернутый пул </a:t>
            </a:r>
            <a:r>
              <a:rPr lang="ru-RU" dirty="0" smtClean="0"/>
              <a:t>обозначает</a:t>
            </a:r>
            <a:r>
              <a:rPr lang="ru-RU" b="1" dirty="0" smtClean="0"/>
              <a:t> </a:t>
            </a:r>
            <a:r>
              <a:rPr lang="ru-RU" dirty="0" smtClean="0"/>
              <a:t>внешний (по отношению к текущей диаграмме) процесс или внешнюю ссылку.</a:t>
            </a:r>
            <a:endParaRPr lang="ru-RU" dirty="0"/>
          </a:p>
        </p:txBody>
      </p:sp>
      <p:sp>
        <p:nvSpPr>
          <p:cNvPr id="9" name="Прямоугольник 8"/>
          <p:cNvSpPr/>
          <p:nvPr/>
        </p:nvSpPr>
        <p:spPr>
          <a:xfrm>
            <a:off x="428596" y="2214554"/>
            <a:ext cx="3286148" cy="1477328"/>
          </a:xfrm>
          <a:prstGeom prst="rect">
            <a:avLst/>
          </a:prstGeom>
        </p:spPr>
        <p:txBody>
          <a:bodyPr wrap="square">
            <a:spAutoFit/>
          </a:bodyPr>
          <a:lstStyle/>
          <a:p>
            <a:pPr algn="just"/>
            <a:r>
              <a:rPr lang="ru-RU" b="1" dirty="0" smtClean="0"/>
              <a:t>Дорожка</a:t>
            </a:r>
            <a:r>
              <a:rPr lang="ru-RU" dirty="0" smtClean="0"/>
              <a:t> предназначена для отображения организационных единиц - исполнителей (должности, подразделения, роли, внешнего субъекта).</a:t>
            </a:r>
            <a:endParaRPr lang="ru-RU"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Потоки управления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92</a:t>
            </a:fld>
            <a:endParaRPr lang="ru-RU"/>
          </a:p>
        </p:txBody>
      </p:sp>
      <p:pic>
        <p:nvPicPr>
          <p:cNvPr id="189442" name="Picture 2" descr="http://www.businessstudio.ru/wiki/docs/current/lib/exe/fetch.php/ru/csdesign/bpmodeling/bpmn_notation/bpmn_notation_029.png"/>
          <p:cNvPicPr>
            <a:picLocks noChangeAspect="1" noChangeArrowheads="1"/>
          </p:cNvPicPr>
          <p:nvPr/>
        </p:nvPicPr>
        <p:blipFill>
          <a:blip r:embed="rId2"/>
          <a:srcRect/>
          <a:stretch>
            <a:fillRect/>
          </a:stretch>
        </p:blipFill>
        <p:spPr bwMode="auto">
          <a:xfrm>
            <a:off x="571472" y="1757351"/>
            <a:ext cx="2714644" cy="814393"/>
          </a:xfrm>
          <a:prstGeom prst="rect">
            <a:avLst/>
          </a:prstGeom>
          <a:noFill/>
        </p:spPr>
      </p:pic>
      <p:pic>
        <p:nvPicPr>
          <p:cNvPr id="189446" name="Picture 6" descr="http://www.businessstudio.ru/wiki/docs/current/lib/exe/fetch.php/ru/csdesign/bpmodeling/bpmn_notation/bpmn_notation_058.png"/>
          <p:cNvPicPr>
            <a:picLocks noChangeAspect="1" noChangeArrowheads="1"/>
          </p:cNvPicPr>
          <p:nvPr/>
        </p:nvPicPr>
        <p:blipFill>
          <a:blip r:embed="rId3"/>
          <a:srcRect/>
          <a:stretch>
            <a:fillRect/>
          </a:stretch>
        </p:blipFill>
        <p:spPr bwMode="auto">
          <a:xfrm>
            <a:off x="571472" y="3929066"/>
            <a:ext cx="2711066" cy="785818"/>
          </a:xfrm>
          <a:prstGeom prst="rect">
            <a:avLst/>
          </a:prstGeom>
          <a:noFill/>
        </p:spPr>
      </p:pic>
      <p:pic>
        <p:nvPicPr>
          <p:cNvPr id="189448" name="Picture 8" descr="http://www.businessstudio.ru/wiki/docs/current/lib/exe/fetch.php/ru/csdesign/bpmodeling/bpmn_notation/bpmn_notation_027.png"/>
          <p:cNvPicPr>
            <a:picLocks noChangeAspect="1" noChangeArrowheads="1"/>
          </p:cNvPicPr>
          <p:nvPr/>
        </p:nvPicPr>
        <p:blipFill>
          <a:blip r:embed="rId4"/>
          <a:srcRect/>
          <a:stretch>
            <a:fillRect/>
          </a:stretch>
        </p:blipFill>
        <p:spPr bwMode="auto">
          <a:xfrm>
            <a:off x="4357686" y="3857628"/>
            <a:ext cx="3776689" cy="2786082"/>
          </a:xfrm>
          <a:prstGeom prst="rect">
            <a:avLst/>
          </a:prstGeom>
          <a:noFill/>
        </p:spPr>
      </p:pic>
      <p:pic>
        <p:nvPicPr>
          <p:cNvPr id="189450" name="Picture 10" descr="http://www.businessstudio.ru/wiki/docs/current/lib/exe/fetch.php/ru/csdesign/bpmodeling/bpmn_notation/bpmn_notation_059.png"/>
          <p:cNvPicPr>
            <a:picLocks noChangeAspect="1" noChangeArrowheads="1"/>
          </p:cNvPicPr>
          <p:nvPr/>
        </p:nvPicPr>
        <p:blipFill>
          <a:blip r:embed="rId5"/>
          <a:srcRect/>
          <a:stretch>
            <a:fillRect/>
          </a:stretch>
        </p:blipFill>
        <p:spPr bwMode="auto">
          <a:xfrm>
            <a:off x="571472" y="5072074"/>
            <a:ext cx="2750356" cy="785818"/>
          </a:xfrm>
          <a:prstGeom prst="rect">
            <a:avLst/>
          </a:prstGeom>
          <a:noFill/>
        </p:spPr>
      </p:pic>
      <p:pic>
        <p:nvPicPr>
          <p:cNvPr id="189456" name="Picture 16" descr="http://www.businessstudio.ru/wiki/docs/current/lib/exe/fetch.php/ru/csdesign/bpmodeling/bpmn_notation/bpmn_notation_055.png"/>
          <p:cNvPicPr>
            <a:picLocks noChangeAspect="1" noChangeArrowheads="1"/>
          </p:cNvPicPr>
          <p:nvPr/>
        </p:nvPicPr>
        <p:blipFill>
          <a:blip r:embed="rId6"/>
          <a:srcRect/>
          <a:stretch>
            <a:fillRect/>
          </a:stretch>
        </p:blipFill>
        <p:spPr bwMode="auto">
          <a:xfrm>
            <a:off x="3428992" y="1500174"/>
            <a:ext cx="2720136" cy="785818"/>
          </a:xfrm>
          <a:prstGeom prst="rect">
            <a:avLst/>
          </a:prstGeom>
          <a:noFill/>
        </p:spPr>
      </p:pic>
      <p:sp>
        <p:nvSpPr>
          <p:cNvPr id="13" name="Прямоугольник 12"/>
          <p:cNvSpPr/>
          <p:nvPr/>
        </p:nvSpPr>
        <p:spPr>
          <a:xfrm>
            <a:off x="428596" y="710967"/>
            <a:ext cx="8429684" cy="646331"/>
          </a:xfrm>
          <a:prstGeom prst="rect">
            <a:avLst/>
          </a:prstGeom>
        </p:spPr>
        <p:txBody>
          <a:bodyPr wrap="square">
            <a:spAutoFit/>
          </a:bodyPr>
          <a:lstStyle/>
          <a:p>
            <a:pPr algn="just"/>
            <a:r>
              <a:rPr lang="ru-RU" b="1" dirty="0" smtClean="0"/>
              <a:t>Поток управления </a:t>
            </a:r>
            <a:r>
              <a:rPr lang="ru-RU" dirty="0" smtClean="0"/>
              <a:t>используется для связи событий, процессов, шлюзов; отображает ход выполнения процесса.</a:t>
            </a:r>
            <a:endParaRPr lang="ru-RU" dirty="0"/>
          </a:p>
        </p:txBody>
      </p:sp>
      <p:pic>
        <p:nvPicPr>
          <p:cNvPr id="189460" name="Picture 20" descr="http://www.businessstudio.ru/wiki/docs/current/lib/exe/fetch.php/ru/csdesign/bpmodeling/bpmn_notation/bpmn_notation_056.png"/>
          <p:cNvPicPr>
            <a:picLocks noChangeAspect="1" noChangeArrowheads="1"/>
          </p:cNvPicPr>
          <p:nvPr/>
        </p:nvPicPr>
        <p:blipFill>
          <a:blip r:embed="rId7"/>
          <a:srcRect/>
          <a:stretch>
            <a:fillRect/>
          </a:stretch>
        </p:blipFill>
        <p:spPr bwMode="auto">
          <a:xfrm>
            <a:off x="6286512" y="1643050"/>
            <a:ext cx="2714644" cy="194248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Потоки сообщений</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93</a:t>
            </a:fld>
            <a:endParaRPr lang="ru-RU"/>
          </a:p>
        </p:txBody>
      </p:sp>
      <p:pic>
        <p:nvPicPr>
          <p:cNvPr id="5" name="Picture 12" descr="http://www.businessstudio.ru/wiki/docs/current/lib/exe/fetch.php/ru/csdesign/bpmodeling/bpmn_notation/bpmn_notation_030.png"/>
          <p:cNvPicPr>
            <a:picLocks noChangeAspect="1" noChangeArrowheads="1"/>
          </p:cNvPicPr>
          <p:nvPr/>
        </p:nvPicPr>
        <p:blipFill>
          <a:blip r:embed="rId2"/>
          <a:srcRect/>
          <a:stretch>
            <a:fillRect/>
          </a:stretch>
        </p:blipFill>
        <p:spPr bwMode="auto">
          <a:xfrm>
            <a:off x="3500430" y="1285860"/>
            <a:ext cx="2357454" cy="707236"/>
          </a:xfrm>
          <a:prstGeom prst="rect">
            <a:avLst/>
          </a:prstGeom>
          <a:noFill/>
        </p:spPr>
      </p:pic>
      <p:sp>
        <p:nvSpPr>
          <p:cNvPr id="6" name="Прямоугольник 5"/>
          <p:cNvSpPr/>
          <p:nvPr/>
        </p:nvSpPr>
        <p:spPr>
          <a:xfrm>
            <a:off x="500034" y="714356"/>
            <a:ext cx="8286808" cy="646331"/>
          </a:xfrm>
          <a:prstGeom prst="rect">
            <a:avLst/>
          </a:prstGeom>
        </p:spPr>
        <p:txBody>
          <a:bodyPr wrap="square">
            <a:spAutoFit/>
          </a:bodyPr>
          <a:lstStyle/>
          <a:p>
            <a:pPr algn="just"/>
            <a:r>
              <a:rPr lang="ru-RU" b="1" dirty="0" smtClean="0"/>
              <a:t>Поток сообщений </a:t>
            </a:r>
            <a:r>
              <a:rPr lang="ru-RU" dirty="0" smtClean="0"/>
              <a:t>используется для отображения </a:t>
            </a:r>
            <a:r>
              <a:rPr lang="ru-RU" dirty="0" err="1" smtClean="0"/>
              <a:t>межпроцессного</a:t>
            </a:r>
            <a:r>
              <a:rPr lang="ru-RU" dirty="0" smtClean="0"/>
              <a:t> взаимодействия</a:t>
            </a:r>
            <a:endParaRPr lang="ru-RU" dirty="0"/>
          </a:p>
        </p:txBody>
      </p:sp>
      <p:pic>
        <p:nvPicPr>
          <p:cNvPr id="11" name="Picture 2" descr="http://www.businessstudio.ru/wiki/docs/current/lib/exe/fetch.php/ru/csdesign/bpmodeling/bpmn_notation/bpmn_notation_042.png"/>
          <p:cNvPicPr>
            <a:picLocks noChangeAspect="1" noChangeArrowheads="1"/>
          </p:cNvPicPr>
          <p:nvPr/>
        </p:nvPicPr>
        <p:blipFill>
          <a:blip r:embed="rId3"/>
          <a:srcRect/>
          <a:stretch>
            <a:fillRect/>
          </a:stretch>
        </p:blipFill>
        <p:spPr bwMode="auto">
          <a:xfrm>
            <a:off x="4643438" y="2857496"/>
            <a:ext cx="4359064" cy="3000396"/>
          </a:xfrm>
          <a:prstGeom prst="rect">
            <a:avLst/>
          </a:prstGeom>
          <a:noFill/>
        </p:spPr>
      </p:pic>
      <p:pic>
        <p:nvPicPr>
          <p:cNvPr id="12" name="Picture 4" descr="http://www.businessstudio.ru/wiki/docs/current/lib/exe/fetch.php/ru/csdesign/bpmodeling/bpmn_notation/bpmn_notation_043.png"/>
          <p:cNvPicPr>
            <a:picLocks noChangeAspect="1" noChangeArrowheads="1"/>
          </p:cNvPicPr>
          <p:nvPr/>
        </p:nvPicPr>
        <p:blipFill>
          <a:blip r:embed="rId4"/>
          <a:srcRect/>
          <a:stretch>
            <a:fillRect/>
          </a:stretch>
        </p:blipFill>
        <p:spPr bwMode="auto">
          <a:xfrm>
            <a:off x="214282" y="2000240"/>
            <a:ext cx="4359064" cy="3000396"/>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Поток «Ассоциация»</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94</a:t>
            </a:fld>
            <a:endParaRPr lang="ru-RU"/>
          </a:p>
        </p:txBody>
      </p:sp>
      <p:pic>
        <p:nvPicPr>
          <p:cNvPr id="4" name="Picture 14" descr="http://www.businessstudio.ru/wiki/docs/current/lib/exe/fetch.php/ru/csdesign/bpmodeling/bpmn_notation/bpmn_notation_031.png"/>
          <p:cNvPicPr>
            <a:picLocks noChangeAspect="1" noChangeArrowheads="1"/>
          </p:cNvPicPr>
          <p:nvPr/>
        </p:nvPicPr>
        <p:blipFill>
          <a:blip r:embed="rId2"/>
          <a:srcRect/>
          <a:stretch>
            <a:fillRect/>
          </a:stretch>
        </p:blipFill>
        <p:spPr bwMode="auto">
          <a:xfrm>
            <a:off x="2000232" y="2000240"/>
            <a:ext cx="2500324" cy="642942"/>
          </a:xfrm>
          <a:prstGeom prst="rect">
            <a:avLst/>
          </a:prstGeom>
          <a:noFill/>
        </p:spPr>
      </p:pic>
      <p:pic>
        <p:nvPicPr>
          <p:cNvPr id="7" name="Picture 18" descr="http://www.businessstudio.ru/wiki/docs/current/lib/exe/fetch.php/ru/csdesign/bpmodeling/bpmn_notation/bpmn_notation_032.png"/>
          <p:cNvPicPr>
            <a:picLocks noChangeAspect="1" noChangeArrowheads="1"/>
          </p:cNvPicPr>
          <p:nvPr/>
        </p:nvPicPr>
        <p:blipFill>
          <a:blip r:embed="rId3"/>
          <a:srcRect/>
          <a:stretch>
            <a:fillRect/>
          </a:stretch>
        </p:blipFill>
        <p:spPr bwMode="auto">
          <a:xfrm>
            <a:off x="5143504" y="2071678"/>
            <a:ext cx="2187782" cy="500066"/>
          </a:xfrm>
          <a:prstGeom prst="rect">
            <a:avLst/>
          </a:prstGeom>
          <a:noFill/>
        </p:spPr>
      </p:pic>
      <p:sp>
        <p:nvSpPr>
          <p:cNvPr id="9" name="Прямоугольник 8"/>
          <p:cNvSpPr/>
          <p:nvPr/>
        </p:nvSpPr>
        <p:spPr>
          <a:xfrm>
            <a:off x="500034" y="857232"/>
            <a:ext cx="8286808" cy="923330"/>
          </a:xfrm>
          <a:prstGeom prst="rect">
            <a:avLst/>
          </a:prstGeom>
        </p:spPr>
        <p:txBody>
          <a:bodyPr wrap="square">
            <a:spAutoFit/>
          </a:bodyPr>
          <a:lstStyle/>
          <a:p>
            <a:r>
              <a:rPr lang="ru-RU" b="1" dirty="0" smtClean="0"/>
              <a:t>Ассоциация</a:t>
            </a:r>
            <a:r>
              <a:rPr lang="ru-RU" dirty="0" smtClean="0"/>
              <a:t> используется для отображения связи </a:t>
            </a:r>
            <a:r>
              <a:rPr lang="ru-RU" b="1" dirty="0" smtClean="0"/>
              <a:t>объектов данных </a:t>
            </a:r>
            <a:r>
              <a:rPr lang="ru-RU" dirty="0" smtClean="0"/>
              <a:t>и </a:t>
            </a:r>
            <a:r>
              <a:rPr lang="ru-RU" b="1" dirty="0" smtClean="0"/>
              <a:t>баз данных </a:t>
            </a:r>
            <a:r>
              <a:rPr lang="ru-RU" dirty="0" smtClean="0"/>
              <a:t>с процессами. </a:t>
            </a:r>
          </a:p>
          <a:p>
            <a:r>
              <a:rPr lang="ru-RU" dirty="0" smtClean="0"/>
              <a:t>Может быть </a:t>
            </a:r>
            <a:r>
              <a:rPr lang="ru-RU" i="1" dirty="0" smtClean="0"/>
              <a:t>направленной</a:t>
            </a:r>
            <a:r>
              <a:rPr lang="ru-RU" dirty="0" smtClean="0"/>
              <a:t> и </a:t>
            </a:r>
            <a:r>
              <a:rPr lang="ru-RU" i="1" dirty="0" smtClean="0"/>
              <a:t>ненаправленной</a:t>
            </a:r>
            <a:r>
              <a:rPr lang="ru-RU" dirty="0" smtClean="0"/>
              <a:t>. </a:t>
            </a:r>
            <a:endParaRPr lang="ru-RU" dirty="0"/>
          </a:p>
        </p:txBody>
      </p:sp>
      <p:pic>
        <p:nvPicPr>
          <p:cNvPr id="190468" name="Picture 4" descr="http://www.businessstudio.ru/wiki/docs/current/lib/exe/fetch.php/ru/csdesign/bpmodeling/bpmn_notation/bpmn_notation_060.png"/>
          <p:cNvPicPr>
            <a:picLocks noChangeAspect="1" noChangeArrowheads="1"/>
          </p:cNvPicPr>
          <p:nvPr/>
        </p:nvPicPr>
        <p:blipFill>
          <a:blip r:embed="rId4"/>
          <a:srcRect/>
          <a:stretch>
            <a:fillRect/>
          </a:stretch>
        </p:blipFill>
        <p:spPr bwMode="auto">
          <a:xfrm>
            <a:off x="571472" y="3071810"/>
            <a:ext cx="4391830" cy="2214578"/>
          </a:xfrm>
          <a:prstGeom prst="rect">
            <a:avLst/>
          </a:prstGeom>
          <a:noFill/>
        </p:spPr>
      </p:pic>
      <p:pic>
        <p:nvPicPr>
          <p:cNvPr id="195586" name="Picture 2" descr="http://www.businessstudio.ru/wiki/docs/current/lib/exe/fetch.php/ru/csdesign/bpmodeling/bpmn_notation/bpmn_notation_061.png"/>
          <p:cNvPicPr>
            <a:picLocks noChangeAspect="1" noChangeArrowheads="1"/>
          </p:cNvPicPr>
          <p:nvPr/>
        </p:nvPicPr>
        <p:blipFill>
          <a:blip r:embed="rId5"/>
          <a:srcRect/>
          <a:stretch>
            <a:fillRect/>
          </a:stretch>
        </p:blipFill>
        <p:spPr bwMode="auto">
          <a:xfrm>
            <a:off x="5500694" y="3071810"/>
            <a:ext cx="2928958" cy="2108852"/>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Потоки (пример)</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95</a:t>
            </a:fld>
            <a:endParaRPr lang="ru-RU"/>
          </a:p>
        </p:txBody>
      </p:sp>
      <p:pic>
        <p:nvPicPr>
          <p:cNvPr id="4" name="Picture 2" descr="http://www.businessstudio.ru/wiki/docs/current/lib/exe/fetch.php/ru/csdesign/bpmodeling/bpmn_notation/bpmn_notation_063.png"/>
          <p:cNvPicPr>
            <a:picLocks noChangeAspect="1" noChangeArrowheads="1"/>
          </p:cNvPicPr>
          <p:nvPr/>
        </p:nvPicPr>
        <p:blipFill>
          <a:blip r:embed="rId2"/>
          <a:srcRect/>
          <a:stretch>
            <a:fillRect/>
          </a:stretch>
        </p:blipFill>
        <p:spPr bwMode="auto">
          <a:xfrm>
            <a:off x="928662" y="1071546"/>
            <a:ext cx="7143800" cy="5107261"/>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96</a:t>
            </a:fld>
            <a:endParaRPr lang="ru-RU"/>
          </a:p>
        </p:txBody>
      </p:sp>
      <p:pic>
        <p:nvPicPr>
          <p:cNvPr id="182274" name="Picture 2" descr="http://www.businessstudio.ru/wiki/docs/current/lib/exe/fetch.php/ru/manual/creating_model/bpmn_notation/bpmn_notation_001.png"/>
          <p:cNvPicPr>
            <a:picLocks noChangeAspect="1" noChangeArrowheads="1"/>
          </p:cNvPicPr>
          <p:nvPr/>
        </p:nvPicPr>
        <p:blipFill>
          <a:blip r:embed="rId2"/>
          <a:srcRect/>
          <a:stretch>
            <a:fillRect/>
          </a:stretch>
        </p:blipFill>
        <p:spPr bwMode="auto">
          <a:xfrm>
            <a:off x="142844" y="857232"/>
            <a:ext cx="8858312" cy="5701005"/>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Лекция 9. Оптимизация бизнес-процессов</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C92996B6-944A-4A11-9064-95E51A78E860}" type="slidenum">
              <a:rPr lang="ru-RU" smtClean="0"/>
              <a:pPr/>
              <a:t>97</a:t>
            </a:fld>
            <a:endParaRPr lang="ru-RU"/>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Оптимизация и </a:t>
            </a:r>
            <a:r>
              <a:rPr lang="ru-RU" dirty="0" err="1" smtClean="0"/>
              <a:t>реинжиниринг</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98</a:t>
            </a:fld>
            <a:endParaRPr lang="ru-RU"/>
          </a:p>
        </p:txBody>
      </p:sp>
      <p:sp>
        <p:nvSpPr>
          <p:cNvPr id="5" name="Прямоугольник 4"/>
          <p:cNvSpPr/>
          <p:nvPr/>
        </p:nvSpPr>
        <p:spPr>
          <a:xfrm>
            <a:off x="428596" y="3214686"/>
            <a:ext cx="8286808" cy="3139321"/>
          </a:xfrm>
          <a:prstGeom prst="rect">
            <a:avLst/>
          </a:prstGeom>
        </p:spPr>
        <p:txBody>
          <a:bodyPr wrap="square">
            <a:spAutoFit/>
          </a:bodyPr>
          <a:lstStyle/>
          <a:p>
            <a:pPr indent="363538" algn="just"/>
            <a:r>
              <a:rPr lang="ru-RU" b="1" dirty="0" err="1" smtClean="0"/>
              <a:t>Реинжиниринг</a:t>
            </a:r>
            <a:r>
              <a:rPr lang="ru-RU" b="1" dirty="0" smtClean="0"/>
              <a:t> бизнес-процессов </a:t>
            </a:r>
            <a:r>
              <a:rPr lang="ru-RU" dirty="0" smtClean="0"/>
              <a:t>(</a:t>
            </a:r>
            <a:r>
              <a:rPr lang="ru-RU" dirty="0" err="1" smtClean="0"/>
              <a:t>Business</a:t>
            </a:r>
            <a:r>
              <a:rPr lang="ru-RU" dirty="0" smtClean="0"/>
              <a:t> </a:t>
            </a:r>
            <a:r>
              <a:rPr lang="ru-RU" dirty="0" err="1" smtClean="0"/>
              <a:t>process</a:t>
            </a:r>
            <a:r>
              <a:rPr lang="ru-RU" dirty="0" smtClean="0"/>
              <a:t> </a:t>
            </a:r>
            <a:r>
              <a:rPr lang="ru-RU" dirty="0" err="1" smtClean="0"/>
              <a:t>reengineering</a:t>
            </a:r>
            <a:r>
              <a:rPr lang="ru-RU" dirty="0" smtClean="0"/>
              <a:t>) – фундаментальное </a:t>
            </a:r>
            <a:r>
              <a:rPr lang="ru-RU" dirty="0" smtClean="0"/>
              <a:t>переосмысление и радикальное </a:t>
            </a:r>
            <a:r>
              <a:rPr lang="ru-RU" dirty="0" err="1" smtClean="0"/>
              <a:t>перепроектирование</a:t>
            </a:r>
            <a:r>
              <a:rPr lang="ru-RU" dirty="0" smtClean="0"/>
              <a:t> бизнес-процессов для достижения максимального эффекта производственно-хозяйственной и финансово-экономической деятельности, оформленное соответствующими организационно-распорядительными и нормативными документами</a:t>
            </a:r>
            <a:r>
              <a:rPr lang="ru-RU" dirty="0" smtClean="0"/>
              <a:t>.</a:t>
            </a:r>
          </a:p>
          <a:p>
            <a:pPr indent="363538" algn="just"/>
            <a:r>
              <a:rPr lang="ru-RU" dirty="0" smtClean="0"/>
              <a:t>Изменения «сверху вниз», основная модель «как должно быть»:</a:t>
            </a:r>
          </a:p>
          <a:p>
            <a:pPr marL="342900" indent="-342900" algn="just">
              <a:buFont typeface="+mj-lt"/>
              <a:buAutoNum type="arabicPeriod"/>
            </a:pPr>
            <a:r>
              <a:rPr lang="ru-RU" dirty="0" smtClean="0"/>
              <a:t>Определение </a:t>
            </a:r>
            <a:r>
              <a:rPr lang="ru-RU" dirty="0" smtClean="0"/>
              <a:t>оптимального (идеального) вида бизнес-процесса (в первую очередь основного</a:t>
            </a:r>
            <a:r>
              <a:rPr lang="ru-RU" dirty="0" smtClean="0"/>
              <a:t>).</a:t>
            </a:r>
            <a:endParaRPr lang="ru-RU" dirty="0" smtClean="0"/>
          </a:p>
          <a:p>
            <a:pPr marL="342900" indent="-342900" algn="just">
              <a:buFont typeface="+mj-lt"/>
              <a:buAutoNum type="arabicPeriod"/>
            </a:pPr>
            <a:r>
              <a:rPr lang="ru-RU" dirty="0" smtClean="0"/>
              <a:t>Определение </a:t>
            </a:r>
            <a:r>
              <a:rPr lang="ru-RU" dirty="0" smtClean="0"/>
              <a:t>наилучшего (по средствам, времени, ресурсам и т.п.) способа перевода существующего бизнес-процесса в оптимальный</a:t>
            </a:r>
            <a:r>
              <a:rPr lang="ru-RU" dirty="0" smtClean="0"/>
              <a:t>.</a:t>
            </a:r>
            <a:endParaRPr lang="ru-RU" dirty="0"/>
          </a:p>
        </p:txBody>
      </p:sp>
      <p:sp>
        <p:nvSpPr>
          <p:cNvPr id="6" name="Прямоугольник 5"/>
          <p:cNvSpPr/>
          <p:nvPr/>
        </p:nvSpPr>
        <p:spPr>
          <a:xfrm>
            <a:off x="428596" y="826171"/>
            <a:ext cx="8286808" cy="2031325"/>
          </a:xfrm>
          <a:prstGeom prst="rect">
            <a:avLst/>
          </a:prstGeom>
        </p:spPr>
        <p:txBody>
          <a:bodyPr wrap="square">
            <a:spAutoFit/>
          </a:bodyPr>
          <a:lstStyle/>
          <a:p>
            <a:pPr indent="363538" algn="just"/>
            <a:r>
              <a:rPr lang="ru-RU" b="1" dirty="0" smtClean="0"/>
              <a:t>Оптимизация бизнес-процессов </a:t>
            </a:r>
            <a:r>
              <a:rPr lang="ru-RU" dirty="0" smtClean="0"/>
              <a:t>– улучшение качества исполнения существующих бизнес-процессов.</a:t>
            </a:r>
          </a:p>
          <a:p>
            <a:pPr indent="363538" algn="just"/>
            <a:r>
              <a:rPr lang="ru-RU" dirty="0" smtClean="0"/>
              <a:t>Изменения «снизу вверх», основная модель «как есть»:</a:t>
            </a:r>
          </a:p>
          <a:p>
            <a:pPr indent="363538" algn="just">
              <a:buFont typeface="+mj-lt"/>
              <a:buAutoNum type="arabicPeriod"/>
            </a:pPr>
            <a:r>
              <a:rPr lang="ru-RU" dirty="0" smtClean="0"/>
              <a:t>После построения модели «как есть» ищутся проблемы в мелких процессах и процедурах.</a:t>
            </a:r>
          </a:p>
          <a:p>
            <a:pPr indent="363538" algn="just">
              <a:buFont typeface="+mj-lt"/>
              <a:buAutoNum type="arabicPeriod"/>
            </a:pPr>
            <a:r>
              <a:rPr lang="ru-RU" dirty="0" smtClean="0"/>
              <a:t>Проблемные процессы и процедуры приводятся в соответствие к требованиям.</a:t>
            </a:r>
            <a:endParaRPr lang="ru-RU"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Последовательность оптимизации</a:t>
            </a:r>
            <a:br>
              <a:rPr lang="ru-RU" dirty="0" smtClean="0"/>
            </a:br>
            <a:r>
              <a:rPr lang="ru-RU" dirty="0" smtClean="0"/>
              <a:t>бизнес-процессов</a:t>
            </a:r>
            <a:endParaRPr lang="ru-RU" dirty="0"/>
          </a:p>
        </p:txBody>
      </p:sp>
      <p:sp>
        <p:nvSpPr>
          <p:cNvPr id="3" name="Номер слайда 2"/>
          <p:cNvSpPr>
            <a:spLocks noGrp="1"/>
          </p:cNvSpPr>
          <p:nvPr>
            <p:ph type="sldNum" sz="quarter" idx="12"/>
          </p:nvPr>
        </p:nvSpPr>
        <p:spPr/>
        <p:txBody>
          <a:bodyPr/>
          <a:lstStyle/>
          <a:p>
            <a:fld id="{C92996B6-944A-4A11-9064-95E51A78E860}" type="slidenum">
              <a:rPr lang="ru-RU" smtClean="0"/>
              <a:pPr/>
              <a:t>99</a:t>
            </a:fld>
            <a:endParaRPr lang="ru-RU"/>
          </a:p>
        </p:txBody>
      </p:sp>
      <p:sp>
        <p:nvSpPr>
          <p:cNvPr id="4" name="TextBox 3"/>
          <p:cNvSpPr txBox="1"/>
          <p:nvPr/>
        </p:nvSpPr>
        <p:spPr>
          <a:xfrm>
            <a:off x="785786" y="1120676"/>
            <a:ext cx="7572428" cy="2585323"/>
          </a:xfrm>
          <a:prstGeom prst="rect">
            <a:avLst/>
          </a:prstGeom>
          <a:noFill/>
        </p:spPr>
        <p:txBody>
          <a:bodyPr wrap="square" rtlCol="0">
            <a:spAutoFit/>
          </a:bodyPr>
          <a:lstStyle/>
          <a:p>
            <a:pPr marL="342900" indent="-342900" algn="just"/>
            <a:r>
              <a:rPr lang="ru-RU" dirty="0" smtClean="0"/>
              <a:t>0. 	Создание модели «как есть».</a:t>
            </a:r>
          </a:p>
          <a:p>
            <a:pPr marL="342900" indent="-342900" algn="just">
              <a:buFont typeface="+mj-lt"/>
              <a:buAutoNum type="arabicPeriod"/>
            </a:pPr>
            <a:r>
              <a:rPr lang="ru-RU" dirty="0" smtClean="0"/>
              <a:t>Отбор целей и критериев оптимизации процессов.</a:t>
            </a:r>
          </a:p>
          <a:p>
            <a:pPr marL="342900" indent="-342900" algn="just">
              <a:buFont typeface="+mj-lt"/>
              <a:buAutoNum type="arabicPeriod"/>
            </a:pPr>
            <a:r>
              <a:rPr lang="ru-RU" dirty="0" smtClean="0"/>
              <a:t>Анализ бизнес-процессов. Отбор процессов для оптимизации.</a:t>
            </a:r>
          </a:p>
          <a:p>
            <a:pPr marL="342900" indent="-342900" algn="just">
              <a:buFont typeface="+mj-lt"/>
              <a:buAutoNum type="arabicPeriod"/>
            </a:pPr>
            <a:r>
              <a:rPr lang="ru-RU" dirty="0" smtClean="0"/>
              <a:t>Предложение возможных способов оптимизации каждого процесса.</a:t>
            </a:r>
          </a:p>
          <a:p>
            <a:pPr marL="342900" indent="-342900" algn="just">
              <a:buFont typeface="+mj-lt"/>
              <a:buAutoNum type="arabicPeriod"/>
            </a:pPr>
            <a:r>
              <a:rPr lang="ru-RU" dirty="0" smtClean="0"/>
              <a:t>Выбор наиболее подходящего способа оптимизации.</a:t>
            </a:r>
          </a:p>
          <a:p>
            <a:pPr marL="342900" indent="-342900" algn="just">
              <a:buFont typeface="+mj-lt"/>
              <a:buAutoNum type="arabicPeriod"/>
            </a:pPr>
            <a:r>
              <a:rPr lang="ru-RU" dirty="0" smtClean="0"/>
              <a:t>Внедрение предложений, проведение реальных изменений.</a:t>
            </a:r>
          </a:p>
          <a:p>
            <a:pPr marL="342900" indent="-342900" algn="just">
              <a:buFont typeface="+mj-lt"/>
              <a:buAutoNum type="arabicPeriod"/>
            </a:pPr>
            <a:r>
              <a:rPr lang="ru-RU" dirty="0" smtClean="0"/>
              <a:t>Контроль исполнения.</a:t>
            </a:r>
          </a:p>
          <a:p>
            <a:pPr marL="342900" indent="-342900" algn="just">
              <a:buFont typeface="+mj-lt"/>
              <a:buAutoNum type="arabicPeriod"/>
            </a:pPr>
            <a:r>
              <a:rPr lang="ru-RU" dirty="0" smtClean="0"/>
              <a:t>Анализ результатов оптимизации, при необходимости – повторная оптимизация начиная с п.0.</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ctr"/>
      <a:lstStyle>
        <a:defPPr algn="ctr">
          <a:defRPr dirty="0" smtClean="0"/>
        </a:defPPr>
      </a:lstStyle>
      <a:style>
        <a:lnRef idx="2">
          <a:schemeClr val="dk1"/>
        </a:lnRef>
        <a:fillRef idx="1">
          <a:schemeClr val="lt1"/>
        </a:fillRef>
        <a:effectRef idx="0">
          <a:schemeClr val="dk1"/>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TotalTime>
  <Words>6292</Words>
  <Application>Microsoft Office PowerPoint</Application>
  <PresentationFormat>Экран (4:3)</PresentationFormat>
  <Paragraphs>1104</Paragraphs>
  <Slides>110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110</vt:i4>
      </vt:variant>
    </vt:vector>
  </HeadingPairs>
  <TitlesOfParts>
    <vt:vector size="112" baseType="lpstr">
      <vt:lpstr>Тема Office</vt:lpstr>
      <vt:lpstr>Equation</vt:lpstr>
      <vt:lpstr>Информационные системы анализа и оптимизации бизнес-процессов</vt:lpstr>
      <vt:lpstr>Слайд 2</vt:lpstr>
      <vt:lpstr>Лекция 1</vt:lpstr>
      <vt:lpstr>Понятие бизнес-процесса</vt:lpstr>
      <vt:lpstr>Виды бизнес-процессов</vt:lpstr>
      <vt:lpstr>Основные способы описания бизнес-процессов</vt:lpstr>
      <vt:lpstr>Три основных способа горизонтального описания</vt:lpstr>
      <vt:lpstr>Методологии графического представления бизнес-процессов</vt:lpstr>
      <vt:lpstr>Cхема управления в теории управления</vt:lpstr>
      <vt:lpstr>Ключевые понятия процессного подхода</vt:lpstr>
      <vt:lpstr>Описание окружения бизнес-процесса</vt:lpstr>
      <vt:lpstr>Классификация входов и выходов</vt:lpstr>
      <vt:lpstr>Технология анализа и оптимизации бизнес-процессов</vt:lpstr>
      <vt:lpstr>Почему необходимо анализировать и оптимизировать бизнес-процессы?</vt:lpstr>
      <vt:lpstr>Задание</vt:lpstr>
      <vt:lpstr>Лекция 2</vt:lpstr>
      <vt:lpstr>Место модели бизнес-процессов в системе управления предприятием</vt:lpstr>
      <vt:lpstr>Определение целей</vt:lpstr>
      <vt:lpstr>Критерии достижения целей</vt:lpstr>
      <vt:lpstr>Разработка стратегии</vt:lpstr>
      <vt:lpstr>Проектирование системы целей и показателей в BusinessStudio</vt:lpstr>
      <vt:lpstr>Объекты управления</vt:lpstr>
      <vt:lpstr>Бизнес-процессы верхнего уровня</vt:lpstr>
      <vt:lpstr>Пример</vt:lpstr>
      <vt:lpstr>Стратегия</vt:lpstr>
      <vt:lpstr>Перечень бизнес-процессов верхнего уровня</vt:lpstr>
      <vt:lpstr>Иерархия бизнес-процессов</vt:lpstr>
      <vt:lpstr>Декомпозиция процессов (иерархия)</vt:lpstr>
      <vt:lpstr>Окружение бизнес-процессов</vt:lpstr>
      <vt:lpstr>Сеть бизнес-процессов</vt:lpstr>
      <vt:lpstr>Диаграмма потоков</vt:lpstr>
      <vt:lpstr>Роли бизнес-процессов в достижении основной цели</vt:lpstr>
      <vt:lpstr>Регламентация процессов</vt:lpstr>
      <vt:lpstr>Принятые управленческие решения по оптимизации деятельности</vt:lpstr>
      <vt:lpstr>Последовательность разработки модели бизнес-процессов</vt:lpstr>
      <vt:lpstr>Выбор количества моделей</vt:lpstr>
      <vt:lpstr>Лекция 3. DFD </vt:lpstr>
      <vt:lpstr>Data Flow Diagram (DFD) Диаграмма потоков данных (ДПД)</vt:lpstr>
      <vt:lpstr>Нотации DFD</vt:lpstr>
      <vt:lpstr>Пример</vt:lpstr>
      <vt:lpstr>Пример</vt:lpstr>
      <vt:lpstr>Основные правила именования</vt:lpstr>
      <vt:lpstr>Пример с ошибками</vt:lpstr>
      <vt:lpstr>Декомпозиция ДПД</vt:lpstr>
      <vt:lpstr>Иерархия ДПД</vt:lpstr>
      <vt:lpstr>Контекстная диаграмма</vt:lpstr>
      <vt:lpstr>Диаграмма детализации первого уровня</vt:lpstr>
      <vt:lpstr>Рекомендации</vt:lpstr>
      <vt:lpstr>Детализация потоков данных</vt:lpstr>
      <vt:lpstr>Миниспецификация</vt:lpstr>
      <vt:lpstr>Словари данных</vt:lpstr>
      <vt:lpstr>Расширения реального времени</vt:lpstr>
      <vt:lpstr>Загрузка информации о погоде</vt:lpstr>
      <vt:lpstr>Диаграммы процессов управления персоналом</vt:lpstr>
      <vt:lpstr>Задание 2</vt:lpstr>
      <vt:lpstr>Лекция 5. IDEF0</vt:lpstr>
      <vt:lpstr>Структура модели бизнес-процессов в BusinessStudio</vt:lpstr>
      <vt:lpstr>Иерархия диаграмм IDEF0</vt:lpstr>
      <vt:lpstr>Блоки</vt:lpstr>
      <vt:lpstr>Виды и размещение дуг (ICOM)</vt:lpstr>
      <vt:lpstr>Виды связей между блоками</vt:lpstr>
      <vt:lpstr>Рекурсивные (обратные) связи</vt:lpstr>
      <vt:lpstr>Разветвление дуг</vt:lpstr>
      <vt:lpstr>Слайд 64</vt:lpstr>
      <vt:lpstr>Туннелированные стрелки</vt:lpstr>
      <vt:lpstr>Другие элементы диаграмм</vt:lpstr>
      <vt:lpstr>Контекстная диаграмма</vt:lpstr>
      <vt:lpstr>Диаграмма первого уровня</vt:lpstr>
      <vt:lpstr>Диаграмма первого уровня (BPWin)</vt:lpstr>
      <vt:lpstr>Сбалансированность диаграммы</vt:lpstr>
      <vt:lpstr>Лекция 7. Нотации Процесс и Процедура (FLOWCHART)</vt:lpstr>
      <vt:lpstr>Нотации процессов нижнего уровня</vt:lpstr>
      <vt:lpstr>Блок-схема</vt:lpstr>
      <vt:lpstr>Основные блоки</vt:lpstr>
      <vt:lpstr>Виды связей</vt:lpstr>
      <vt:lpstr>Плавательные дорожки</vt:lpstr>
      <vt:lpstr>Этапы</vt:lpstr>
      <vt:lpstr>Примеры</vt:lpstr>
      <vt:lpstr>"Метод пяти вопросов"</vt:lpstr>
      <vt:lpstr>Лекция 8. BPMN</vt:lpstr>
      <vt:lpstr>Business Process Model and Notation</vt:lpstr>
      <vt:lpstr>Процессы</vt:lpstr>
      <vt:lpstr>События</vt:lpstr>
      <vt:lpstr>Основные типы событий</vt:lpstr>
      <vt:lpstr>Шлюзы</vt:lpstr>
      <vt:lpstr>Параллельный шлюз </vt:lpstr>
      <vt:lpstr>Эксклюзивный шлюз</vt:lpstr>
      <vt:lpstr>Неэксклюзивный шлюз</vt:lpstr>
      <vt:lpstr>Эксклюзивный шлюз по событиям</vt:lpstr>
      <vt:lpstr>Другие объекты (неуправляющие)</vt:lpstr>
      <vt:lpstr>Пулы и дорожки</vt:lpstr>
      <vt:lpstr>Потоки управления</vt:lpstr>
      <vt:lpstr>Потоки сообщений</vt:lpstr>
      <vt:lpstr>Поток «Ассоциация»</vt:lpstr>
      <vt:lpstr>Потоки (пример)</vt:lpstr>
      <vt:lpstr>Пример</vt:lpstr>
      <vt:lpstr>Лекция 9. Оптимизация бизнес-процессов</vt:lpstr>
      <vt:lpstr>Оптимизация и реинжиниринг</vt:lpstr>
      <vt:lpstr>Последовательность оптимизации бизнес-процессов</vt:lpstr>
      <vt:lpstr>Выбор целей и критериев оптимизации</vt:lpstr>
      <vt:lpstr>Выбор процессов для оптимизации. ABC-анализ </vt:lpstr>
      <vt:lpstr>Матрица ранжирования бизнес-процессов</vt:lpstr>
      <vt:lpstr>Оценка возможности проведения изменений в бизнес-процессе</vt:lpstr>
      <vt:lpstr>Оптимизация бизнес-процессов</vt:lpstr>
      <vt:lpstr>Согласованность процесса с поставщиками и потребителями </vt:lpstr>
      <vt:lpstr>Оптимизация входов и выходов</vt:lpstr>
      <vt:lpstr>Оптимизация исполнения бизнес-процесса</vt:lpstr>
      <vt:lpstr>Оптимизация каналов связи</vt:lpstr>
      <vt:lpstr>Организация точек контроля</vt:lpstr>
      <vt:lpstr>Литература по теме лекции</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Информационные системы анализа и оптимизации бизнес-процессов</dc:title>
  <dc:creator>Анастасия</dc:creator>
  <cp:lastModifiedBy>Анастасия</cp:lastModifiedBy>
  <cp:revision>276</cp:revision>
  <dcterms:created xsi:type="dcterms:W3CDTF">2014-02-12T02:59:12Z</dcterms:created>
  <dcterms:modified xsi:type="dcterms:W3CDTF">2014-05-23T08:13:54Z</dcterms:modified>
</cp:coreProperties>
</file>