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99.xml" ContentType="application/vnd.openxmlformats-officedocument.presentationml.slide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9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0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48" r:id="rId1"/>
  </p:sldMasterIdLst>
  <p:notesMasterIdLst>
    <p:notesMasterId r:id="rId107"/>
  </p:notesMasterIdLst>
  <p:handoutMasterIdLst>
    <p:handoutMasterId r:id="rId108"/>
  </p:handoutMasterIdLst>
  <p:sldIdLst>
    <p:sldId id="256" r:id="rId2"/>
    <p:sldId id="469" r:id="rId3"/>
    <p:sldId id="258" r:id="rId4"/>
    <p:sldId id="259" r:id="rId5"/>
    <p:sldId id="260" r:id="rId6"/>
    <p:sldId id="460" r:id="rId7"/>
    <p:sldId id="461" r:id="rId8"/>
    <p:sldId id="462" r:id="rId9"/>
    <p:sldId id="458" r:id="rId10"/>
    <p:sldId id="459" r:id="rId11"/>
    <p:sldId id="463" r:id="rId12"/>
    <p:sldId id="468" r:id="rId13"/>
    <p:sldId id="261" r:id="rId14"/>
    <p:sldId id="262" r:id="rId15"/>
    <p:sldId id="470" r:id="rId16"/>
    <p:sldId id="269" r:id="rId17"/>
    <p:sldId id="465" r:id="rId18"/>
    <p:sldId id="466" r:id="rId19"/>
    <p:sldId id="467" r:id="rId20"/>
    <p:sldId id="474" r:id="rId21"/>
    <p:sldId id="475" r:id="rId22"/>
    <p:sldId id="471" r:id="rId23"/>
    <p:sldId id="472" r:id="rId24"/>
    <p:sldId id="345" r:id="rId25"/>
    <p:sldId id="473" r:id="rId26"/>
    <p:sldId id="297" r:id="rId27"/>
    <p:sldId id="298" r:id="rId28"/>
    <p:sldId id="299" r:id="rId29"/>
    <p:sldId id="301" r:id="rId30"/>
    <p:sldId id="302" r:id="rId31"/>
    <p:sldId id="303" r:id="rId32"/>
    <p:sldId id="306" r:id="rId33"/>
    <p:sldId id="300" r:id="rId34"/>
    <p:sldId id="307" r:id="rId35"/>
    <p:sldId id="477" r:id="rId36"/>
    <p:sldId id="478" r:id="rId37"/>
    <p:sldId id="479" r:id="rId38"/>
    <p:sldId id="485" r:id="rId39"/>
    <p:sldId id="486" r:id="rId40"/>
    <p:sldId id="487" r:id="rId41"/>
    <p:sldId id="488" r:id="rId42"/>
    <p:sldId id="489" r:id="rId43"/>
    <p:sldId id="481" r:id="rId44"/>
    <p:sldId id="482" r:id="rId45"/>
    <p:sldId id="483" r:id="rId46"/>
    <p:sldId id="484" r:id="rId47"/>
    <p:sldId id="349" r:id="rId48"/>
    <p:sldId id="351" r:id="rId49"/>
    <p:sldId id="350" r:id="rId50"/>
    <p:sldId id="353" r:id="rId51"/>
    <p:sldId id="354" r:id="rId52"/>
    <p:sldId id="358" r:id="rId53"/>
    <p:sldId id="356" r:id="rId54"/>
    <p:sldId id="359" r:id="rId55"/>
    <p:sldId id="360" r:id="rId56"/>
    <p:sldId id="388" r:id="rId57"/>
    <p:sldId id="392" r:id="rId58"/>
    <p:sldId id="390" r:id="rId59"/>
    <p:sldId id="391" r:id="rId60"/>
    <p:sldId id="389" r:id="rId61"/>
    <p:sldId id="385" r:id="rId62"/>
    <p:sldId id="386" r:id="rId63"/>
    <p:sldId id="490" r:id="rId64"/>
    <p:sldId id="480" r:id="rId65"/>
    <p:sldId id="406" r:id="rId66"/>
    <p:sldId id="393" r:id="rId67"/>
    <p:sldId id="395" r:id="rId68"/>
    <p:sldId id="396" r:id="rId69"/>
    <p:sldId id="397" r:id="rId70"/>
    <p:sldId id="399" r:id="rId71"/>
    <p:sldId id="394" r:id="rId72"/>
    <p:sldId id="401" r:id="rId73"/>
    <p:sldId id="403" r:id="rId74"/>
    <p:sldId id="405" r:id="rId75"/>
    <p:sldId id="404" r:id="rId76"/>
    <p:sldId id="409" r:id="rId77"/>
    <p:sldId id="410" r:id="rId78"/>
    <p:sldId id="411" r:id="rId79"/>
    <p:sldId id="412" r:id="rId80"/>
    <p:sldId id="428" r:id="rId81"/>
    <p:sldId id="416" r:id="rId82"/>
    <p:sldId id="417" r:id="rId83"/>
    <p:sldId id="425" r:id="rId84"/>
    <p:sldId id="429" r:id="rId85"/>
    <p:sldId id="431" r:id="rId86"/>
    <p:sldId id="435" r:id="rId87"/>
    <p:sldId id="437" r:id="rId88"/>
    <p:sldId id="436" r:id="rId89"/>
    <p:sldId id="442" r:id="rId90"/>
    <p:sldId id="443" r:id="rId91"/>
    <p:sldId id="439" r:id="rId92"/>
    <p:sldId id="447" r:id="rId93"/>
    <p:sldId id="444" r:id="rId94"/>
    <p:sldId id="445" r:id="rId95"/>
    <p:sldId id="446" r:id="rId96"/>
    <p:sldId id="448" r:id="rId97"/>
    <p:sldId id="449" r:id="rId98"/>
    <p:sldId id="450" r:id="rId99"/>
    <p:sldId id="452" r:id="rId100"/>
    <p:sldId id="451" r:id="rId101"/>
    <p:sldId id="453" r:id="rId102"/>
    <p:sldId id="454" r:id="rId103"/>
    <p:sldId id="455" r:id="rId104"/>
    <p:sldId id="456" r:id="rId105"/>
    <p:sldId id="457" r:id="rId10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3333FF"/>
    <a:srgbClr val="FF6600"/>
    <a:srgbClr val="008000"/>
    <a:srgbClr val="0000FF"/>
    <a:srgbClr val="DDDDD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11" autoAdjust="0"/>
    <p:restoredTop sz="99418" autoAdjust="0"/>
  </p:normalViewPr>
  <p:slideViewPr>
    <p:cSldViewPr>
      <p:cViewPr varScale="1">
        <p:scale>
          <a:sx n="70" d="100"/>
          <a:sy n="70" d="100"/>
        </p:scale>
        <p:origin x="-5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5836"/>
    </p:cViewPr>
  </p:sorterViewPr>
  <p:notesViewPr>
    <p:cSldViewPr>
      <p:cViewPr varScale="1">
        <p:scale>
          <a:sx n="67" d="100"/>
          <a:sy n="67" d="100"/>
        </p:scale>
        <p:origin x="-2796" y="-114"/>
      </p:cViewPr>
      <p:guideLst>
        <p:guide orient="horz" pos="2880"/>
        <p:guide pos="2160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notesMaster" Target="notesMasters/notesMaster1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presProps" Target="presProp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41;&#1080;&#1079;&#1085;&#1077;&#1089;-&#1080;&#1085;&#1092;&#1086;&#1088;&#1084;&#1072;&#1090;&#1080;&#1082;&#1072;%20&#1073;&#1088;&#1072;&#1091;&#1079;&#1077;&#1088;&#1099;\&#1073;&#1088;&#1072;&#1091;&#1079;&#1077;&#1088;&#1099;%20&#1085;&#1086;&#1074;&#1086;&#1077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41;&#1080;&#1079;&#1085;&#1077;&#1089;-&#1080;&#1085;&#1092;&#1086;&#1088;&#1084;&#1072;&#1090;&#1080;&#1082;&#1072;%20&#1073;&#1088;&#1072;&#1091;&#1079;&#1077;&#1088;&#1099;\&#1073;&#1088;&#1072;&#1091;&#1079;&#1077;&#1088;&#1099;%20&#1085;&#1086;&#1074;&#1086;&#1077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41;&#1080;&#1079;&#1085;&#1077;&#1089;-&#1080;&#1085;&#1092;&#1086;&#1088;&#1084;&#1072;&#1090;&#1080;&#1082;&#1072;%20&#1073;&#1088;&#1072;&#1091;&#1079;&#1077;&#1088;&#1099;\&#1073;&#1088;&#1072;&#1091;&#1079;&#1077;&#1088;&#1099;%20&#1085;&#1086;&#1074;&#1086;&#1077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0.20369450556530094"/>
          <c:y val="0.23478438252213335"/>
          <c:w val="0.62559994655211515"/>
          <c:h val="0.57079569716997958"/>
        </c:manualLayout>
      </c:layout>
      <c:pie3DChart>
        <c:varyColors val="1"/>
        <c:ser>
          <c:idx val="0"/>
          <c:order val="0"/>
          <c:spPr>
            <a:ln>
              <a:solidFill>
                <a:sysClr val="windowText" lastClr="000000"/>
              </a:solidFill>
            </a:ln>
          </c:spPr>
          <c:dPt>
            <c:idx val="0"/>
            <c:spPr>
              <a:solidFill>
                <a:srgbClr val="92D05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spPr>
              <a:solidFill>
                <a:schemeClr val="accent1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2"/>
            <c:spPr>
              <a:solidFill>
                <a:schemeClr val="accent6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3"/>
            <c:spPr>
              <a:solidFill>
                <a:schemeClr val="accent5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4"/>
            <c:spPr>
              <a:solidFill>
                <a:schemeClr val="bg1">
                  <a:lumMod val="6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Lbls>
            <c:dLbl>
              <c:idx val="1"/>
              <c:layout>
                <c:manualLayout>
                  <c:x val="0"/>
                  <c:y val="-2.7633851468048403E-2"/>
                </c:manualLayout>
              </c:layout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6.2272888589527502E-2"/>
                  <c:y val="0"/>
                </c:manualLayout>
              </c:layout>
              <c:dLblPos val="bestFit"/>
              <c:showCatName val="1"/>
              <c:showPercent val="1"/>
            </c:dLbl>
            <c:dLblPos val="outEnd"/>
            <c:showCatName val="1"/>
            <c:showPercent val="1"/>
            <c:showLeaderLines val="1"/>
          </c:dLbls>
          <c:cat>
            <c:strRef>
              <c:f>WW!$C$1:$G$1</c:f>
              <c:strCache>
                <c:ptCount val="5"/>
                <c:pt idx="0">
                  <c:v>Chrome</c:v>
                </c:pt>
                <c:pt idx="1">
                  <c:v>IE</c:v>
                </c:pt>
                <c:pt idx="2">
                  <c:v>Firefox</c:v>
                </c:pt>
                <c:pt idx="3">
                  <c:v>Safari</c:v>
                </c:pt>
                <c:pt idx="4">
                  <c:v>прочие</c:v>
                </c:pt>
              </c:strCache>
            </c:strRef>
          </c:cat>
          <c:val>
            <c:numRef>
              <c:f>WW!$C$61:$G$61</c:f>
              <c:numCache>
                <c:formatCode>General</c:formatCode>
                <c:ptCount val="5"/>
                <c:pt idx="0">
                  <c:v>43.92</c:v>
                </c:pt>
                <c:pt idx="1">
                  <c:v>23.24</c:v>
                </c:pt>
                <c:pt idx="2">
                  <c:v>18.95</c:v>
                </c:pt>
                <c:pt idx="3">
                  <c:v>9.14</c:v>
                </c:pt>
                <c:pt idx="4">
                  <c:v>4.75</c:v>
                </c:pt>
              </c:numCache>
            </c:numRef>
          </c:val>
        </c:ser>
      </c:pie3DChart>
    </c:plotArea>
    <c:plotVisOnly val="1"/>
  </c:chart>
  <c:spPr>
    <a:ln>
      <a:noFill/>
    </a:ln>
  </c:spPr>
  <c:txPr>
    <a:bodyPr/>
    <a:lstStyle/>
    <a:p>
      <a:pPr>
        <a:defRPr sz="16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0.23121624479000541"/>
          <c:y val="0.15326670052533845"/>
          <c:w val="0.53255507452576956"/>
          <c:h val="0.73529594595309511"/>
        </c:manualLayout>
      </c:layout>
      <c:pie3DChart>
        <c:varyColors val="1"/>
        <c:ser>
          <c:idx val="0"/>
          <c:order val="0"/>
          <c:spPr>
            <a:ln>
              <a:solidFill>
                <a:sysClr val="windowText" lastClr="000000"/>
              </a:solidFill>
            </a:ln>
          </c:spPr>
          <c:dPt>
            <c:idx val="0"/>
            <c:spPr>
              <a:solidFill>
                <a:srgbClr val="92D05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spPr>
              <a:solidFill>
                <a:schemeClr val="accent6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2"/>
            <c:spPr>
              <a:solidFill>
                <a:schemeClr val="accent1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3"/>
            <c:spPr>
              <a:solidFill>
                <a:srgbClr val="C000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4"/>
            <c:spPr>
              <a:solidFill>
                <a:srgbClr val="FF00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5"/>
            <c:spPr>
              <a:solidFill>
                <a:schemeClr val="bg1">
                  <a:lumMod val="6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Lbls>
            <c:dLbl>
              <c:idx val="1"/>
              <c:layout>
                <c:manualLayout>
                  <c:x val="-2.005012531328321E-2"/>
                  <c:y val="0"/>
                </c:manualLayout>
              </c:layout>
              <c:dLblPos val="bestFit"/>
              <c:showCatName val="1"/>
              <c:showPercent val="1"/>
            </c:dLbl>
            <c:dLbl>
              <c:idx val="3"/>
              <c:layout>
                <c:manualLayout>
                  <c:x val="-1.50375939849624E-2"/>
                  <c:y val="4.1666666666666664E-2"/>
                </c:manualLayout>
              </c:layout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-6.3164604424447032E-2"/>
                  <c:y val="0"/>
                </c:manualLayout>
              </c:layout>
              <c:dLblPos val="bestFit"/>
              <c:showCatName val="1"/>
              <c:showPercent val="1"/>
            </c:dLbl>
            <c:dLbl>
              <c:idx val="5"/>
              <c:layout>
                <c:manualLayout>
                  <c:x val="2.9489471710773034E-2"/>
                  <c:y val="0"/>
                </c:manualLayout>
              </c:layout>
              <c:dLblPos val="bestFit"/>
              <c:showCatName val="1"/>
              <c:showPercent val="1"/>
            </c:dLbl>
            <c:dLblPos val="outEnd"/>
            <c:showCatName val="1"/>
            <c:showPercent val="1"/>
            <c:showLeaderLines val="1"/>
          </c:dLbls>
          <c:cat>
            <c:strRef>
              <c:f>RU!$C$1:$H$1</c:f>
              <c:strCache>
                <c:ptCount val="6"/>
                <c:pt idx="0">
                  <c:v>Chrome</c:v>
                </c:pt>
                <c:pt idx="1">
                  <c:v>Firefox</c:v>
                </c:pt>
                <c:pt idx="2">
                  <c:v>IE</c:v>
                </c:pt>
                <c:pt idx="3">
                  <c:v>Opera</c:v>
                </c:pt>
                <c:pt idx="4">
                  <c:v>Yandex Browser</c:v>
                </c:pt>
                <c:pt idx="5">
                  <c:v>прочие</c:v>
                </c:pt>
              </c:strCache>
            </c:strRef>
          </c:cat>
          <c:val>
            <c:numRef>
              <c:f>RU!$C$61:$H$61</c:f>
              <c:numCache>
                <c:formatCode>General</c:formatCode>
                <c:ptCount val="6"/>
                <c:pt idx="0">
                  <c:v>37.700000000000003</c:v>
                </c:pt>
                <c:pt idx="1">
                  <c:v>19.559999999999999</c:v>
                </c:pt>
                <c:pt idx="2">
                  <c:v>17.71</c:v>
                </c:pt>
                <c:pt idx="3">
                  <c:v>11.91</c:v>
                </c:pt>
                <c:pt idx="4">
                  <c:v>6.21</c:v>
                </c:pt>
                <c:pt idx="5">
                  <c:v>6.9100000000000108</c:v>
                </c:pt>
              </c:numCache>
            </c:numRef>
          </c:val>
        </c:ser>
        <c:dLbls>
          <c:showVal val="1"/>
        </c:dLbls>
      </c:pie3DChart>
    </c:plotArea>
    <c:plotVisOnly val="1"/>
  </c:chart>
  <c:spPr>
    <a:ln>
      <a:noFill/>
    </a:ln>
  </c:spPr>
  <c:txPr>
    <a:bodyPr/>
    <a:lstStyle/>
    <a:p>
      <a:pPr>
        <a:defRPr sz="16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0826763268010048"/>
          <c:y val="3.7153848919570062E-2"/>
          <c:w val="0.81325707970714156"/>
          <c:h val="0.78817249853801352"/>
        </c:manualLayout>
      </c:layout>
      <c:areaChart>
        <c:grouping val="percentStacked"/>
        <c:ser>
          <c:idx val="1"/>
          <c:order val="0"/>
          <c:tx>
            <c:strRef>
              <c:f>WW!$D$1</c:f>
              <c:strCache>
                <c:ptCount val="1"/>
                <c:pt idx="0">
                  <c:v>IE</c:v>
                </c:pt>
              </c:strCache>
            </c:strRef>
          </c:tx>
          <c:spPr>
            <a:solidFill>
              <a:srgbClr val="3333FF"/>
            </a:solidFill>
            <a:ln>
              <a:solidFill>
                <a:schemeClr val="tx1"/>
              </a:solidFill>
            </a:ln>
          </c:spPr>
          <c:cat>
            <c:numRef>
              <c:f>WW!$A$2:$A$61</c:f>
              <c:numCache>
                <c:formatCode>General</c:formatCode>
                <c:ptCount val="60"/>
                <c:pt idx="0">
                  <c:v>2009</c:v>
                </c:pt>
                <c:pt idx="12">
                  <c:v>2010</c:v>
                </c:pt>
                <c:pt idx="24">
                  <c:v>2011</c:v>
                </c:pt>
                <c:pt idx="36">
                  <c:v>2012</c:v>
                </c:pt>
                <c:pt idx="48">
                  <c:v>2013</c:v>
                </c:pt>
              </c:numCache>
            </c:numRef>
          </c:cat>
          <c:val>
            <c:numRef>
              <c:f>WW!$D$2:$D$61</c:f>
              <c:numCache>
                <c:formatCode>General</c:formatCode>
                <c:ptCount val="60"/>
                <c:pt idx="0">
                  <c:v>65.41</c:v>
                </c:pt>
                <c:pt idx="1">
                  <c:v>64.430000000000007</c:v>
                </c:pt>
                <c:pt idx="2">
                  <c:v>62.52</c:v>
                </c:pt>
                <c:pt idx="3">
                  <c:v>61.88</c:v>
                </c:pt>
                <c:pt idx="4">
                  <c:v>62.09</c:v>
                </c:pt>
                <c:pt idx="5">
                  <c:v>59.49</c:v>
                </c:pt>
                <c:pt idx="6">
                  <c:v>60.11</c:v>
                </c:pt>
                <c:pt idx="7">
                  <c:v>58.69</c:v>
                </c:pt>
                <c:pt idx="8">
                  <c:v>58.37</c:v>
                </c:pt>
                <c:pt idx="9">
                  <c:v>57.96</c:v>
                </c:pt>
                <c:pt idx="10">
                  <c:v>56.57</c:v>
                </c:pt>
                <c:pt idx="11">
                  <c:v>55.72</c:v>
                </c:pt>
                <c:pt idx="12">
                  <c:v>55.25</c:v>
                </c:pt>
                <c:pt idx="13">
                  <c:v>54.5</c:v>
                </c:pt>
                <c:pt idx="14">
                  <c:v>54.44</c:v>
                </c:pt>
                <c:pt idx="15">
                  <c:v>53.26</c:v>
                </c:pt>
                <c:pt idx="16">
                  <c:v>52.77</c:v>
                </c:pt>
                <c:pt idx="17">
                  <c:v>52.86</c:v>
                </c:pt>
                <c:pt idx="18">
                  <c:v>52.68</c:v>
                </c:pt>
                <c:pt idx="19">
                  <c:v>51.34</c:v>
                </c:pt>
                <c:pt idx="20">
                  <c:v>49.87</c:v>
                </c:pt>
                <c:pt idx="21">
                  <c:v>49.21</c:v>
                </c:pt>
                <c:pt idx="22">
                  <c:v>48.16</c:v>
                </c:pt>
                <c:pt idx="23">
                  <c:v>46.94</c:v>
                </c:pt>
                <c:pt idx="24">
                  <c:v>46</c:v>
                </c:pt>
                <c:pt idx="25">
                  <c:v>45.44</c:v>
                </c:pt>
                <c:pt idx="26">
                  <c:v>45.11</c:v>
                </c:pt>
                <c:pt idx="27">
                  <c:v>44.52</c:v>
                </c:pt>
                <c:pt idx="28">
                  <c:v>43.87</c:v>
                </c:pt>
                <c:pt idx="29">
                  <c:v>43.58</c:v>
                </c:pt>
                <c:pt idx="30">
                  <c:v>42.45</c:v>
                </c:pt>
                <c:pt idx="31">
                  <c:v>41.89</c:v>
                </c:pt>
                <c:pt idx="32">
                  <c:v>41.66</c:v>
                </c:pt>
                <c:pt idx="33">
                  <c:v>40.18</c:v>
                </c:pt>
                <c:pt idx="34">
                  <c:v>40.630000000000003</c:v>
                </c:pt>
                <c:pt idx="35">
                  <c:v>38.65</c:v>
                </c:pt>
                <c:pt idx="36">
                  <c:v>37.450000000000003</c:v>
                </c:pt>
                <c:pt idx="37">
                  <c:v>35.75</c:v>
                </c:pt>
                <c:pt idx="38">
                  <c:v>34.81</c:v>
                </c:pt>
                <c:pt idx="39">
                  <c:v>34.07</c:v>
                </c:pt>
                <c:pt idx="40">
                  <c:v>32.119999999999997</c:v>
                </c:pt>
                <c:pt idx="41">
                  <c:v>32.31</c:v>
                </c:pt>
                <c:pt idx="42">
                  <c:v>32.04</c:v>
                </c:pt>
                <c:pt idx="43">
                  <c:v>32.85</c:v>
                </c:pt>
                <c:pt idx="44">
                  <c:v>32.700000000000003</c:v>
                </c:pt>
                <c:pt idx="45">
                  <c:v>32.08</c:v>
                </c:pt>
                <c:pt idx="46">
                  <c:v>31.23</c:v>
                </c:pt>
                <c:pt idx="47">
                  <c:v>30.78</c:v>
                </c:pt>
                <c:pt idx="48">
                  <c:v>30.71</c:v>
                </c:pt>
                <c:pt idx="49">
                  <c:v>29.82</c:v>
                </c:pt>
                <c:pt idx="50">
                  <c:v>29.3</c:v>
                </c:pt>
                <c:pt idx="51">
                  <c:v>29.71</c:v>
                </c:pt>
                <c:pt idx="52">
                  <c:v>27.72</c:v>
                </c:pt>
                <c:pt idx="53">
                  <c:v>25.44</c:v>
                </c:pt>
                <c:pt idx="54">
                  <c:v>24.53</c:v>
                </c:pt>
                <c:pt idx="55">
                  <c:v>25.55</c:v>
                </c:pt>
                <c:pt idx="56">
                  <c:v>28.56</c:v>
                </c:pt>
                <c:pt idx="57">
                  <c:v>28.96</c:v>
                </c:pt>
                <c:pt idx="58">
                  <c:v>27.31</c:v>
                </c:pt>
                <c:pt idx="59">
                  <c:v>23.24</c:v>
                </c:pt>
              </c:numCache>
            </c:numRef>
          </c:val>
        </c:ser>
        <c:ser>
          <c:idx val="2"/>
          <c:order val="1"/>
          <c:tx>
            <c:strRef>
              <c:f>WW!$E$1</c:f>
              <c:strCache>
                <c:ptCount val="1"/>
                <c:pt idx="0">
                  <c:v>Firefox</c:v>
                </c:pt>
              </c:strCache>
            </c:strRef>
          </c:tx>
          <c:spPr>
            <a:solidFill>
              <a:srgbClr val="FF6600"/>
            </a:solidFill>
            <a:ln>
              <a:solidFill>
                <a:schemeClr val="tx1"/>
              </a:solidFill>
            </a:ln>
          </c:spPr>
          <c:cat>
            <c:numRef>
              <c:f>WW!$A$2:$A$61</c:f>
              <c:numCache>
                <c:formatCode>General</c:formatCode>
                <c:ptCount val="60"/>
                <c:pt idx="0">
                  <c:v>2009</c:v>
                </c:pt>
                <c:pt idx="12">
                  <c:v>2010</c:v>
                </c:pt>
                <c:pt idx="24">
                  <c:v>2011</c:v>
                </c:pt>
                <c:pt idx="36">
                  <c:v>2012</c:v>
                </c:pt>
                <c:pt idx="48">
                  <c:v>2013</c:v>
                </c:pt>
              </c:numCache>
            </c:numRef>
          </c:cat>
          <c:val>
            <c:numRef>
              <c:f>WW!$E$2:$E$61</c:f>
              <c:numCache>
                <c:formatCode>General</c:formatCode>
                <c:ptCount val="60"/>
                <c:pt idx="0">
                  <c:v>27.03</c:v>
                </c:pt>
                <c:pt idx="1">
                  <c:v>27.85</c:v>
                </c:pt>
                <c:pt idx="2">
                  <c:v>29.4</c:v>
                </c:pt>
                <c:pt idx="3">
                  <c:v>29.67</c:v>
                </c:pt>
                <c:pt idx="4">
                  <c:v>28.75</c:v>
                </c:pt>
                <c:pt idx="5">
                  <c:v>30.33</c:v>
                </c:pt>
                <c:pt idx="6">
                  <c:v>30.5</c:v>
                </c:pt>
                <c:pt idx="7">
                  <c:v>31.28</c:v>
                </c:pt>
                <c:pt idx="8">
                  <c:v>31.34</c:v>
                </c:pt>
                <c:pt idx="9">
                  <c:v>31.82</c:v>
                </c:pt>
                <c:pt idx="10">
                  <c:v>32.21</c:v>
                </c:pt>
                <c:pt idx="11">
                  <c:v>31.97</c:v>
                </c:pt>
                <c:pt idx="12">
                  <c:v>31.64</c:v>
                </c:pt>
                <c:pt idx="13">
                  <c:v>31.82</c:v>
                </c:pt>
                <c:pt idx="14">
                  <c:v>31.27</c:v>
                </c:pt>
                <c:pt idx="15">
                  <c:v>31.74</c:v>
                </c:pt>
                <c:pt idx="16">
                  <c:v>31.64</c:v>
                </c:pt>
                <c:pt idx="17">
                  <c:v>31.15</c:v>
                </c:pt>
                <c:pt idx="18">
                  <c:v>30.69</c:v>
                </c:pt>
                <c:pt idx="19">
                  <c:v>31.09</c:v>
                </c:pt>
                <c:pt idx="20">
                  <c:v>31.5</c:v>
                </c:pt>
                <c:pt idx="21">
                  <c:v>31.24</c:v>
                </c:pt>
                <c:pt idx="22">
                  <c:v>31.17</c:v>
                </c:pt>
                <c:pt idx="23">
                  <c:v>30.76</c:v>
                </c:pt>
                <c:pt idx="24">
                  <c:v>30.68</c:v>
                </c:pt>
                <c:pt idx="25">
                  <c:v>30.37</c:v>
                </c:pt>
                <c:pt idx="26">
                  <c:v>29.98</c:v>
                </c:pt>
                <c:pt idx="27">
                  <c:v>29.67</c:v>
                </c:pt>
                <c:pt idx="28">
                  <c:v>29.29</c:v>
                </c:pt>
                <c:pt idx="29">
                  <c:v>28.34</c:v>
                </c:pt>
                <c:pt idx="30">
                  <c:v>27.95</c:v>
                </c:pt>
                <c:pt idx="31">
                  <c:v>27.49</c:v>
                </c:pt>
                <c:pt idx="32">
                  <c:v>26.79</c:v>
                </c:pt>
                <c:pt idx="33">
                  <c:v>26.39</c:v>
                </c:pt>
                <c:pt idx="34">
                  <c:v>25.23</c:v>
                </c:pt>
                <c:pt idx="35">
                  <c:v>25.27</c:v>
                </c:pt>
                <c:pt idx="36">
                  <c:v>24.78</c:v>
                </c:pt>
                <c:pt idx="37">
                  <c:v>24.88</c:v>
                </c:pt>
                <c:pt idx="38">
                  <c:v>24.98</c:v>
                </c:pt>
                <c:pt idx="39">
                  <c:v>24.87</c:v>
                </c:pt>
                <c:pt idx="40">
                  <c:v>25.55</c:v>
                </c:pt>
                <c:pt idx="41">
                  <c:v>24.56</c:v>
                </c:pt>
                <c:pt idx="42">
                  <c:v>23.73</c:v>
                </c:pt>
                <c:pt idx="43">
                  <c:v>22.85</c:v>
                </c:pt>
                <c:pt idx="44">
                  <c:v>22.4</c:v>
                </c:pt>
                <c:pt idx="45">
                  <c:v>22.32</c:v>
                </c:pt>
                <c:pt idx="46">
                  <c:v>22.37</c:v>
                </c:pt>
                <c:pt idx="47">
                  <c:v>21.89</c:v>
                </c:pt>
                <c:pt idx="48">
                  <c:v>21.42</c:v>
                </c:pt>
                <c:pt idx="49">
                  <c:v>21.34</c:v>
                </c:pt>
                <c:pt idx="50">
                  <c:v>20.87</c:v>
                </c:pt>
                <c:pt idx="51">
                  <c:v>20.059999999999999</c:v>
                </c:pt>
                <c:pt idx="52">
                  <c:v>19.760000000000002</c:v>
                </c:pt>
                <c:pt idx="53">
                  <c:v>20.010000000000002</c:v>
                </c:pt>
                <c:pt idx="54">
                  <c:v>20.09</c:v>
                </c:pt>
                <c:pt idx="55">
                  <c:v>19.25</c:v>
                </c:pt>
                <c:pt idx="56">
                  <c:v>18.36</c:v>
                </c:pt>
                <c:pt idx="57">
                  <c:v>18.11</c:v>
                </c:pt>
                <c:pt idx="58">
                  <c:v>18.149999999999999</c:v>
                </c:pt>
                <c:pt idx="59">
                  <c:v>18.95</c:v>
                </c:pt>
              </c:numCache>
            </c:numRef>
          </c:val>
        </c:ser>
        <c:ser>
          <c:idx val="0"/>
          <c:order val="2"/>
          <c:tx>
            <c:strRef>
              <c:f>WW!$C$1</c:f>
              <c:strCache>
                <c:ptCount val="1"/>
                <c:pt idx="0">
                  <c:v>Chrome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cat>
            <c:numRef>
              <c:f>WW!$A$2:$A$61</c:f>
              <c:numCache>
                <c:formatCode>General</c:formatCode>
                <c:ptCount val="60"/>
                <c:pt idx="0">
                  <c:v>2009</c:v>
                </c:pt>
                <c:pt idx="12">
                  <c:v>2010</c:v>
                </c:pt>
                <c:pt idx="24">
                  <c:v>2011</c:v>
                </c:pt>
                <c:pt idx="36">
                  <c:v>2012</c:v>
                </c:pt>
                <c:pt idx="48">
                  <c:v>2013</c:v>
                </c:pt>
              </c:numCache>
            </c:numRef>
          </c:cat>
          <c:val>
            <c:numRef>
              <c:f>WW!$C$2:$C$61</c:f>
              <c:numCache>
                <c:formatCode>General</c:formatCode>
                <c:ptCount val="60"/>
                <c:pt idx="0">
                  <c:v>1.38</c:v>
                </c:pt>
                <c:pt idx="1">
                  <c:v>1.52</c:v>
                </c:pt>
                <c:pt idx="2">
                  <c:v>1.73</c:v>
                </c:pt>
                <c:pt idx="3">
                  <c:v>2.0699999999999998</c:v>
                </c:pt>
                <c:pt idx="4">
                  <c:v>2.42</c:v>
                </c:pt>
                <c:pt idx="5">
                  <c:v>2.82</c:v>
                </c:pt>
                <c:pt idx="6">
                  <c:v>3.01</c:v>
                </c:pt>
                <c:pt idx="7">
                  <c:v>3.38</c:v>
                </c:pt>
                <c:pt idx="8">
                  <c:v>3.69</c:v>
                </c:pt>
                <c:pt idx="9">
                  <c:v>4.17</c:v>
                </c:pt>
                <c:pt idx="10">
                  <c:v>4.66</c:v>
                </c:pt>
                <c:pt idx="11">
                  <c:v>5.45</c:v>
                </c:pt>
                <c:pt idx="12">
                  <c:v>6.04</c:v>
                </c:pt>
                <c:pt idx="13">
                  <c:v>6.72</c:v>
                </c:pt>
                <c:pt idx="14">
                  <c:v>7.29</c:v>
                </c:pt>
                <c:pt idx="15">
                  <c:v>8.06</c:v>
                </c:pt>
                <c:pt idx="16">
                  <c:v>8.61</c:v>
                </c:pt>
                <c:pt idx="17">
                  <c:v>9.24</c:v>
                </c:pt>
                <c:pt idx="18">
                  <c:v>9.8800000000000008</c:v>
                </c:pt>
                <c:pt idx="19">
                  <c:v>10.76</c:v>
                </c:pt>
                <c:pt idx="20">
                  <c:v>11.54</c:v>
                </c:pt>
                <c:pt idx="21">
                  <c:v>12.39</c:v>
                </c:pt>
                <c:pt idx="22">
                  <c:v>13.35</c:v>
                </c:pt>
                <c:pt idx="23">
                  <c:v>14.85</c:v>
                </c:pt>
                <c:pt idx="24">
                  <c:v>15.68</c:v>
                </c:pt>
                <c:pt idx="25">
                  <c:v>16.54</c:v>
                </c:pt>
                <c:pt idx="26">
                  <c:v>17.37</c:v>
                </c:pt>
                <c:pt idx="27">
                  <c:v>18.29</c:v>
                </c:pt>
                <c:pt idx="28">
                  <c:v>19.36</c:v>
                </c:pt>
                <c:pt idx="29">
                  <c:v>20.65</c:v>
                </c:pt>
                <c:pt idx="30">
                  <c:v>22.14</c:v>
                </c:pt>
                <c:pt idx="31">
                  <c:v>23.16</c:v>
                </c:pt>
                <c:pt idx="32">
                  <c:v>23.61</c:v>
                </c:pt>
                <c:pt idx="33">
                  <c:v>25</c:v>
                </c:pt>
                <c:pt idx="34">
                  <c:v>25.69</c:v>
                </c:pt>
                <c:pt idx="35">
                  <c:v>27.27</c:v>
                </c:pt>
                <c:pt idx="36">
                  <c:v>28.4</c:v>
                </c:pt>
                <c:pt idx="37">
                  <c:v>29.84</c:v>
                </c:pt>
                <c:pt idx="38">
                  <c:v>30.87</c:v>
                </c:pt>
                <c:pt idx="39">
                  <c:v>31.23</c:v>
                </c:pt>
                <c:pt idx="40">
                  <c:v>32.43</c:v>
                </c:pt>
                <c:pt idx="41">
                  <c:v>32.76</c:v>
                </c:pt>
                <c:pt idx="42">
                  <c:v>33.81</c:v>
                </c:pt>
                <c:pt idx="43">
                  <c:v>33.590000000000003</c:v>
                </c:pt>
                <c:pt idx="44">
                  <c:v>34.21</c:v>
                </c:pt>
                <c:pt idx="45">
                  <c:v>34.770000000000003</c:v>
                </c:pt>
                <c:pt idx="46">
                  <c:v>35.72</c:v>
                </c:pt>
                <c:pt idx="47">
                  <c:v>36.42</c:v>
                </c:pt>
                <c:pt idx="48">
                  <c:v>36.520000000000003</c:v>
                </c:pt>
                <c:pt idx="49">
                  <c:v>37.090000000000003</c:v>
                </c:pt>
                <c:pt idx="50">
                  <c:v>38.07</c:v>
                </c:pt>
                <c:pt idx="51">
                  <c:v>39.15</c:v>
                </c:pt>
                <c:pt idx="52">
                  <c:v>41.38</c:v>
                </c:pt>
                <c:pt idx="53">
                  <c:v>42.68</c:v>
                </c:pt>
                <c:pt idx="54">
                  <c:v>43.12</c:v>
                </c:pt>
                <c:pt idx="55">
                  <c:v>42.78</c:v>
                </c:pt>
                <c:pt idx="56">
                  <c:v>40.799999999999997</c:v>
                </c:pt>
                <c:pt idx="57">
                  <c:v>40.44</c:v>
                </c:pt>
                <c:pt idx="58">
                  <c:v>41.87</c:v>
                </c:pt>
                <c:pt idx="59">
                  <c:v>43.92</c:v>
                </c:pt>
              </c:numCache>
            </c:numRef>
          </c:val>
        </c:ser>
        <c:ser>
          <c:idx val="3"/>
          <c:order val="3"/>
          <c:tx>
            <c:strRef>
              <c:f>WW!$F$1</c:f>
              <c:strCache>
                <c:ptCount val="1"/>
                <c:pt idx="0">
                  <c:v>Safari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tx1"/>
              </a:solidFill>
            </a:ln>
          </c:spPr>
          <c:cat>
            <c:numRef>
              <c:f>WW!$A$2:$A$61</c:f>
              <c:numCache>
                <c:formatCode>General</c:formatCode>
                <c:ptCount val="60"/>
                <c:pt idx="0">
                  <c:v>2009</c:v>
                </c:pt>
                <c:pt idx="12">
                  <c:v>2010</c:v>
                </c:pt>
                <c:pt idx="24">
                  <c:v>2011</c:v>
                </c:pt>
                <c:pt idx="36">
                  <c:v>2012</c:v>
                </c:pt>
                <c:pt idx="48">
                  <c:v>2013</c:v>
                </c:pt>
              </c:numCache>
            </c:numRef>
          </c:cat>
          <c:val>
            <c:numRef>
              <c:f>WW!$F$2:$F$61</c:f>
              <c:numCache>
                <c:formatCode>General</c:formatCode>
                <c:ptCount val="60"/>
                <c:pt idx="0">
                  <c:v>2.57</c:v>
                </c:pt>
                <c:pt idx="1">
                  <c:v>2.59</c:v>
                </c:pt>
                <c:pt idx="2">
                  <c:v>2.73</c:v>
                </c:pt>
                <c:pt idx="3">
                  <c:v>2.75</c:v>
                </c:pt>
                <c:pt idx="4">
                  <c:v>2.65</c:v>
                </c:pt>
                <c:pt idx="5">
                  <c:v>2.93</c:v>
                </c:pt>
                <c:pt idx="6">
                  <c:v>3.02</c:v>
                </c:pt>
                <c:pt idx="7">
                  <c:v>3.25</c:v>
                </c:pt>
                <c:pt idx="8">
                  <c:v>3.28</c:v>
                </c:pt>
                <c:pt idx="9">
                  <c:v>3.47</c:v>
                </c:pt>
                <c:pt idx="10">
                  <c:v>3.67</c:v>
                </c:pt>
                <c:pt idx="11">
                  <c:v>3.48</c:v>
                </c:pt>
                <c:pt idx="12">
                  <c:v>3.76</c:v>
                </c:pt>
                <c:pt idx="13">
                  <c:v>4.08</c:v>
                </c:pt>
                <c:pt idx="14">
                  <c:v>4.16</c:v>
                </c:pt>
                <c:pt idx="15">
                  <c:v>4.2300000000000004</c:v>
                </c:pt>
                <c:pt idx="16">
                  <c:v>4.1399999999999997</c:v>
                </c:pt>
                <c:pt idx="17">
                  <c:v>4.07</c:v>
                </c:pt>
                <c:pt idx="18">
                  <c:v>4.09</c:v>
                </c:pt>
                <c:pt idx="19">
                  <c:v>4.2300000000000004</c:v>
                </c:pt>
                <c:pt idx="20">
                  <c:v>4.42</c:v>
                </c:pt>
                <c:pt idx="21">
                  <c:v>4.5599999999999996</c:v>
                </c:pt>
                <c:pt idx="22">
                  <c:v>4.7</c:v>
                </c:pt>
                <c:pt idx="23">
                  <c:v>4.79</c:v>
                </c:pt>
                <c:pt idx="24">
                  <c:v>5.09</c:v>
                </c:pt>
                <c:pt idx="25">
                  <c:v>5.08</c:v>
                </c:pt>
                <c:pt idx="26">
                  <c:v>5.0199999999999996</c:v>
                </c:pt>
                <c:pt idx="27">
                  <c:v>5.04</c:v>
                </c:pt>
                <c:pt idx="28">
                  <c:v>5.01</c:v>
                </c:pt>
                <c:pt idx="29">
                  <c:v>5.07</c:v>
                </c:pt>
                <c:pt idx="30">
                  <c:v>5.17</c:v>
                </c:pt>
                <c:pt idx="31">
                  <c:v>5.19</c:v>
                </c:pt>
                <c:pt idx="32">
                  <c:v>5.6</c:v>
                </c:pt>
                <c:pt idx="33">
                  <c:v>5.93</c:v>
                </c:pt>
                <c:pt idx="34">
                  <c:v>5.92</c:v>
                </c:pt>
                <c:pt idx="35">
                  <c:v>6.08</c:v>
                </c:pt>
                <c:pt idx="36">
                  <c:v>6.62</c:v>
                </c:pt>
                <c:pt idx="37">
                  <c:v>6.77</c:v>
                </c:pt>
                <c:pt idx="38">
                  <c:v>6.72</c:v>
                </c:pt>
                <c:pt idx="39">
                  <c:v>7.13</c:v>
                </c:pt>
                <c:pt idx="40">
                  <c:v>7.09</c:v>
                </c:pt>
                <c:pt idx="41">
                  <c:v>7</c:v>
                </c:pt>
                <c:pt idx="42">
                  <c:v>7.12</c:v>
                </c:pt>
                <c:pt idx="43">
                  <c:v>7.39</c:v>
                </c:pt>
                <c:pt idx="44">
                  <c:v>7.7</c:v>
                </c:pt>
                <c:pt idx="45">
                  <c:v>7.81</c:v>
                </c:pt>
                <c:pt idx="46">
                  <c:v>7.83</c:v>
                </c:pt>
                <c:pt idx="47">
                  <c:v>7.92</c:v>
                </c:pt>
                <c:pt idx="48">
                  <c:v>8.2899999999999991</c:v>
                </c:pt>
                <c:pt idx="49">
                  <c:v>8.6</c:v>
                </c:pt>
                <c:pt idx="50">
                  <c:v>8.5</c:v>
                </c:pt>
                <c:pt idx="51">
                  <c:v>8</c:v>
                </c:pt>
                <c:pt idx="52">
                  <c:v>7.96</c:v>
                </c:pt>
                <c:pt idx="53">
                  <c:v>8.39</c:v>
                </c:pt>
                <c:pt idx="54">
                  <c:v>8.59</c:v>
                </c:pt>
                <c:pt idx="55">
                  <c:v>8.57</c:v>
                </c:pt>
                <c:pt idx="56">
                  <c:v>8.52</c:v>
                </c:pt>
                <c:pt idx="57">
                  <c:v>8.5399999999999991</c:v>
                </c:pt>
                <c:pt idx="58">
                  <c:v>8.5</c:v>
                </c:pt>
                <c:pt idx="59">
                  <c:v>9.14</c:v>
                </c:pt>
              </c:numCache>
            </c:numRef>
          </c:val>
        </c:ser>
        <c:ser>
          <c:idx val="4"/>
          <c:order val="4"/>
          <c:tx>
            <c:strRef>
              <c:f>WW!$G$1</c:f>
              <c:strCache>
                <c:ptCount val="1"/>
                <c:pt idx="0">
                  <c:v>прочие</c:v>
                </c:pt>
              </c:strCache>
            </c:strRef>
          </c:tx>
          <c:spPr>
            <a:solidFill>
              <a:srgbClr val="FFFFCC"/>
            </a:solidFill>
            <a:ln>
              <a:solidFill>
                <a:schemeClr val="tx1"/>
              </a:solidFill>
            </a:ln>
          </c:spPr>
          <c:val>
            <c:numRef>
              <c:f>WW!$G$2:$G$61</c:f>
              <c:numCache>
                <c:formatCode>General</c:formatCode>
                <c:ptCount val="60"/>
                <c:pt idx="0">
                  <c:v>3.6100000000000136</c:v>
                </c:pt>
                <c:pt idx="1">
                  <c:v>3.6099999999999852</c:v>
                </c:pt>
                <c:pt idx="2">
                  <c:v>3.6199999999999903</c:v>
                </c:pt>
                <c:pt idx="3">
                  <c:v>3.6299999999999955</c:v>
                </c:pt>
                <c:pt idx="4">
                  <c:v>4.0899999999999892</c:v>
                </c:pt>
                <c:pt idx="5">
                  <c:v>4.4299999999999926</c:v>
                </c:pt>
                <c:pt idx="6">
                  <c:v>3.3599999999999994</c:v>
                </c:pt>
                <c:pt idx="7">
                  <c:v>3.4000000000000057</c:v>
                </c:pt>
                <c:pt idx="8">
                  <c:v>3.3200000000000074</c:v>
                </c:pt>
                <c:pt idx="9">
                  <c:v>2.5799999999999983</c:v>
                </c:pt>
                <c:pt idx="10">
                  <c:v>2.8900000000000006</c:v>
                </c:pt>
                <c:pt idx="11">
                  <c:v>3.3799999999999955</c:v>
                </c:pt>
                <c:pt idx="12">
                  <c:v>3.3099999999999881</c:v>
                </c:pt>
                <c:pt idx="13">
                  <c:v>2.8800000000000097</c:v>
                </c:pt>
                <c:pt idx="14">
                  <c:v>2.8400000000000034</c:v>
                </c:pt>
                <c:pt idx="15">
                  <c:v>2.7099999999999937</c:v>
                </c:pt>
                <c:pt idx="16">
                  <c:v>2.8399999999999892</c:v>
                </c:pt>
                <c:pt idx="17">
                  <c:v>2.6800000000000068</c:v>
                </c:pt>
                <c:pt idx="18">
                  <c:v>2.6599999999999966</c:v>
                </c:pt>
                <c:pt idx="19">
                  <c:v>2.5799999999999983</c:v>
                </c:pt>
                <c:pt idx="20">
                  <c:v>2.6700000000000017</c:v>
                </c:pt>
                <c:pt idx="21">
                  <c:v>2.5999999999999943</c:v>
                </c:pt>
                <c:pt idx="22">
                  <c:v>2.6199999999999903</c:v>
                </c:pt>
                <c:pt idx="23">
                  <c:v>2.6599999999999966</c:v>
                </c:pt>
                <c:pt idx="24">
                  <c:v>2.5499999999999972</c:v>
                </c:pt>
                <c:pt idx="25">
                  <c:v>2.5700000000000074</c:v>
                </c:pt>
                <c:pt idx="26">
                  <c:v>2.519999999999996</c:v>
                </c:pt>
                <c:pt idx="27">
                  <c:v>2.4799999999999898</c:v>
                </c:pt>
                <c:pt idx="28">
                  <c:v>2.4699999999999989</c:v>
                </c:pt>
                <c:pt idx="29">
                  <c:v>2.3600000000000136</c:v>
                </c:pt>
                <c:pt idx="30">
                  <c:v>2.289999999999992</c:v>
                </c:pt>
                <c:pt idx="31">
                  <c:v>2.2700000000000102</c:v>
                </c:pt>
                <c:pt idx="32">
                  <c:v>2.3400000000000034</c:v>
                </c:pt>
                <c:pt idx="33">
                  <c:v>2.5</c:v>
                </c:pt>
                <c:pt idx="34">
                  <c:v>2.5299999999999869</c:v>
                </c:pt>
                <c:pt idx="35">
                  <c:v>2.730000000000004</c:v>
                </c:pt>
                <c:pt idx="36">
                  <c:v>2.75</c:v>
                </c:pt>
                <c:pt idx="37">
                  <c:v>2.7600000000000051</c:v>
                </c:pt>
                <c:pt idx="38">
                  <c:v>2.6199999999999903</c:v>
                </c:pt>
                <c:pt idx="39">
                  <c:v>2.7000000000000028</c:v>
                </c:pt>
                <c:pt idx="40">
                  <c:v>2.8100000000000023</c:v>
                </c:pt>
                <c:pt idx="41">
                  <c:v>3.3700000000000045</c:v>
                </c:pt>
                <c:pt idx="42">
                  <c:v>3.2999999999999972</c:v>
                </c:pt>
                <c:pt idx="43">
                  <c:v>3.3200000000000074</c:v>
                </c:pt>
                <c:pt idx="44">
                  <c:v>2.9899999999999949</c:v>
                </c:pt>
                <c:pt idx="45">
                  <c:v>3.0200000000000102</c:v>
                </c:pt>
                <c:pt idx="46">
                  <c:v>2.8499999999999943</c:v>
                </c:pt>
                <c:pt idx="47">
                  <c:v>2.9899999999999949</c:v>
                </c:pt>
                <c:pt idx="48">
                  <c:v>3.0600000000000023</c:v>
                </c:pt>
                <c:pt idx="49">
                  <c:v>3.1500000000000057</c:v>
                </c:pt>
                <c:pt idx="50">
                  <c:v>3.2599999999999909</c:v>
                </c:pt>
                <c:pt idx="51">
                  <c:v>3.0799999999999983</c:v>
                </c:pt>
                <c:pt idx="52">
                  <c:v>3.1800000000000068</c:v>
                </c:pt>
                <c:pt idx="53">
                  <c:v>3.4799999999999898</c:v>
                </c:pt>
                <c:pt idx="54">
                  <c:v>3.6699999999999875</c:v>
                </c:pt>
                <c:pt idx="55">
                  <c:v>3.8499999999999943</c:v>
                </c:pt>
                <c:pt idx="56">
                  <c:v>3.7600000000000051</c:v>
                </c:pt>
                <c:pt idx="57">
                  <c:v>3.9499999999999886</c:v>
                </c:pt>
                <c:pt idx="58">
                  <c:v>4.1700000000000159</c:v>
                </c:pt>
                <c:pt idx="59">
                  <c:v>4.75</c:v>
                </c:pt>
              </c:numCache>
            </c:numRef>
          </c:val>
        </c:ser>
        <c:axId val="101230848"/>
        <c:axId val="101274368"/>
      </c:areaChart>
      <c:catAx>
        <c:axId val="101230848"/>
        <c:scaling>
          <c:orientation val="minMax"/>
        </c:scaling>
        <c:axPos val="b"/>
        <c:majorGridlines/>
        <c:numFmt formatCode="General" sourceLinked="1"/>
        <c:tickLblPos val="nextTo"/>
        <c:crossAx val="101274368"/>
        <c:crosses val="autoZero"/>
        <c:auto val="1"/>
        <c:lblAlgn val="l"/>
        <c:lblOffset val="0"/>
        <c:tickLblSkip val="12"/>
        <c:tickMarkSkip val="12"/>
      </c:catAx>
      <c:valAx>
        <c:axId val="101274368"/>
        <c:scaling>
          <c:orientation val="minMax"/>
        </c:scaling>
        <c:axPos val="l"/>
        <c:majorGridlines/>
        <c:numFmt formatCode="0%" sourceLinked="1"/>
        <c:tickLblPos val="nextTo"/>
        <c:crossAx val="101230848"/>
        <c:crosses val="autoZero"/>
        <c:crossBetween val="midCat"/>
      </c:valAx>
    </c:plotArea>
    <c:legend>
      <c:legendPos val="b"/>
      <c:layout>
        <c:manualLayout>
          <c:xMode val="edge"/>
          <c:yMode val="edge"/>
          <c:x val="0"/>
          <c:y val="0.90240217509409826"/>
          <c:w val="0.99616374269005847"/>
          <c:h val="9.759782490590177E-2"/>
        </c:manualLayout>
      </c:layout>
    </c:legend>
    <c:plotVisOnly val="1"/>
  </c:chart>
  <c:spPr>
    <a:ln>
      <a:noFill/>
    </a:ln>
  </c:spPr>
  <c:txPr>
    <a:bodyPr/>
    <a:lstStyle/>
    <a:p>
      <a:pPr>
        <a:defRPr sz="1400"/>
      </a:pPr>
      <a:endParaRPr lang="ru-RU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56B4B-3210-44A1-A7DF-CCEF2F9ACB0B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E7FA47-337F-448E-83EC-512EBCF2CCB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D6F8B-3B09-42E3-8568-86CC6C50158A}" type="datetimeFigureOut">
              <a:rPr lang="ru-RU" smtClean="0"/>
              <a:pPr/>
              <a:t>09.04.2014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0B7589-0435-4848-A099-801F5782D66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2A3C3-D428-4B47-AD68-6E2DE0C9E47C}" type="datetime1">
              <a:rPr lang="ru-RU" smtClean="0"/>
              <a:pPr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A8201-D00B-45FC-80B0-1B37145600FE}" type="datetime1">
              <a:rPr lang="ru-RU" smtClean="0"/>
              <a:pPr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74AB7-F4C8-4695-8906-70D4516D2499}" type="datetime1">
              <a:rPr lang="ru-RU" smtClean="0"/>
              <a:pPr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E6E8A-83CE-48A7-9B61-05B32DB93352}" type="datetime1">
              <a:rPr lang="ru-RU" smtClean="0"/>
              <a:pPr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484784"/>
            <a:ext cx="7772400" cy="1362075"/>
          </a:xfrm>
        </p:spPr>
        <p:txBody>
          <a:bodyPr anchor="b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2906713"/>
            <a:ext cx="7772400" cy="1500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F175E-8667-4EE4-844B-3D86D5A2EF4C}" type="datetime1">
              <a:rPr lang="ru-RU" smtClean="0"/>
              <a:pPr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81BD-2D85-4B7A-BD03-C95A25929EF9}" type="datetime1">
              <a:rPr lang="ru-RU" smtClean="0"/>
              <a:pPr/>
              <a:t>09.04.2014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54DB1-FA7B-437D-B0B2-5E0EC9332CE8}" type="datetime1">
              <a:rPr lang="ru-RU" smtClean="0"/>
              <a:pPr/>
              <a:t>09.04.2014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4624"/>
            <a:ext cx="8640960" cy="63408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35B3E-2FFD-4748-B5E3-09CA1CD64926}" type="datetime1">
              <a:rPr lang="ru-RU" smtClean="0"/>
              <a:pPr/>
              <a:t>09.04.2014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11D73-67C9-4DD5-8754-4AEE78517D8E}" type="datetime1">
              <a:rPr lang="ru-RU" smtClean="0"/>
              <a:pPr/>
              <a:t>09.04.2014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73E79-9802-41CB-A733-E7B27C893BCC}" type="datetime1">
              <a:rPr lang="ru-RU" smtClean="0"/>
              <a:pPr/>
              <a:t>09.04.2014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FDEE7-AA4D-4C54-9F29-F5A8522963E3}" type="datetime1">
              <a:rPr lang="ru-RU" smtClean="0"/>
              <a:pPr/>
              <a:t>09.04.2014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052736"/>
            <a:ext cx="8640960" cy="52460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0" y="6525344"/>
            <a:ext cx="1691680" cy="3326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 i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913D1-4694-4CFF-B04C-47BBA9AC0779}" type="datetime1">
              <a:rPr lang="ru-RU" smtClean="0"/>
              <a:pPr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691680" y="6525344"/>
            <a:ext cx="6408712" cy="3326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100392" y="6492875"/>
            <a:ext cx="10436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00" b="1">
                <a:solidFill>
                  <a:schemeClr val="tx1"/>
                </a:solidFill>
              </a:defRPr>
            </a:lvl1pPr>
          </a:lstStyle>
          <a:p>
            <a:fld id="{8ECD0455-737D-4DB9-B431-BAF730AA86B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kornast@yandex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gif"/><Relationship Id="rId4" Type="http://schemas.openxmlformats.org/officeDocument/2006/relationships/image" Target="../media/image1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3.xml"/><Relationship Id="rId4" Type="http://schemas.openxmlformats.org/officeDocument/2006/relationships/image" Target="../media/image20.png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dirty="0" err="1" smtClean="0"/>
              <a:t>Интернет-технологии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4196680"/>
            <a:ext cx="7416824" cy="17526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sz="2400" dirty="0" smtClean="0">
                <a:solidFill>
                  <a:schemeClr val="tx1"/>
                </a:solidFill>
              </a:rPr>
              <a:t>Коробецкая Анастасия Александровна</a:t>
            </a:r>
          </a:p>
          <a:p>
            <a:pPr algn="l"/>
            <a:r>
              <a:rPr lang="ru-RU" sz="2000" dirty="0" smtClean="0">
                <a:solidFill>
                  <a:schemeClr val="tx1"/>
                </a:solidFill>
              </a:rPr>
              <a:t>каф. Математических методов и информационных технологий</a:t>
            </a:r>
          </a:p>
          <a:p>
            <a:pPr algn="l"/>
            <a:endParaRPr lang="ru-RU" sz="2000" dirty="0">
              <a:solidFill>
                <a:schemeClr val="tx1"/>
              </a:solidFill>
            </a:endParaRPr>
          </a:p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e-mail: </a:t>
            </a:r>
            <a:r>
              <a:rPr lang="en-US" sz="2000" dirty="0" smtClean="0">
                <a:solidFill>
                  <a:schemeClr val="tx1"/>
                </a:solidFill>
                <a:hlinkClick r:id="rId2"/>
              </a:rPr>
              <a:t>kornast@yandex.ru</a:t>
            </a:r>
            <a:endParaRPr lang="ru-RU" sz="2000" dirty="0" smtClean="0">
              <a:solidFill>
                <a:schemeClr val="tx1"/>
              </a:solidFill>
            </a:endParaRPr>
          </a:p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kornast.ucoz.ru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Развитие сети Интернет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63466" y="690525"/>
            <a:ext cx="869009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/>
            <a:r>
              <a:rPr lang="ru-RU" dirty="0" smtClean="0"/>
              <a:t>Родина Интернета – США. </a:t>
            </a:r>
          </a:p>
          <a:p>
            <a:pPr indent="355600" algn="just"/>
            <a:r>
              <a:rPr lang="ru-RU" dirty="0" smtClean="0"/>
              <a:t>Первые компьютерные сети связывали центральный компьютер (сервер) и терминалы. Такие сети были </a:t>
            </a:r>
            <a:r>
              <a:rPr lang="ru-RU" i="1" dirty="0" smtClean="0"/>
              <a:t>централизованными</a:t>
            </a:r>
            <a:r>
              <a:rPr lang="ru-RU" dirty="0" smtClean="0"/>
              <a:t>.</a:t>
            </a:r>
          </a:p>
          <a:p>
            <a:pPr marL="627063" indent="-627063" algn="just">
              <a:buAutoNum type="arabicPlain" startAt="1961"/>
            </a:pPr>
            <a:r>
              <a:rPr lang="ru-RU" dirty="0" smtClean="0"/>
              <a:t>Управление перспективных разработок (DARPA) по заданию министерства обороны США приступило к проекту по созданию экспериментальной </a:t>
            </a:r>
            <a:r>
              <a:rPr lang="ru-RU" i="1" dirty="0" smtClean="0"/>
              <a:t>децентрализованной</a:t>
            </a:r>
            <a:r>
              <a:rPr lang="ru-RU" dirty="0" smtClean="0"/>
              <a:t> сети для обмена данными в пакетном режиме. </a:t>
            </a:r>
          </a:p>
          <a:p>
            <a:pPr marL="627063" indent="-627063" algn="just"/>
            <a:r>
              <a:rPr lang="ru-RU" dirty="0" smtClean="0"/>
              <a:t>1969	Внедрение первой вневедомственной национальной компьютерной сети </a:t>
            </a:r>
            <a:r>
              <a:rPr lang="ru-RU" b="1" dirty="0" smtClean="0"/>
              <a:t>ARPANET</a:t>
            </a:r>
            <a:r>
              <a:rPr lang="ru-RU" dirty="0" smtClean="0"/>
              <a:t>. </a:t>
            </a:r>
          </a:p>
          <a:p>
            <a:pPr marL="627063" indent="-627063" algn="just"/>
            <a:r>
              <a:rPr lang="ru-RU" dirty="0" smtClean="0"/>
              <a:t>1975	ARPANET переходит из разряда экспериментальной сети в рабочую сеть.</a:t>
            </a:r>
          </a:p>
          <a:p>
            <a:pPr marL="627063" indent="-627063" algn="just">
              <a:buAutoNum type="arabicPlain" startAt="1983"/>
            </a:pPr>
            <a:r>
              <a:rPr lang="ru-RU" dirty="0" smtClean="0"/>
              <a:t>«второе рождение» Интернета - вышел первый стандарт для протоколов TCP/IP. Из ARPANET выделилась MILNET, которая стала относиться к министерству обороны США. Термин </a:t>
            </a:r>
            <a:r>
              <a:rPr lang="ru-RU" dirty="0" err="1" smtClean="0"/>
              <a:t>Internet</a:t>
            </a:r>
            <a:r>
              <a:rPr lang="ru-RU" dirty="0" smtClean="0"/>
              <a:t> стал использоваться для обозначения единой сети: MILNET +ARPANET. </a:t>
            </a:r>
          </a:p>
          <a:p>
            <a:pPr marL="627063" indent="-627063" algn="just"/>
            <a:r>
              <a:rPr lang="ru-RU" dirty="0" smtClean="0"/>
              <a:t>1989 	Тим </a:t>
            </a:r>
            <a:r>
              <a:rPr lang="ru-RU" dirty="0" err="1" smtClean="0"/>
              <a:t>Бернерс-Ли</a:t>
            </a:r>
            <a:r>
              <a:rPr lang="ru-RU" dirty="0" smtClean="0"/>
              <a:t> предложил концепцию распределенной информационной системы с целью "объединения знаний человечества", которую он назвал </a:t>
            </a:r>
            <a:r>
              <a:rPr lang="ru-RU" i="1" dirty="0" smtClean="0"/>
              <a:t>"Всемирной паутиной" (</a:t>
            </a:r>
            <a:r>
              <a:rPr lang="ru-RU" i="1" dirty="0" err="1" smtClean="0"/>
              <a:t>World</a:t>
            </a:r>
            <a:r>
              <a:rPr lang="ru-RU" i="1" dirty="0" smtClean="0"/>
              <a:t> </a:t>
            </a:r>
            <a:r>
              <a:rPr lang="ru-RU" i="1" dirty="0" err="1" smtClean="0"/>
              <a:t>Wide</a:t>
            </a:r>
            <a:r>
              <a:rPr lang="ru-RU" i="1" dirty="0" smtClean="0"/>
              <a:t> </a:t>
            </a:r>
            <a:r>
              <a:rPr lang="ru-RU" i="1" dirty="0" err="1" smtClean="0"/>
              <a:t>Web</a:t>
            </a:r>
            <a:r>
              <a:rPr lang="ru-RU" i="1" dirty="0" smtClean="0"/>
              <a:t> - WWW) </a:t>
            </a:r>
            <a:r>
              <a:rPr lang="ru-RU" dirty="0" smtClean="0"/>
              <a:t>= </a:t>
            </a:r>
            <a:r>
              <a:rPr lang="en-US" dirty="0" smtClean="0"/>
              <a:t>IP + </a:t>
            </a:r>
            <a:r>
              <a:rPr lang="ru-RU" dirty="0" smtClean="0"/>
              <a:t>гипертекст </a:t>
            </a:r>
          </a:p>
          <a:p>
            <a:pPr marL="627063" indent="-627063" algn="just">
              <a:buAutoNum type="arabicPlain" startAt="1991"/>
            </a:pPr>
            <a:r>
              <a:rPr lang="ru-RU" dirty="0" smtClean="0"/>
              <a:t>ARPANET прекратила свое существование.  Выпущен первый браузер.</a:t>
            </a:r>
          </a:p>
          <a:p>
            <a:pPr marL="627063" indent="-627063" algn="just"/>
            <a:r>
              <a:rPr lang="ru-RU" dirty="0" smtClean="0"/>
              <a:t>1994	Появление первой технологии поиска и индексации </a:t>
            </a:r>
            <a:r>
              <a:rPr lang="ru-RU" dirty="0" err="1" smtClean="0"/>
              <a:t>веб-страниц</a:t>
            </a:r>
            <a:r>
              <a:rPr lang="ru-RU" dirty="0" smtClean="0"/>
              <a:t> </a:t>
            </a:r>
            <a:r>
              <a:rPr lang="en-US" dirty="0" smtClean="0"/>
              <a:t>WWW</a:t>
            </a:r>
            <a:r>
              <a:rPr lang="ru-RU" dirty="0" smtClean="0"/>
              <a:t>-</a:t>
            </a:r>
            <a:r>
              <a:rPr lang="en-US" dirty="0" smtClean="0"/>
              <a:t>Worm.</a:t>
            </a:r>
            <a:endParaRPr lang="ru-RU" dirty="0" smtClean="0"/>
          </a:p>
          <a:p>
            <a:pPr marL="627063" indent="-627063" algn="just"/>
            <a:r>
              <a:rPr lang="ru-RU" dirty="0" smtClean="0"/>
              <a:t>	...</a:t>
            </a:r>
          </a:p>
          <a:p>
            <a:pPr marL="627063" indent="-627063" algn="just"/>
            <a:r>
              <a:rPr lang="ru-RU" dirty="0" smtClean="0"/>
              <a:t>2012	число пользователей, регулярно использующих Интернет, составило более чем 2,4 млрд. человек (каждый третий житель Земли).</a:t>
            </a:r>
            <a:endParaRPr lang="ru-RU" dirty="0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Команды и ответы </a:t>
            </a:r>
            <a:r>
              <a:rPr lang="en-US" dirty="0" smtClean="0"/>
              <a:t>POP3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100</a:t>
            </a:fld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11560" y="965466"/>
          <a:ext cx="8100900" cy="3759678"/>
        </p:xfrm>
        <a:graphic>
          <a:graphicData uri="http://schemas.openxmlformats.org/drawingml/2006/table">
            <a:tbl>
              <a:tblPr/>
              <a:tblGrid>
                <a:gridCol w="669497"/>
                <a:gridCol w="3046205"/>
                <a:gridCol w="4385198"/>
              </a:tblGrid>
              <a:tr h="18002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Имя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Аргументы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Возможные ответы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042">
                <a:tc>
                  <a:txBody>
                    <a:bodyPr/>
                    <a:lstStyle/>
                    <a:p>
                      <a:r>
                        <a:rPr lang="it-IT" sz="1800" dirty="0"/>
                        <a:t>DELE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/>
                        <a:t>[сообщение] 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+</a:t>
                      </a:r>
                      <a:r>
                        <a:rPr lang="en-US" sz="1800" dirty="0"/>
                        <a:t>OK message </a:t>
                      </a:r>
                      <a:r>
                        <a:rPr lang="en-US" sz="1800" dirty="0" smtClean="0"/>
                        <a:t>deleted</a:t>
                      </a:r>
                      <a:endParaRPr lang="ru-RU" sz="1800" dirty="0" smtClean="0"/>
                    </a:p>
                    <a:p>
                      <a:r>
                        <a:rPr lang="en-US" sz="1800" dirty="0" smtClean="0"/>
                        <a:t>-</a:t>
                      </a:r>
                      <a:r>
                        <a:rPr lang="en-US" sz="1800" dirty="0"/>
                        <a:t>ERR no such message 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042">
                <a:tc>
                  <a:txBody>
                    <a:bodyPr/>
                    <a:lstStyle/>
                    <a:p>
                      <a:r>
                        <a:rPr lang="it-IT" sz="1800" dirty="0"/>
                        <a:t>LIST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[сообщение] 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+</a:t>
                      </a:r>
                      <a:r>
                        <a:rPr lang="en-US" sz="1800" dirty="0"/>
                        <a:t>OK scan listing </a:t>
                      </a:r>
                      <a:r>
                        <a:rPr lang="en-US" sz="1800" dirty="0" smtClean="0"/>
                        <a:t>follows</a:t>
                      </a:r>
                      <a:endParaRPr lang="ru-RU" sz="1800" dirty="0" smtClean="0"/>
                    </a:p>
                    <a:p>
                      <a:r>
                        <a:rPr lang="en-US" sz="1800" dirty="0" smtClean="0"/>
                        <a:t>-</a:t>
                      </a:r>
                      <a:r>
                        <a:rPr lang="en-US" sz="1800" dirty="0"/>
                        <a:t>ERR no such message 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544">
                <a:tc>
                  <a:txBody>
                    <a:bodyPr/>
                    <a:lstStyle/>
                    <a:p>
                      <a:r>
                        <a:rPr lang="it-IT" sz="1800"/>
                        <a:t>NOOP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/>
                        <a:t>— 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+OK 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042">
                <a:tc>
                  <a:txBody>
                    <a:bodyPr/>
                    <a:lstStyle/>
                    <a:p>
                      <a:r>
                        <a:rPr lang="it-IT" sz="1800"/>
                        <a:t>RETR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/>
                        <a:t>[сообщение] 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+</a:t>
                      </a:r>
                      <a:r>
                        <a:rPr lang="en-US" sz="1800" dirty="0"/>
                        <a:t>OK message follows </a:t>
                      </a:r>
                      <a:endParaRPr lang="ru-RU" sz="1800" dirty="0" smtClean="0"/>
                    </a:p>
                    <a:p>
                      <a:r>
                        <a:rPr lang="en-US" sz="1800" dirty="0" smtClean="0"/>
                        <a:t>-</a:t>
                      </a:r>
                      <a:r>
                        <a:rPr lang="en-US" sz="1800" dirty="0"/>
                        <a:t>ERR no such message 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684">
                <a:tc>
                  <a:txBody>
                    <a:bodyPr/>
                    <a:lstStyle/>
                    <a:p>
                      <a:r>
                        <a:rPr lang="it-IT" sz="1800"/>
                        <a:t>RSET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/>
                        <a:t>— 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/>
                        <a:t>+OK 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882">
                <a:tc>
                  <a:txBody>
                    <a:bodyPr/>
                    <a:lstStyle/>
                    <a:p>
                      <a:r>
                        <a:rPr lang="it-IT" sz="1800"/>
                        <a:t>STAT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/>
                        <a:t>— 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/>
                        <a:t>+OK a b 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128">
                <a:tc>
                  <a:txBody>
                    <a:bodyPr/>
                    <a:lstStyle/>
                    <a:p>
                      <a:r>
                        <a:rPr lang="it-IT" sz="1800"/>
                        <a:t>TOP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/>
                        <a:t>[сообщение] [количество строк] 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+</a:t>
                      </a:r>
                      <a:r>
                        <a:rPr lang="en-US" sz="1800" dirty="0"/>
                        <a:t>OK n octets </a:t>
                      </a:r>
                      <a:endParaRPr lang="ru-RU" sz="1800" dirty="0" smtClean="0"/>
                    </a:p>
                    <a:p>
                      <a:r>
                        <a:rPr lang="en-US" sz="1800" dirty="0" smtClean="0"/>
                        <a:t>-</a:t>
                      </a:r>
                      <a:r>
                        <a:rPr lang="en-US" sz="1800" dirty="0"/>
                        <a:t>ERR no such message 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014">
                <a:tc>
                  <a:txBody>
                    <a:bodyPr/>
                    <a:lstStyle/>
                    <a:p>
                      <a:r>
                        <a:rPr lang="it-IT" sz="1800"/>
                        <a:t>QUIT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— 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+OK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IMAP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101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31540" y="980728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i="1" dirty="0" err="1" smtClean="0"/>
              <a:t>Internet</a:t>
            </a:r>
            <a:r>
              <a:rPr lang="ru-RU" i="1" dirty="0" smtClean="0"/>
              <a:t> </a:t>
            </a:r>
            <a:r>
              <a:rPr lang="ru-RU" i="1" dirty="0" err="1" smtClean="0"/>
              <a:t>Message</a:t>
            </a:r>
            <a:r>
              <a:rPr lang="ru-RU" i="1" dirty="0" smtClean="0"/>
              <a:t> </a:t>
            </a:r>
            <a:r>
              <a:rPr lang="ru-RU" i="1" dirty="0" err="1" smtClean="0"/>
              <a:t>Access</a:t>
            </a:r>
            <a:r>
              <a:rPr lang="ru-RU" i="1" dirty="0" smtClean="0"/>
              <a:t> </a:t>
            </a:r>
            <a:r>
              <a:rPr lang="ru-RU" i="1" dirty="0" err="1" smtClean="0"/>
              <a:t>Protocol</a:t>
            </a:r>
            <a:r>
              <a:rPr lang="ru-RU" dirty="0" smtClean="0"/>
              <a:t> — протокол прикладного уровня для доступа к электронной почте.</a:t>
            </a:r>
          </a:p>
          <a:p>
            <a:pPr indent="355600" algn="just"/>
            <a:r>
              <a:rPr lang="ru-RU" dirty="0" smtClean="0"/>
              <a:t>Базируется на транспортном протоколе TCP и использует порт 143.</a:t>
            </a:r>
          </a:p>
          <a:p>
            <a:pPr indent="355600" algn="just"/>
            <a:r>
              <a:rPr lang="ru-RU" dirty="0" smtClean="0"/>
              <a:t>Текущая версия </a:t>
            </a:r>
            <a:r>
              <a:rPr lang="en-US" dirty="0" smtClean="0"/>
              <a:t>IMAP4</a:t>
            </a:r>
            <a:r>
              <a:rPr lang="ru-RU" dirty="0" smtClean="0"/>
              <a:t>.1</a:t>
            </a:r>
            <a:endParaRPr lang="en-US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431540" y="2402882"/>
            <a:ext cx="82809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POP3 имеет ряд недостатков, и наиболее серьёзный из них — отсутствие возможностей по управлению перемещением и хранением сообщений на сервере. Сообщения, как правило, загружаются с почтового сервера все сразу, после чего они с сервера удаляются, то есть отсутствует возможность выбирать сообщения для получения.</a:t>
            </a:r>
            <a:endParaRPr lang="en-US" dirty="0" smtClean="0"/>
          </a:p>
          <a:p>
            <a:pPr indent="355600" algn="just"/>
            <a:r>
              <a:rPr lang="ru-RU" dirty="0" smtClean="0"/>
              <a:t>Почтовая программа, использующая этот протокол, получает доступ к хранилищу корреспонденции на сервере так, как будто эта корреспонденция расположена на компьютере получателя. Электронными письмами можно манипулировать с компьютера пользователя (клиента) без постоянной пересылки с сервера и обратно файлов с полным содержанием писем.</a:t>
            </a:r>
            <a:endParaRPr lang="ru-RU" dirty="0"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отличия </a:t>
            </a:r>
            <a:r>
              <a:rPr lang="en-US" dirty="0" smtClean="0"/>
              <a:t>POP3 </a:t>
            </a:r>
            <a:r>
              <a:rPr lang="ru-RU" dirty="0" smtClean="0"/>
              <a:t>и </a:t>
            </a:r>
            <a:r>
              <a:rPr lang="en-US" dirty="0" smtClean="0"/>
              <a:t>IMAP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102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31540" y="1124744"/>
            <a:ext cx="828092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При использовании POP3 клиент подключается к серверу только на промежуток времени, необходимый для загрузки новых сообщений. При использовании IMAP соединение не разрывается, пока пользовательский интерфейс активен, а сообщения загружаются только по требованию клиента. Это позволяет уменьшить время отклика для пользователей, в чьих ящиках имеется много сообщений большого объёма.</a:t>
            </a:r>
          </a:p>
          <a:p>
            <a:pPr indent="355600" algn="just"/>
            <a:r>
              <a:rPr lang="ru-RU" dirty="0" smtClean="0"/>
              <a:t>Протокол POP требует, чтоб текущий клиент был единственным подключенным к ящику. IMAP позволяет одновременный доступ нескольких клиентов к ящику и предоставляет клиенту возможность отслеживать изменения, вносимые другими клиентами, подключенными одновременно с ним.</a:t>
            </a:r>
          </a:p>
          <a:p>
            <a:pPr indent="355600" algn="just"/>
            <a:r>
              <a:rPr lang="ru-RU" dirty="0" smtClean="0"/>
              <a:t>Благодаря системе флагов, определенной в IMAP4, клиент может отслеживать состояние сообщения (прочитано, отправлен ответ, удалено и т. д.); данные о флагах хранятся на сервере.</a:t>
            </a:r>
          </a:p>
          <a:p>
            <a:pPr indent="355600" algn="just"/>
            <a:r>
              <a:rPr lang="ru-RU" dirty="0" smtClean="0"/>
              <a:t>Клиенты IMAP4 могут создавать, переименовывать и удалять ящики и перемещать сообщения между ящиками.</a:t>
            </a:r>
            <a:endParaRPr lang="ru-RU" dirty="0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Атрибуты сообщений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103</a:t>
            </a:fld>
            <a:endParaRPr lang="ru-RU"/>
          </a:p>
        </p:txBody>
      </p:sp>
      <p:sp>
        <p:nvSpPr>
          <p:cNvPr id="200705" name="Rectangle 1"/>
          <p:cNvSpPr>
            <a:spLocks noChangeArrowheads="1"/>
          </p:cNvSpPr>
          <p:nvPr/>
        </p:nvSpPr>
        <p:spPr bwMode="auto">
          <a:xfrm>
            <a:off x="431540" y="862838"/>
            <a:ext cx="8280920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UID</a:t>
            </a:r>
          </a:p>
          <a:p>
            <a:pPr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64-битовая последовательность, гарантирующая однозначную идентификацию сообщения в почтовом ящике. Чем позже сообщение пришло, тем больше его UID.</a:t>
            </a:r>
          </a:p>
          <a:p>
            <a:pPr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Порядковый номер сообщения</a:t>
            </a:r>
          </a:p>
          <a:p>
            <a:pPr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Порядковый номер сообщения в почтовом ящике начинается с 1. Каждое сообщение, начиная со второго, имеет порядковый номер ровно на 1 больше, чем предшествующее ему. В течение сессии допустимо изменение порядкового номера сообщения. Например, когда сообщение удаляется из почтового ящика, номера всех последующих сообщений изменяются.</a:t>
            </a:r>
          </a:p>
          <a:p>
            <a:pPr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Прочие атрибуты</a:t>
            </a:r>
          </a:p>
          <a:p>
            <a:pPr marL="531813" lvl="0" indent="-176213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latin typeface="+mj-lt"/>
                <a:cs typeface="Arial" pitchFamily="34" charset="0"/>
              </a:rPr>
              <a:t>время и дата получения сообщения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531813" marR="0" lvl="0" indent="-1762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размер сообщения — число октетов в сообщении. </a:t>
            </a:r>
          </a:p>
          <a:p>
            <a:pPr marL="531813" marR="0" lvl="0" indent="-1762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структура конверта сообщения. </a:t>
            </a:r>
          </a:p>
          <a:p>
            <a:pPr marL="531813" marR="0" lvl="0" indent="-1762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структура тела сообщения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cs typeface="Arial" pitchFamily="34" charset="0"/>
              </a:rPr>
              <a:t>Флаги сообщения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104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31540" y="836712"/>
            <a:ext cx="828092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556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cs typeface="Arial" pitchFamily="34" charset="0"/>
              </a:rPr>
              <a:t>Этот атрибут представляет собой список из нуля или более именованных лексем, соотнесённых с сообщением. Флаг устанавливается путём его добавления к этому списку и обнуляется путём его удаления. Флаг может быть постоянным или действующим только на время данной сессии.</a:t>
            </a:r>
          </a:p>
          <a:p>
            <a:pPr lvl="0" indent="3556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cs typeface="Arial" pitchFamily="34" charset="0"/>
              </a:rPr>
              <a:t>Все </a:t>
            </a:r>
            <a:r>
              <a:rPr lang="ru-RU" b="1" dirty="0" smtClean="0">
                <a:cs typeface="Arial" pitchFamily="34" charset="0"/>
              </a:rPr>
              <a:t>системные флаги </a:t>
            </a:r>
            <a:r>
              <a:rPr lang="ru-RU" dirty="0" smtClean="0">
                <a:cs typeface="Arial" pitchFamily="34" charset="0"/>
              </a:rPr>
              <a:t>начинаются с символа \ :</a:t>
            </a:r>
          </a:p>
          <a:p>
            <a:pPr marL="531813" lvl="0" indent="-176213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cs typeface="Arial" pitchFamily="34" charset="0"/>
              </a:rPr>
              <a:t>\</a:t>
            </a:r>
            <a:r>
              <a:rPr lang="ru-RU" dirty="0" err="1" smtClean="0">
                <a:cs typeface="Arial" pitchFamily="34" charset="0"/>
              </a:rPr>
              <a:t>seen</a:t>
            </a:r>
            <a:r>
              <a:rPr lang="ru-RU" dirty="0" smtClean="0">
                <a:cs typeface="Arial" pitchFamily="34" charset="0"/>
              </a:rPr>
              <a:t> — сообщение прочитано </a:t>
            </a:r>
          </a:p>
          <a:p>
            <a:pPr marL="531813" lvl="0" indent="-176213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cs typeface="Arial" pitchFamily="34" charset="0"/>
              </a:rPr>
              <a:t>\</a:t>
            </a:r>
            <a:r>
              <a:rPr lang="ru-RU" dirty="0" err="1" smtClean="0">
                <a:cs typeface="Arial" pitchFamily="34" charset="0"/>
              </a:rPr>
              <a:t>answered</a:t>
            </a:r>
            <a:r>
              <a:rPr lang="ru-RU" dirty="0" smtClean="0">
                <a:cs typeface="Arial" pitchFamily="34" charset="0"/>
              </a:rPr>
              <a:t> — на сообщение отправлен ответ </a:t>
            </a:r>
          </a:p>
          <a:p>
            <a:pPr marL="531813" lvl="0" indent="-176213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cs typeface="Arial" pitchFamily="34" charset="0"/>
              </a:rPr>
              <a:t>\</a:t>
            </a:r>
            <a:r>
              <a:rPr lang="ru-RU" dirty="0" err="1" smtClean="0">
                <a:cs typeface="Arial" pitchFamily="34" charset="0"/>
              </a:rPr>
              <a:t>flagged</a:t>
            </a:r>
            <a:r>
              <a:rPr lang="ru-RU" dirty="0" smtClean="0">
                <a:cs typeface="Arial" pitchFamily="34" charset="0"/>
              </a:rPr>
              <a:t> — сообщение отмечено как «важное» </a:t>
            </a:r>
          </a:p>
          <a:p>
            <a:pPr marL="531813" lvl="0" indent="-176213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cs typeface="Arial" pitchFamily="34" charset="0"/>
              </a:rPr>
              <a:t>\</a:t>
            </a:r>
            <a:r>
              <a:rPr lang="ru-RU" dirty="0" err="1" smtClean="0">
                <a:cs typeface="Arial" pitchFamily="34" charset="0"/>
              </a:rPr>
              <a:t>deleted</a:t>
            </a:r>
            <a:r>
              <a:rPr lang="ru-RU" dirty="0" smtClean="0">
                <a:cs typeface="Arial" pitchFamily="34" charset="0"/>
              </a:rPr>
              <a:t> — сообщение отмечено как удаленное </a:t>
            </a:r>
          </a:p>
          <a:p>
            <a:pPr marL="531813" lvl="0" indent="-176213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cs typeface="Arial" pitchFamily="34" charset="0"/>
              </a:rPr>
              <a:t>\</a:t>
            </a:r>
            <a:r>
              <a:rPr lang="ru-RU" dirty="0" err="1" smtClean="0">
                <a:cs typeface="Arial" pitchFamily="34" charset="0"/>
              </a:rPr>
              <a:t>draft</a:t>
            </a:r>
            <a:r>
              <a:rPr lang="ru-RU" dirty="0" smtClean="0">
                <a:cs typeface="Arial" pitchFamily="34" charset="0"/>
              </a:rPr>
              <a:t> — сообщение отмечено как черновик </a:t>
            </a:r>
          </a:p>
          <a:p>
            <a:pPr marL="531813" lvl="0" indent="-176213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dirty="0" smtClean="0">
                <a:cs typeface="Arial" pitchFamily="34" charset="0"/>
              </a:rPr>
              <a:t>\</a:t>
            </a:r>
            <a:r>
              <a:rPr lang="ru-RU" dirty="0" err="1" smtClean="0">
                <a:cs typeface="Arial" pitchFamily="34" charset="0"/>
              </a:rPr>
              <a:t>recent</a:t>
            </a:r>
            <a:r>
              <a:rPr lang="ru-RU" dirty="0" smtClean="0">
                <a:cs typeface="Arial" pitchFamily="34" charset="0"/>
              </a:rPr>
              <a:t> — недавнее сообщение (впервые появилось в ящике в ходе текущей сессии) </a:t>
            </a:r>
          </a:p>
          <a:p>
            <a:pPr marL="531813" lvl="0" indent="-176213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31540" y="4725144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/>
            <a:r>
              <a:rPr lang="ru-RU" dirty="0" smtClean="0">
                <a:solidFill>
                  <a:prstClr val="black"/>
                </a:solidFill>
                <a:cs typeface="Arial" pitchFamily="34" charset="0"/>
              </a:rPr>
              <a:t>Флаг может быть постоянным или действующим только на время данной сессии.</a:t>
            </a:r>
            <a:endParaRPr lang="ru-RU" dirty="0"/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Взаимодействие сервера и клиента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105</a:t>
            </a:fld>
            <a:endParaRPr lang="ru-RU"/>
          </a:p>
        </p:txBody>
      </p:sp>
      <p:sp>
        <p:nvSpPr>
          <p:cNvPr id="202753" name="Rectangle 1"/>
          <p:cNvSpPr>
            <a:spLocks noChangeArrowheads="1"/>
          </p:cNvSpPr>
          <p:nvPr/>
        </p:nvSpPr>
        <p:spPr bwMode="auto">
          <a:xfrm>
            <a:off x="467544" y="701980"/>
            <a:ext cx="8244916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R="0" lvl="0" indent="355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Команды клиента</a:t>
            </a:r>
          </a:p>
          <a:p>
            <a:pPr marR="0" lvl="0" indent="355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Любая команда клиента начинается с префикса-идентификатора (обычно короткая буквенно-цифровая строка, например, A0001, A0002), называемого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меткой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tag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). Для каждой команды клиент генерирует свою метку. </a:t>
            </a:r>
          </a:p>
          <a:p>
            <a:pPr marR="0" lvl="0" indent="355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Клиент должен завершить отправку одной команды, прежде чем отправить другую.</a:t>
            </a:r>
          </a:p>
          <a:p>
            <a:pPr marR="0" lvl="0" indent="355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Отклик сервера</a:t>
            </a:r>
          </a:p>
          <a:p>
            <a:pPr indent="3556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+mj-lt"/>
                <a:cs typeface="Arial" pitchFamily="34" charset="0"/>
              </a:rPr>
              <a:t>Данные могут быть отправлены сервером в ответ на команду клиента или по собственной инициативе. Формат данных не зависит от причины отправки.</a:t>
            </a:r>
          </a:p>
          <a:p>
            <a:pPr indent="3556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+mj-lt"/>
                <a:cs typeface="Arial" pitchFamily="34" charset="0"/>
              </a:rPr>
              <a:t>Отклик указывает на удачное/неудачное выполнение операции. Он использует ту же метку, что и команда клиента, запустившая процедуру. Таким образом, если осуществляется более чем одна команда, метка сервера указывает на команду, вызвавшую данный отклик. Имеется три вида отклика :</a:t>
            </a:r>
          </a:p>
          <a:p>
            <a:pPr marL="531813" indent="-176213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dirty="0" err="1" smtClean="0">
                <a:latin typeface="+mj-lt"/>
                <a:cs typeface="Arial" pitchFamily="34" charset="0"/>
              </a:rPr>
              <a:t>ok</a:t>
            </a:r>
            <a:r>
              <a:rPr lang="ru-RU" dirty="0" smtClean="0">
                <a:latin typeface="+mj-lt"/>
                <a:cs typeface="Arial" pitchFamily="34" charset="0"/>
              </a:rPr>
              <a:t> (успешное выполнение),</a:t>
            </a:r>
          </a:p>
          <a:p>
            <a:pPr marL="531813" indent="-176213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dirty="0" err="1" smtClean="0">
                <a:latin typeface="+mj-lt"/>
                <a:cs typeface="Arial" pitchFamily="34" charset="0"/>
              </a:rPr>
              <a:t>no</a:t>
            </a:r>
            <a:r>
              <a:rPr lang="ru-RU" dirty="0" smtClean="0">
                <a:latin typeface="+mj-lt"/>
                <a:cs typeface="Arial" pitchFamily="34" charset="0"/>
              </a:rPr>
              <a:t> (неудача),</a:t>
            </a:r>
          </a:p>
          <a:p>
            <a:pPr marL="531813" indent="-176213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dirty="0" err="1" smtClean="0">
                <a:latin typeface="+mj-lt"/>
                <a:cs typeface="Arial" pitchFamily="34" charset="0"/>
              </a:rPr>
              <a:t>bad</a:t>
            </a:r>
            <a:r>
              <a:rPr lang="ru-RU" dirty="0" smtClean="0">
                <a:latin typeface="+mj-lt"/>
                <a:cs typeface="Arial" pitchFamily="34" charset="0"/>
              </a:rPr>
              <a:t> (протокольная ошибка).</a:t>
            </a:r>
          </a:p>
          <a:p>
            <a:pPr marR="0" lvl="0" indent="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Данные, передаваемые сервером клиенту, а также статусные отклики, которые не указывают на завершение выполнения команды, имеют префикс * и называются непомеченными откликами.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Intranet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46031" y="617499"/>
            <a:ext cx="828845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b="1" dirty="0" err="1" smtClean="0"/>
              <a:t>Интранет</a:t>
            </a:r>
            <a:r>
              <a:rPr lang="ru-RU" dirty="0" smtClean="0"/>
              <a:t> (</a:t>
            </a:r>
            <a:r>
              <a:rPr lang="ru-RU" i="1" dirty="0" err="1" smtClean="0"/>
              <a:t>Intranet</a:t>
            </a:r>
            <a:r>
              <a:rPr lang="ru-RU" dirty="0" smtClean="0"/>
              <a:t>, </a:t>
            </a:r>
            <a:r>
              <a:rPr lang="ru-RU" b="1" dirty="0" smtClean="0"/>
              <a:t>интрасеть</a:t>
            </a:r>
            <a:r>
              <a:rPr lang="ru-RU" dirty="0" smtClean="0"/>
              <a:t>) — в отличие от сети Интернет, это внутренняя частная сеть организации.  </a:t>
            </a:r>
            <a:r>
              <a:rPr lang="ru-RU" dirty="0" err="1" smtClean="0"/>
              <a:t>Интранет</a:t>
            </a:r>
            <a:r>
              <a:rPr lang="ru-RU" dirty="0" smtClean="0"/>
              <a:t> является частным случаем корпоративной сети.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46031" y="1493811"/>
            <a:ext cx="828845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dirty="0" err="1" smtClean="0"/>
              <a:t>Интранет</a:t>
            </a:r>
            <a:r>
              <a:rPr lang="ru-RU" dirty="0" smtClean="0"/>
              <a:t> строится по тем же принципам, что и Интернет, и представляет собой его уменьшенную копию, приспособленную для частных нужд. </a:t>
            </a:r>
            <a:r>
              <a:rPr lang="ru-RU" dirty="0" err="1" smtClean="0"/>
              <a:t>Интранет</a:t>
            </a:r>
            <a:r>
              <a:rPr lang="ru-RU" dirty="0" smtClean="0"/>
              <a:t> — это «частный» Интернет, ограниченный виртуальным пространством отдельно взятой организации. </a:t>
            </a:r>
          </a:p>
          <a:p>
            <a:pPr indent="361950" algn="just"/>
            <a:r>
              <a:rPr lang="ru-RU" dirty="0" err="1" smtClean="0"/>
              <a:t>Интранет</a:t>
            </a:r>
            <a:r>
              <a:rPr lang="ru-RU" dirty="0" smtClean="0"/>
              <a:t> не обязательно должен обеспечивать доступ к Интернету. Когда такой доступ обеспечивается, </a:t>
            </a:r>
            <a:r>
              <a:rPr lang="ru-RU" dirty="0" err="1" smtClean="0"/>
              <a:t>интранет</a:t>
            </a:r>
            <a:r>
              <a:rPr lang="ru-RU" dirty="0" smtClean="0"/>
              <a:t> ограждается  от несанкционированного внешнего доступа. Тогда находящиеся за пределами предприятия сотрудники обычно могут получить доступ к </a:t>
            </a:r>
            <a:r>
              <a:rPr lang="ru-RU" dirty="0" err="1" smtClean="0"/>
              <a:t>интранету</a:t>
            </a:r>
            <a:r>
              <a:rPr lang="ru-RU" dirty="0" smtClean="0"/>
              <a:t> через </a:t>
            </a:r>
            <a:r>
              <a:rPr lang="en-US" dirty="0" smtClean="0"/>
              <a:t>VPN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82544" y="3794130"/>
            <a:ext cx="82884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dirty="0" smtClean="0"/>
              <a:t>Зачастую под </a:t>
            </a:r>
            <a:r>
              <a:rPr lang="ru-RU" dirty="0" err="1" smtClean="0"/>
              <a:t>интранетом</a:t>
            </a:r>
            <a:r>
              <a:rPr lang="ru-RU" dirty="0" smtClean="0"/>
              <a:t> имеют в виду только его видимую часть – внутренний </a:t>
            </a:r>
            <a:r>
              <a:rPr lang="ru-RU" dirty="0" err="1" smtClean="0"/>
              <a:t>веб-сайт</a:t>
            </a:r>
            <a:r>
              <a:rPr lang="ru-RU" dirty="0" smtClean="0"/>
              <a:t> организации.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55570" y="5259250"/>
            <a:ext cx="81423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err="1" smtClean="0"/>
              <a:t>Экстранет</a:t>
            </a:r>
            <a:r>
              <a:rPr lang="ru-RU" dirty="0" smtClean="0"/>
              <a:t> (</a:t>
            </a:r>
            <a:r>
              <a:rPr lang="ru-RU" i="1" dirty="0" err="1" smtClean="0"/>
              <a:t>extranet</a:t>
            </a:r>
            <a:r>
              <a:rPr lang="ru-RU" dirty="0" smtClean="0"/>
              <a:t>) — в отличие от </a:t>
            </a:r>
            <a:r>
              <a:rPr lang="ru-RU" dirty="0" err="1" smtClean="0"/>
              <a:t>интранета</a:t>
            </a:r>
            <a:r>
              <a:rPr lang="ru-RU" dirty="0" smtClean="0"/>
              <a:t> предоставляет часть корпоративной информации и корпоративных приложений деловым партнерам компании (клиентам, поставщикам). При этом их права их значительно ниже, чем у сотрудников компании.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46031" y="4487877"/>
            <a:ext cx="82884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dirty="0" err="1" smtClean="0"/>
              <a:t>Интранет</a:t>
            </a:r>
            <a:r>
              <a:rPr lang="ru-RU" dirty="0" smtClean="0"/>
              <a:t> должен обеспечивать высокую скорость, надежность и безопасность передачи данных.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Беспроводная связь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75556" y="944724"/>
            <a:ext cx="81369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/>
            <a:r>
              <a:rPr lang="ru-RU" b="1" dirty="0" smtClean="0"/>
              <a:t>Радиоканал</a:t>
            </a:r>
            <a:r>
              <a:rPr lang="ru-RU" dirty="0" smtClean="0"/>
              <a:t> – наиболее распространенный канал беспроводной связи.</a:t>
            </a:r>
          </a:p>
          <a:p>
            <a:pPr indent="361950" algn="just"/>
            <a:r>
              <a:rPr lang="ru-RU" dirty="0" smtClean="0"/>
              <a:t>Особенность радиоканала состоит в том, что сигнал свободно излучается в эфир, он не замкнут в кабель, поэтому возникают проблемы совместимости с другими источниками радиоволн (радио- и </a:t>
            </a:r>
            <a:r>
              <a:rPr lang="ru-RU" dirty="0" err="1" smtClean="0"/>
              <a:t>телевещательными</a:t>
            </a:r>
            <a:r>
              <a:rPr lang="ru-RU" dirty="0" smtClean="0"/>
              <a:t> станциями, радарами, радиолюбительскими и профессиональными передатчиками и т.д.).</a:t>
            </a:r>
          </a:p>
          <a:p>
            <a:pPr indent="361950" algn="just"/>
            <a:r>
              <a:rPr lang="ru-RU" dirty="0" smtClean="0"/>
              <a:t>Главными </a:t>
            </a:r>
            <a:r>
              <a:rPr lang="ru-RU" i="1" dirty="0" smtClean="0"/>
              <a:t>недостатками</a:t>
            </a:r>
            <a:r>
              <a:rPr lang="ru-RU" dirty="0" smtClean="0"/>
              <a:t> радиоканала является его плохая защита от прослушивания и слабая помехозащищенность.</a:t>
            </a:r>
          </a:p>
          <a:p>
            <a:pPr indent="361950" algn="just"/>
            <a:r>
              <a:rPr lang="ru-RU" dirty="0" smtClean="0"/>
              <a:t>Радиоканал широко применяется в глобальных сетях как для наземной, так и для спутниковой связи. В этом применении у радиоканала нет конкурентов, так как радиоволны могут дойти до любой точки земного шара.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31540" y="4005064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dirty="0" smtClean="0"/>
              <a:t>Иногда используют </a:t>
            </a:r>
            <a:r>
              <a:rPr lang="ru-RU" b="1" dirty="0" smtClean="0"/>
              <a:t>инфракрасный</a:t>
            </a:r>
            <a:r>
              <a:rPr lang="ru-RU" dirty="0" smtClean="0"/>
              <a:t> канал. Главное его преимущество по сравнению с радиоканалом – нечувствительность к электромагнитным помехам.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31540" y="4869160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/>
            <a:r>
              <a:rPr lang="ru-RU" dirty="0" smtClean="0"/>
              <a:t>Все беспроводные каналы связи подходят для топологии типа </a:t>
            </a:r>
            <a:r>
              <a:rPr lang="ru-RU" i="1" dirty="0" smtClean="0"/>
              <a:t>шина</a:t>
            </a:r>
            <a:r>
              <a:rPr lang="ru-RU" dirty="0" smtClean="0"/>
              <a:t>, в которой информация передается одновременно всем абонентам. Но при использовании узконаправленной передачи и/или частотного разделения по каналам можно реализовать любые топологии.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Топология локальных сетей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764704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Топология</a:t>
            </a:r>
            <a:r>
              <a:rPr lang="ru-RU" dirty="0"/>
              <a:t> локальных сетей – способ объединения компьютеров в сеть.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052736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Существует три основных топологии локальных сетей:</a:t>
            </a:r>
          </a:p>
          <a:p>
            <a:pPr>
              <a:buFont typeface="Calibri" pitchFamily="34" charset="0"/>
              <a:buChar char="–"/>
            </a:pPr>
            <a:r>
              <a:rPr lang="ru-RU" dirty="0" smtClean="0"/>
              <a:t> </a:t>
            </a:r>
            <a:r>
              <a:rPr lang="ru-RU" b="1" dirty="0" smtClean="0"/>
              <a:t>шина (</a:t>
            </a:r>
            <a:r>
              <a:rPr lang="en-US" b="1" dirty="0" smtClean="0"/>
              <a:t>bus)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2348880"/>
            <a:ext cx="1800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alibri" pitchFamily="34" charset="0"/>
              <a:buChar char="–"/>
            </a:pPr>
            <a:r>
              <a:rPr lang="ru-RU" b="1" dirty="0" smtClean="0"/>
              <a:t> звезда</a:t>
            </a:r>
            <a:r>
              <a:rPr lang="en-US" b="1" dirty="0" smtClean="0"/>
              <a:t> (star)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4850467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alibri" pitchFamily="34" charset="0"/>
              <a:buChar char="–"/>
            </a:pPr>
            <a:r>
              <a:rPr lang="ru-RU" dirty="0" smtClean="0"/>
              <a:t> </a:t>
            </a:r>
            <a:r>
              <a:rPr lang="ru-RU" b="1" dirty="0" smtClean="0"/>
              <a:t>кольцо</a:t>
            </a:r>
            <a:r>
              <a:rPr lang="en-US" b="1" dirty="0" smtClean="0"/>
              <a:t> (ring)</a:t>
            </a:r>
            <a:endParaRPr lang="ru-RU" b="1" dirty="0"/>
          </a:p>
        </p:txBody>
      </p:sp>
      <p:pic>
        <p:nvPicPr>
          <p:cNvPr id="7" name="Рисунок 6" descr="&amp;Scy;&amp;iecy;&amp;tcy;&amp;iecy;&amp;vcy;&amp;acy;&amp;yacy; &amp;tcy;&amp;ocy;&amp;pcy;&amp;ocy;&amp;lcy;&amp;ocy;&amp;gcy;&amp;icy;&amp;yacy; &amp;shcy;&amp;icy;&amp;ncy;&amp;acy;"/>
          <p:cNvPicPr/>
          <p:nvPr/>
        </p:nvPicPr>
        <p:blipFill>
          <a:blip r:embed="rId2" cstate="print"/>
          <a:srcRect l="1745" t="5800" r="3090" b="12226"/>
          <a:stretch>
            <a:fillRect/>
          </a:stretch>
        </p:blipFill>
        <p:spPr bwMode="auto">
          <a:xfrm>
            <a:off x="2483768" y="1556792"/>
            <a:ext cx="3847000" cy="779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&amp;Scy;&amp;iecy;&amp;tcy;&amp;iecy;&amp;vcy;&amp;acy;&amp;yacy; &amp;tcy;&amp;ocy;&amp;pcy;&amp;ocy;&amp;lcy;&amp;ocy;&amp;gcy;&amp;icy;&amp;yacy; &amp;zcy;&amp;vcy;&amp;iecy;&amp;zcy;&amp;dcy;&amp;acy;"/>
          <p:cNvPicPr/>
          <p:nvPr/>
        </p:nvPicPr>
        <p:blipFill>
          <a:blip r:embed="rId3" cstate="print"/>
          <a:srcRect l="19670" t="1637" r="21106" b="7729"/>
          <a:stretch>
            <a:fillRect/>
          </a:stretch>
        </p:blipFill>
        <p:spPr bwMode="auto">
          <a:xfrm>
            <a:off x="899592" y="2924944"/>
            <a:ext cx="2736304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&amp;Tcy;&amp;ocy;&amp;pcy;&amp;ocy;&amp;lcy;&amp;ocy;&amp;gcy;&amp;icy;&amp;yacy; &amp;pcy;&amp;acy;&amp;scy;&amp;scy;&amp;icy;&amp;vcy;&amp;ncy;&amp;acy;&amp;yacy; &amp;zcy;&amp;vcy;&amp;iecy;&amp;zcy;&amp;dcy;&amp;acy; &amp;icy; &amp;iecy;&amp;iecy; &amp;ecy;&amp;kcy;&amp;vcy;&amp;icy;&amp;vcy;&amp;acy;&amp;lcy;&amp;iecy;&amp;ncy;&amp;tcy;&amp;ncy;&amp;acy;&amp;yacy; &amp;scy;&amp;khcy;&amp;iecy;&amp;mcy;&amp;acy;"/>
          <p:cNvPicPr/>
          <p:nvPr/>
        </p:nvPicPr>
        <p:blipFill>
          <a:blip r:embed="rId4" cstate="print"/>
          <a:srcRect l="3351" t="3214" r="4529" b="7011"/>
          <a:stretch>
            <a:fillRect/>
          </a:stretch>
        </p:blipFill>
        <p:spPr bwMode="auto">
          <a:xfrm>
            <a:off x="3635896" y="2852936"/>
            <a:ext cx="4920615" cy="1917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&amp;Scy;&amp;iecy;&amp;tcy;&amp;iecy;&amp;vcy;&amp;acy;&amp;yacy; &amp;tcy;&amp;ocy;&amp;pcy;&amp;ocy;&amp;lcy;&amp;ocy;&amp;gcy;&amp;icy;&amp;yacy; &amp;kcy;&amp;ocy;&amp;lcy;&amp;softcy;&amp;tscy;&amp;ocy;"/>
          <p:cNvPicPr/>
          <p:nvPr/>
        </p:nvPicPr>
        <p:blipFill>
          <a:blip r:embed="rId5" cstate="print"/>
          <a:srcRect l="17877" t="2376" r="17568" b="6739"/>
          <a:stretch>
            <a:fillRect/>
          </a:stretch>
        </p:blipFill>
        <p:spPr bwMode="auto">
          <a:xfrm>
            <a:off x="2987824" y="5013176"/>
            <a:ext cx="2605594" cy="1746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1403648" y="2636912"/>
            <a:ext cx="1800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активная звезда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220072" y="2636912"/>
            <a:ext cx="21602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пассивная звезда</a:t>
            </a:r>
            <a:endParaRPr lang="ru-RU" dirty="0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Примеры сложной топологии сети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836712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alibri" pitchFamily="34" charset="0"/>
              <a:buChar char="–"/>
            </a:pPr>
            <a:r>
              <a:rPr lang="ru-RU" dirty="0" smtClean="0"/>
              <a:t> </a:t>
            </a:r>
            <a:r>
              <a:rPr lang="ru-RU" b="1" dirty="0" smtClean="0"/>
              <a:t>снежинка</a:t>
            </a:r>
            <a:endParaRPr lang="ru-RU" b="1" dirty="0"/>
          </a:p>
        </p:txBody>
      </p:sp>
      <p:sp>
        <p:nvSpPr>
          <p:cNvPr id="18525" name="Rectangle 9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8433" name="Group 1"/>
          <p:cNvGrpSpPr>
            <a:grpSpLocks noChangeAspect="1"/>
          </p:cNvGrpSpPr>
          <p:nvPr/>
        </p:nvGrpSpPr>
        <p:grpSpPr bwMode="auto">
          <a:xfrm>
            <a:off x="2483768" y="1196752"/>
            <a:ext cx="3559027" cy="2736304"/>
            <a:chOff x="3801" y="1615"/>
            <a:chExt cx="6803" cy="5229"/>
          </a:xfrm>
        </p:grpSpPr>
        <p:sp>
          <p:nvSpPr>
            <p:cNvPr id="18524" name="AutoShape 92"/>
            <p:cNvSpPr>
              <a:spLocks noChangeAspect="1" noChangeArrowheads="1" noTextEdit="1"/>
            </p:cNvSpPr>
            <p:nvPr/>
          </p:nvSpPr>
          <p:spPr bwMode="auto">
            <a:xfrm>
              <a:off x="3801" y="1615"/>
              <a:ext cx="6803" cy="5229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8519" name="Group 87"/>
            <p:cNvGrpSpPr>
              <a:grpSpLocks/>
            </p:cNvGrpSpPr>
            <p:nvPr/>
          </p:nvGrpSpPr>
          <p:grpSpPr bwMode="auto">
            <a:xfrm>
              <a:off x="4131" y="2820"/>
              <a:ext cx="751" cy="546"/>
              <a:chOff x="3168" y="5263"/>
              <a:chExt cx="1621" cy="1278"/>
            </a:xfrm>
          </p:grpSpPr>
          <p:sp>
            <p:nvSpPr>
              <p:cNvPr id="18523" name="Rectangle 91"/>
              <p:cNvSpPr>
                <a:spLocks noChangeArrowheads="1"/>
              </p:cNvSpPr>
              <p:nvPr/>
            </p:nvSpPr>
            <p:spPr bwMode="auto">
              <a:xfrm>
                <a:off x="3387" y="5263"/>
                <a:ext cx="1139" cy="8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22" name="Rectangle 90"/>
              <p:cNvSpPr>
                <a:spLocks noChangeArrowheads="1"/>
              </p:cNvSpPr>
              <p:nvPr/>
            </p:nvSpPr>
            <p:spPr bwMode="auto">
              <a:xfrm>
                <a:off x="3738" y="6100"/>
                <a:ext cx="438" cy="1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21" name="AutoShape 89"/>
              <p:cNvSpPr>
                <a:spLocks noChangeArrowheads="1"/>
              </p:cNvSpPr>
              <p:nvPr/>
            </p:nvSpPr>
            <p:spPr bwMode="auto">
              <a:xfrm flipV="1">
                <a:off x="3168" y="6232"/>
                <a:ext cx="1621" cy="309"/>
              </a:xfrm>
              <a:custGeom>
                <a:avLst/>
                <a:gdLst>
                  <a:gd name="G0" fmla="+- 2478 0 0"/>
                  <a:gd name="G1" fmla="+- 21600 0 2478"/>
                  <a:gd name="G2" fmla="*/ 2478 1 2"/>
                  <a:gd name="G3" fmla="+- 21600 0 G2"/>
                  <a:gd name="G4" fmla="+/ 2478 21600 2"/>
                  <a:gd name="G5" fmla="+/ G1 0 2"/>
                  <a:gd name="G6" fmla="*/ 21600 21600 2478"/>
                  <a:gd name="G7" fmla="*/ G6 1 2"/>
                  <a:gd name="G8" fmla="+- 21600 0 G7"/>
                  <a:gd name="G9" fmla="*/ 21600 1 2"/>
                  <a:gd name="G10" fmla="+- 2478 0 G9"/>
                  <a:gd name="G11" fmla="?: G10 G8 0"/>
                  <a:gd name="G12" fmla="?: G10 G7 21600"/>
                  <a:gd name="T0" fmla="*/ 20361 w 21600"/>
                  <a:gd name="T1" fmla="*/ 10800 h 21600"/>
                  <a:gd name="T2" fmla="*/ 10800 w 21600"/>
                  <a:gd name="T3" fmla="*/ 21600 h 21600"/>
                  <a:gd name="T4" fmla="*/ 1239 w 21600"/>
                  <a:gd name="T5" fmla="*/ 10800 h 21600"/>
                  <a:gd name="T6" fmla="*/ 10800 w 21600"/>
                  <a:gd name="T7" fmla="*/ 0 h 21600"/>
                  <a:gd name="T8" fmla="*/ 3039 w 21600"/>
                  <a:gd name="T9" fmla="*/ 3039 h 21600"/>
                  <a:gd name="T10" fmla="*/ 18561 w 21600"/>
                  <a:gd name="T11" fmla="*/ 18561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2478" y="21600"/>
                    </a:lnTo>
                    <a:lnTo>
                      <a:pt x="19122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20" name="Rectangle 88"/>
              <p:cNvSpPr>
                <a:spLocks noChangeArrowheads="1"/>
              </p:cNvSpPr>
              <p:nvPr/>
            </p:nvSpPr>
            <p:spPr bwMode="auto">
              <a:xfrm>
                <a:off x="3519" y="5395"/>
                <a:ext cx="876" cy="57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8514" name="Group 82"/>
            <p:cNvGrpSpPr>
              <a:grpSpLocks/>
            </p:cNvGrpSpPr>
            <p:nvPr/>
          </p:nvGrpSpPr>
          <p:grpSpPr bwMode="auto">
            <a:xfrm>
              <a:off x="5727" y="1794"/>
              <a:ext cx="749" cy="545"/>
              <a:chOff x="3168" y="5263"/>
              <a:chExt cx="1621" cy="1278"/>
            </a:xfrm>
          </p:grpSpPr>
          <p:sp>
            <p:nvSpPr>
              <p:cNvPr id="18518" name="Rectangle 86"/>
              <p:cNvSpPr>
                <a:spLocks noChangeArrowheads="1"/>
              </p:cNvSpPr>
              <p:nvPr/>
            </p:nvSpPr>
            <p:spPr bwMode="auto">
              <a:xfrm>
                <a:off x="3387" y="5263"/>
                <a:ext cx="1139" cy="8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17" name="Rectangle 85"/>
              <p:cNvSpPr>
                <a:spLocks noChangeArrowheads="1"/>
              </p:cNvSpPr>
              <p:nvPr/>
            </p:nvSpPr>
            <p:spPr bwMode="auto">
              <a:xfrm>
                <a:off x="3738" y="6100"/>
                <a:ext cx="438" cy="1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16" name="AutoShape 84"/>
              <p:cNvSpPr>
                <a:spLocks noChangeArrowheads="1"/>
              </p:cNvSpPr>
              <p:nvPr/>
            </p:nvSpPr>
            <p:spPr bwMode="auto">
              <a:xfrm flipV="1">
                <a:off x="3168" y="6232"/>
                <a:ext cx="1621" cy="309"/>
              </a:xfrm>
              <a:custGeom>
                <a:avLst/>
                <a:gdLst>
                  <a:gd name="G0" fmla="+- 2478 0 0"/>
                  <a:gd name="G1" fmla="+- 21600 0 2478"/>
                  <a:gd name="G2" fmla="*/ 2478 1 2"/>
                  <a:gd name="G3" fmla="+- 21600 0 G2"/>
                  <a:gd name="G4" fmla="+/ 2478 21600 2"/>
                  <a:gd name="G5" fmla="+/ G1 0 2"/>
                  <a:gd name="G6" fmla="*/ 21600 21600 2478"/>
                  <a:gd name="G7" fmla="*/ G6 1 2"/>
                  <a:gd name="G8" fmla="+- 21600 0 G7"/>
                  <a:gd name="G9" fmla="*/ 21600 1 2"/>
                  <a:gd name="G10" fmla="+- 2478 0 G9"/>
                  <a:gd name="G11" fmla="?: G10 G8 0"/>
                  <a:gd name="G12" fmla="?: G10 G7 21600"/>
                  <a:gd name="T0" fmla="*/ 20361 w 21600"/>
                  <a:gd name="T1" fmla="*/ 10800 h 21600"/>
                  <a:gd name="T2" fmla="*/ 10800 w 21600"/>
                  <a:gd name="T3" fmla="*/ 21600 h 21600"/>
                  <a:gd name="T4" fmla="*/ 1239 w 21600"/>
                  <a:gd name="T5" fmla="*/ 10800 h 21600"/>
                  <a:gd name="T6" fmla="*/ 10800 w 21600"/>
                  <a:gd name="T7" fmla="*/ 0 h 21600"/>
                  <a:gd name="T8" fmla="*/ 3039 w 21600"/>
                  <a:gd name="T9" fmla="*/ 3039 h 21600"/>
                  <a:gd name="T10" fmla="*/ 18561 w 21600"/>
                  <a:gd name="T11" fmla="*/ 18561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2478" y="21600"/>
                    </a:lnTo>
                    <a:lnTo>
                      <a:pt x="19122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15" name="Rectangle 83"/>
              <p:cNvSpPr>
                <a:spLocks noChangeArrowheads="1"/>
              </p:cNvSpPr>
              <p:nvPr/>
            </p:nvSpPr>
            <p:spPr bwMode="auto">
              <a:xfrm>
                <a:off x="3519" y="5395"/>
                <a:ext cx="876" cy="57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8509" name="Group 77"/>
            <p:cNvGrpSpPr>
              <a:grpSpLocks/>
            </p:cNvGrpSpPr>
            <p:nvPr/>
          </p:nvGrpSpPr>
          <p:grpSpPr bwMode="auto">
            <a:xfrm>
              <a:off x="7380" y="2820"/>
              <a:ext cx="751" cy="546"/>
              <a:chOff x="3168" y="5263"/>
              <a:chExt cx="1621" cy="1278"/>
            </a:xfrm>
          </p:grpSpPr>
          <p:sp>
            <p:nvSpPr>
              <p:cNvPr id="18513" name="Rectangle 81"/>
              <p:cNvSpPr>
                <a:spLocks noChangeArrowheads="1"/>
              </p:cNvSpPr>
              <p:nvPr/>
            </p:nvSpPr>
            <p:spPr bwMode="auto">
              <a:xfrm>
                <a:off x="3387" y="5263"/>
                <a:ext cx="1139" cy="8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12" name="Rectangle 80"/>
              <p:cNvSpPr>
                <a:spLocks noChangeArrowheads="1"/>
              </p:cNvSpPr>
              <p:nvPr/>
            </p:nvSpPr>
            <p:spPr bwMode="auto">
              <a:xfrm>
                <a:off x="3738" y="6100"/>
                <a:ext cx="438" cy="1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11" name="AutoShape 79"/>
              <p:cNvSpPr>
                <a:spLocks noChangeArrowheads="1"/>
              </p:cNvSpPr>
              <p:nvPr/>
            </p:nvSpPr>
            <p:spPr bwMode="auto">
              <a:xfrm flipV="1">
                <a:off x="3168" y="6232"/>
                <a:ext cx="1621" cy="309"/>
              </a:xfrm>
              <a:custGeom>
                <a:avLst/>
                <a:gdLst>
                  <a:gd name="G0" fmla="+- 2478 0 0"/>
                  <a:gd name="G1" fmla="+- 21600 0 2478"/>
                  <a:gd name="G2" fmla="*/ 2478 1 2"/>
                  <a:gd name="G3" fmla="+- 21600 0 G2"/>
                  <a:gd name="G4" fmla="+/ 2478 21600 2"/>
                  <a:gd name="G5" fmla="+/ G1 0 2"/>
                  <a:gd name="G6" fmla="*/ 21600 21600 2478"/>
                  <a:gd name="G7" fmla="*/ G6 1 2"/>
                  <a:gd name="G8" fmla="+- 21600 0 G7"/>
                  <a:gd name="G9" fmla="*/ 21600 1 2"/>
                  <a:gd name="G10" fmla="+- 2478 0 G9"/>
                  <a:gd name="G11" fmla="?: G10 G8 0"/>
                  <a:gd name="G12" fmla="?: G10 G7 21600"/>
                  <a:gd name="T0" fmla="*/ 20361 w 21600"/>
                  <a:gd name="T1" fmla="*/ 10800 h 21600"/>
                  <a:gd name="T2" fmla="*/ 10800 w 21600"/>
                  <a:gd name="T3" fmla="*/ 21600 h 21600"/>
                  <a:gd name="T4" fmla="*/ 1239 w 21600"/>
                  <a:gd name="T5" fmla="*/ 10800 h 21600"/>
                  <a:gd name="T6" fmla="*/ 10800 w 21600"/>
                  <a:gd name="T7" fmla="*/ 0 h 21600"/>
                  <a:gd name="T8" fmla="*/ 3039 w 21600"/>
                  <a:gd name="T9" fmla="*/ 3039 h 21600"/>
                  <a:gd name="T10" fmla="*/ 18561 w 21600"/>
                  <a:gd name="T11" fmla="*/ 18561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2478" y="21600"/>
                    </a:lnTo>
                    <a:lnTo>
                      <a:pt x="19122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10" name="Rectangle 78"/>
              <p:cNvSpPr>
                <a:spLocks noChangeArrowheads="1"/>
              </p:cNvSpPr>
              <p:nvPr/>
            </p:nvSpPr>
            <p:spPr bwMode="auto">
              <a:xfrm>
                <a:off x="3519" y="5395"/>
                <a:ext cx="876" cy="57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8504" name="Group 72"/>
            <p:cNvGrpSpPr>
              <a:grpSpLocks/>
            </p:cNvGrpSpPr>
            <p:nvPr/>
          </p:nvGrpSpPr>
          <p:grpSpPr bwMode="auto">
            <a:xfrm>
              <a:off x="6776" y="4481"/>
              <a:ext cx="749" cy="547"/>
              <a:chOff x="3168" y="5263"/>
              <a:chExt cx="1621" cy="1278"/>
            </a:xfrm>
          </p:grpSpPr>
          <p:sp>
            <p:nvSpPr>
              <p:cNvPr id="18508" name="Rectangle 76"/>
              <p:cNvSpPr>
                <a:spLocks noChangeArrowheads="1"/>
              </p:cNvSpPr>
              <p:nvPr/>
            </p:nvSpPr>
            <p:spPr bwMode="auto">
              <a:xfrm>
                <a:off x="3387" y="5263"/>
                <a:ext cx="1139" cy="8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07" name="Rectangle 75"/>
              <p:cNvSpPr>
                <a:spLocks noChangeArrowheads="1"/>
              </p:cNvSpPr>
              <p:nvPr/>
            </p:nvSpPr>
            <p:spPr bwMode="auto">
              <a:xfrm>
                <a:off x="3738" y="6100"/>
                <a:ext cx="438" cy="1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06" name="AutoShape 74"/>
              <p:cNvSpPr>
                <a:spLocks noChangeArrowheads="1"/>
              </p:cNvSpPr>
              <p:nvPr/>
            </p:nvSpPr>
            <p:spPr bwMode="auto">
              <a:xfrm flipV="1">
                <a:off x="3168" y="6232"/>
                <a:ext cx="1621" cy="309"/>
              </a:xfrm>
              <a:custGeom>
                <a:avLst/>
                <a:gdLst>
                  <a:gd name="G0" fmla="+- 2478 0 0"/>
                  <a:gd name="G1" fmla="+- 21600 0 2478"/>
                  <a:gd name="G2" fmla="*/ 2478 1 2"/>
                  <a:gd name="G3" fmla="+- 21600 0 G2"/>
                  <a:gd name="G4" fmla="+/ 2478 21600 2"/>
                  <a:gd name="G5" fmla="+/ G1 0 2"/>
                  <a:gd name="G6" fmla="*/ 21600 21600 2478"/>
                  <a:gd name="G7" fmla="*/ G6 1 2"/>
                  <a:gd name="G8" fmla="+- 21600 0 G7"/>
                  <a:gd name="G9" fmla="*/ 21600 1 2"/>
                  <a:gd name="G10" fmla="+- 2478 0 G9"/>
                  <a:gd name="G11" fmla="?: G10 G8 0"/>
                  <a:gd name="G12" fmla="?: G10 G7 21600"/>
                  <a:gd name="T0" fmla="*/ 20361 w 21600"/>
                  <a:gd name="T1" fmla="*/ 10800 h 21600"/>
                  <a:gd name="T2" fmla="*/ 10800 w 21600"/>
                  <a:gd name="T3" fmla="*/ 21600 h 21600"/>
                  <a:gd name="T4" fmla="*/ 1239 w 21600"/>
                  <a:gd name="T5" fmla="*/ 10800 h 21600"/>
                  <a:gd name="T6" fmla="*/ 10800 w 21600"/>
                  <a:gd name="T7" fmla="*/ 0 h 21600"/>
                  <a:gd name="T8" fmla="*/ 3039 w 21600"/>
                  <a:gd name="T9" fmla="*/ 3039 h 21600"/>
                  <a:gd name="T10" fmla="*/ 18561 w 21600"/>
                  <a:gd name="T11" fmla="*/ 18561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2478" y="21600"/>
                    </a:lnTo>
                    <a:lnTo>
                      <a:pt x="19122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05" name="Rectangle 73"/>
              <p:cNvSpPr>
                <a:spLocks noChangeArrowheads="1"/>
              </p:cNvSpPr>
              <p:nvPr/>
            </p:nvSpPr>
            <p:spPr bwMode="auto">
              <a:xfrm>
                <a:off x="3519" y="5395"/>
                <a:ext cx="876" cy="57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8499" name="Group 67"/>
            <p:cNvGrpSpPr>
              <a:grpSpLocks/>
            </p:cNvGrpSpPr>
            <p:nvPr/>
          </p:nvGrpSpPr>
          <p:grpSpPr bwMode="auto">
            <a:xfrm>
              <a:off x="4667" y="4538"/>
              <a:ext cx="749" cy="547"/>
              <a:chOff x="3168" y="5263"/>
              <a:chExt cx="1621" cy="1278"/>
            </a:xfrm>
          </p:grpSpPr>
          <p:sp>
            <p:nvSpPr>
              <p:cNvPr id="18503" name="Rectangle 71"/>
              <p:cNvSpPr>
                <a:spLocks noChangeArrowheads="1"/>
              </p:cNvSpPr>
              <p:nvPr/>
            </p:nvSpPr>
            <p:spPr bwMode="auto">
              <a:xfrm>
                <a:off x="3387" y="5263"/>
                <a:ext cx="1139" cy="8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02" name="Rectangle 70"/>
              <p:cNvSpPr>
                <a:spLocks noChangeArrowheads="1"/>
              </p:cNvSpPr>
              <p:nvPr/>
            </p:nvSpPr>
            <p:spPr bwMode="auto">
              <a:xfrm>
                <a:off x="3738" y="6100"/>
                <a:ext cx="438" cy="1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01" name="AutoShape 69"/>
              <p:cNvSpPr>
                <a:spLocks noChangeArrowheads="1"/>
              </p:cNvSpPr>
              <p:nvPr/>
            </p:nvSpPr>
            <p:spPr bwMode="auto">
              <a:xfrm flipV="1">
                <a:off x="3168" y="6232"/>
                <a:ext cx="1621" cy="309"/>
              </a:xfrm>
              <a:custGeom>
                <a:avLst/>
                <a:gdLst>
                  <a:gd name="G0" fmla="+- 2478 0 0"/>
                  <a:gd name="G1" fmla="+- 21600 0 2478"/>
                  <a:gd name="G2" fmla="*/ 2478 1 2"/>
                  <a:gd name="G3" fmla="+- 21600 0 G2"/>
                  <a:gd name="G4" fmla="+/ 2478 21600 2"/>
                  <a:gd name="G5" fmla="+/ G1 0 2"/>
                  <a:gd name="G6" fmla="*/ 21600 21600 2478"/>
                  <a:gd name="G7" fmla="*/ G6 1 2"/>
                  <a:gd name="G8" fmla="+- 21600 0 G7"/>
                  <a:gd name="G9" fmla="*/ 21600 1 2"/>
                  <a:gd name="G10" fmla="+- 2478 0 G9"/>
                  <a:gd name="G11" fmla="?: G10 G8 0"/>
                  <a:gd name="G12" fmla="?: G10 G7 21600"/>
                  <a:gd name="T0" fmla="*/ 20361 w 21600"/>
                  <a:gd name="T1" fmla="*/ 10800 h 21600"/>
                  <a:gd name="T2" fmla="*/ 10800 w 21600"/>
                  <a:gd name="T3" fmla="*/ 21600 h 21600"/>
                  <a:gd name="T4" fmla="*/ 1239 w 21600"/>
                  <a:gd name="T5" fmla="*/ 10800 h 21600"/>
                  <a:gd name="T6" fmla="*/ 10800 w 21600"/>
                  <a:gd name="T7" fmla="*/ 0 h 21600"/>
                  <a:gd name="T8" fmla="*/ 3039 w 21600"/>
                  <a:gd name="T9" fmla="*/ 3039 h 21600"/>
                  <a:gd name="T10" fmla="*/ 18561 w 21600"/>
                  <a:gd name="T11" fmla="*/ 18561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2478" y="21600"/>
                    </a:lnTo>
                    <a:lnTo>
                      <a:pt x="19122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00" name="Rectangle 68"/>
              <p:cNvSpPr>
                <a:spLocks noChangeArrowheads="1"/>
              </p:cNvSpPr>
              <p:nvPr/>
            </p:nvSpPr>
            <p:spPr bwMode="auto">
              <a:xfrm>
                <a:off x="3519" y="5395"/>
                <a:ext cx="876" cy="57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18498" name="AutoShape 66"/>
            <p:cNvSpPr>
              <a:spLocks noChangeShapeType="1"/>
            </p:cNvSpPr>
            <p:nvPr/>
          </p:nvSpPr>
          <p:spPr bwMode="auto">
            <a:xfrm>
              <a:off x="6101" y="2339"/>
              <a:ext cx="71" cy="10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497" name="AutoShape 65"/>
            <p:cNvSpPr>
              <a:spLocks noChangeShapeType="1"/>
            </p:cNvSpPr>
            <p:nvPr/>
          </p:nvSpPr>
          <p:spPr bwMode="auto">
            <a:xfrm>
              <a:off x="4760" y="2999"/>
              <a:ext cx="1298" cy="52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496" name="AutoShape 64"/>
            <p:cNvSpPr>
              <a:spLocks noChangeShapeType="1"/>
            </p:cNvSpPr>
            <p:nvPr/>
          </p:nvSpPr>
          <p:spPr bwMode="auto">
            <a:xfrm flipH="1">
              <a:off x="6253" y="2999"/>
              <a:ext cx="1228" cy="44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495" name="AutoShape 63"/>
            <p:cNvSpPr>
              <a:spLocks noChangeShapeType="1"/>
            </p:cNvSpPr>
            <p:nvPr/>
          </p:nvSpPr>
          <p:spPr bwMode="auto">
            <a:xfrm flipH="1" flipV="1">
              <a:off x="6253" y="3609"/>
              <a:ext cx="887" cy="87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494" name="Oval 62"/>
            <p:cNvSpPr>
              <a:spLocks noChangeArrowheads="1"/>
            </p:cNvSpPr>
            <p:nvPr/>
          </p:nvSpPr>
          <p:spPr bwMode="auto">
            <a:xfrm>
              <a:off x="6058" y="3414"/>
              <a:ext cx="228" cy="22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493" name="AutoShape 61"/>
            <p:cNvSpPr>
              <a:spLocks noChangeShapeType="1"/>
            </p:cNvSpPr>
            <p:nvPr/>
          </p:nvSpPr>
          <p:spPr bwMode="auto">
            <a:xfrm flipV="1">
              <a:off x="5031" y="3609"/>
              <a:ext cx="1060" cy="92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8488" name="Group 56"/>
            <p:cNvGrpSpPr>
              <a:grpSpLocks/>
            </p:cNvGrpSpPr>
            <p:nvPr/>
          </p:nvGrpSpPr>
          <p:grpSpPr bwMode="auto">
            <a:xfrm>
              <a:off x="5694" y="3178"/>
              <a:ext cx="751" cy="546"/>
              <a:chOff x="3168" y="5263"/>
              <a:chExt cx="1621" cy="1278"/>
            </a:xfrm>
          </p:grpSpPr>
          <p:sp>
            <p:nvSpPr>
              <p:cNvPr id="18492" name="Rectangle 60"/>
              <p:cNvSpPr>
                <a:spLocks noChangeArrowheads="1"/>
              </p:cNvSpPr>
              <p:nvPr/>
            </p:nvSpPr>
            <p:spPr bwMode="auto">
              <a:xfrm>
                <a:off x="3387" y="5263"/>
                <a:ext cx="1139" cy="8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91" name="Rectangle 59"/>
              <p:cNvSpPr>
                <a:spLocks noChangeArrowheads="1"/>
              </p:cNvSpPr>
              <p:nvPr/>
            </p:nvSpPr>
            <p:spPr bwMode="auto">
              <a:xfrm>
                <a:off x="3738" y="6100"/>
                <a:ext cx="438" cy="1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90" name="AutoShape 58"/>
              <p:cNvSpPr>
                <a:spLocks noChangeArrowheads="1"/>
              </p:cNvSpPr>
              <p:nvPr/>
            </p:nvSpPr>
            <p:spPr bwMode="auto">
              <a:xfrm flipV="1">
                <a:off x="3168" y="6232"/>
                <a:ext cx="1621" cy="309"/>
              </a:xfrm>
              <a:custGeom>
                <a:avLst/>
                <a:gdLst>
                  <a:gd name="G0" fmla="+- 2478 0 0"/>
                  <a:gd name="G1" fmla="+- 21600 0 2478"/>
                  <a:gd name="G2" fmla="*/ 2478 1 2"/>
                  <a:gd name="G3" fmla="+- 21600 0 G2"/>
                  <a:gd name="G4" fmla="+/ 2478 21600 2"/>
                  <a:gd name="G5" fmla="+/ G1 0 2"/>
                  <a:gd name="G6" fmla="*/ 21600 21600 2478"/>
                  <a:gd name="G7" fmla="*/ G6 1 2"/>
                  <a:gd name="G8" fmla="+- 21600 0 G7"/>
                  <a:gd name="G9" fmla="*/ 21600 1 2"/>
                  <a:gd name="G10" fmla="+- 2478 0 G9"/>
                  <a:gd name="G11" fmla="?: G10 G8 0"/>
                  <a:gd name="G12" fmla="?: G10 G7 21600"/>
                  <a:gd name="T0" fmla="*/ 20361 w 21600"/>
                  <a:gd name="T1" fmla="*/ 10800 h 21600"/>
                  <a:gd name="T2" fmla="*/ 10800 w 21600"/>
                  <a:gd name="T3" fmla="*/ 21600 h 21600"/>
                  <a:gd name="T4" fmla="*/ 1239 w 21600"/>
                  <a:gd name="T5" fmla="*/ 10800 h 21600"/>
                  <a:gd name="T6" fmla="*/ 10800 w 21600"/>
                  <a:gd name="T7" fmla="*/ 0 h 21600"/>
                  <a:gd name="T8" fmla="*/ 3039 w 21600"/>
                  <a:gd name="T9" fmla="*/ 3039 h 21600"/>
                  <a:gd name="T10" fmla="*/ 18561 w 21600"/>
                  <a:gd name="T11" fmla="*/ 18561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2478" y="21600"/>
                    </a:lnTo>
                    <a:lnTo>
                      <a:pt x="19122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89" name="Rectangle 57"/>
              <p:cNvSpPr>
                <a:spLocks noChangeArrowheads="1"/>
              </p:cNvSpPr>
              <p:nvPr/>
            </p:nvSpPr>
            <p:spPr bwMode="auto">
              <a:xfrm>
                <a:off x="3519" y="5395"/>
                <a:ext cx="876" cy="57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8483" name="Group 51"/>
            <p:cNvGrpSpPr>
              <a:grpSpLocks/>
            </p:cNvGrpSpPr>
            <p:nvPr/>
          </p:nvGrpSpPr>
          <p:grpSpPr bwMode="auto">
            <a:xfrm>
              <a:off x="6240" y="5776"/>
              <a:ext cx="751" cy="546"/>
              <a:chOff x="3168" y="5263"/>
              <a:chExt cx="1621" cy="1278"/>
            </a:xfrm>
          </p:grpSpPr>
          <p:sp>
            <p:nvSpPr>
              <p:cNvPr id="18487" name="Rectangle 55"/>
              <p:cNvSpPr>
                <a:spLocks noChangeArrowheads="1"/>
              </p:cNvSpPr>
              <p:nvPr/>
            </p:nvSpPr>
            <p:spPr bwMode="auto">
              <a:xfrm>
                <a:off x="3387" y="5263"/>
                <a:ext cx="1139" cy="8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86" name="Rectangle 54"/>
              <p:cNvSpPr>
                <a:spLocks noChangeArrowheads="1"/>
              </p:cNvSpPr>
              <p:nvPr/>
            </p:nvSpPr>
            <p:spPr bwMode="auto">
              <a:xfrm>
                <a:off x="3738" y="6100"/>
                <a:ext cx="438" cy="1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85" name="AutoShape 53"/>
              <p:cNvSpPr>
                <a:spLocks noChangeArrowheads="1"/>
              </p:cNvSpPr>
              <p:nvPr/>
            </p:nvSpPr>
            <p:spPr bwMode="auto">
              <a:xfrm flipV="1">
                <a:off x="3168" y="6232"/>
                <a:ext cx="1621" cy="309"/>
              </a:xfrm>
              <a:custGeom>
                <a:avLst/>
                <a:gdLst>
                  <a:gd name="G0" fmla="+- 2478 0 0"/>
                  <a:gd name="G1" fmla="+- 21600 0 2478"/>
                  <a:gd name="G2" fmla="*/ 2478 1 2"/>
                  <a:gd name="G3" fmla="+- 21600 0 G2"/>
                  <a:gd name="G4" fmla="+/ 2478 21600 2"/>
                  <a:gd name="G5" fmla="+/ G1 0 2"/>
                  <a:gd name="G6" fmla="*/ 21600 21600 2478"/>
                  <a:gd name="G7" fmla="*/ G6 1 2"/>
                  <a:gd name="G8" fmla="+- 21600 0 G7"/>
                  <a:gd name="G9" fmla="*/ 21600 1 2"/>
                  <a:gd name="G10" fmla="+- 2478 0 G9"/>
                  <a:gd name="G11" fmla="?: G10 G8 0"/>
                  <a:gd name="G12" fmla="?: G10 G7 21600"/>
                  <a:gd name="T0" fmla="*/ 20361 w 21600"/>
                  <a:gd name="T1" fmla="*/ 10800 h 21600"/>
                  <a:gd name="T2" fmla="*/ 10800 w 21600"/>
                  <a:gd name="T3" fmla="*/ 21600 h 21600"/>
                  <a:gd name="T4" fmla="*/ 1239 w 21600"/>
                  <a:gd name="T5" fmla="*/ 10800 h 21600"/>
                  <a:gd name="T6" fmla="*/ 10800 w 21600"/>
                  <a:gd name="T7" fmla="*/ 0 h 21600"/>
                  <a:gd name="T8" fmla="*/ 3039 w 21600"/>
                  <a:gd name="T9" fmla="*/ 3039 h 21600"/>
                  <a:gd name="T10" fmla="*/ 18561 w 21600"/>
                  <a:gd name="T11" fmla="*/ 18561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2478" y="21600"/>
                    </a:lnTo>
                    <a:lnTo>
                      <a:pt x="19122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84" name="Rectangle 52"/>
              <p:cNvSpPr>
                <a:spLocks noChangeArrowheads="1"/>
              </p:cNvSpPr>
              <p:nvPr/>
            </p:nvSpPr>
            <p:spPr bwMode="auto">
              <a:xfrm>
                <a:off x="3519" y="5395"/>
                <a:ext cx="876" cy="57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8478" name="Group 46"/>
            <p:cNvGrpSpPr>
              <a:grpSpLocks/>
            </p:cNvGrpSpPr>
            <p:nvPr/>
          </p:nvGrpSpPr>
          <p:grpSpPr bwMode="auto">
            <a:xfrm>
              <a:off x="7380" y="6289"/>
              <a:ext cx="749" cy="547"/>
              <a:chOff x="3168" y="5263"/>
              <a:chExt cx="1621" cy="1278"/>
            </a:xfrm>
          </p:grpSpPr>
          <p:sp>
            <p:nvSpPr>
              <p:cNvPr id="18482" name="Rectangle 50"/>
              <p:cNvSpPr>
                <a:spLocks noChangeArrowheads="1"/>
              </p:cNvSpPr>
              <p:nvPr/>
            </p:nvSpPr>
            <p:spPr bwMode="auto">
              <a:xfrm>
                <a:off x="3387" y="5263"/>
                <a:ext cx="1139" cy="8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81" name="Rectangle 49"/>
              <p:cNvSpPr>
                <a:spLocks noChangeArrowheads="1"/>
              </p:cNvSpPr>
              <p:nvPr/>
            </p:nvSpPr>
            <p:spPr bwMode="auto">
              <a:xfrm>
                <a:off x="3738" y="6100"/>
                <a:ext cx="438" cy="1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80" name="AutoShape 48"/>
              <p:cNvSpPr>
                <a:spLocks noChangeArrowheads="1"/>
              </p:cNvSpPr>
              <p:nvPr/>
            </p:nvSpPr>
            <p:spPr bwMode="auto">
              <a:xfrm flipV="1">
                <a:off x="3168" y="6232"/>
                <a:ext cx="1621" cy="309"/>
              </a:xfrm>
              <a:custGeom>
                <a:avLst/>
                <a:gdLst>
                  <a:gd name="G0" fmla="+- 2478 0 0"/>
                  <a:gd name="G1" fmla="+- 21600 0 2478"/>
                  <a:gd name="G2" fmla="*/ 2478 1 2"/>
                  <a:gd name="G3" fmla="+- 21600 0 G2"/>
                  <a:gd name="G4" fmla="+/ 2478 21600 2"/>
                  <a:gd name="G5" fmla="+/ G1 0 2"/>
                  <a:gd name="G6" fmla="*/ 21600 21600 2478"/>
                  <a:gd name="G7" fmla="*/ G6 1 2"/>
                  <a:gd name="G8" fmla="+- 21600 0 G7"/>
                  <a:gd name="G9" fmla="*/ 21600 1 2"/>
                  <a:gd name="G10" fmla="+- 2478 0 G9"/>
                  <a:gd name="G11" fmla="?: G10 G8 0"/>
                  <a:gd name="G12" fmla="?: G10 G7 21600"/>
                  <a:gd name="T0" fmla="*/ 20361 w 21600"/>
                  <a:gd name="T1" fmla="*/ 10800 h 21600"/>
                  <a:gd name="T2" fmla="*/ 10800 w 21600"/>
                  <a:gd name="T3" fmla="*/ 21600 h 21600"/>
                  <a:gd name="T4" fmla="*/ 1239 w 21600"/>
                  <a:gd name="T5" fmla="*/ 10800 h 21600"/>
                  <a:gd name="T6" fmla="*/ 10800 w 21600"/>
                  <a:gd name="T7" fmla="*/ 0 h 21600"/>
                  <a:gd name="T8" fmla="*/ 3039 w 21600"/>
                  <a:gd name="T9" fmla="*/ 3039 h 21600"/>
                  <a:gd name="T10" fmla="*/ 18561 w 21600"/>
                  <a:gd name="T11" fmla="*/ 18561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2478" y="21600"/>
                    </a:lnTo>
                    <a:lnTo>
                      <a:pt x="19122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79" name="Rectangle 47"/>
              <p:cNvSpPr>
                <a:spLocks noChangeArrowheads="1"/>
              </p:cNvSpPr>
              <p:nvPr/>
            </p:nvSpPr>
            <p:spPr bwMode="auto">
              <a:xfrm>
                <a:off x="3519" y="5395"/>
                <a:ext cx="876" cy="57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8473" name="Group 41"/>
            <p:cNvGrpSpPr>
              <a:grpSpLocks/>
            </p:cNvGrpSpPr>
            <p:nvPr/>
          </p:nvGrpSpPr>
          <p:grpSpPr bwMode="auto">
            <a:xfrm>
              <a:off x="8349" y="5377"/>
              <a:ext cx="751" cy="546"/>
              <a:chOff x="3168" y="5263"/>
              <a:chExt cx="1621" cy="1278"/>
            </a:xfrm>
          </p:grpSpPr>
          <p:sp>
            <p:nvSpPr>
              <p:cNvPr id="18477" name="Rectangle 45"/>
              <p:cNvSpPr>
                <a:spLocks noChangeArrowheads="1"/>
              </p:cNvSpPr>
              <p:nvPr/>
            </p:nvSpPr>
            <p:spPr bwMode="auto">
              <a:xfrm>
                <a:off x="3387" y="5263"/>
                <a:ext cx="1139" cy="8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76" name="Rectangle 44"/>
              <p:cNvSpPr>
                <a:spLocks noChangeArrowheads="1"/>
              </p:cNvSpPr>
              <p:nvPr/>
            </p:nvSpPr>
            <p:spPr bwMode="auto">
              <a:xfrm>
                <a:off x="3738" y="6100"/>
                <a:ext cx="438" cy="1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75" name="AutoShape 43"/>
              <p:cNvSpPr>
                <a:spLocks noChangeArrowheads="1"/>
              </p:cNvSpPr>
              <p:nvPr/>
            </p:nvSpPr>
            <p:spPr bwMode="auto">
              <a:xfrm flipV="1">
                <a:off x="3168" y="6232"/>
                <a:ext cx="1621" cy="309"/>
              </a:xfrm>
              <a:custGeom>
                <a:avLst/>
                <a:gdLst>
                  <a:gd name="G0" fmla="+- 2478 0 0"/>
                  <a:gd name="G1" fmla="+- 21600 0 2478"/>
                  <a:gd name="G2" fmla="*/ 2478 1 2"/>
                  <a:gd name="G3" fmla="+- 21600 0 G2"/>
                  <a:gd name="G4" fmla="+/ 2478 21600 2"/>
                  <a:gd name="G5" fmla="+/ G1 0 2"/>
                  <a:gd name="G6" fmla="*/ 21600 21600 2478"/>
                  <a:gd name="G7" fmla="*/ G6 1 2"/>
                  <a:gd name="G8" fmla="+- 21600 0 G7"/>
                  <a:gd name="G9" fmla="*/ 21600 1 2"/>
                  <a:gd name="G10" fmla="+- 2478 0 G9"/>
                  <a:gd name="G11" fmla="?: G10 G8 0"/>
                  <a:gd name="G12" fmla="?: G10 G7 21600"/>
                  <a:gd name="T0" fmla="*/ 20361 w 21600"/>
                  <a:gd name="T1" fmla="*/ 10800 h 21600"/>
                  <a:gd name="T2" fmla="*/ 10800 w 21600"/>
                  <a:gd name="T3" fmla="*/ 21600 h 21600"/>
                  <a:gd name="T4" fmla="*/ 1239 w 21600"/>
                  <a:gd name="T5" fmla="*/ 10800 h 21600"/>
                  <a:gd name="T6" fmla="*/ 10800 w 21600"/>
                  <a:gd name="T7" fmla="*/ 0 h 21600"/>
                  <a:gd name="T8" fmla="*/ 3039 w 21600"/>
                  <a:gd name="T9" fmla="*/ 3039 h 21600"/>
                  <a:gd name="T10" fmla="*/ 18561 w 21600"/>
                  <a:gd name="T11" fmla="*/ 18561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2478" y="21600"/>
                    </a:lnTo>
                    <a:lnTo>
                      <a:pt x="19122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74" name="Rectangle 42"/>
              <p:cNvSpPr>
                <a:spLocks noChangeArrowheads="1"/>
              </p:cNvSpPr>
              <p:nvPr/>
            </p:nvSpPr>
            <p:spPr bwMode="auto">
              <a:xfrm>
                <a:off x="3519" y="5395"/>
                <a:ext cx="876" cy="57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18472" name="AutoShape 40"/>
            <p:cNvSpPr>
              <a:spLocks noChangeShapeType="1"/>
            </p:cNvSpPr>
            <p:nvPr/>
          </p:nvSpPr>
          <p:spPr bwMode="auto">
            <a:xfrm flipV="1">
              <a:off x="6605" y="5028"/>
              <a:ext cx="545" cy="74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471" name="AutoShape 39"/>
            <p:cNvSpPr>
              <a:spLocks noChangeShapeType="1"/>
            </p:cNvSpPr>
            <p:nvPr/>
          </p:nvSpPr>
          <p:spPr bwMode="auto">
            <a:xfrm flipH="1" flipV="1">
              <a:off x="7150" y="5028"/>
              <a:ext cx="594" cy="126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470" name="AutoShape 38"/>
            <p:cNvSpPr>
              <a:spLocks noChangeShapeType="1"/>
            </p:cNvSpPr>
            <p:nvPr/>
          </p:nvSpPr>
          <p:spPr bwMode="auto">
            <a:xfrm flipH="1" flipV="1">
              <a:off x="7150" y="5028"/>
              <a:ext cx="1300" cy="52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8465" name="Group 33"/>
            <p:cNvGrpSpPr>
              <a:grpSpLocks/>
            </p:cNvGrpSpPr>
            <p:nvPr/>
          </p:nvGrpSpPr>
          <p:grpSpPr bwMode="auto">
            <a:xfrm>
              <a:off x="9831" y="3276"/>
              <a:ext cx="751" cy="546"/>
              <a:chOff x="3168" y="5263"/>
              <a:chExt cx="1621" cy="1278"/>
            </a:xfrm>
          </p:grpSpPr>
          <p:sp>
            <p:nvSpPr>
              <p:cNvPr id="18469" name="Rectangle 37"/>
              <p:cNvSpPr>
                <a:spLocks noChangeArrowheads="1"/>
              </p:cNvSpPr>
              <p:nvPr/>
            </p:nvSpPr>
            <p:spPr bwMode="auto">
              <a:xfrm>
                <a:off x="3387" y="5263"/>
                <a:ext cx="1139" cy="8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68" name="Rectangle 36"/>
              <p:cNvSpPr>
                <a:spLocks noChangeArrowheads="1"/>
              </p:cNvSpPr>
              <p:nvPr/>
            </p:nvSpPr>
            <p:spPr bwMode="auto">
              <a:xfrm>
                <a:off x="3738" y="6100"/>
                <a:ext cx="438" cy="1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67" name="AutoShape 35"/>
              <p:cNvSpPr>
                <a:spLocks noChangeArrowheads="1"/>
              </p:cNvSpPr>
              <p:nvPr/>
            </p:nvSpPr>
            <p:spPr bwMode="auto">
              <a:xfrm flipV="1">
                <a:off x="3168" y="6232"/>
                <a:ext cx="1621" cy="309"/>
              </a:xfrm>
              <a:custGeom>
                <a:avLst/>
                <a:gdLst>
                  <a:gd name="G0" fmla="+- 2478 0 0"/>
                  <a:gd name="G1" fmla="+- 21600 0 2478"/>
                  <a:gd name="G2" fmla="*/ 2478 1 2"/>
                  <a:gd name="G3" fmla="+- 21600 0 G2"/>
                  <a:gd name="G4" fmla="+/ 2478 21600 2"/>
                  <a:gd name="G5" fmla="+/ G1 0 2"/>
                  <a:gd name="G6" fmla="*/ 21600 21600 2478"/>
                  <a:gd name="G7" fmla="*/ G6 1 2"/>
                  <a:gd name="G8" fmla="+- 21600 0 G7"/>
                  <a:gd name="G9" fmla="*/ 21600 1 2"/>
                  <a:gd name="G10" fmla="+- 2478 0 G9"/>
                  <a:gd name="G11" fmla="?: G10 G8 0"/>
                  <a:gd name="G12" fmla="?: G10 G7 21600"/>
                  <a:gd name="T0" fmla="*/ 20361 w 21600"/>
                  <a:gd name="T1" fmla="*/ 10800 h 21600"/>
                  <a:gd name="T2" fmla="*/ 10800 w 21600"/>
                  <a:gd name="T3" fmla="*/ 21600 h 21600"/>
                  <a:gd name="T4" fmla="*/ 1239 w 21600"/>
                  <a:gd name="T5" fmla="*/ 10800 h 21600"/>
                  <a:gd name="T6" fmla="*/ 10800 w 21600"/>
                  <a:gd name="T7" fmla="*/ 0 h 21600"/>
                  <a:gd name="T8" fmla="*/ 3039 w 21600"/>
                  <a:gd name="T9" fmla="*/ 3039 h 21600"/>
                  <a:gd name="T10" fmla="*/ 18561 w 21600"/>
                  <a:gd name="T11" fmla="*/ 18561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2478" y="21600"/>
                    </a:lnTo>
                    <a:lnTo>
                      <a:pt x="19122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66" name="Rectangle 34"/>
              <p:cNvSpPr>
                <a:spLocks noChangeArrowheads="1"/>
              </p:cNvSpPr>
              <p:nvPr/>
            </p:nvSpPr>
            <p:spPr bwMode="auto">
              <a:xfrm>
                <a:off x="3519" y="5395"/>
                <a:ext cx="876" cy="57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8460" name="Group 28"/>
            <p:cNvGrpSpPr>
              <a:grpSpLocks/>
            </p:cNvGrpSpPr>
            <p:nvPr/>
          </p:nvGrpSpPr>
          <p:grpSpPr bwMode="auto">
            <a:xfrm>
              <a:off x="9831" y="2307"/>
              <a:ext cx="751" cy="546"/>
              <a:chOff x="3168" y="5263"/>
              <a:chExt cx="1621" cy="1278"/>
            </a:xfrm>
          </p:grpSpPr>
          <p:sp>
            <p:nvSpPr>
              <p:cNvPr id="18464" name="Rectangle 32"/>
              <p:cNvSpPr>
                <a:spLocks noChangeArrowheads="1"/>
              </p:cNvSpPr>
              <p:nvPr/>
            </p:nvSpPr>
            <p:spPr bwMode="auto">
              <a:xfrm>
                <a:off x="3387" y="5263"/>
                <a:ext cx="1139" cy="8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63" name="Rectangle 31"/>
              <p:cNvSpPr>
                <a:spLocks noChangeArrowheads="1"/>
              </p:cNvSpPr>
              <p:nvPr/>
            </p:nvSpPr>
            <p:spPr bwMode="auto">
              <a:xfrm>
                <a:off x="3738" y="6100"/>
                <a:ext cx="438" cy="1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62" name="AutoShape 30"/>
              <p:cNvSpPr>
                <a:spLocks noChangeArrowheads="1"/>
              </p:cNvSpPr>
              <p:nvPr/>
            </p:nvSpPr>
            <p:spPr bwMode="auto">
              <a:xfrm flipV="1">
                <a:off x="3168" y="6232"/>
                <a:ext cx="1621" cy="309"/>
              </a:xfrm>
              <a:custGeom>
                <a:avLst/>
                <a:gdLst>
                  <a:gd name="G0" fmla="+- 2478 0 0"/>
                  <a:gd name="G1" fmla="+- 21600 0 2478"/>
                  <a:gd name="G2" fmla="*/ 2478 1 2"/>
                  <a:gd name="G3" fmla="+- 21600 0 G2"/>
                  <a:gd name="G4" fmla="+/ 2478 21600 2"/>
                  <a:gd name="G5" fmla="+/ G1 0 2"/>
                  <a:gd name="G6" fmla="*/ 21600 21600 2478"/>
                  <a:gd name="G7" fmla="*/ G6 1 2"/>
                  <a:gd name="G8" fmla="+- 21600 0 G7"/>
                  <a:gd name="G9" fmla="*/ 21600 1 2"/>
                  <a:gd name="G10" fmla="+- 2478 0 G9"/>
                  <a:gd name="G11" fmla="?: G10 G8 0"/>
                  <a:gd name="G12" fmla="?: G10 G7 21600"/>
                  <a:gd name="T0" fmla="*/ 20361 w 21600"/>
                  <a:gd name="T1" fmla="*/ 10800 h 21600"/>
                  <a:gd name="T2" fmla="*/ 10800 w 21600"/>
                  <a:gd name="T3" fmla="*/ 21600 h 21600"/>
                  <a:gd name="T4" fmla="*/ 1239 w 21600"/>
                  <a:gd name="T5" fmla="*/ 10800 h 21600"/>
                  <a:gd name="T6" fmla="*/ 10800 w 21600"/>
                  <a:gd name="T7" fmla="*/ 0 h 21600"/>
                  <a:gd name="T8" fmla="*/ 3039 w 21600"/>
                  <a:gd name="T9" fmla="*/ 3039 h 21600"/>
                  <a:gd name="T10" fmla="*/ 18561 w 21600"/>
                  <a:gd name="T11" fmla="*/ 18561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2478" y="21600"/>
                    </a:lnTo>
                    <a:lnTo>
                      <a:pt x="19122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61" name="Rectangle 29"/>
              <p:cNvSpPr>
                <a:spLocks noChangeArrowheads="1"/>
              </p:cNvSpPr>
              <p:nvPr/>
            </p:nvSpPr>
            <p:spPr bwMode="auto">
              <a:xfrm>
                <a:off x="3519" y="5395"/>
                <a:ext cx="876" cy="57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18459" name="AutoShape 27"/>
            <p:cNvSpPr>
              <a:spLocks noChangeShapeType="1"/>
            </p:cNvSpPr>
            <p:nvPr/>
          </p:nvSpPr>
          <p:spPr bwMode="auto">
            <a:xfrm flipH="1">
              <a:off x="8009" y="2486"/>
              <a:ext cx="1923" cy="5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458" name="AutoShape 26"/>
            <p:cNvSpPr>
              <a:spLocks noChangeShapeType="1"/>
            </p:cNvSpPr>
            <p:nvPr/>
          </p:nvSpPr>
          <p:spPr bwMode="auto">
            <a:xfrm flipH="1" flipV="1">
              <a:off x="8009" y="2999"/>
              <a:ext cx="1923" cy="45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8453" name="Group 21"/>
            <p:cNvGrpSpPr>
              <a:grpSpLocks/>
            </p:cNvGrpSpPr>
            <p:nvPr/>
          </p:nvGrpSpPr>
          <p:grpSpPr bwMode="auto">
            <a:xfrm>
              <a:off x="3823" y="5947"/>
              <a:ext cx="751" cy="546"/>
              <a:chOff x="3168" y="5263"/>
              <a:chExt cx="1621" cy="1278"/>
            </a:xfrm>
          </p:grpSpPr>
          <p:sp>
            <p:nvSpPr>
              <p:cNvPr id="18457" name="Rectangle 25"/>
              <p:cNvSpPr>
                <a:spLocks noChangeArrowheads="1"/>
              </p:cNvSpPr>
              <p:nvPr/>
            </p:nvSpPr>
            <p:spPr bwMode="auto">
              <a:xfrm>
                <a:off x="3387" y="5263"/>
                <a:ext cx="1139" cy="8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56" name="Rectangle 24"/>
              <p:cNvSpPr>
                <a:spLocks noChangeArrowheads="1"/>
              </p:cNvSpPr>
              <p:nvPr/>
            </p:nvSpPr>
            <p:spPr bwMode="auto">
              <a:xfrm>
                <a:off x="3738" y="6100"/>
                <a:ext cx="438" cy="1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55" name="AutoShape 23"/>
              <p:cNvSpPr>
                <a:spLocks noChangeArrowheads="1"/>
              </p:cNvSpPr>
              <p:nvPr/>
            </p:nvSpPr>
            <p:spPr bwMode="auto">
              <a:xfrm flipV="1">
                <a:off x="3168" y="6232"/>
                <a:ext cx="1621" cy="309"/>
              </a:xfrm>
              <a:custGeom>
                <a:avLst/>
                <a:gdLst>
                  <a:gd name="G0" fmla="+- 2478 0 0"/>
                  <a:gd name="G1" fmla="+- 21600 0 2478"/>
                  <a:gd name="G2" fmla="*/ 2478 1 2"/>
                  <a:gd name="G3" fmla="+- 21600 0 G2"/>
                  <a:gd name="G4" fmla="+/ 2478 21600 2"/>
                  <a:gd name="G5" fmla="+/ G1 0 2"/>
                  <a:gd name="G6" fmla="*/ 21600 21600 2478"/>
                  <a:gd name="G7" fmla="*/ G6 1 2"/>
                  <a:gd name="G8" fmla="+- 21600 0 G7"/>
                  <a:gd name="G9" fmla="*/ 21600 1 2"/>
                  <a:gd name="G10" fmla="+- 2478 0 G9"/>
                  <a:gd name="G11" fmla="?: G10 G8 0"/>
                  <a:gd name="G12" fmla="?: G10 G7 21600"/>
                  <a:gd name="T0" fmla="*/ 20361 w 21600"/>
                  <a:gd name="T1" fmla="*/ 10800 h 21600"/>
                  <a:gd name="T2" fmla="*/ 10800 w 21600"/>
                  <a:gd name="T3" fmla="*/ 21600 h 21600"/>
                  <a:gd name="T4" fmla="*/ 1239 w 21600"/>
                  <a:gd name="T5" fmla="*/ 10800 h 21600"/>
                  <a:gd name="T6" fmla="*/ 10800 w 21600"/>
                  <a:gd name="T7" fmla="*/ 0 h 21600"/>
                  <a:gd name="T8" fmla="*/ 3039 w 21600"/>
                  <a:gd name="T9" fmla="*/ 3039 h 21600"/>
                  <a:gd name="T10" fmla="*/ 18561 w 21600"/>
                  <a:gd name="T11" fmla="*/ 18561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2478" y="21600"/>
                    </a:lnTo>
                    <a:lnTo>
                      <a:pt x="19122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54" name="Rectangle 22"/>
              <p:cNvSpPr>
                <a:spLocks noChangeArrowheads="1"/>
              </p:cNvSpPr>
              <p:nvPr/>
            </p:nvSpPr>
            <p:spPr bwMode="auto">
              <a:xfrm>
                <a:off x="3519" y="5395"/>
                <a:ext cx="876" cy="57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18452" name="AutoShape 20"/>
            <p:cNvSpPr>
              <a:spLocks noChangeShapeType="1"/>
            </p:cNvSpPr>
            <p:nvPr/>
          </p:nvSpPr>
          <p:spPr bwMode="auto">
            <a:xfrm flipV="1">
              <a:off x="4188" y="5085"/>
              <a:ext cx="853" cy="86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8447" name="Group 15"/>
            <p:cNvGrpSpPr>
              <a:grpSpLocks/>
            </p:cNvGrpSpPr>
            <p:nvPr/>
          </p:nvGrpSpPr>
          <p:grpSpPr bwMode="auto">
            <a:xfrm>
              <a:off x="5077" y="6175"/>
              <a:ext cx="751" cy="546"/>
              <a:chOff x="3168" y="5263"/>
              <a:chExt cx="1621" cy="1278"/>
            </a:xfrm>
          </p:grpSpPr>
          <p:sp>
            <p:nvSpPr>
              <p:cNvPr id="18451" name="Rectangle 19"/>
              <p:cNvSpPr>
                <a:spLocks noChangeArrowheads="1"/>
              </p:cNvSpPr>
              <p:nvPr/>
            </p:nvSpPr>
            <p:spPr bwMode="auto">
              <a:xfrm>
                <a:off x="3387" y="5263"/>
                <a:ext cx="1139" cy="8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50" name="Rectangle 18"/>
              <p:cNvSpPr>
                <a:spLocks noChangeArrowheads="1"/>
              </p:cNvSpPr>
              <p:nvPr/>
            </p:nvSpPr>
            <p:spPr bwMode="auto">
              <a:xfrm>
                <a:off x="3738" y="6100"/>
                <a:ext cx="438" cy="1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49" name="AutoShape 17"/>
              <p:cNvSpPr>
                <a:spLocks noChangeArrowheads="1"/>
              </p:cNvSpPr>
              <p:nvPr/>
            </p:nvSpPr>
            <p:spPr bwMode="auto">
              <a:xfrm flipV="1">
                <a:off x="3168" y="6232"/>
                <a:ext cx="1621" cy="309"/>
              </a:xfrm>
              <a:custGeom>
                <a:avLst/>
                <a:gdLst>
                  <a:gd name="G0" fmla="+- 2478 0 0"/>
                  <a:gd name="G1" fmla="+- 21600 0 2478"/>
                  <a:gd name="G2" fmla="*/ 2478 1 2"/>
                  <a:gd name="G3" fmla="+- 21600 0 G2"/>
                  <a:gd name="G4" fmla="+/ 2478 21600 2"/>
                  <a:gd name="G5" fmla="+/ G1 0 2"/>
                  <a:gd name="G6" fmla="*/ 21600 21600 2478"/>
                  <a:gd name="G7" fmla="*/ G6 1 2"/>
                  <a:gd name="G8" fmla="+- 21600 0 G7"/>
                  <a:gd name="G9" fmla="*/ 21600 1 2"/>
                  <a:gd name="G10" fmla="+- 2478 0 G9"/>
                  <a:gd name="G11" fmla="?: G10 G8 0"/>
                  <a:gd name="G12" fmla="?: G10 G7 21600"/>
                  <a:gd name="T0" fmla="*/ 20361 w 21600"/>
                  <a:gd name="T1" fmla="*/ 10800 h 21600"/>
                  <a:gd name="T2" fmla="*/ 10800 w 21600"/>
                  <a:gd name="T3" fmla="*/ 21600 h 21600"/>
                  <a:gd name="T4" fmla="*/ 1239 w 21600"/>
                  <a:gd name="T5" fmla="*/ 10800 h 21600"/>
                  <a:gd name="T6" fmla="*/ 10800 w 21600"/>
                  <a:gd name="T7" fmla="*/ 0 h 21600"/>
                  <a:gd name="T8" fmla="*/ 3039 w 21600"/>
                  <a:gd name="T9" fmla="*/ 3039 h 21600"/>
                  <a:gd name="T10" fmla="*/ 18561 w 21600"/>
                  <a:gd name="T11" fmla="*/ 18561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2478" y="21600"/>
                    </a:lnTo>
                    <a:lnTo>
                      <a:pt x="19122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48" name="Rectangle 16"/>
              <p:cNvSpPr>
                <a:spLocks noChangeArrowheads="1"/>
              </p:cNvSpPr>
              <p:nvPr/>
            </p:nvSpPr>
            <p:spPr bwMode="auto">
              <a:xfrm>
                <a:off x="3519" y="5395"/>
                <a:ext cx="876" cy="57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18446" name="AutoShape 14"/>
            <p:cNvSpPr>
              <a:spLocks noChangeShapeType="1"/>
            </p:cNvSpPr>
            <p:nvPr/>
          </p:nvSpPr>
          <p:spPr bwMode="auto">
            <a:xfrm>
              <a:off x="5041" y="5085"/>
              <a:ext cx="401" cy="109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8441" name="Group 9"/>
            <p:cNvGrpSpPr>
              <a:grpSpLocks/>
            </p:cNvGrpSpPr>
            <p:nvPr/>
          </p:nvGrpSpPr>
          <p:grpSpPr bwMode="auto">
            <a:xfrm>
              <a:off x="8862" y="3960"/>
              <a:ext cx="751" cy="546"/>
              <a:chOff x="3168" y="5263"/>
              <a:chExt cx="1621" cy="1278"/>
            </a:xfrm>
          </p:grpSpPr>
          <p:sp>
            <p:nvSpPr>
              <p:cNvPr id="18445" name="Rectangle 13"/>
              <p:cNvSpPr>
                <a:spLocks noChangeArrowheads="1"/>
              </p:cNvSpPr>
              <p:nvPr/>
            </p:nvSpPr>
            <p:spPr bwMode="auto">
              <a:xfrm>
                <a:off x="3387" y="5263"/>
                <a:ext cx="1139" cy="8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44" name="Rectangle 12"/>
              <p:cNvSpPr>
                <a:spLocks noChangeArrowheads="1"/>
              </p:cNvSpPr>
              <p:nvPr/>
            </p:nvSpPr>
            <p:spPr bwMode="auto">
              <a:xfrm>
                <a:off x="3738" y="6100"/>
                <a:ext cx="438" cy="1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43" name="AutoShape 11"/>
              <p:cNvSpPr>
                <a:spLocks noChangeArrowheads="1"/>
              </p:cNvSpPr>
              <p:nvPr/>
            </p:nvSpPr>
            <p:spPr bwMode="auto">
              <a:xfrm flipV="1">
                <a:off x="3168" y="6232"/>
                <a:ext cx="1621" cy="309"/>
              </a:xfrm>
              <a:custGeom>
                <a:avLst/>
                <a:gdLst>
                  <a:gd name="G0" fmla="+- 2478 0 0"/>
                  <a:gd name="G1" fmla="+- 21600 0 2478"/>
                  <a:gd name="G2" fmla="*/ 2478 1 2"/>
                  <a:gd name="G3" fmla="+- 21600 0 G2"/>
                  <a:gd name="G4" fmla="+/ 2478 21600 2"/>
                  <a:gd name="G5" fmla="+/ G1 0 2"/>
                  <a:gd name="G6" fmla="*/ 21600 21600 2478"/>
                  <a:gd name="G7" fmla="*/ G6 1 2"/>
                  <a:gd name="G8" fmla="+- 21600 0 G7"/>
                  <a:gd name="G9" fmla="*/ 21600 1 2"/>
                  <a:gd name="G10" fmla="+- 2478 0 G9"/>
                  <a:gd name="G11" fmla="?: G10 G8 0"/>
                  <a:gd name="G12" fmla="?: G10 G7 21600"/>
                  <a:gd name="T0" fmla="*/ 20361 w 21600"/>
                  <a:gd name="T1" fmla="*/ 10800 h 21600"/>
                  <a:gd name="T2" fmla="*/ 10800 w 21600"/>
                  <a:gd name="T3" fmla="*/ 21600 h 21600"/>
                  <a:gd name="T4" fmla="*/ 1239 w 21600"/>
                  <a:gd name="T5" fmla="*/ 10800 h 21600"/>
                  <a:gd name="T6" fmla="*/ 10800 w 21600"/>
                  <a:gd name="T7" fmla="*/ 0 h 21600"/>
                  <a:gd name="T8" fmla="*/ 3039 w 21600"/>
                  <a:gd name="T9" fmla="*/ 3039 h 21600"/>
                  <a:gd name="T10" fmla="*/ 18561 w 21600"/>
                  <a:gd name="T11" fmla="*/ 18561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2478" y="21600"/>
                    </a:lnTo>
                    <a:lnTo>
                      <a:pt x="19122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42" name="Rectangle 10"/>
              <p:cNvSpPr>
                <a:spLocks noChangeArrowheads="1"/>
              </p:cNvSpPr>
              <p:nvPr/>
            </p:nvSpPr>
            <p:spPr bwMode="auto">
              <a:xfrm>
                <a:off x="3519" y="5395"/>
                <a:ext cx="876" cy="57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8436" name="Group 4"/>
            <p:cNvGrpSpPr>
              <a:grpSpLocks/>
            </p:cNvGrpSpPr>
            <p:nvPr/>
          </p:nvGrpSpPr>
          <p:grpSpPr bwMode="auto">
            <a:xfrm>
              <a:off x="8748" y="1623"/>
              <a:ext cx="751" cy="546"/>
              <a:chOff x="3168" y="5263"/>
              <a:chExt cx="1621" cy="1278"/>
            </a:xfrm>
          </p:grpSpPr>
          <p:sp>
            <p:nvSpPr>
              <p:cNvPr id="18440" name="Rectangle 8"/>
              <p:cNvSpPr>
                <a:spLocks noChangeArrowheads="1"/>
              </p:cNvSpPr>
              <p:nvPr/>
            </p:nvSpPr>
            <p:spPr bwMode="auto">
              <a:xfrm>
                <a:off x="3387" y="5263"/>
                <a:ext cx="1139" cy="8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39" name="Rectangle 7"/>
              <p:cNvSpPr>
                <a:spLocks noChangeArrowheads="1"/>
              </p:cNvSpPr>
              <p:nvPr/>
            </p:nvSpPr>
            <p:spPr bwMode="auto">
              <a:xfrm>
                <a:off x="3738" y="6100"/>
                <a:ext cx="438" cy="1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38" name="AutoShape 6"/>
              <p:cNvSpPr>
                <a:spLocks noChangeArrowheads="1"/>
              </p:cNvSpPr>
              <p:nvPr/>
            </p:nvSpPr>
            <p:spPr bwMode="auto">
              <a:xfrm flipV="1">
                <a:off x="3168" y="6232"/>
                <a:ext cx="1621" cy="309"/>
              </a:xfrm>
              <a:custGeom>
                <a:avLst/>
                <a:gdLst>
                  <a:gd name="G0" fmla="+- 2478 0 0"/>
                  <a:gd name="G1" fmla="+- 21600 0 2478"/>
                  <a:gd name="G2" fmla="*/ 2478 1 2"/>
                  <a:gd name="G3" fmla="+- 21600 0 G2"/>
                  <a:gd name="G4" fmla="+/ 2478 21600 2"/>
                  <a:gd name="G5" fmla="+/ G1 0 2"/>
                  <a:gd name="G6" fmla="*/ 21600 21600 2478"/>
                  <a:gd name="G7" fmla="*/ G6 1 2"/>
                  <a:gd name="G8" fmla="+- 21600 0 G7"/>
                  <a:gd name="G9" fmla="*/ 21600 1 2"/>
                  <a:gd name="G10" fmla="+- 2478 0 G9"/>
                  <a:gd name="G11" fmla="?: G10 G8 0"/>
                  <a:gd name="G12" fmla="?: G10 G7 21600"/>
                  <a:gd name="T0" fmla="*/ 20361 w 21600"/>
                  <a:gd name="T1" fmla="*/ 10800 h 21600"/>
                  <a:gd name="T2" fmla="*/ 10800 w 21600"/>
                  <a:gd name="T3" fmla="*/ 21600 h 21600"/>
                  <a:gd name="T4" fmla="*/ 1239 w 21600"/>
                  <a:gd name="T5" fmla="*/ 10800 h 21600"/>
                  <a:gd name="T6" fmla="*/ 10800 w 21600"/>
                  <a:gd name="T7" fmla="*/ 0 h 21600"/>
                  <a:gd name="T8" fmla="*/ 3039 w 21600"/>
                  <a:gd name="T9" fmla="*/ 3039 h 21600"/>
                  <a:gd name="T10" fmla="*/ 18561 w 21600"/>
                  <a:gd name="T11" fmla="*/ 18561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2478" y="21600"/>
                    </a:lnTo>
                    <a:lnTo>
                      <a:pt x="19122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437" name="Rectangle 5"/>
              <p:cNvSpPr>
                <a:spLocks noChangeArrowheads="1"/>
              </p:cNvSpPr>
              <p:nvPr/>
            </p:nvSpPr>
            <p:spPr bwMode="auto">
              <a:xfrm>
                <a:off x="3519" y="5395"/>
                <a:ext cx="876" cy="57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18435" name="AutoShape 3"/>
            <p:cNvSpPr>
              <a:spLocks noChangeShapeType="1"/>
            </p:cNvSpPr>
            <p:nvPr/>
          </p:nvSpPr>
          <p:spPr bwMode="auto">
            <a:xfrm flipH="1">
              <a:off x="8009" y="2169"/>
              <a:ext cx="1114" cy="83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434" name="AutoShape 2"/>
            <p:cNvSpPr>
              <a:spLocks noChangeShapeType="1"/>
            </p:cNvSpPr>
            <p:nvPr/>
          </p:nvSpPr>
          <p:spPr bwMode="auto">
            <a:xfrm flipH="1" flipV="1">
              <a:off x="8009" y="2999"/>
              <a:ext cx="1218" cy="96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97" name="Прямоугольник 96"/>
          <p:cNvSpPr/>
          <p:nvPr/>
        </p:nvSpPr>
        <p:spPr>
          <a:xfrm>
            <a:off x="467544" y="4077072"/>
            <a:ext cx="3816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alibri" pitchFamily="34" charset="0"/>
              <a:buChar char="–"/>
            </a:pPr>
            <a:r>
              <a:rPr lang="ru-RU" dirty="0" smtClean="0"/>
              <a:t> </a:t>
            </a:r>
            <a:r>
              <a:rPr lang="ru-RU" b="1" dirty="0" smtClean="0"/>
              <a:t>двойное кольцо</a:t>
            </a:r>
            <a:endParaRPr lang="ru-RU" b="1" dirty="0"/>
          </a:p>
        </p:txBody>
      </p:sp>
      <p:pic>
        <p:nvPicPr>
          <p:cNvPr id="98" name="Рисунок 97" descr="&amp;Scy;&amp;iecy;&amp;tcy;&amp;softcy; &amp;scy; &amp;dcy;&amp;vcy;&amp;ucy;&amp;mcy;&amp;yacy; &amp;kcy;&amp;ocy;&amp;lcy;&amp;softcy;&amp;tscy;&amp;acy;&amp;mcy;&amp;icy;"/>
          <p:cNvPicPr/>
          <p:nvPr/>
        </p:nvPicPr>
        <p:blipFill>
          <a:blip r:embed="rId2" cstate="print"/>
          <a:srcRect l="17877" t="3137" r="18501" b="6108"/>
          <a:stretch>
            <a:fillRect/>
          </a:stretch>
        </p:blipFill>
        <p:spPr bwMode="auto">
          <a:xfrm>
            <a:off x="971600" y="4581128"/>
            <a:ext cx="2736304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9" name="Прямоугольник 98"/>
          <p:cNvSpPr/>
          <p:nvPr/>
        </p:nvSpPr>
        <p:spPr>
          <a:xfrm>
            <a:off x="4572000" y="4077072"/>
            <a:ext cx="3816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alibri" pitchFamily="34" charset="0"/>
              <a:buChar char="–"/>
            </a:pPr>
            <a:r>
              <a:rPr lang="ru-RU" dirty="0" smtClean="0"/>
              <a:t> </a:t>
            </a:r>
            <a:r>
              <a:rPr lang="en-US" b="1" dirty="0" smtClean="0"/>
              <a:t>Token Ring</a:t>
            </a:r>
            <a:endParaRPr lang="ru-RU" b="1" dirty="0"/>
          </a:p>
        </p:txBody>
      </p:sp>
      <p:sp>
        <p:nvSpPr>
          <p:cNvPr id="18563" name="Rectangle 1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8526" name="Group 94"/>
          <p:cNvGrpSpPr>
            <a:grpSpLocks noChangeAspect="1"/>
          </p:cNvGrpSpPr>
          <p:nvPr/>
        </p:nvGrpSpPr>
        <p:grpSpPr bwMode="auto">
          <a:xfrm>
            <a:off x="5364088" y="4365104"/>
            <a:ext cx="2804865" cy="2173461"/>
            <a:chOff x="3506" y="1338"/>
            <a:chExt cx="5097" cy="3949"/>
          </a:xfrm>
        </p:grpSpPr>
        <p:sp>
          <p:nvSpPr>
            <p:cNvPr id="18562" name="AutoShape 130"/>
            <p:cNvSpPr>
              <a:spLocks noChangeAspect="1" noChangeArrowheads="1" noTextEdit="1"/>
            </p:cNvSpPr>
            <p:nvPr/>
          </p:nvSpPr>
          <p:spPr bwMode="auto">
            <a:xfrm>
              <a:off x="3506" y="1338"/>
              <a:ext cx="5097" cy="3949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561" name="Oval 129"/>
            <p:cNvSpPr>
              <a:spLocks noChangeArrowheads="1"/>
            </p:cNvSpPr>
            <p:nvPr/>
          </p:nvSpPr>
          <p:spPr bwMode="auto">
            <a:xfrm>
              <a:off x="3905" y="1631"/>
              <a:ext cx="4446" cy="3648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8556" name="Group 124"/>
            <p:cNvGrpSpPr>
              <a:grpSpLocks/>
            </p:cNvGrpSpPr>
            <p:nvPr/>
          </p:nvGrpSpPr>
          <p:grpSpPr bwMode="auto">
            <a:xfrm>
              <a:off x="3528" y="2779"/>
              <a:ext cx="778" cy="561"/>
              <a:chOff x="3168" y="5263"/>
              <a:chExt cx="1621" cy="1278"/>
            </a:xfrm>
          </p:grpSpPr>
          <p:sp>
            <p:nvSpPr>
              <p:cNvPr id="18560" name="Rectangle 128"/>
              <p:cNvSpPr>
                <a:spLocks noChangeArrowheads="1"/>
              </p:cNvSpPr>
              <p:nvPr/>
            </p:nvSpPr>
            <p:spPr bwMode="auto">
              <a:xfrm>
                <a:off x="3387" y="5263"/>
                <a:ext cx="1139" cy="8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59" name="Rectangle 127"/>
              <p:cNvSpPr>
                <a:spLocks noChangeArrowheads="1"/>
              </p:cNvSpPr>
              <p:nvPr/>
            </p:nvSpPr>
            <p:spPr bwMode="auto">
              <a:xfrm>
                <a:off x="3738" y="6100"/>
                <a:ext cx="438" cy="1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58" name="AutoShape 126"/>
              <p:cNvSpPr>
                <a:spLocks noChangeArrowheads="1"/>
              </p:cNvSpPr>
              <p:nvPr/>
            </p:nvSpPr>
            <p:spPr bwMode="auto">
              <a:xfrm flipV="1">
                <a:off x="3168" y="6232"/>
                <a:ext cx="1621" cy="309"/>
              </a:xfrm>
              <a:custGeom>
                <a:avLst/>
                <a:gdLst>
                  <a:gd name="G0" fmla="+- 2478 0 0"/>
                  <a:gd name="G1" fmla="+- 21600 0 2478"/>
                  <a:gd name="G2" fmla="*/ 2478 1 2"/>
                  <a:gd name="G3" fmla="+- 21600 0 G2"/>
                  <a:gd name="G4" fmla="+/ 2478 21600 2"/>
                  <a:gd name="G5" fmla="+/ G1 0 2"/>
                  <a:gd name="G6" fmla="*/ 21600 21600 2478"/>
                  <a:gd name="G7" fmla="*/ G6 1 2"/>
                  <a:gd name="G8" fmla="+- 21600 0 G7"/>
                  <a:gd name="G9" fmla="*/ 21600 1 2"/>
                  <a:gd name="G10" fmla="+- 2478 0 G9"/>
                  <a:gd name="G11" fmla="?: G10 G8 0"/>
                  <a:gd name="G12" fmla="?: G10 G7 21600"/>
                  <a:gd name="T0" fmla="*/ 20361 w 21600"/>
                  <a:gd name="T1" fmla="*/ 10800 h 21600"/>
                  <a:gd name="T2" fmla="*/ 10800 w 21600"/>
                  <a:gd name="T3" fmla="*/ 21600 h 21600"/>
                  <a:gd name="T4" fmla="*/ 1239 w 21600"/>
                  <a:gd name="T5" fmla="*/ 10800 h 21600"/>
                  <a:gd name="T6" fmla="*/ 10800 w 21600"/>
                  <a:gd name="T7" fmla="*/ 0 h 21600"/>
                  <a:gd name="T8" fmla="*/ 3039 w 21600"/>
                  <a:gd name="T9" fmla="*/ 3039 h 21600"/>
                  <a:gd name="T10" fmla="*/ 18561 w 21600"/>
                  <a:gd name="T11" fmla="*/ 18561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2478" y="21600"/>
                    </a:lnTo>
                    <a:lnTo>
                      <a:pt x="19122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57" name="Rectangle 125"/>
              <p:cNvSpPr>
                <a:spLocks noChangeArrowheads="1"/>
              </p:cNvSpPr>
              <p:nvPr/>
            </p:nvSpPr>
            <p:spPr bwMode="auto">
              <a:xfrm>
                <a:off x="3519" y="5395"/>
                <a:ext cx="876" cy="57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8551" name="Group 119"/>
            <p:cNvGrpSpPr>
              <a:grpSpLocks/>
            </p:cNvGrpSpPr>
            <p:nvPr/>
          </p:nvGrpSpPr>
          <p:grpSpPr bwMode="auto">
            <a:xfrm>
              <a:off x="5729" y="1346"/>
              <a:ext cx="777" cy="560"/>
              <a:chOff x="3168" y="5263"/>
              <a:chExt cx="1621" cy="1278"/>
            </a:xfrm>
          </p:grpSpPr>
          <p:sp>
            <p:nvSpPr>
              <p:cNvPr id="18555" name="Rectangle 123"/>
              <p:cNvSpPr>
                <a:spLocks noChangeArrowheads="1"/>
              </p:cNvSpPr>
              <p:nvPr/>
            </p:nvSpPr>
            <p:spPr bwMode="auto">
              <a:xfrm>
                <a:off x="3387" y="5263"/>
                <a:ext cx="1139" cy="8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54" name="Rectangle 122"/>
              <p:cNvSpPr>
                <a:spLocks noChangeArrowheads="1"/>
              </p:cNvSpPr>
              <p:nvPr/>
            </p:nvSpPr>
            <p:spPr bwMode="auto">
              <a:xfrm>
                <a:off x="3738" y="6100"/>
                <a:ext cx="438" cy="1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53" name="AutoShape 121"/>
              <p:cNvSpPr>
                <a:spLocks noChangeArrowheads="1"/>
              </p:cNvSpPr>
              <p:nvPr/>
            </p:nvSpPr>
            <p:spPr bwMode="auto">
              <a:xfrm flipV="1">
                <a:off x="3168" y="6232"/>
                <a:ext cx="1621" cy="309"/>
              </a:xfrm>
              <a:custGeom>
                <a:avLst/>
                <a:gdLst>
                  <a:gd name="G0" fmla="+- 2478 0 0"/>
                  <a:gd name="G1" fmla="+- 21600 0 2478"/>
                  <a:gd name="G2" fmla="*/ 2478 1 2"/>
                  <a:gd name="G3" fmla="+- 21600 0 G2"/>
                  <a:gd name="G4" fmla="+/ 2478 21600 2"/>
                  <a:gd name="G5" fmla="+/ G1 0 2"/>
                  <a:gd name="G6" fmla="*/ 21600 21600 2478"/>
                  <a:gd name="G7" fmla="*/ G6 1 2"/>
                  <a:gd name="G8" fmla="+- 21600 0 G7"/>
                  <a:gd name="G9" fmla="*/ 21600 1 2"/>
                  <a:gd name="G10" fmla="+- 2478 0 G9"/>
                  <a:gd name="G11" fmla="?: G10 G8 0"/>
                  <a:gd name="G12" fmla="?: G10 G7 21600"/>
                  <a:gd name="T0" fmla="*/ 20361 w 21600"/>
                  <a:gd name="T1" fmla="*/ 10800 h 21600"/>
                  <a:gd name="T2" fmla="*/ 10800 w 21600"/>
                  <a:gd name="T3" fmla="*/ 21600 h 21600"/>
                  <a:gd name="T4" fmla="*/ 1239 w 21600"/>
                  <a:gd name="T5" fmla="*/ 10800 h 21600"/>
                  <a:gd name="T6" fmla="*/ 10800 w 21600"/>
                  <a:gd name="T7" fmla="*/ 0 h 21600"/>
                  <a:gd name="T8" fmla="*/ 3039 w 21600"/>
                  <a:gd name="T9" fmla="*/ 3039 h 21600"/>
                  <a:gd name="T10" fmla="*/ 18561 w 21600"/>
                  <a:gd name="T11" fmla="*/ 18561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2478" y="21600"/>
                    </a:lnTo>
                    <a:lnTo>
                      <a:pt x="19122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52" name="Rectangle 120"/>
              <p:cNvSpPr>
                <a:spLocks noChangeArrowheads="1"/>
              </p:cNvSpPr>
              <p:nvPr/>
            </p:nvSpPr>
            <p:spPr bwMode="auto">
              <a:xfrm>
                <a:off x="3519" y="5395"/>
                <a:ext cx="876" cy="57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8546" name="Group 114"/>
            <p:cNvGrpSpPr>
              <a:grpSpLocks/>
            </p:cNvGrpSpPr>
            <p:nvPr/>
          </p:nvGrpSpPr>
          <p:grpSpPr bwMode="auto">
            <a:xfrm>
              <a:off x="7803" y="2494"/>
              <a:ext cx="778" cy="561"/>
              <a:chOff x="3168" y="5263"/>
              <a:chExt cx="1621" cy="1278"/>
            </a:xfrm>
          </p:grpSpPr>
          <p:sp>
            <p:nvSpPr>
              <p:cNvPr id="18550" name="Rectangle 118"/>
              <p:cNvSpPr>
                <a:spLocks noChangeArrowheads="1"/>
              </p:cNvSpPr>
              <p:nvPr/>
            </p:nvSpPr>
            <p:spPr bwMode="auto">
              <a:xfrm>
                <a:off x="3387" y="5263"/>
                <a:ext cx="1139" cy="8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49" name="Rectangle 117"/>
              <p:cNvSpPr>
                <a:spLocks noChangeArrowheads="1"/>
              </p:cNvSpPr>
              <p:nvPr/>
            </p:nvSpPr>
            <p:spPr bwMode="auto">
              <a:xfrm>
                <a:off x="3738" y="6100"/>
                <a:ext cx="438" cy="1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48" name="AutoShape 116"/>
              <p:cNvSpPr>
                <a:spLocks noChangeArrowheads="1"/>
              </p:cNvSpPr>
              <p:nvPr/>
            </p:nvSpPr>
            <p:spPr bwMode="auto">
              <a:xfrm flipV="1">
                <a:off x="3168" y="6232"/>
                <a:ext cx="1621" cy="309"/>
              </a:xfrm>
              <a:custGeom>
                <a:avLst/>
                <a:gdLst>
                  <a:gd name="G0" fmla="+- 2478 0 0"/>
                  <a:gd name="G1" fmla="+- 21600 0 2478"/>
                  <a:gd name="G2" fmla="*/ 2478 1 2"/>
                  <a:gd name="G3" fmla="+- 21600 0 G2"/>
                  <a:gd name="G4" fmla="+/ 2478 21600 2"/>
                  <a:gd name="G5" fmla="+/ G1 0 2"/>
                  <a:gd name="G6" fmla="*/ 21600 21600 2478"/>
                  <a:gd name="G7" fmla="*/ G6 1 2"/>
                  <a:gd name="G8" fmla="+- 21600 0 G7"/>
                  <a:gd name="G9" fmla="*/ 21600 1 2"/>
                  <a:gd name="G10" fmla="+- 2478 0 G9"/>
                  <a:gd name="G11" fmla="?: G10 G8 0"/>
                  <a:gd name="G12" fmla="?: G10 G7 21600"/>
                  <a:gd name="T0" fmla="*/ 20361 w 21600"/>
                  <a:gd name="T1" fmla="*/ 10800 h 21600"/>
                  <a:gd name="T2" fmla="*/ 10800 w 21600"/>
                  <a:gd name="T3" fmla="*/ 21600 h 21600"/>
                  <a:gd name="T4" fmla="*/ 1239 w 21600"/>
                  <a:gd name="T5" fmla="*/ 10800 h 21600"/>
                  <a:gd name="T6" fmla="*/ 10800 w 21600"/>
                  <a:gd name="T7" fmla="*/ 0 h 21600"/>
                  <a:gd name="T8" fmla="*/ 3039 w 21600"/>
                  <a:gd name="T9" fmla="*/ 3039 h 21600"/>
                  <a:gd name="T10" fmla="*/ 18561 w 21600"/>
                  <a:gd name="T11" fmla="*/ 18561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2478" y="21600"/>
                    </a:lnTo>
                    <a:lnTo>
                      <a:pt x="19122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47" name="Rectangle 115"/>
              <p:cNvSpPr>
                <a:spLocks noChangeArrowheads="1"/>
              </p:cNvSpPr>
              <p:nvPr/>
            </p:nvSpPr>
            <p:spPr bwMode="auto">
              <a:xfrm>
                <a:off x="3519" y="5395"/>
                <a:ext cx="876" cy="57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8541" name="Group 109"/>
            <p:cNvGrpSpPr>
              <a:grpSpLocks/>
            </p:cNvGrpSpPr>
            <p:nvPr/>
          </p:nvGrpSpPr>
          <p:grpSpPr bwMode="auto">
            <a:xfrm>
              <a:off x="6983" y="4709"/>
              <a:ext cx="777" cy="562"/>
              <a:chOff x="3168" y="5263"/>
              <a:chExt cx="1621" cy="1278"/>
            </a:xfrm>
          </p:grpSpPr>
          <p:sp>
            <p:nvSpPr>
              <p:cNvPr id="18545" name="Rectangle 113"/>
              <p:cNvSpPr>
                <a:spLocks noChangeArrowheads="1"/>
              </p:cNvSpPr>
              <p:nvPr/>
            </p:nvSpPr>
            <p:spPr bwMode="auto">
              <a:xfrm>
                <a:off x="3387" y="5263"/>
                <a:ext cx="1139" cy="8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44" name="Rectangle 112"/>
              <p:cNvSpPr>
                <a:spLocks noChangeArrowheads="1"/>
              </p:cNvSpPr>
              <p:nvPr/>
            </p:nvSpPr>
            <p:spPr bwMode="auto">
              <a:xfrm>
                <a:off x="3738" y="6100"/>
                <a:ext cx="438" cy="1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43" name="AutoShape 111"/>
              <p:cNvSpPr>
                <a:spLocks noChangeArrowheads="1"/>
              </p:cNvSpPr>
              <p:nvPr/>
            </p:nvSpPr>
            <p:spPr bwMode="auto">
              <a:xfrm flipV="1">
                <a:off x="3168" y="6232"/>
                <a:ext cx="1621" cy="309"/>
              </a:xfrm>
              <a:custGeom>
                <a:avLst/>
                <a:gdLst>
                  <a:gd name="G0" fmla="+- 2478 0 0"/>
                  <a:gd name="G1" fmla="+- 21600 0 2478"/>
                  <a:gd name="G2" fmla="*/ 2478 1 2"/>
                  <a:gd name="G3" fmla="+- 21600 0 G2"/>
                  <a:gd name="G4" fmla="+/ 2478 21600 2"/>
                  <a:gd name="G5" fmla="+/ G1 0 2"/>
                  <a:gd name="G6" fmla="*/ 21600 21600 2478"/>
                  <a:gd name="G7" fmla="*/ G6 1 2"/>
                  <a:gd name="G8" fmla="+- 21600 0 G7"/>
                  <a:gd name="G9" fmla="*/ 21600 1 2"/>
                  <a:gd name="G10" fmla="+- 2478 0 G9"/>
                  <a:gd name="G11" fmla="?: G10 G8 0"/>
                  <a:gd name="G12" fmla="?: G10 G7 21600"/>
                  <a:gd name="T0" fmla="*/ 20361 w 21600"/>
                  <a:gd name="T1" fmla="*/ 10800 h 21600"/>
                  <a:gd name="T2" fmla="*/ 10800 w 21600"/>
                  <a:gd name="T3" fmla="*/ 21600 h 21600"/>
                  <a:gd name="T4" fmla="*/ 1239 w 21600"/>
                  <a:gd name="T5" fmla="*/ 10800 h 21600"/>
                  <a:gd name="T6" fmla="*/ 10800 w 21600"/>
                  <a:gd name="T7" fmla="*/ 0 h 21600"/>
                  <a:gd name="T8" fmla="*/ 3039 w 21600"/>
                  <a:gd name="T9" fmla="*/ 3039 h 21600"/>
                  <a:gd name="T10" fmla="*/ 18561 w 21600"/>
                  <a:gd name="T11" fmla="*/ 18561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2478" y="21600"/>
                    </a:lnTo>
                    <a:lnTo>
                      <a:pt x="19122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42" name="Rectangle 110"/>
              <p:cNvSpPr>
                <a:spLocks noChangeArrowheads="1"/>
              </p:cNvSpPr>
              <p:nvPr/>
            </p:nvSpPr>
            <p:spPr bwMode="auto">
              <a:xfrm>
                <a:off x="3519" y="5395"/>
                <a:ext cx="876" cy="57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8536" name="Group 104"/>
            <p:cNvGrpSpPr>
              <a:grpSpLocks/>
            </p:cNvGrpSpPr>
            <p:nvPr/>
          </p:nvGrpSpPr>
          <p:grpSpPr bwMode="auto">
            <a:xfrm>
              <a:off x="4440" y="4717"/>
              <a:ext cx="776" cy="562"/>
              <a:chOff x="3168" y="5263"/>
              <a:chExt cx="1621" cy="1278"/>
            </a:xfrm>
          </p:grpSpPr>
          <p:sp>
            <p:nvSpPr>
              <p:cNvPr id="18540" name="Rectangle 108"/>
              <p:cNvSpPr>
                <a:spLocks noChangeArrowheads="1"/>
              </p:cNvSpPr>
              <p:nvPr/>
            </p:nvSpPr>
            <p:spPr bwMode="auto">
              <a:xfrm>
                <a:off x="3387" y="5263"/>
                <a:ext cx="1139" cy="8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39" name="Rectangle 107"/>
              <p:cNvSpPr>
                <a:spLocks noChangeArrowheads="1"/>
              </p:cNvSpPr>
              <p:nvPr/>
            </p:nvSpPr>
            <p:spPr bwMode="auto">
              <a:xfrm>
                <a:off x="3738" y="6100"/>
                <a:ext cx="438" cy="1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38" name="AutoShape 106"/>
              <p:cNvSpPr>
                <a:spLocks noChangeArrowheads="1"/>
              </p:cNvSpPr>
              <p:nvPr/>
            </p:nvSpPr>
            <p:spPr bwMode="auto">
              <a:xfrm flipV="1">
                <a:off x="3168" y="6232"/>
                <a:ext cx="1621" cy="309"/>
              </a:xfrm>
              <a:custGeom>
                <a:avLst/>
                <a:gdLst>
                  <a:gd name="G0" fmla="+- 2478 0 0"/>
                  <a:gd name="G1" fmla="+- 21600 0 2478"/>
                  <a:gd name="G2" fmla="*/ 2478 1 2"/>
                  <a:gd name="G3" fmla="+- 21600 0 G2"/>
                  <a:gd name="G4" fmla="+/ 2478 21600 2"/>
                  <a:gd name="G5" fmla="+/ G1 0 2"/>
                  <a:gd name="G6" fmla="*/ 21600 21600 2478"/>
                  <a:gd name="G7" fmla="*/ G6 1 2"/>
                  <a:gd name="G8" fmla="+- 21600 0 G7"/>
                  <a:gd name="G9" fmla="*/ 21600 1 2"/>
                  <a:gd name="G10" fmla="+- 2478 0 G9"/>
                  <a:gd name="G11" fmla="?: G10 G8 0"/>
                  <a:gd name="G12" fmla="?: G10 G7 21600"/>
                  <a:gd name="T0" fmla="*/ 20361 w 21600"/>
                  <a:gd name="T1" fmla="*/ 10800 h 21600"/>
                  <a:gd name="T2" fmla="*/ 10800 w 21600"/>
                  <a:gd name="T3" fmla="*/ 21600 h 21600"/>
                  <a:gd name="T4" fmla="*/ 1239 w 21600"/>
                  <a:gd name="T5" fmla="*/ 10800 h 21600"/>
                  <a:gd name="T6" fmla="*/ 10800 w 21600"/>
                  <a:gd name="T7" fmla="*/ 0 h 21600"/>
                  <a:gd name="T8" fmla="*/ 3039 w 21600"/>
                  <a:gd name="T9" fmla="*/ 3039 h 21600"/>
                  <a:gd name="T10" fmla="*/ 18561 w 21600"/>
                  <a:gd name="T11" fmla="*/ 18561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2478" y="21600"/>
                    </a:lnTo>
                    <a:lnTo>
                      <a:pt x="19122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537" name="Rectangle 105"/>
              <p:cNvSpPr>
                <a:spLocks noChangeArrowheads="1"/>
              </p:cNvSpPr>
              <p:nvPr/>
            </p:nvSpPr>
            <p:spPr bwMode="auto">
              <a:xfrm>
                <a:off x="3519" y="5395"/>
                <a:ext cx="876" cy="57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18535" name="AutoShape 103"/>
            <p:cNvSpPr>
              <a:spLocks noChangeShapeType="1"/>
            </p:cNvSpPr>
            <p:nvPr/>
          </p:nvSpPr>
          <p:spPr bwMode="auto">
            <a:xfrm>
              <a:off x="6117" y="1907"/>
              <a:ext cx="55" cy="150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534" name="AutoShape 102"/>
            <p:cNvSpPr>
              <a:spLocks noChangeShapeType="1"/>
            </p:cNvSpPr>
            <p:nvPr/>
          </p:nvSpPr>
          <p:spPr bwMode="auto">
            <a:xfrm>
              <a:off x="4180" y="2963"/>
              <a:ext cx="1878" cy="56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533" name="AutoShape 101"/>
            <p:cNvSpPr>
              <a:spLocks noChangeShapeType="1"/>
            </p:cNvSpPr>
            <p:nvPr/>
          </p:nvSpPr>
          <p:spPr bwMode="auto">
            <a:xfrm flipH="1">
              <a:off x="6253" y="2678"/>
              <a:ext cx="1655" cy="76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532" name="AutoShape 100"/>
            <p:cNvSpPr>
              <a:spLocks noChangeShapeType="1"/>
            </p:cNvSpPr>
            <p:nvPr/>
          </p:nvSpPr>
          <p:spPr bwMode="auto">
            <a:xfrm flipH="1" flipV="1">
              <a:off x="6253" y="3609"/>
              <a:ext cx="1108" cy="11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531" name="Oval 99"/>
            <p:cNvSpPr>
              <a:spLocks noChangeArrowheads="1"/>
            </p:cNvSpPr>
            <p:nvPr/>
          </p:nvSpPr>
          <p:spPr bwMode="auto">
            <a:xfrm>
              <a:off x="6058" y="3414"/>
              <a:ext cx="228" cy="22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530" name="AutoShape 98"/>
            <p:cNvSpPr>
              <a:spLocks noChangeShapeType="1"/>
            </p:cNvSpPr>
            <p:nvPr/>
          </p:nvSpPr>
          <p:spPr bwMode="auto">
            <a:xfrm flipV="1">
              <a:off x="4818" y="3609"/>
              <a:ext cx="1273" cy="110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529" name="Text Box 97"/>
            <p:cNvSpPr txBox="1">
              <a:spLocks noChangeArrowheads="1"/>
            </p:cNvSpPr>
            <p:nvPr/>
          </p:nvSpPr>
          <p:spPr bwMode="auto">
            <a:xfrm>
              <a:off x="5076" y="3129"/>
              <a:ext cx="2224" cy="68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Концентратор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528" name="AutoShape 96"/>
            <p:cNvSpPr>
              <a:spLocks noChangeShapeType="1"/>
            </p:cNvSpPr>
            <p:nvPr/>
          </p:nvSpPr>
          <p:spPr bwMode="auto">
            <a:xfrm flipV="1">
              <a:off x="4483" y="2005"/>
              <a:ext cx="734" cy="56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527" name="AutoShape 95"/>
            <p:cNvSpPr>
              <a:spLocks noChangeShapeType="1"/>
            </p:cNvSpPr>
            <p:nvPr/>
          </p:nvSpPr>
          <p:spPr bwMode="auto">
            <a:xfrm flipH="1">
              <a:off x="7801" y="3647"/>
              <a:ext cx="367" cy="73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39" name="Номер слайда 1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Лекция 2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сетевые устройства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39552" y="764704"/>
            <a:ext cx="806489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lvl="1" indent="182563">
              <a:buFont typeface="Calibri" pitchFamily="34" charset="0"/>
              <a:buChar char="–"/>
            </a:pPr>
            <a:r>
              <a:rPr lang="ru-RU" dirty="0" smtClean="0"/>
              <a:t>среда передачи информации;</a:t>
            </a:r>
          </a:p>
          <a:p>
            <a:pPr marL="355600" lvl="1" indent="182563">
              <a:buFont typeface="Calibri" pitchFamily="34" charset="0"/>
              <a:buChar char="–"/>
            </a:pPr>
            <a:r>
              <a:rPr lang="ru-RU" dirty="0" smtClean="0"/>
              <a:t>порты для присоединения к среде;</a:t>
            </a:r>
          </a:p>
          <a:p>
            <a:pPr marL="355600" lvl="1" indent="182563">
              <a:buFont typeface="Calibri" pitchFamily="34" charset="0"/>
              <a:buChar char="–"/>
            </a:pPr>
            <a:r>
              <a:rPr lang="ru-RU" dirty="0" smtClean="0"/>
              <a:t>терминатор;</a:t>
            </a:r>
          </a:p>
          <a:p>
            <a:pPr marL="355600" lvl="1" indent="182563">
              <a:buFont typeface="Calibri" pitchFamily="34" charset="0"/>
              <a:buChar char="–"/>
            </a:pPr>
            <a:r>
              <a:rPr lang="ru-RU" dirty="0" smtClean="0"/>
              <a:t>сетевой адаптер;</a:t>
            </a:r>
          </a:p>
          <a:p>
            <a:pPr marL="355600" lvl="1" indent="182563">
              <a:buFont typeface="Calibri" pitchFamily="34" charset="0"/>
              <a:buChar char="–"/>
            </a:pPr>
            <a:r>
              <a:rPr lang="ru-RU" dirty="0" smtClean="0"/>
              <a:t>репитер (повторитель);</a:t>
            </a:r>
          </a:p>
          <a:p>
            <a:pPr marL="355600" lvl="1" indent="182563">
              <a:buFont typeface="Calibri" pitchFamily="34" charset="0"/>
              <a:buChar char="–"/>
            </a:pPr>
            <a:r>
              <a:rPr lang="ru-RU" dirty="0" smtClean="0"/>
              <a:t>трансивер;</a:t>
            </a:r>
          </a:p>
          <a:p>
            <a:pPr marL="355600" lvl="1" indent="182563">
              <a:buFont typeface="Calibri" pitchFamily="34" charset="0"/>
              <a:buChar char="–"/>
            </a:pPr>
            <a:r>
              <a:rPr lang="ru-RU" dirty="0" smtClean="0"/>
              <a:t>концентратор (</a:t>
            </a:r>
            <a:r>
              <a:rPr lang="ru-RU" dirty="0" err="1" smtClean="0"/>
              <a:t>хаб</a:t>
            </a:r>
            <a:r>
              <a:rPr lang="ru-RU" dirty="0" smtClean="0"/>
              <a:t>);</a:t>
            </a:r>
          </a:p>
          <a:p>
            <a:pPr marL="355600" lvl="1" indent="182563">
              <a:buFont typeface="Calibri" pitchFamily="34" charset="0"/>
              <a:buChar char="–"/>
            </a:pPr>
            <a:r>
              <a:rPr lang="ru-RU" dirty="0" smtClean="0"/>
              <a:t>коммутатор (</a:t>
            </a:r>
            <a:r>
              <a:rPr lang="ru-RU" dirty="0" err="1" smtClean="0"/>
              <a:t>свич</a:t>
            </a:r>
            <a:r>
              <a:rPr lang="ru-RU" dirty="0" smtClean="0"/>
              <a:t>);</a:t>
            </a:r>
          </a:p>
          <a:p>
            <a:pPr marL="355600" lvl="1" indent="182563">
              <a:buFont typeface="Calibri" pitchFamily="34" charset="0"/>
              <a:buChar char="–"/>
            </a:pPr>
            <a:r>
              <a:rPr lang="ru-RU" dirty="0" smtClean="0"/>
              <a:t>маршрутизатор (роутер);</a:t>
            </a:r>
          </a:p>
          <a:p>
            <a:pPr marL="355600" lvl="1" indent="182563">
              <a:buFont typeface="Calibri" pitchFamily="34" charset="0"/>
              <a:buChar char="–"/>
            </a:pPr>
            <a:r>
              <a:rPr lang="ru-RU" dirty="0" smtClean="0"/>
              <a:t>мост;</a:t>
            </a:r>
          </a:p>
          <a:p>
            <a:pPr marL="355600" lvl="1" indent="182563">
              <a:buFont typeface="Calibri" pitchFamily="34" charset="0"/>
              <a:buChar char="–"/>
            </a:pPr>
            <a:r>
              <a:rPr lang="ru-RU" dirty="0" smtClean="0"/>
              <a:t>шлюз.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3825044"/>
            <a:ext cx="813690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Средой передачи информации</a:t>
            </a:r>
            <a:r>
              <a:rPr lang="ru-RU" dirty="0" smtClean="0"/>
              <a:t> называются те линии связи, по которым производится обмен информацией между абонентами.</a:t>
            </a:r>
          </a:p>
          <a:p>
            <a:pPr lvl="1" algn="just">
              <a:buFont typeface="Arial" pitchFamily="34" charset="0"/>
              <a:buChar char="•"/>
            </a:pPr>
            <a:r>
              <a:rPr lang="ru-RU" dirty="0" smtClean="0"/>
              <a:t>сетевой кабель:</a:t>
            </a:r>
          </a:p>
          <a:p>
            <a:pPr lvl="2" algn="just">
              <a:buFont typeface="Calibri" pitchFamily="34" charset="0"/>
              <a:buChar char="–"/>
            </a:pPr>
            <a:r>
              <a:rPr lang="ru-RU" dirty="0" smtClean="0"/>
              <a:t>коаксиальный кабель;</a:t>
            </a:r>
          </a:p>
          <a:p>
            <a:pPr lvl="2" algn="just">
              <a:buFont typeface="Calibri" pitchFamily="34" charset="0"/>
              <a:buChar char="–"/>
            </a:pPr>
            <a:r>
              <a:rPr lang="ru-RU" dirty="0" smtClean="0"/>
              <a:t>витая пара;</a:t>
            </a:r>
          </a:p>
          <a:p>
            <a:pPr lvl="2" algn="just">
              <a:buFont typeface="Calibri" pitchFamily="34" charset="0"/>
              <a:buChar char="–"/>
            </a:pPr>
            <a:r>
              <a:rPr lang="ru-RU" dirty="0" smtClean="0"/>
              <a:t>оптоволоконный кабель;</a:t>
            </a:r>
          </a:p>
          <a:p>
            <a:pPr lvl="1" algn="just">
              <a:buFont typeface="Arial" pitchFamily="34" charset="0"/>
              <a:buChar char="•"/>
            </a:pPr>
            <a:r>
              <a:rPr lang="ru-RU" dirty="0" smtClean="0"/>
              <a:t>беспроводная связь.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31540" y="5805264"/>
            <a:ext cx="82449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Среда передачи характеризуется максимальной скоростью и расстоянием передачи, полосой пропускания, помехоустойчивостью и </a:t>
            </a:r>
            <a:r>
              <a:rPr lang="ru-RU" dirty="0" err="1" smtClean="0"/>
              <a:t>взломозащищенностью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8" name="Правая фигурная скобка 7"/>
          <p:cNvSpPr/>
          <p:nvPr/>
        </p:nvSpPr>
        <p:spPr>
          <a:xfrm flipH="1">
            <a:off x="665109" y="2516175"/>
            <a:ext cx="292102" cy="1277955"/>
          </a:xfrm>
          <a:prstGeom prst="rightBrace">
            <a:avLst>
              <a:gd name="adj1" fmla="val 49933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0" name="Picture 6" descr="http://www.elec-transfer.ru/image/cache/data/%D0%B4/FTP4-500x5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83568" y="2420888"/>
            <a:ext cx="2727598" cy="2727598"/>
          </a:xfrm>
          <a:prstGeom prst="rect">
            <a:avLst/>
          </a:prstGeom>
          <a:noFill/>
        </p:spPr>
      </p:pic>
      <p:pic>
        <p:nvPicPr>
          <p:cNvPr id="16388" name="Picture 4" descr="http://courses.washington.edu/amtgrade/courses/IntelligentNetworks/Home_files/shapeimage_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51620" y="4545124"/>
            <a:ext cx="2295525" cy="172402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Витая пара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17</a:t>
            </a:fld>
            <a:endParaRPr lang="ru-RU"/>
          </a:p>
        </p:txBody>
      </p:sp>
      <p:pic>
        <p:nvPicPr>
          <p:cNvPr id="16386" name="Picture 2" descr="http://pubpages.unh.edu/~ejg58/project/images/UTP_cabl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5596" y="1196752"/>
            <a:ext cx="2468846" cy="201622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563888" y="4437112"/>
            <a:ext cx="53285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Для присоединения витых пар используются разъемы (</a:t>
            </a:r>
            <a:r>
              <a:rPr lang="ru-RU" dirty="0" err="1" smtClean="0"/>
              <a:t>коннекторы</a:t>
            </a:r>
            <a:r>
              <a:rPr lang="ru-RU" dirty="0" smtClean="0"/>
              <a:t>) типа </a:t>
            </a:r>
            <a:r>
              <a:rPr lang="ru-RU" b="1" dirty="0" smtClean="0"/>
              <a:t>8</a:t>
            </a:r>
            <a:r>
              <a:rPr lang="en-US" b="1" dirty="0" smtClean="0"/>
              <a:t>P8C</a:t>
            </a:r>
            <a:r>
              <a:rPr lang="en-US" dirty="0" smtClean="0"/>
              <a:t> (</a:t>
            </a:r>
            <a:r>
              <a:rPr lang="ru-RU" b="1" dirty="0" smtClean="0"/>
              <a:t>RJ-45</a:t>
            </a:r>
            <a:r>
              <a:rPr lang="en-US" b="1" dirty="0" smtClean="0"/>
              <a:t>)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527884" y="1808820"/>
            <a:ext cx="53285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Может быть </a:t>
            </a:r>
            <a:r>
              <a:rPr lang="ru-RU" b="1" dirty="0" smtClean="0"/>
              <a:t>экранированной</a:t>
            </a:r>
            <a:r>
              <a:rPr lang="ru-RU" dirty="0" smtClean="0"/>
              <a:t> и </a:t>
            </a:r>
            <a:r>
              <a:rPr lang="ru-RU" b="1" dirty="0" smtClean="0"/>
              <a:t>неэкранированной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527884" y="1126485"/>
            <a:ext cx="53285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В настоящее время наиболее распространенный тип кабеля для локальных сетей. 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527884" y="2240868"/>
            <a:ext cx="53285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Неэкранированная витая пара слабо защищена от внешних помех и перехвата информации, но экранированная дорога и сложна в установке, поэтому менее распространена. 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563888" y="5085184"/>
            <a:ext cx="51485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Чаще всего витые пары используются для передачи данных в одном направлении (точка-точка), то есть в топологиях типа </a:t>
            </a:r>
            <a:r>
              <a:rPr lang="ru-RU" i="1" dirty="0" smtClean="0"/>
              <a:t>звезда</a:t>
            </a:r>
            <a:r>
              <a:rPr lang="ru-RU" dirty="0" smtClean="0"/>
              <a:t> или </a:t>
            </a:r>
            <a:r>
              <a:rPr lang="ru-RU" i="1" dirty="0" smtClean="0"/>
              <a:t>кольцо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527884" y="3501008"/>
            <a:ext cx="5112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Наиболее узкая полоса пропускания (250-500МГц), расстояние передачи до 100м. 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Коаксиальный кабель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18</a:t>
            </a:fld>
            <a:endParaRPr lang="ru-RU"/>
          </a:p>
        </p:txBody>
      </p:sp>
      <p:pic>
        <p:nvPicPr>
          <p:cNvPr id="14338" name="Picture 2" descr="http://racblog.files.wordpress.com/2010/07/0-rg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2852936"/>
            <a:ext cx="2496278" cy="1872208"/>
          </a:xfrm>
          <a:prstGeom prst="rect">
            <a:avLst/>
          </a:prstGeom>
          <a:noFill/>
        </p:spPr>
      </p:pic>
      <p:pic>
        <p:nvPicPr>
          <p:cNvPr id="14340" name="Picture 4" descr="http://www.qrp.pops.net/images/2010/rf-workbench2/April%2021,%202012-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5445224"/>
            <a:ext cx="2282517" cy="864096"/>
          </a:xfrm>
          <a:prstGeom prst="rect">
            <a:avLst/>
          </a:prstGeom>
          <a:noFill/>
        </p:spPr>
      </p:pic>
      <p:pic>
        <p:nvPicPr>
          <p:cNvPr id="14342" name="Picture 6" descr="http://www.avsound.ru/i/main_qed_qunex_signature_7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2280" y="4365104"/>
            <a:ext cx="1548172" cy="1032115"/>
          </a:xfrm>
          <a:prstGeom prst="rect">
            <a:avLst/>
          </a:prstGeom>
          <a:noFill/>
        </p:spPr>
      </p:pic>
      <p:pic>
        <p:nvPicPr>
          <p:cNvPr id="8" name="Рисунок 7" descr="Коаксиальный кабель"/>
          <p:cNvPicPr/>
          <p:nvPr/>
        </p:nvPicPr>
        <p:blipFill>
          <a:blip r:embed="rId5" cstate="print"/>
          <a:srcRect l="9786" t="3616" r="13321" b="11160"/>
          <a:stretch>
            <a:fillRect/>
          </a:stretch>
        </p:blipFill>
        <p:spPr bwMode="auto">
          <a:xfrm>
            <a:off x="4644008" y="1124744"/>
            <a:ext cx="4101465" cy="144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395536" y="1160748"/>
            <a:ext cx="45005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Был сильно распространен до недавнего времени.  В настоящее время считается устаревшим.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95536" y="2240868"/>
            <a:ext cx="45005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Чаще всего используется в сетях с топологией шина, реже – звезда.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95536" y="3068960"/>
            <a:ext cx="45005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Высокая защищенность благодаря экранированию. Широкая полоса пропускания до 1ГГц.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95536" y="4185084"/>
            <a:ext cx="45005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Монтаж кабеля значительно труднее и дороже (в 1,5-2 раза, чем витой пары). Скорости до 10МБ/сек, расстояние передачи – 100-500м.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Оптоволоконный кабель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19</a:t>
            </a:fld>
            <a:endParaRPr lang="ru-RU"/>
          </a:p>
        </p:txBody>
      </p:sp>
      <p:pic>
        <p:nvPicPr>
          <p:cNvPr id="15362" name="Picture 2" descr="http://www.mobiledevice.ru/Images/News_24746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28084" y="4653136"/>
            <a:ext cx="3478870" cy="1791470"/>
          </a:xfrm>
          <a:prstGeom prst="rect">
            <a:avLst/>
          </a:prstGeom>
          <a:noFill/>
        </p:spPr>
      </p:pic>
      <p:pic>
        <p:nvPicPr>
          <p:cNvPr id="15364" name="Picture 4" descr="http://f01.image.kz/img/73/73f8029d74eb09a2db9ecd62e6a7c997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12060" y="1160748"/>
            <a:ext cx="3757212" cy="204559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95536" y="1124744"/>
            <a:ext cx="45005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Передается не электрический сигнал, а световой импульс.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1916832"/>
            <a:ext cx="45005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Сильная помехозащищенность и </a:t>
            </a:r>
            <a:r>
              <a:rPr lang="ru-RU" dirty="0" err="1" smtClean="0"/>
              <a:t>взломоустойчивость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31540" y="4077072"/>
            <a:ext cx="45005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Высокая стоимость и трудность прокладки. Требуются специальное оборудование для преобразования электрического сигнала в световой и обратно.  Малейшие ошибки в его установке или повреждение кабеля сильно искажают или полностью нарушают передачу.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2780928"/>
            <a:ext cx="45005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Широкая полоса пропускания (до 1000ГГц), высокая скорость (до </a:t>
            </a:r>
            <a:r>
              <a:rPr lang="ru-RU" dirty="0" err="1" smtClean="0"/>
              <a:t>терабит</a:t>
            </a:r>
            <a:r>
              <a:rPr lang="ru-RU" dirty="0" smtClean="0"/>
              <a:t> в сек.) и расстояние передачи (тысячи км). </a:t>
            </a:r>
            <a:endParaRPr lang="ru-RU" dirty="0"/>
          </a:p>
        </p:txBody>
      </p:sp>
      <p:pic>
        <p:nvPicPr>
          <p:cNvPr id="15366" name="Picture 6" descr="File:Optical fiber cabl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72100" y="3248980"/>
            <a:ext cx="3257097" cy="13485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Лекция 1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Беспроводная связь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46032" y="800064"/>
            <a:ext cx="825193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/>
            <a:r>
              <a:rPr lang="ru-RU" b="1" dirty="0" smtClean="0"/>
              <a:t>Радиоканал</a:t>
            </a:r>
            <a:r>
              <a:rPr lang="ru-RU" dirty="0" smtClean="0"/>
              <a:t> – наиболее распространенный канал беспроводной связи.</a:t>
            </a:r>
          </a:p>
          <a:p>
            <a:pPr indent="361950" algn="just"/>
            <a:r>
              <a:rPr lang="ru-RU" i="1" dirty="0" smtClean="0"/>
              <a:t>Недостатки:</a:t>
            </a:r>
            <a:r>
              <a:rPr lang="ru-RU" dirty="0" smtClean="0"/>
              <a:t> проблемы совместимости с другими источниками волн, плохая защита от прослушивания и слабая помехозащищенность.</a:t>
            </a:r>
          </a:p>
          <a:p>
            <a:pPr indent="361950" algn="just"/>
            <a:r>
              <a:rPr lang="ru-RU" i="1" dirty="0" smtClean="0"/>
              <a:t>Преимущества</a:t>
            </a:r>
            <a:r>
              <a:rPr lang="ru-RU" dirty="0" smtClean="0"/>
              <a:t>: свобода перемещения абонентов, возможна связь на большие расстояния.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55570" y="2516175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dirty="0" smtClean="0"/>
              <a:t>Иногда используют </a:t>
            </a:r>
            <a:r>
              <a:rPr lang="ru-RU" b="1" dirty="0" smtClean="0"/>
              <a:t>инфракрасный</a:t>
            </a:r>
            <a:r>
              <a:rPr lang="ru-RU" dirty="0" smtClean="0"/>
              <a:t> канал. Главное преимущество – нечувствительность к электромагнитным помехам.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55570" y="3502026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dirty="0" smtClean="0"/>
              <a:t>Основная топология – </a:t>
            </a:r>
            <a:r>
              <a:rPr lang="ru-RU" b="1" dirty="0" smtClean="0"/>
              <a:t>шина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19057" y="3903669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dirty="0" smtClean="0"/>
              <a:t>Эфир может разделяться между источниками </a:t>
            </a:r>
            <a:r>
              <a:rPr lang="ru-RU" i="1" dirty="0" smtClean="0"/>
              <a:t>по времени </a:t>
            </a:r>
            <a:r>
              <a:rPr lang="ru-RU" dirty="0" smtClean="0"/>
              <a:t>и </a:t>
            </a:r>
            <a:r>
              <a:rPr lang="ru-RU" i="1" dirty="0" smtClean="0"/>
              <a:t>по частоте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Промежуточные сетевые устройства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75556" y="836712"/>
            <a:ext cx="806489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b="1" dirty="0" smtClean="0"/>
              <a:t>Маршрутизатор</a:t>
            </a:r>
            <a:r>
              <a:rPr lang="ru-RU" dirty="0" smtClean="0"/>
              <a:t> (</a:t>
            </a:r>
            <a:r>
              <a:rPr lang="ru-RU" dirty="0" err="1" smtClean="0"/>
              <a:t>router</a:t>
            </a:r>
            <a:r>
              <a:rPr lang="ru-RU" dirty="0" smtClean="0"/>
              <a:t>) осуществляет выбор оптимального маршрута доставки каждого пакета так, чтобы избежать чрезмерной нагрузки сети и обойти поврежденные участки. </a:t>
            </a:r>
            <a:endParaRPr lang="en-US" dirty="0" smtClean="0"/>
          </a:p>
          <a:p>
            <a:pPr indent="361950" algn="just"/>
            <a:r>
              <a:rPr lang="ru-RU" dirty="0" smtClean="0"/>
              <a:t>Они применяются, как правило, в сложных разветвленных сетях, имеющих несколько маршрутов между отдельными абонентами. Решение о выборе маршрута выполняется на основе </a:t>
            </a:r>
            <a:r>
              <a:rPr lang="ru-RU" i="1" dirty="0" smtClean="0"/>
              <a:t>таблицы маршрутизации </a:t>
            </a:r>
            <a:r>
              <a:rPr lang="ru-RU" dirty="0" smtClean="0"/>
              <a:t>(</a:t>
            </a:r>
            <a:r>
              <a:rPr lang="en-US" dirty="0" smtClean="0"/>
              <a:t>IP-</a:t>
            </a:r>
            <a:r>
              <a:rPr lang="ru-RU" dirty="0" smtClean="0"/>
              <a:t>адресов).</a:t>
            </a:r>
          </a:p>
        </p:txBody>
      </p:sp>
      <p:pic>
        <p:nvPicPr>
          <p:cNvPr id="48130" name="Picture 2" descr="http://www.itgroup48.ru/import_files/11/11616818-e09f-11e1-a709-50e5498f77c7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2981" y="3867156"/>
            <a:ext cx="2800037" cy="2293364"/>
          </a:xfrm>
          <a:prstGeom prst="rect">
            <a:avLst/>
          </a:prstGeom>
          <a:noFill/>
        </p:spPr>
      </p:pic>
      <p:sp>
        <p:nvSpPr>
          <p:cNvPr id="8" name="modem"/>
          <p:cNvSpPr>
            <a:spLocks noEditPoints="1" noChangeArrowheads="1"/>
          </p:cNvSpPr>
          <p:nvPr/>
        </p:nvSpPr>
        <p:spPr bwMode="auto">
          <a:xfrm>
            <a:off x="3549636" y="5802345"/>
            <a:ext cx="1825650" cy="730260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0" name="Picture 2" descr="http://welcom.ru/cisco/cisco7600.jpg"/>
          <p:cNvPicPr>
            <a:picLocks noChangeAspect="1" noChangeArrowheads="1"/>
          </p:cNvPicPr>
          <p:nvPr/>
        </p:nvPicPr>
        <p:blipFill>
          <a:blip r:embed="rId3" cstate="print"/>
          <a:srcRect l="6708" t="16771" r="7999" b="17343"/>
          <a:stretch>
            <a:fillRect/>
          </a:stretch>
        </p:blipFill>
        <p:spPr bwMode="auto">
          <a:xfrm>
            <a:off x="774648" y="3465513"/>
            <a:ext cx="3393717" cy="2097241"/>
          </a:xfrm>
          <a:prstGeom prst="rect">
            <a:avLst/>
          </a:prstGeom>
          <a:noFill/>
        </p:spPr>
      </p:pic>
      <p:pic>
        <p:nvPicPr>
          <p:cNvPr id="2052" name="Picture 4" descr="http://www.emanuelelarussa.com/clients/netcom/images/gallery/img12_bi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16409" y="2698740"/>
            <a:ext cx="3085598" cy="20551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Овал 179"/>
          <p:cNvSpPr/>
          <p:nvPr/>
        </p:nvSpPr>
        <p:spPr>
          <a:xfrm>
            <a:off x="6835806" y="4999059"/>
            <a:ext cx="1497033" cy="149703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Обобщённая структура сети Интернет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22</a:t>
            </a:fld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957213" y="982629"/>
            <a:ext cx="1497033" cy="149703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6" name="computr1"/>
          <p:cNvSpPr>
            <a:spLocks noEditPoints="1" noChangeArrowheads="1"/>
          </p:cNvSpPr>
          <p:nvPr/>
        </p:nvSpPr>
        <p:spPr bwMode="auto">
          <a:xfrm>
            <a:off x="957213" y="2078019"/>
            <a:ext cx="438156" cy="401643"/>
          </a:xfrm>
          <a:custGeom>
            <a:avLst/>
            <a:gdLst>
              <a:gd name="T0" fmla="*/ 19535 w 21600"/>
              <a:gd name="T1" fmla="*/ 0 h 21600"/>
              <a:gd name="T2" fmla="*/ 10800 w 21600"/>
              <a:gd name="T3" fmla="*/ 0 h 21600"/>
              <a:gd name="T4" fmla="*/ 2065 w 21600"/>
              <a:gd name="T5" fmla="*/ 0 h 21600"/>
              <a:gd name="T6" fmla="*/ 0 w 21600"/>
              <a:gd name="T7" fmla="*/ 15388 h 21600"/>
              <a:gd name="T8" fmla="*/ 0 w 21600"/>
              <a:gd name="T9" fmla="*/ 21600 h 21600"/>
              <a:gd name="T10" fmla="*/ 10800 w 21600"/>
              <a:gd name="T11" fmla="*/ 21600 h 21600"/>
              <a:gd name="T12" fmla="*/ 21600 w 21600"/>
              <a:gd name="T13" fmla="*/ 21600 h 21600"/>
              <a:gd name="T14" fmla="*/ 21600 w 21600"/>
              <a:gd name="T15" fmla="*/ 15388 h 21600"/>
              <a:gd name="T16" fmla="*/ 19535 w 21600"/>
              <a:gd name="T17" fmla="*/ 13553 h 21600"/>
              <a:gd name="T18" fmla="*/ 2065 w 21600"/>
              <a:gd name="T19" fmla="*/ 13553 h 21600"/>
              <a:gd name="T20" fmla="*/ 2065 w 21600"/>
              <a:gd name="T21" fmla="*/ 6776 h 21600"/>
              <a:gd name="T22" fmla="*/ 19535 w 21600"/>
              <a:gd name="T23" fmla="*/ 6776 h 21600"/>
              <a:gd name="T24" fmla="*/ 0 w 21600"/>
              <a:gd name="T25" fmla="*/ 18494 h 21600"/>
              <a:gd name="T26" fmla="*/ 21600 w 21600"/>
              <a:gd name="T27" fmla="*/ 18494 h 21600"/>
              <a:gd name="T28" fmla="*/ 4923 w 21600"/>
              <a:gd name="T29" fmla="*/ 2541 h 21600"/>
              <a:gd name="T30" fmla="*/ 16756 w 21600"/>
              <a:gd name="T31" fmla="*/ 1115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T28" t="T29" r="T30" b="T31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computr1"/>
          <p:cNvSpPr>
            <a:spLocks noEditPoints="1" noChangeArrowheads="1"/>
          </p:cNvSpPr>
          <p:nvPr/>
        </p:nvSpPr>
        <p:spPr bwMode="auto">
          <a:xfrm>
            <a:off x="2198655" y="1530324"/>
            <a:ext cx="438156" cy="401643"/>
          </a:xfrm>
          <a:custGeom>
            <a:avLst/>
            <a:gdLst>
              <a:gd name="T0" fmla="*/ 19535 w 21600"/>
              <a:gd name="T1" fmla="*/ 0 h 21600"/>
              <a:gd name="T2" fmla="*/ 10800 w 21600"/>
              <a:gd name="T3" fmla="*/ 0 h 21600"/>
              <a:gd name="T4" fmla="*/ 2065 w 21600"/>
              <a:gd name="T5" fmla="*/ 0 h 21600"/>
              <a:gd name="T6" fmla="*/ 0 w 21600"/>
              <a:gd name="T7" fmla="*/ 15388 h 21600"/>
              <a:gd name="T8" fmla="*/ 0 w 21600"/>
              <a:gd name="T9" fmla="*/ 21600 h 21600"/>
              <a:gd name="T10" fmla="*/ 10800 w 21600"/>
              <a:gd name="T11" fmla="*/ 21600 h 21600"/>
              <a:gd name="T12" fmla="*/ 21600 w 21600"/>
              <a:gd name="T13" fmla="*/ 21600 h 21600"/>
              <a:gd name="T14" fmla="*/ 21600 w 21600"/>
              <a:gd name="T15" fmla="*/ 15388 h 21600"/>
              <a:gd name="T16" fmla="*/ 19535 w 21600"/>
              <a:gd name="T17" fmla="*/ 13553 h 21600"/>
              <a:gd name="T18" fmla="*/ 2065 w 21600"/>
              <a:gd name="T19" fmla="*/ 13553 h 21600"/>
              <a:gd name="T20" fmla="*/ 2065 w 21600"/>
              <a:gd name="T21" fmla="*/ 6776 h 21600"/>
              <a:gd name="T22" fmla="*/ 19535 w 21600"/>
              <a:gd name="T23" fmla="*/ 6776 h 21600"/>
              <a:gd name="T24" fmla="*/ 0 w 21600"/>
              <a:gd name="T25" fmla="*/ 18494 h 21600"/>
              <a:gd name="T26" fmla="*/ 21600 w 21600"/>
              <a:gd name="T27" fmla="*/ 18494 h 21600"/>
              <a:gd name="T28" fmla="*/ 4923 w 21600"/>
              <a:gd name="T29" fmla="*/ 2541 h 21600"/>
              <a:gd name="T30" fmla="*/ 16756 w 21600"/>
              <a:gd name="T31" fmla="*/ 1115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T28" t="T29" r="T30" b="T31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computr1"/>
          <p:cNvSpPr>
            <a:spLocks noEditPoints="1" noChangeArrowheads="1"/>
          </p:cNvSpPr>
          <p:nvPr/>
        </p:nvSpPr>
        <p:spPr bwMode="auto">
          <a:xfrm>
            <a:off x="774648" y="1165194"/>
            <a:ext cx="438156" cy="401643"/>
          </a:xfrm>
          <a:custGeom>
            <a:avLst/>
            <a:gdLst>
              <a:gd name="T0" fmla="*/ 19535 w 21600"/>
              <a:gd name="T1" fmla="*/ 0 h 21600"/>
              <a:gd name="T2" fmla="*/ 10800 w 21600"/>
              <a:gd name="T3" fmla="*/ 0 h 21600"/>
              <a:gd name="T4" fmla="*/ 2065 w 21600"/>
              <a:gd name="T5" fmla="*/ 0 h 21600"/>
              <a:gd name="T6" fmla="*/ 0 w 21600"/>
              <a:gd name="T7" fmla="*/ 15388 h 21600"/>
              <a:gd name="T8" fmla="*/ 0 w 21600"/>
              <a:gd name="T9" fmla="*/ 21600 h 21600"/>
              <a:gd name="T10" fmla="*/ 10800 w 21600"/>
              <a:gd name="T11" fmla="*/ 21600 h 21600"/>
              <a:gd name="T12" fmla="*/ 21600 w 21600"/>
              <a:gd name="T13" fmla="*/ 21600 h 21600"/>
              <a:gd name="T14" fmla="*/ 21600 w 21600"/>
              <a:gd name="T15" fmla="*/ 15388 h 21600"/>
              <a:gd name="T16" fmla="*/ 19535 w 21600"/>
              <a:gd name="T17" fmla="*/ 13553 h 21600"/>
              <a:gd name="T18" fmla="*/ 2065 w 21600"/>
              <a:gd name="T19" fmla="*/ 13553 h 21600"/>
              <a:gd name="T20" fmla="*/ 2065 w 21600"/>
              <a:gd name="T21" fmla="*/ 6776 h 21600"/>
              <a:gd name="T22" fmla="*/ 19535 w 21600"/>
              <a:gd name="T23" fmla="*/ 6776 h 21600"/>
              <a:gd name="T24" fmla="*/ 0 w 21600"/>
              <a:gd name="T25" fmla="*/ 18494 h 21600"/>
              <a:gd name="T26" fmla="*/ 21600 w 21600"/>
              <a:gd name="T27" fmla="*/ 18494 h 21600"/>
              <a:gd name="T28" fmla="*/ 4923 w 21600"/>
              <a:gd name="T29" fmla="*/ 2541 h 21600"/>
              <a:gd name="T30" fmla="*/ 16756 w 21600"/>
              <a:gd name="T31" fmla="*/ 1115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T28" t="T29" r="T30" b="T31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computr1"/>
          <p:cNvSpPr>
            <a:spLocks noEditPoints="1" noChangeArrowheads="1"/>
          </p:cNvSpPr>
          <p:nvPr/>
        </p:nvSpPr>
        <p:spPr bwMode="auto">
          <a:xfrm>
            <a:off x="1650960" y="800064"/>
            <a:ext cx="438156" cy="401643"/>
          </a:xfrm>
          <a:custGeom>
            <a:avLst/>
            <a:gdLst>
              <a:gd name="T0" fmla="*/ 19535 w 21600"/>
              <a:gd name="T1" fmla="*/ 0 h 21600"/>
              <a:gd name="T2" fmla="*/ 10800 w 21600"/>
              <a:gd name="T3" fmla="*/ 0 h 21600"/>
              <a:gd name="T4" fmla="*/ 2065 w 21600"/>
              <a:gd name="T5" fmla="*/ 0 h 21600"/>
              <a:gd name="T6" fmla="*/ 0 w 21600"/>
              <a:gd name="T7" fmla="*/ 15388 h 21600"/>
              <a:gd name="T8" fmla="*/ 0 w 21600"/>
              <a:gd name="T9" fmla="*/ 21600 h 21600"/>
              <a:gd name="T10" fmla="*/ 10800 w 21600"/>
              <a:gd name="T11" fmla="*/ 21600 h 21600"/>
              <a:gd name="T12" fmla="*/ 21600 w 21600"/>
              <a:gd name="T13" fmla="*/ 21600 h 21600"/>
              <a:gd name="T14" fmla="*/ 21600 w 21600"/>
              <a:gd name="T15" fmla="*/ 15388 h 21600"/>
              <a:gd name="T16" fmla="*/ 19535 w 21600"/>
              <a:gd name="T17" fmla="*/ 13553 h 21600"/>
              <a:gd name="T18" fmla="*/ 2065 w 21600"/>
              <a:gd name="T19" fmla="*/ 13553 h 21600"/>
              <a:gd name="T20" fmla="*/ 2065 w 21600"/>
              <a:gd name="T21" fmla="*/ 6776 h 21600"/>
              <a:gd name="T22" fmla="*/ 19535 w 21600"/>
              <a:gd name="T23" fmla="*/ 6776 h 21600"/>
              <a:gd name="T24" fmla="*/ 0 w 21600"/>
              <a:gd name="T25" fmla="*/ 18494 h 21600"/>
              <a:gd name="T26" fmla="*/ 21600 w 21600"/>
              <a:gd name="T27" fmla="*/ 18494 h 21600"/>
              <a:gd name="T28" fmla="*/ 4923 w 21600"/>
              <a:gd name="T29" fmla="*/ 2541 h 21600"/>
              <a:gd name="T30" fmla="*/ 16756 w 21600"/>
              <a:gd name="T31" fmla="*/ 1115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T28" t="T29" r="T30" b="T31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7" name="modem"/>
          <p:cNvSpPr>
            <a:spLocks noEditPoints="1" noChangeArrowheads="1"/>
          </p:cNvSpPr>
          <p:nvPr/>
        </p:nvSpPr>
        <p:spPr bwMode="auto">
          <a:xfrm>
            <a:off x="1760499" y="2260584"/>
            <a:ext cx="620721" cy="292104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modem"/>
          <p:cNvSpPr>
            <a:spLocks noEditPoints="1" noChangeArrowheads="1"/>
          </p:cNvSpPr>
          <p:nvPr/>
        </p:nvSpPr>
        <p:spPr bwMode="auto">
          <a:xfrm>
            <a:off x="1431882" y="4889520"/>
            <a:ext cx="620721" cy="292104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computr1"/>
          <p:cNvSpPr>
            <a:spLocks noEditPoints="1" noChangeArrowheads="1"/>
          </p:cNvSpPr>
          <p:nvPr/>
        </p:nvSpPr>
        <p:spPr bwMode="auto">
          <a:xfrm>
            <a:off x="1395369" y="4086234"/>
            <a:ext cx="438156" cy="401643"/>
          </a:xfrm>
          <a:custGeom>
            <a:avLst/>
            <a:gdLst>
              <a:gd name="T0" fmla="*/ 19535 w 21600"/>
              <a:gd name="T1" fmla="*/ 0 h 21600"/>
              <a:gd name="T2" fmla="*/ 10800 w 21600"/>
              <a:gd name="T3" fmla="*/ 0 h 21600"/>
              <a:gd name="T4" fmla="*/ 2065 w 21600"/>
              <a:gd name="T5" fmla="*/ 0 h 21600"/>
              <a:gd name="T6" fmla="*/ 0 w 21600"/>
              <a:gd name="T7" fmla="*/ 15388 h 21600"/>
              <a:gd name="T8" fmla="*/ 0 w 21600"/>
              <a:gd name="T9" fmla="*/ 21600 h 21600"/>
              <a:gd name="T10" fmla="*/ 10800 w 21600"/>
              <a:gd name="T11" fmla="*/ 21600 h 21600"/>
              <a:gd name="T12" fmla="*/ 21600 w 21600"/>
              <a:gd name="T13" fmla="*/ 21600 h 21600"/>
              <a:gd name="T14" fmla="*/ 21600 w 21600"/>
              <a:gd name="T15" fmla="*/ 15388 h 21600"/>
              <a:gd name="T16" fmla="*/ 19535 w 21600"/>
              <a:gd name="T17" fmla="*/ 13553 h 21600"/>
              <a:gd name="T18" fmla="*/ 2065 w 21600"/>
              <a:gd name="T19" fmla="*/ 13553 h 21600"/>
              <a:gd name="T20" fmla="*/ 2065 w 21600"/>
              <a:gd name="T21" fmla="*/ 6776 h 21600"/>
              <a:gd name="T22" fmla="*/ 19535 w 21600"/>
              <a:gd name="T23" fmla="*/ 6776 h 21600"/>
              <a:gd name="T24" fmla="*/ 0 w 21600"/>
              <a:gd name="T25" fmla="*/ 18494 h 21600"/>
              <a:gd name="T26" fmla="*/ 21600 w 21600"/>
              <a:gd name="T27" fmla="*/ 18494 h 21600"/>
              <a:gd name="T28" fmla="*/ 4923 w 21600"/>
              <a:gd name="T29" fmla="*/ 2541 h 21600"/>
              <a:gd name="T30" fmla="*/ 16756 w 21600"/>
              <a:gd name="T31" fmla="*/ 1115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T28" t="T29" r="T30" b="T31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computr1"/>
          <p:cNvSpPr>
            <a:spLocks noEditPoints="1" noChangeArrowheads="1"/>
          </p:cNvSpPr>
          <p:nvPr/>
        </p:nvSpPr>
        <p:spPr bwMode="auto">
          <a:xfrm>
            <a:off x="592083" y="4962546"/>
            <a:ext cx="438156" cy="401643"/>
          </a:xfrm>
          <a:custGeom>
            <a:avLst/>
            <a:gdLst>
              <a:gd name="T0" fmla="*/ 19535 w 21600"/>
              <a:gd name="T1" fmla="*/ 0 h 21600"/>
              <a:gd name="T2" fmla="*/ 10800 w 21600"/>
              <a:gd name="T3" fmla="*/ 0 h 21600"/>
              <a:gd name="T4" fmla="*/ 2065 w 21600"/>
              <a:gd name="T5" fmla="*/ 0 h 21600"/>
              <a:gd name="T6" fmla="*/ 0 w 21600"/>
              <a:gd name="T7" fmla="*/ 15388 h 21600"/>
              <a:gd name="T8" fmla="*/ 0 w 21600"/>
              <a:gd name="T9" fmla="*/ 21600 h 21600"/>
              <a:gd name="T10" fmla="*/ 10800 w 21600"/>
              <a:gd name="T11" fmla="*/ 21600 h 21600"/>
              <a:gd name="T12" fmla="*/ 21600 w 21600"/>
              <a:gd name="T13" fmla="*/ 21600 h 21600"/>
              <a:gd name="T14" fmla="*/ 21600 w 21600"/>
              <a:gd name="T15" fmla="*/ 15388 h 21600"/>
              <a:gd name="T16" fmla="*/ 19535 w 21600"/>
              <a:gd name="T17" fmla="*/ 13553 h 21600"/>
              <a:gd name="T18" fmla="*/ 2065 w 21600"/>
              <a:gd name="T19" fmla="*/ 13553 h 21600"/>
              <a:gd name="T20" fmla="*/ 2065 w 21600"/>
              <a:gd name="T21" fmla="*/ 6776 h 21600"/>
              <a:gd name="T22" fmla="*/ 19535 w 21600"/>
              <a:gd name="T23" fmla="*/ 6776 h 21600"/>
              <a:gd name="T24" fmla="*/ 0 w 21600"/>
              <a:gd name="T25" fmla="*/ 18494 h 21600"/>
              <a:gd name="T26" fmla="*/ 21600 w 21600"/>
              <a:gd name="T27" fmla="*/ 18494 h 21600"/>
              <a:gd name="T28" fmla="*/ 4923 w 21600"/>
              <a:gd name="T29" fmla="*/ 2541 h 21600"/>
              <a:gd name="T30" fmla="*/ 16756 w 21600"/>
              <a:gd name="T31" fmla="*/ 1115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T28" t="T29" r="T30" b="T31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15" name="Прямая соединительная линия 14"/>
          <p:cNvCxnSpPr>
            <a:stCxn id="11" idx="5"/>
            <a:endCxn id="10" idx="6"/>
          </p:cNvCxnSpPr>
          <p:nvPr/>
        </p:nvCxnSpPr>
        <p:spPr>
          <a:xfrm>
            <a:off x="1614447" y="4487877"/>
            <a:ext cx="127796" cy="4016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12" idx="11"/>
            <a:endCxn id="10" idx="8"/>
          </p:cNvCxnSpPr>
          <p:nvPr/>
        </p:nvCxnSpPr>
        <p:spPr>
          <a:xfrm flipV="1">
            <a:off x="988350" y="5070408"/>
            <a:ext cx="443532" cy="181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10" idx="7"/>
            <a:endCxn id="1030" idx="4"/>
          </p:cNvCxnSpPr>
          <p:nvPr/>
        </p:nvCxnSpPr>
        <p:spPr>
          <a:xfrm>
            <a:off x="1742243" y="5181624"/>
            <a:ext cx="1588" cy="4016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8" name="Cloud"/>
          <p:cNvSpPr>
            <a:spLocks noChangeAspect="1" noEditPoints="1" noChangeArrowheads="1"/>
          </p:cNvSpPr>
          <p:nvPr/>
        </p:nvSpPr>
        <p:spPr bwMode="auto">
          <a:xfrm>
            <a:off x="2125629" y="2114532"/>
            <a:ext cx="4637151" cy="3107536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4" name="computr1"/>
          <p:cNvSpPr>
            <a:spLocks noEditPoints="1" noChangeArrowheads="1"/>
          </p:cNvSpPr>
          <p:nvPr/>
        </p:nvSpPr>
        <p:spPr bwMode="auto">
          <a:xfrm>
            <a:off x="7967709" y="2297097"/>
            <a:ext cx="438156" cy="401643"/>
          </a:xfrm>
          <a:custGeom>
            <a:avLst/>
            <a:gdLst>
              <a:gd name="T0" fmla="*/ 19535 w 21600"/>
              <a:gd name="T1" fmla="*/ 0 h 21600"/>
              <a:gd name="T2" fmla="*/ 10800 w 21600"/>
              <a:gd name="T3" fmla="*/ 0 h 21600"/>
              <a:gd name="T4" fmla="*/ 2065 w 21600"/>
              <a:gd name="T5" fmla="*/ 0 h 21600"/>
              <a:gd name="T6" fmla="*/ 0 w 21600"/>
              <a:gd name="T7" fmla="*/ 15388 h 21600"/>
              <a:gd name="T8" fmla="*/ 0 w 21600"/>
              <a:gd name="T9" fmla="*/ 21600 h 21600"/>
              <a:gd name="T10" fmla="*/ 10800 w 21600"/>
              <a:gd name="T11" fmla="*/ 21600 h 21600"/>
              <a:gd name="T12" fmla="*/ 21600 w 21600"/>
              <a:gd name="T13" fmla="*/ 21600 h 21600"/>
              <a:gd name="T14" fmla="*/ 21600 w 21600"/>
              <a:gd name="T15" fmla="*/ 15388 h 21600"/>
              <a:gd name="T16" fmla="*/ 19535 w 21600"/>
              <a:gd name="T17" fmla="*/ 13553 h 21600"/>
              <a:gd name="T18" fmla="*/ 2065 w 21600"/>
              <a:gd name="T19" fmla="*/ 13553 h 21600"/>
              <a:gd name="T20" fmla="*/ 2065 w 21600"/>
              <a:gd name="T21" fmla="*/ 6776 h 21600"/>
              <a:gd name="T22" fmla="*/ 19535 w 21600"/>
              <a:gd name="T23" fmla="*/ 6776 h 21600"/>
              <a:gd name="T24" fmla="*/ 0 w 21600"/>
              <a:gd name="T25" fmla="*/ 18494 h 21600"/>
              <a:gd name="T26" fmla="*/ 21600 w 21600"/>
              <a:gd name="T27" fmla="*/ 18494 h 21600"/>
              <a:gd name="T28" fmla="*/ 4923 w 21600"/>
              <a:gd name="T29" fmla="*/ 2541 h 21600"/>
              <a:gd name="T30" fmla="*/ 16756 w 21600"/>
              <a:gd name="T31" fmla="*/ 1115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T28" t="T29" r="T30" b="T31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9" name="server"/>
          <p:cNvSpPr>
            <a:spLocks noEditPoints="1" noChangeArrowheads="1"/>
          </p:cNvSpPr>
          <p:nvPr/>
        </p:nvSpPr>
        <p:spPr bwMode="auto">
          <a:xfrm>
            <a:off x="7346988" y="1238220"/>
            <a:ext cx="611230" cy="585798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61 w 21600"/>
              <a:gd name="T17" fmla="*/ 22454 h 21600"/>
              <a:gd name="T18" fmla="*/ 21069 w 21600"/>
              <a:gd name="T19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9" name="modem"/>
          <p:cNvSpPr>
            <a:spLocks noEditPoints="1" noChangeArrowheads="1"/>
          </p:cNvSpPr>
          <p:nvPr/>
        </p:nvSpPr>
        <p:spPr bwMode="auto">
          <a:xfrm>
            <a:off x="3038454" y="4049721"/>
            <a:ext cx="620721" cy="292104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0" name="modem"/>
          <p:cNvSpPr>
            <a:spLocks noEditPoints="1" noChangeArrowheads="1"/>
          </p:cNvSpPr>
          <p:nvPr/>
        </p:nvSpPr>
        <p:spPr bwMode="auto">
          <a:xfrm>
            <a:off x="3367071" y="2990844"/>
            <a:ext cx="620721" cy="292104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" name="modem"/>
          <p:cNvSpPr>
            <a:spLocks noEditPoints="1" noChangeArrowheads="1"/>
          </p:cNvSpPr>
          <p:nvPr/>
        </p:nvSpPr>
        <p:spPr bwMode="auto">
          <a:xfrm>
            <a:off x="5375286" y="2808279"/>
            <a:ext cx="620721" cy="292104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2" name="modem"/>
          <p:cNvSpPr>
            <a:spLocks noEditPoints="1" noChangeArrowheads="1"/>
          </p:cNvSpPr>
          <p:nvPr/>
        </p:nvSpPr>
        <p:spPr bwMode="auto">
          <a:xfrm>
            <a:off x="4498974" y="3575052"/>
            <a:ext cx="620721" cy="292104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54" name="Прямая соединительная линия 53"/>
          <p:cNvCxnSpPr>
            <a:stCxn id="10" idx="9"/>
            <a:endCxn id="49" idx="7"/>
          </p:cNvCxnSpPr>
          <p:nvPr/>
        </p:nvCxnSpPr>
        <p:spPr>
          <a:xfrm flipV="1">
            <a:off x="2052603" y="4341825"/>
            <a:ext cx="1296212" cy="7285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>
            <a:stCxn id="1027" idx="7"/>
            <a:endCxn id="50" idx="8"/>
          </p:cNvCxnSpPr>
          <p:nvPr/>
        </p:nvCxnSpPr>
        <p:spPr>
          <a:xfrm>
            <a:off x="2070860" y="2552688"/>
            <a:ext cx="1296211" cy="6190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>
            <a:stCxn id="50" idx="7"/>
            <a:endCxn id="49" idx="6"/>
          </p:cNvCxnSpPr>
          <p:nvPr/>
        </p:nvCxnSpPr>
        <p:spPr>
          <a:xfrm flipH="1">
            <a:off x="3348815" y="3282948"/>
            <a:ext cx="328617" cy="7667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>
            <a:stCxn id="49" idx="9"/>
            <a:endCxn id="52" idx="8"/>
          </p:cNvCxnSpPr>
          <p:nvPr/>
        </p:nvCxnSpPr>
        <p:spPr>
          <a:xfrm flipV="1">
            <a:off x="3659175" y="3755940"/>
            <a:ext cx="839799" cy="4746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>
            <a:stCxn id="50" idx="9"/>
            <a:endCxn id="52" idx="0"/>
          </p:cNvCxnSpPr>
          <p:nvPr/>
        </p:nvCxnSpPr>
        <p:spPr>
          <a:xfrm>
            <a:off x="3987792" y="3171732"/>
            <a:ext cx="511182" cy="4729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>
            <a:stCxn id="51" idx="7"/>
            <a:endCxn id="52" idx="6"/>
          </p:cNvCxnSpPr>
          <p:nvPr/>
        </p:nvCxnSpPr>
        <p:spPr>
          <a:xfrm flipH="1">
            <a:off x="4809335" y="3100383"/>
            <a:ext cx="876312" cy="4746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>
            <a:stCxn id="50" idx="3"/>
            <a:endCxn id="51" idx="8"/>
          </p:cNvCxnSpPr>
          <p:nvPr/>
        </p:nvCxnSpPr>
        <p:spPr>
          <a:xfrm flipV="1">
            <a:off x="3987792" y="2989167"/>
            <a:ext cx="1387494" cy="713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>
            <a:stCxn id="51" idx="9"/>
            <a:endCxn id="81" idx="7"/>
          </p:cNvCxnSpPr>
          <p:nvPr/>
        </p:nvCxnSpPr>
        <p:spPr>
          <a:xfrm flipV="1">
            <a:off x="5996007" y="2443149"/>
            <a:ext cx="785030" cy="5460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modem"/>
          <p:cNvSpPr>
            <a:spLocks noEditPoints="1" noChangeArrowheads="1"/>
          </p:cNvSpPr>
          <p:nvPr/>
        </p:nvSpPr>
        <p:spPr bwMode="auto">
          <a:xfrm>
            <a:off x="6470676" y="2151045"/>
            <a:ext cx="620721" cy="292104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85" name="Прямая соединительная линия 84"/>
          <p:cNvCxnSpPr>
            <a:stCxn id="1029" idx="5"/>
            <a:endCxn id="81" idx="3"/>
          </p:cNvCxnSpPr>
          <p:nvPr/>
        </p:nvCxnSpPr>
        <p:spPr>
          <a:xfrm flipH="1">
            <a:off x="7091397" y="1824018"/>
            <a:ext cx="561206" cy="3966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computr1"/>
          <p:cNvSpPr>
            <a:spLocks noEditPoints="1" noChangeArrowheads="1"/>
          </p:cNvSpPr>
          <p:nvPr/>
        </p:nvSpPr>
        <p:spPr bwMode="auto">
          <a:xfrm>
            <a:off x="8405865" y="873090"/>
            <a:ext cx="438156" cy="401643"/>
          </a:xfrm>
          <a:custGeom>
            <a:avLst/>
            <a:gdLst>
              <a:gd name="T0" fmla="*/ 19535 w 21600"/>
              <a:gd name="T1" fmla="*/ 0 h 21600"/>
              <a:gd name="T2" fmla="*/ 10800 w 21600"/>
              <a:gd name="T3" fmla="*/ 0 h 21600"/>
              <a:gd name="T4" fmla="*/ 2065 w 21600"/>
              <a:gd name="T5" fmla="*/ 0 h 21600"/>
              <a:gd name="T6" fmla="*/ 0 w 21600"/>
              <a:gd name="T7" fmla="*/ 15388 h 21600"/>
              <a:gd name="T8" fmla="*/ 0 w 21600"/>
              <a:gd name="T9" fmla="*/ 21600 h 21600"/>
              <a:gd name="T10" fmla="*/ 10800 w 21600"/>
              <a:gd name="T11" fmla="*/ 21600 h 21600"/>
              <a:gd name="T12" fmla="*/ 21600 w 21600"/>
              <a:gd name="T13" fmla="*/ 21600 h 21600"/>
              <a:gd name="T14" fmla="*/ 21600 w 21600"/>
              <a:gd name="T15" fmla="*/ 15388 h 21600"/>
              <a:gd name="T16" fmla="*/ 19535 w 21600"/>
              <a:gd name="T17" fmla="*/ 13553 h 21600"/>
              <a:gd name="T18" fmla="*/ 2065 w 21600"/>
              <a:gd name="T19" fmla="*/ 13553 h 21600"/>
              <a:gd name="T20" fmla="*/ 2065 w 21600"/>
              <a:gd name="T21" fmla="*/ 6776 h 21600"/>
              <a:gd name="T22" fmla="*/ 19535 w 21600"/>
              <a:gd name="T23" fmla="*/ 6776 h 21600"/>
              <a:gd name="T24" fmla="*/ 0 w 21600"/>
              <a:gd name="T25" fmla="*/ 18494 h 21600"/>
              <a:gd name="T26" fmla="*/ 21600 w 21600"/>
              <a:gd name="T27" fmla="*/ 18494 h 21600"/>
              <a:gd name="T28" fmla="*/ 4923 w 21600"/>
              <a:gd name="T29" fmla="*/ 2541 h 21600"/>
              <a:gd name="T30" fmla="*/ 16756 w 21600"/>
              <a:gd name="T31" fmla="*/ 1115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T28" t="T29" r="T30" b="T31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8" name="computr1"/>
          <p:cNvSpPr>
            <a:spLocks noEditPoints="1" noChangeArrowheads="1"/>
          </p:cNvSpPr>
          <p:nvPr/>
        </p:nvSpPr>
        <p:spPr bwMode="auto">
          <a:xfrm>
            <a:off x="6653241" y="763551"/>
            <a:ext cx="438156" cy="401643"/>
          </a:xfrm>
          <a:custGeom>
            <a:avLst/>
            <a:gdLst>
              <a:gd name="T0" fmla="*/ 19535 w 21600"/>
              <a:gd name="T1" fmla="*/ 0 h 21600"/>
              <a:gd name="T2" fmla="*/ 10800 w 21600"/>
              <a:gd name="T3" fmla="*/ 0 h 21600"/>
              <a:gd name="T4" fmla="*/ 2065 w 21600"/>
              <a:gd name="T5" fmla="*/ 0 h 21600"/>
              <a:gd name="T6" fmla="*/ 0 w 21600"/>
              <a:gd name="T7" fmla="*/ 15388 h 21600"/>
              <a:gd name="T8" fmla="*/ 0 w 21600"/>
              <a:gd name="T9" fmla="*/ 21600 h 21600"/>
              <a:gd name="T10" fmla="*/ 10800 w 21600"/>
              <a:gd name="T11" fmla="*/ 21600 h 21600"/>
              <a:gd name="T12" fmla="*/ 21600 w 21600"/>
              <a:gd name="T13" fmla="*/ 21600 h 21600"/>
              <a:gd name="T14" fmla="*/ 21600 w 21600"/>
              <a:gd name="T15" fmla="*/ 15388 h 21600"/>
              <a:gd name="T16" fmla="*/ 19535 w 21600"/>
              <a:gd name="T17" fmla="*/ 13553 h 21600"/>
              <a:gd name="T18" fmla="*/ 2065 w 21600"/>
              <a:gd name="T19" fmla="*/ 13553 h 21600"/>
              <a:gd name="T20" fmla="*/ 2065 w 21600"/>
              <a:gd name="T21" fmla="*/ 6776 h 21600"/>
              <a:gd name="T22" fmla="*/ 19535 w 21600"/>
              <a:gd name="T23" fmla="*/ 6776 h 21600"/>
              <a:gd name="T24" fmla="*/ 0 w 21600"/>
              <a:gd name="T25" fmla="*/ 18494 h 21600"/>
              <a:gd name="T26" fmla="*/ 21600 w 21600"/>
              <a:gd name="T27" fmla="*/ 18494 h 21600"/>
              <a:gd name="T28" fmla="*/ 4923 w 21600"/>
              <a:gd name="T29" fmla="*/ 2541 h 21600"/>
              <a:gd name="T30" fmla="*/ 16756 w 21600"/>
              <a:gd name="T31" fmla="*/ 1115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T28" t="T29" r="T30" b="T31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90" name="Прямая соединительная линия 89"/>
          <p:cNvCxnSpPr>
            <a:stCxn id="88" idx="8"/>
            <a:endCxn id="1029" idx="0"/>
          </p:cNvCxnSpPr>
          <p:nvPr/>
        </p:nvCxnSpPr>
        <p:spPr>
          <a:xfrm>
            <a:off x="7049508" y="1015563"/>
            <a:ext cx="297480" cy="2226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>
            <a:stCxn id="87" idx="5"/>
            <a:endCxn id="1029" idx="3"/>
          </p:cNvCxnSpPr>
          <p:nvPr/>
        </p:nvCxnSpPr>
        <p:spPr>
          <a:xfrm flipH="1">
            <a:off x="7958218" y="1274733"/>
            <a:ext cx="666725" cy="2563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/>
          <p:cNvCxnSpPr>
            <a:stCxn id="1029" idx="4"/>
            <a:endCxn id="44" idx="1"/>
          </p:cNvCxnSpPr>
          <p:nvPr/>
        </p:nvCxnSpPr>
        <p:spPr>
          <a:xfrm>
            <a:off x="7958218" y="1824018"/>
            <a:ext cx="228569" cy="4730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0" name="laptop"/>
          <p:cNvSpPr>
            <a:spLocks noEditPoints="1" noChangeArrowheads="1"/>
          </p:cNvSpPr>
          <p:nvPr/>
        </p:nvSpPr>
        <p:spPr bwMode="auto">
          <a:xfrm>
            <a:off x="1468395" y="5583267"/>
            <a:ext cx="547695" cy="401643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8" name="TextBox 107"/>
          <p:cNvSpPr txBox="1"/>
          <p:nvPr/>
        </p:nvSpPr>
        <p:spPr>
          <a:xfrm>
            <a:off x="3513123" y="4743468"/>
            <a:ext cx="2008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WAN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1176291" y="1530324"/>
            <a:ext cx="912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LAN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446031" y="5510241"/>
            <a:ext cx="912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LAN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7383501" y="800064"/>
            <a:ext cx="912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LAN</a:t>
            </a:r>
          </a:p>
        </p:txBody>
      </p:sp>
      <p:sp>
        <p:nvSpPr>
          <p:cNvPr id="127" name="computr1"/>
          <p:cNvSpPr>
            <a:spLocks noEditPoints="1" noChangeArrowheads="1"/>
          </p:cNvSpPr>
          <p:nvPr/>
        </p:nvSpPr>
        <p:spPr bwMode="auto">
          <a:xfrm>
            <a:off x="7529553" y="3027357"/>
            <a:ext cx="438156" cy="401643"/>
          </a:xfrm>
          <a:custGeom>
            <a:avLst/>
            <a:gdLst>
              <a:gd name="T0" fmla="*/ 19535 w 21600"/>
              <a:gd name="T1" fmla="*/ 0 h 21600"/>
              <a:gd name="T2" fmla="*/ 10800 w 21600"/>
              <a:gd name="T3" fmla="*/ 0 h 21600"/>
              <a:gd name="T4" fmla="*/ 2065 w 21600"/>
              <a:gd name="T5" fmla="*/ 0 h 21600"/>
              <a:gd name="T6" fmla="*/ 0 w 21600"/>
              <a:gd name="T7" fmla="*/ 15388 h 21600"/>
              <a:gd name="T8" fmla="*/ 0 w 21600"/>
              <a:gd name="T9" fmla="*/ 21600 h 21600"/>
              <a:gd name="T10" fmla="*/ 10800 w 21600"/>
              <a:gd name="T11" fmla="*/ 21600 h 21600"/>
              <a:gd name="T12" fmla="*/ 21600 w 21600"/>
              <a:gd name="T13" fmla="*/ 21600 h 21600"/>
              <a:gd name="T14" fmla="*/ 21600 w 21600"/>
              <a:gd name="T15" fmla="*/ 15388 h 21600"/>
              <a:gd name="T16" fmla="*/ 19535 w 21600"/>
              <a:gd name="T17" fmla="*/ 13553 h 21600"/>
              <a:gd name="T18" fmla="*/ 2065 w 21600"/>
              <a:gd name="T19" fmla="*/ 13553 h 21600"/>
              <a:gd name="T20" fmla="*/ 2065 w 21600"/>
              <a:gd name="T21" fmla="*/ 6776 h 21600"/>
              <a:gd name="T22" fmla="*/ 19535 w 21600"/>
              <a:gd name="T23" fmla="*/ 6776 h 21600"/>
              <a:gd name="T24" fmla="*/ 0 w 21600"/>
              <a:gd name="T25" fmla="*/ 18494 h 21600"/>
              <a:gd name="T26" fmla="*/ 21600 w 21600"/>
              <a:gd name="T27" fmla="*/ 18494 h 21600"/>
              <a:gd name="T28" fmla="*/ 4923 w 21600"/>
              <a:gd name="T29" fmla="*/ 2541 h 21600"/>
              <a:gd name="T30" fmla="*/ 16756 w 21600"/>
              <a:gd name="T31" fmla="*/ 1115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T28" t="T29" r="T30" b="T31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8" name="computr1"/>
          <p:cNvSpPr>
            <a:spLocks noEditPoints="1" noChangeArrowheads="1"/>
          </p:cNvSpPr>
          <p:nvPr/>
        </p:nvSpPr>
        <p:spPr bwMode="auto">
          <a:xfrm>
            <a:off x="8405865" y="3063870"/>
            <a:ext cx="438156" cy="401643"/>
          </a:xfrm>
          <a:custGeom>
            <a:avLst/>
            <a:gdLst>
              <a:gd name="T0" fmla="*/ 19535 w 21600"/>
              <a:gd name="T1" fmla="*/ 0 h 21600"/>
              <a:gd name="T2" fmla="*/ 10800 w 21600"/>
              <a:gd name="T3" fmla="*/ 0 h 21600"/>
              <a:gd name="T4" fmla="*/ 2065 w 21600"/>
              <a:gd name="T5" fmla="*/ 0 h 21600"/>
              <a:gd name="T6" fmla="*/ 0 w 21600"/>
              <a:gd name="T7" fmla="*/ 15388 h 21600"/>
              <a:gd name="T8" fmla="*/ 0 w 21600"/>
              <a:gd name="T9" fmla="*/ 21600 h 21600"/>
              <a:gd name="T10" fmla="*/ 10800 w 21600"/>
              <a:gd name="T11" fmla="*/ 21600 h 21600"/>
              <a:gd name="T12" fmla="*/ 21600 w 21600"/>
              <a:gd name="T13" fmla="*/ 21600 h 21600"/>
              <a:gd name="T14" fmla="*/ 21600 w 21600"/>
              <a:gd name="T15" fmla="*/ 15388 h 21600"/>
              <a:gd name="T16" fmla="*/ 19535 w 21600"/>
              <a:gd name="T17" fmla="*/ 13553 h 21600"/>
              <a:gd name="T18" fmla="*/ 2065 w 21600"/>
              <a:gd name="T19" fmla="*/ 13553 h 21600"/>
              <a:gd name="T20" fmla="*/ 2065 w 21600"/>
              <a:gd name="T21" fmla="*/ 6776 h 21600"/>
              <a:gd name="T22" fmla="*/ 19535 w 21600"/>
              <a:gd name="T23" fmla="*/ 6776 h 21600"/>
              <a:gd name="T24" fmla="*/ 0 w 21600"/>
              <a:gd name="T25" fmla="*/ 18494 h 21600"/>
              <a:gd name="T26" fmla="*/ 21600 w 21600"/>
              <a:gd name="T27" fmla="*/ 18494 h 21600"/>
              <a:gd name="T28" fmla="*/ 4923 w 21600"/>
              <a:gd name="T29" fmla="*/ 2541 h 21600"/>
              <a:gd name="T30" fmla="*/ 16756 w 21600"/>
              <a:gd name="T31" fmla="*/ 1115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T28" t="T29" r="T30" b="T31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133" name="Прямая соединительная линия 132"/>
          <p:cNvCxnSpPr>
            <a:stCxn id="44" idx="5"/>
            <a:endCxn id="127" idx="1"/>
          </p:cNvCxnSpPr>
          <p:nvPr/>
        </p:nvCxnSpPr>
        <p:spPr>
          <a:xfrm flipH="1">
            <a:off x="7748631" y="2698740"/>
            <a:ext cx="438156" cy="3286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Прямая соединительная линия 134"/>
          <p:cNvCxnSpPr>
            <a:stCxn id="44" idx="5"/>
            <a:endCxn id="128" idx="1"/>
          </p:cNvCxnSpPr>
          <p:nvPr/>
        </p:nvCxnSpPr>
        <p:spPr>
          <a:xfrm>
            <a:off x="8186787" y="2698740"/>
            <a:ext cx="438156" cy="3651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3" name="Группа 152"/>
          <p:cNvGrpSpPr/>
          <p:nvPr/>
        </p:nvGrpSpPr>
        <p:grpSpPr>
          <a:xfrm>
            <a:off x="5192721" y="3757617"/>
            <a:ext cx="693747" cy="657234"/>
            <a:chOff x="6616728" y="4531070"/>
            <a:chExt cx="1387857" cy="1417327"/>
          </a:xfrm>
        </p:grpSpPr>
        <p:sp>
          <p:nvSpPr>
            <p:cNvPr id="151" name="Прямоугольник 150"/>
            <p:cNvSpPr/>
            <p:nvPr/>
          </p:nvSpPr>
          <p:spPr>
            <a:xfrm>
              <a:off x="6616728" y="5765832"/>
              <a:ext cx="985851" cy="18256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2" name="Равнобедренный треугольник 151"/>
            <p:cNvSpPr/>
            <p:nvPr/>
          </p:nvSpPr>
          <p:spPr>
            <a:xfrm>
              <a:off x="6945345" y="5254650"/>
              <a:ext cx="292104" cy="511182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50" name="Группа 149"/>
            <p:cNvGrpSpPr/>
            <p:nvPr/>
          </p:nvGrpSpPr>
          <p:grpSpPr>
            <a:xfrm rot="18777695">
              <a:off x="6927451" y="4293736"/>
              <a:ext cx="839799" cy="1314468"/>
              <a:chOff x="7091397" y="4633929"/>
              <a:chExt cx="839799" cy="1314468"/>
            </a:xfrm>
          </p:grpSpPr>
          <p:sp>
            <p:nvSpPr>
              <p:cNvPr id="149" name="Равнобедренный треугольник 148"/>
              <p:cNvSpPr/>
              <p:nvPr/>
            </p:nvSpPr>
            <p:spPr>
              <a:xfrm rot="5400000">
                <a:off x="7474783" y="4944290"/>
                <a:ext cx="219079" cy="693747"/>
              </a:xfrm>
              <a:prstGeom prst="triangle">
                <a:avLst/>
              </a:prstGeom>
              <a:solidFill>
                <a:schemeClr val="bg1">
                  <a:lumMod val="6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8" name="Месяц 147"/>
              <p:cNvSpPr/>
              <p:nvPr/>
            </p:nvSpPr>
            <p:spPr>
              <a:xfrm>
                <a:off x="7091397" y="4633929"/>
                <a:ext cx="547695" cy="1314468"/>
              </a:xfrm>
              <a:prstGeom prst="moon">
                <a:avLst>
                  <a:gd name="adj" fmla="val 73296"/>
                </a:avLst>
              </a:prstGeom>
              <a:solidFill>
                <a:schemeClr val="bg1">
                  <a:lumMod val="6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157" name="Группа 156"/>
          <p:cNvGrpSpPr/>
          <p:nvPr/>
        </p:nvGrpSpPr>
        <p:grpSpPr>
          <a:xfrm flipH="1">
            <a:off x="6361137" y="4341825"/>
            <a:ext cx="693747" cy="657234"/>
            <a:chOff x="6616728" y="4531070"/>
            <a:chExt cx="1387857" cy="1417327"/>
          </a:xfrm>
        </p:grpSpPr>
        <p:sp>
          <p:nvSpPr>
            <p:cNvPr id="158" name="Прямоугольник 157"/>
            <p:cNvSpPr/>
            <p:nvPr/>
          </p:nvSpPr>
          <p:spPr>
            <a:xfrm>
              <a:off x="6616728" y="5765832"/>
              <a:ext cx="985851" cy="18256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Равнобедренный треугольник 158"/>
            <p:cNvSpPr/>
            <p:nvPr/>
          </p:nvSpPr>
          <p:spPr>
            <a:xfrm>
              <a:off x="6945345" y="5254650"/>
              <a:ext cx="292104" cy="511182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60" name="Группа 159"/>
            <p:cNvGrpSpPr/>
            <p:nvPr/>
          </p:nvGrpSpPr>
          <p:grpSpPr>
            <a:xfrm rot="18777695">
              <a:off x="6927451" y="4293736"/>
              <a:ext cx="839799" cy="1314468"/>
              <a:chOff x="7091397" y="4633929"/>
              <a:chExt cx="839799" cy="1314468"/>
            </a:xfrm>
          </p:grpSpPr>
          <p:sp>
            <p:nvSpPr>
              <p:cNvPr id="161" name="Равнобедренный треугольник 160"/>
              <p:cNvSpPr/>
              <p:nvPr/>
            </p:nvSpPr>
            <p:spPr>
              <a:xfrm rot="5400000">
                <a:off x="7474783" y="4944290"/>
                <a:ext cx="219079" cy="693747"/>
              </a:xfrm>
              <a:prstGeom prst="triangle">
                <a:avLst/>
              </a:prstGeom>
              <a:solidFill>
                <a:schemeClr val="bg1">
                  <a:lumMod val="6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62" name="Месяц 161"/>
              <p:cNvSpPr/>
              <p:nvPr/>
            </p:nvSpPr>
            <p:spPr>
              <a:xfrm>
                <a:off x="7091397" y="4633929"/>
                <a:ext cx="547695" cy="1314468"/>
              </a:xfrm>
              <a:prstGeom prst="moon">
                <a:avLst>
                  <a:gd name="adj" fmla="val 73296"/>
                </a:avLst>
              </a:prstGeom>
              <a:solidFill>
                <a:schemeClr val="bg1">
                  <a:lumMod val="6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cxnSp>
        <p:nvCxnSpPr>
          <p:cNvPr id="164" name="Прямая соединительная линия 163"/>
          <p:cNvCxnSpPr>
            <a:stCxn id="52" idx="7"/>
            <a:endCxn id="151" idx="1"/>
          </p:cNvCxnSpPr>
          <p:nvPr/>
        </p:nvCxnSpPr>
        <p:spPr>
          <a:xfrm>
            <a:off x="4809335" y="3867156"/>
            <a:ext cx="383386" cy="5053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Прямая соединительная линия 165"/>
          <p:cNvCxnSpPr>
            <a:stCxn id="158" idx="2"/>
            <a:endCxn id="177" idx="0"/>
          </p:cNvCxnSpPr>
          <p:nvPr/>
        </p:nvCxnSpPr>
        <p:spPr>
          <a:xfrm rot="16200000" flipH="1">
            <a:off x="6769053" y="5038491"/>
            <a:ext cx="580854" cy="5019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computr1"/>
          <p:cNvSpPr>
            <a:spLocks noEditPoints="1" noChangeArrowheads="1"/>
          </p:cNvSpPr>
          <p:nvPr/>
        </p:nvSpPr>
        <p:spPr bwMode="auto">
          <a:xfrm>
            <a:off x="7529553" y="4816494"/>
            <a:ext cx="438156" cy="401643"/>
          </a:xfrm>
          <a:custGeom>
            <a:avLst/>
            <a:gdLst>
              <a:gd name="T0" fmla="*/ 19535 w 21600"/>
              <a:gd name="T1" fmla="*/ 0 h 21600"/>
              <a:gd name="T2" fmla="*/ 10800 w 21600"/>
              <a:gd name="T3" fmla="*/ 0 h 21600"/>
              <a:gd name="T4" fmla="*/ 2065 w 21600"/>
              <a:gd name="T5" fmla="*/ 0 h 21600"/>
              <a:gd name="T6" fmla="*/ 0 w 21600"/>
              <a:gd name="T7" fmla="*/ 15388 h 21600"/>
              <a:gd name="T8" fmla="*/ 0 w 21600"/>
              <a:gd name="T9" fmla="*/ 21600 h 21600"/>
              <a:gd name="T10" fmla="*/ 10800 w 21600"/>
              <a:gd name="T11" fmla="*/ 21600 h 21600"/>
              <a:gd name="T12" fmla="*/ 21600 w 21600"/>
              <a:gd name="T13" fmla="*/ 21600 h 21600"/>
              <a:gd name="T14" fmla="*/ 21600 w 21600"/>
              <a:gd name="T15" fmla="*/ 15388 h 21600"/>
              <a:gd name="T16" fmla="*/ 19535 w 21600"/>
              <a:gd name="T17" fmla="*/ 13553 h 21600"/>
              <a:gd name="T18" fmla="*/ 2065 w 21600"/>
              <a:gd name="T19" fmla="*/ 13553 h 21600"/>
              <a:gd name="T20" fmla="*/ 2065 w 21600"/>
              <a:gd name="T21" fmla="*/ 6776 h 21600"/>
              <a:gd name="T22" fmla="*/ 19535 w 21600"/>
              <a:gd name="T23" fmla="*/ 6776 h 21600"/>
              <a:gd name="T24" fmla="*/ 0 w 21600"/>
              <a:gd name="T25" fmla="*/ 18494 h 21600"/>
              <a:gd name="T26" fmla="*/ 21600 w 21600"/>
              <a:gd name="T27" fmla="*/ 18494 h 21600"/>
              <a:gd name="T28" fmla="*/ 4923 w 21600"/>
              <a:gd name="T29" fmla="*/ 2541 h 21600"/>
              <a:gd name="T30" fmla="*/ 16756 w 21600"/>
              <a:gd name="T31" fmla="*/ 1115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T28" t="T29" r="T30" b="T31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0" name="computr1"/>
          <p:cNvSpPr>
            <a:spLocks noEditPoints="1" noChangeArrowheads="1"/>
          </p:cNvSpPr>
          <p:nvPr/>
        </p:nvSpPr>
        <p:spPr bwMode="auto">
          <a:xfrm>
            <a:off x="8077248" y="5765832"/>
            <a:ext cx="438156" cy="401643"/>
          </a:xfrm>
          <a:custGeom>
            <a:avLst/>
            <a:gdLst>
              <a:gd name="T0" fmla="*/ 19535 w 21600"/>
              <a:gd name="T1" fmla="*/ 0 h 21600"/>
              <a:gd name="T2" fmla="*/ 10800 w 21600"/>
              <a:gd name="T3" fmla="*/ 0 h 21600"/>
              <a:gd name="T4" fmla="*/ 2065 w 21600"/>
              <a:gd name="T5" fmla="*/ 0 h 21600"/>
              <a:gd name="T6" fmla="*/ 0 w 21600"/>
              <a:gd name="T7" fmla="*/ 15388 h 21600"/>
              <a:gd name="T8" fmla="*/ 0 w 21600"/>
              <a:gd name="T9" fmla="*/ 21600 h 21600"/>
              <a:gd name="T10" fmla="*/ 10800 w 21600"/>
              <a:gd name="T11" fmla="*/ 21600 h 21600"/>
              <a:gd name="T12" fmla="*/ 21600 w 21600"/>
              <a:gd name="T13" fmla="*/ 21600 h 21600"/>
              <a:gd name="T14" fmla="*/ 21600 w 21600"/>
              <a:gd name="T15" fmla="*/ 15388 h 21600"/>
              <a:gd name="T16" fmla="*/ 19535 w 21600"/>
              <a:gd name="T17" fmla="*/ 13553 h 21600"/>
              <a:gd name="T18" fmla="*/ 2065 w 21600"/>
              <a:gd name="T19" fmla="*/ 13553 h 21600"/>
              <a:gd name="T20" fmla="*/ 2065 w 21600"/>
              <a:gd name="T21" fmla="*/ 6776 h 21600"/>
              <a:gd name="T22" fmla="*/ 19535 w 21600"/>
              <a:gd name="T23" fmla="*/ 6776 h 21600"/>
              <a:gd name="T24" fmla="*/ 0 w 21600"/>
              <a:gd name="T25" fmla="*/ 18494 h 21600"/>
              <a:gd name="T26" fmla="*/ 21600 w 21600"/>
              <a:gd name="T27" fmla="*/ 18494 h 21600"/>
              <a:gd name="T28" fmla="*/ 4923 w 21600"/>
              <a:gd name="T29" fmla="*/ 2541 h 21600"/>
              <a:gd name="T30" fmla="*/ 16756 w 21600"/>
              <a:gd name="T31" fmla="*/ 1115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T28" t="T29" r="T30" b="T31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1" name="computr1"/>
          <p:cNvSpPr>
            <a:spLocks noEditPoints="1" noChangeArrowheads="1"/>
          </p:cNvSpPr>
          <p:nvPr/>
        </p:nvSpPr>
        <p:spPr bwMode="auto">
          <a:xfrm>
            <a:off x="7310475" y="6240501"/>
            <a:ext cx="438156" cy="401643"/>
          </a:xfrm>
          <a:custGeom>
            <a:avLst/>
            <a:gdLst>
              <a:gd name="T0" fmla="*/ 19535 w 21600"/>
              <a:gd name="T1" fmla="*/ 0 h 21600"/>
              <a:gd name="T2" fmla="*/ 10800 w 21600"/>
              <a:gd name="T3" fmla="*/ 0 h 21600"/>
              <a:gd name="T4" fmla="*/ 2065 w 21600"/>
              <a:gd name="T5" fmla="*/ 0 h 21600"/>
              <a:gd name="T6" fmla="*/ 0 w 21600"/>
              <a:gd name="T7" fmla="*/ 15388 h 21600"/>
              <a:gd name="T8" fmla="*/ 0 w 21600"/>
              <a:gd name="T9" fmla="*/ 21600 h 21600"/>
              <a:gd name="T10" fmla="*/ 10800 w 21600"/>
              <a:gd name="T11" fmla="*/ 21600 h 21600"/>
              <a:gd name="T12" fmla="*/ 21600 w 21600"/>
              <a:gd name="T13" fmla="*/ 21600 h 21600"/>
              <a:gd name="T14" fmla="*/ 21600 w 21600"/>
              <a:gd name="T15" fmla="*/ 15388 h 21600"/>
              <a:gd name="T16" fmla="*/ 19535 w 21600"/>
              <a:gd name="T17" fmla="*/ 13553 h 21600"/>
              <a:gd name="T18" fmla="*/ 2065 w 21600"/>
              <a:gd name="T19" fmla="*/ 13553 h 21600"/>
              <a:gd name="T20" fmla="*/ 2065 w 21600"/>
              <a:gd name="T21" fmla="*/ 6776 h 21600"/>
              <a:gd name="T22" fmla="*/ 19535 w 21600"/>
              <a:gd name="T23" fmla="*/ 6776 h 21600"/>
              <a:gd name="T24" fmla="*/ 0 w 21600"/>
              <a:gd name="T25" fmla="*/ 18494 h 21600"/>
              <a:gd name="T26" fmla="*/ 21600 w 21600"/>
              <a:gd name="T27" fmla="*/ 18494 h 21600"/>
              <a:gd name="T28" fmla="*/ 4923 w 21600"/>
              <a:gd name="T29" fmla="*/ 2541 h 21600"/>
              <a:gd name="T30" fmla="*/ 16756 w 21600"/>
              <a:gd name="T31" fmla="*/ 1115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T28" t="T29" r="T30" b="T31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2" name="computr1"/>
          <p:cNvSpPr>
            <a:spLocks noEditPoints="1" noChangeArrowheads="1"/>
          </p:cNvSpPr>
          <p:nvPr/>
        </p:nvSpPr>
        <p:spPr bwMode="auto">
          <a:xfrm>
            <a:off x="6616728" y="5619780"/>
            <a:ext cx="438156" cy="401643"/>
          </a:xfrm>
          <a:custGeom>
            <a:avLst/>
            <a:gdLst>
              <a:gd name="T0" fmla="*/ 19535 w 21600"/>
              <a:gd name="T1" fmla="*/ 0 h 21600"/>
              <a:gd name="T2" fmla="*/ 10800 w 21600"/>
              <a:gd name="T3" fmla="*/ 0 h 21600"/>
              <a:gd name="T4" fmla="*/ 2065 w 21600"/>
              <a:gd name="T5" fmla="*/ 0 h 21600"/>
              <a:gd name="T6" fmla="*/ 0 w 21600"/>
              <a:gd name="T7" fmla="*/ 15388 h 21600"/>
              <a:gd name="T8" fmla="*/ 0 w 21600"/>
              <a:gd name="T9" fmla="*/ 21600 h 21600"/>
              <a:gd name="T10" fmla="*/ 10800 w 21600"/>
              <a:gd name="T11" fmla="*/ 21600 h 21600"/>
              <a:gd name="T12" fmla="*/ 21600 w 21600"/>
              <a:gd name="T13" fmla="*/ 21600 h 21600"/>
              <a:gd name="T14" fmla="*/ 21600 w 21600"/>
              <a:gd name="T15" fmla="*/ 15388 h 21600"/>
              <a:gd name="T16" fmla="*/ 19535 w 21600"/>
              <a:gd name="T17" fmla="*/ 13553 h 21600"/>
              <a:gd name="T18" fmla="*/ 2065 w 21600"/>
              <a:gd name="T19" fmla="*/ 13553 h 21600"/>
              <a:gd name="T20" fmla="*/ 2065 w 21600"/>
              <a:gd name="T21" fmla="*/ 6776 h 21600"/>
              <a:gd name="T22" fmla="*/ 19535 w 21600"/>
              <a:gd name="T23" fmla="*/ 6776 h 21600"/>
              <a:gd name="T24" fmla="*/ 0 w 21600"/>
              <a:gd name="T25" fmla="*/ 18494 h 21600"/>
              <a:gd name="T26" fmla="*/ 21600 w 21600"/>
              <a:gd name="T27" fmla="*/ 18494 h 21600"/>
              <a:gd name="T28" fmla="*/ 4923 w 21600"/>
              <a:gd name="T29" fmla="*/ 2541 h 21600"/>
              <a:gd name="T30" fmla="*/ 16756 w 21600"/>
              <a:gd name="T31" fmla="*/ 1115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T28" t="T29" r="T30" b="T31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7" name="modem"/>
          <p:cNvSpPr>
            <a:spLocks noEditPoints="1" noChangeArrowheads="1"/>
          </p:cNvSpPr>
          <p:nvPr/>
        </p:nvSpPr>
        <p:spPr bwMode="auto">
          <a:xfrm>
            <a:off x="7310475" y="5510241"/>
            <a:ext cx="620721" cy="292104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182" name="Прямая соединительная линия 181"/>
          <p:cNvCxnSpPr>
            <a:stCxn id="172" idx="11"/>
            <a:endCxn id="177" idx="8"/>
          </p:cNvCxnSpPr>
          <p:nvPr/>
        </p:nvCxnSpPr>
        <p:spPr>
          <a:xfrm flipV="1">
            <a:off x="7012995" y="5691129"/>
            <a:ext cx="297480" cy="546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Прямая соединительная линия 183"/>
          <p:cNvCxnSpPr>
            <a:stCxn id="177" idx="7"/>
            <a:endCxn id="171" idx="1"/>
          </p:cNvCxnSpPr>
          <p:nvPr/>
        </p:nvCxnSpPr>
        <p:spPr>
          <a:xfrm flipH="1">
            <a:off x="7529553" y="5802345"/>
            <a:ext cx="91283" cy="4381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Прямая соединительная линия 185"/>
          <p:cNvCxnSpPr>
            <a:stCxn id="177" idx="6"/>
            <a:endCxn id="169" idx="5"/>
          </p:cNvCxnSpPr>
          <p:nvPr/>
        </p:nvCxnSpPr>
        <p:spPr>
          <a:xfrm flipV="1">
            <a:off x="7620836" y="5218137"/>
            <a:ext cx="127795" cy="2921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Прямая соединительная линия 187"/>
          <p:cNvCxnSpPr>
            <a:stCxn id="177" idx="4"/>
            <a:endCxn id="170" idx="10"/>
          </p:cNvCxnSpPr>
          <p:nvPr/>
        </p:nvCxnSpPr>
        <p:spPr>
          <a:xfrm>
            <a:off x="7931196" y="5802345"/>
            <a:ext cx="187941" cy="894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TextBox 188"/>
          <p:cNvSpPr txBox="1"/>
          <p:nvPr/>
        </p:nvSpPr>
        <p:spPr>
          <a:xfrm>
            <a:off x="7273962" y="4414851"/>
            <a:ext cx="912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LAN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Скругленный прямоугольник 41"/>
          <p:cNvSpPr/>
          <p:nvPr/>
        </p:nvSpPr>
        <p:spPr>
          <a:xfrm>
            <a:off x="1285830" y="3757617"/>
            <a:ext cx="1387494" cy="766773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Автономная система </a:t>
            </a:r>
            <a:r>
              <a:rPr lang="en-US" dirty="0" smtClean="0"/>
              <a:t>(AS)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23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82544" y="654012"/>
            <a:ext cx="828845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dirty="0" smtClean="0"/>
              <a:t>Локальных сетей в мире слишком много, поэтому реально объединяют не отдельные сети, а </a:t>
            </a:r>
            <a:r>
              <a:rPr lang="ru-RU" i="1" dirty="0" smtClean="0"/>
              <a:t>автономные системы</a:t>
            </a:r>
            <a:r>
              <a:rPr lang="ru-RU" dirty="0" smtClean="0"/>
              <a:t>.</a:t>
            </a:r>
          </a:p>
          <a:p>
            <a:pPr indent="361950" algn="just"/>
            <a:endParaRPr lang="ru-RU" dirty="0" smtClean="0"/>
          </a:p>
          <a:p>
            <a:pPr indent="361950" algn="just"/>
            <a:r>
              <a:rPr lang="ru-RU" b="1" dirty="0" smtClean="0"/>
              <a:t>Автономная система</a:t>
            </a:r>
            <a:r>
              <a:rPr lang="ru-RU" dirty="0" smtClean="0"/>
              <a:t> (AS - </a:t>
            </a:r>
            <a:r>
              <a:rPr lang="ru-RU" dirty="0" err="1" smtClean="0"/>
              <a:t>autonomous</a:t>
            </a:r>
            <a:r>
              <a:rPr lang="ru-RU" dirty="0" smtClean="0"/>
              <a:t> </a:t>
            </a:r>
            <a:r>
              <a:rPr lang="ru-RU" dirty="0" err="1" smtClean="0"/>
              <a:t>system</a:t>
            </a:r>
            <a:r>
              <a:rPr lang="ru-RU" dirty="0" smtClean="0"/>
              <a:t>) – система сетей, находящаяся под единым административным контролем и с общим доступом к глобальной сети Интернет. Это может быть  как несколько компьютеров или большая сеть. Каждая </a:t>
            </a:r>
            <a:r>
              <a:rPr lang="en-US" dirty="0" smtClean="0"/>
              <a:t>AS </a:t>
            </a:r>
            <a:r>
              <a:rPr lang="ru-RU" dirty="0" smtClean="0"/>
              <a:t>имеет уникальный номер.</a:t>
            </a:r>
          </a:p>
          <a:p>
            <a:pPr indent="361950" algn="just"/>
            <a:endParaRPr lang="ru-RU" dirty="0" smtClean="0"/>
          </a:p>
          <a:p>
            <a:pPr indent="361950" algn="just"/>
            <a:r>
              <a:rPr lang="ru-RU" dirty="0" smtClean="0"/>
              <a:t>На середину 2011 года в глобальной сети представлено более 37 тысяч автономных систем.</a:t>
            </a:r>
            <a:endParaRPr lang="ru-RU" dirty="0"/>
          </a:p>
        </p:txBody>
      </p:sp>
      <p:sp>
        <p:nvSpPr>
          <p:cNvPr id="6" name="Cloud"/>
          <p:cNvSpPr>
            <a:spLocks noChangeAspect="1" noEditPoints="1" noChangeArrowheads="1"/>
          </p:cNvSpPr>
          <p:nvPr/>
        </p:nvSpPr>
        <p:spPr bwMode="auto">
          <a:xfrm>
            <a:off x="3229814" y="3794130"/>
            <a:ext cx="2877064" cy="20039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modem"/>
          <p:cNvSpPr>
            <a:spLocks noEditPoints="1" noChangeArrowheads="1"/>
          </p:cNvSpPr>
          <p:nvPr/>
        </p:nvSpPr>
        <p:spPr bwMode="auto">
          <a:xfrm>
            <a:off x="3796165" y="5042056"/>
            <a:ext cx="385119" cy="188366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modem"/>
          <p:cNvSpPr>
            <a:spLocks noEditPoints="1" noChangeArrowheads="1"/>
          </p:cNvSpPr>
          <p:nvPr/>
        </p:nvSpPr>
        <p:spPr bwMode="auto">
          <a:xfrm>
            <a:off x="4000052" y="4359228"/>
            <a:ext cx="385119" cy="188366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modem"/>
          <p:cNvSpPr>
            <a:spLocks noEditPoints="1" noChangeArrowheads="1"/>
          </p:cNvSpPr>
          <p:nvPr/>
        </p:nvSpPr>
        <p:spPr bwMode="auto">
          <a:xfrm>
            <a:off x="5246025" y="4241500"/>
            <a:ext cx="385119" cy="188366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modem"/>
          <p:cNvSpPr>
            <a:spLocks noEditPoints="1" noChangeArrowheads="1"/>
          </p:cNvSpPr>
          <p:nvPr/>
        </p:nvSpPr>
        <p:spPr bwMode="auto">
          <a:xfrm>
            <a:off x="4702327" y="4735961"/>
            <a:ext cx="385119" cy="188366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11" name="Прямая соединительная линия 10"/>
          <p:cNvCxnSpPr>
            <a:stCxn id="48" idx="9"/>
            <a:endCxn id="7" idx="7"/>
          </p:cNvCxnSpPr>
          <p:nvPr/>
        </p:nvCxnSpPr>
        <p:spPr>
          <a:xfrm flipV="1">
            <a:off x="3241008" y="5230422"/>
            <a:ext cx="747717" cy="5060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38" idx="9"/>
            <a:endCxn id="8" idx="8"/>
          </p:cNvCxnSpPr>
          <p:nvPr/>
        </p:nvCxnSpPr>
        <p:spPr>
          <a:xfrm>
            <a:off x="2875878" y="4166368"/>
            <a:ext cx="1124174" cy="3095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8" idx="7"/>
            <a:endCxn id="7" idx="6"/>
          </p:cNvCxnSpPr>
          <p:nvPr/>
        </p:nvCxnSpPr>
        <p:spPr>
          <a:xfrm flipH="1">
            <a:off x="3988725" y="4547595"/>
            <a:ext cx="203886" cy="494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7" idx="9"/>
            <a:endCxn id="10" idx="8"/>
          </p:cNvCxnSpPr>
          <p:nvPr/>
        </p:nvCxnSpPr>
        <p:spPr>
          <a:xfrm flipV="1">
            <a:off x="4181284" y="4852608"/>
            <a:ext cx="521043" cy="3060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8" idx="9"/>
            <a:endCxn id="10" idx="0"/>
          </p:cNvCxnSpPr>
          <p:nvPr/>
        </p:nvCxnSpPr>
        <p:spPr>
          <a:xfrm>
            <a:off x="4385171" y="4475876"/>
            <a:ext cx="317157" cy="305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9" idx="7"/>
            <a:endCxn id="10" idx="6"/>
          </p:cNvCxnSpPr>
          <p:nvPr/>
        </p:nvCxnSpPr>
        <p:spPr>
          <a:xfrm flipH="1">
            <a:off x="4894887" y="4429866"/>
            <a:ext cx="543697" cy="3060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8" idx="3"/>
            <a:endCxn id="9" idx="8"/>
          </p:cNvCxnSpPr>
          <p:nvPr/>
        </p:nvCxnSpPr>
        <p:spPr>
          <a:xfrm flipV="1">
            <a:off x="4385171" y="4358147"/>
            <a:ext cx="860854" cy="460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9" idx="9"/>
            <a:endCxn id="58" idx="8"/>
          </p:cNvCxnSpPr>
          <p:nvPr/>
        </p:nvCxnSpPr>
        <p:spPr>
          <a:xfrm flipV="1">
            <a:off x="5631144" y="4129855"/>
            <a:ext cx="803019" cy="2282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097331" y="5802345"/>
            <a:ext cx="1245973" cy="2381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WAN</a:t>
            </a:r>
          </a:p>
        </p:txBody>
      </p:sp>
      <p:grpSp>
        <p:nvGrpSpPr>
          <p:cNvPr id="20" name="Группа 19"/>
          <p:cNvGrpSpPr/>
          <p:nvPr/>
        </p:nvGrpSpPr>
        <p:grpSpPr>
          <a:xfrm>
            <a:off x="5132754" y="4853689"/>
            <a:ext cx="430427" cy="423824"/>
            <a:chOff x="6616728" y="4531070"/>
            <a:chExt cx="1387857" cy="1417327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6616728" y="5765832"/>
              <a:ext cx="985851" cy="18256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Равнобедренный треугольник 21"/>
            <p:cNvSpPr/>
            <p:nvPr/>
          </p:nvSpPr>
          <p:spPr>
            <a:xfrm>
              <a:off x="6945345" y="5254650"/>
              <a:ext cx="292104" cy="511182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3" name="Группа 149"/>
            <p:cNvGrpSpPr/>
            <p:nvPr/>
          </p:nvGrpSpPr>
          <p:grpSpPr>
            <a:xfrm rot="18777695">
              <a:off x="6927451" y="4293736"/>
              <a:ext cx="839799" cy="1314468"/>
              <a:chOff x="7091397" y="4633929"/>
              <a:chExt cx="839799" cy="1314468"/>
            </a:xfrm>
          </p:grpSpPr>
          <p:sp>
            <p:nvSpPr>
              <p:cNvPr id="24" name="Равнобедренный треугольник 23"/>
              <p:cNvSpPr/>
              <p:nvPr/>
            </p:nvSpPr>
            <p:spPr>
              <a:xfrm rot="5400000">
                <a:off x="7474783" y="4944290"/>
                <a:ext cx="219079" cy="693747"/>
              </a:xfrm>
              <a:prstGeom prst="triangle">
                <a:avLst/>
              </a:prstGeom>
              <a:solidFill>
                <a:schemeClr val="bg1">
                  <a:lumMod val="6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5" name="Месяц 24"/>
              <p:cNvSpPr/>
              <p:nvPr/>
            </p:nvSpPr>
            <p:spPr>
              <a:xfrm>
                <a:off x="7091397" y="4633929"/>
                <a:ext cx="547695" cy="1314468"/>
              </a:xfrm>
              <a:prstGeom prst="moon">
                <a:avLst>
                  <a:gd name="adj" fmla="val 73296"/>
                </a:avLst>
              </a:prstGeom>
              <a:solidFill>
                <a:schemeClr val="bg1">
                  <a:lumMod val="6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26" name="Группа 25"/>
          <p:cNvGrpSpPr/>
          <p:nvPr/>
        </p:nvGrpSpPr>
        <p:grpSpPr>
          <a:xfrm flipH="1">
            <a:off x="5857684" y="5230422"/>
            <a:ext cx="430427" cy="423824"/>
            <a:chOff x="6616728" y="4531070"/>
            <a:chExt cx="1387857" cy="1417327"/>
          </a:xfrm>
        </p:grpSpPr>
        <p:sp>
          <p:nvSpPr>
            <p:cNvPr id="27" name="Прямоугольник 26"/>
            <p:cNvSpPr/>
            <p:nvPr/>
          </p:nvSpPr>
          <p:spPr>
            <a:xfrm>
              <a:off x="6616728" y="5765832"/>
              <a:ext cx="985851" cy="18256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Равнобедренный треугольник 27"/>
            <p:cNvSpPr/>
            <p:nvPr/>
          </p:nvSpPr>
          <p:spPr>
            <a:xfrm>
              <a:off x="6945345" y="5254650"/>
              <a:ext cx="292104" cy="511182"/>
            </a:xfrm>
            <a:prstGeom prst="triangle">
              <a:avLst/>
            </a:prstGeom>
            <a:solidFill>
              <a:schemeClr val="bg1">
                <a:lumMod val="6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9" name="Группа 159"/>
            <p:cNvGrpSpPr/>
            <p:nvPr/>
          </p:nvGrpSpPr>
          <p:grpSpPr>
            <a:xfrm rot="18777695">
              <a:off x="6927451" y="4293736"/>
              <a:ext cx="839799" cy="1314468"/>
              <a:chOff x="7091397" y="4633929"/>
              <a:chExt cx="839799" cy="1314468"/>
            </a:xfrm>
          </p:grpSpPr>
          <p:sp>
            <p:nvSpPr>
              <p:cNvPr id="30" name="Равнобедренный треугольник 29"/>
              <p:cNvSpPr/>
              <p:nvPr/>
            </p:nvSpPr>
            <p:spPr>
              <a:xfrm rot="5400000">
                <a:off x="7474783" y="4944290"/>
                <a:ext cx="219079" cy="693747"/>
              </a:xfrm>
              <a:prstGeom prst="triangle">
                <a:avLst/>
              </a:prstGeom>
              <a:solidFill>
                <a:schemeClr val="bg1">
                  <a:lumMod val="6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1" name="Месяц 30"/>
              <p:cNvSpPr/>
              <p:nvPr/>
            </p:nvSpPr>
            <p:spPr>
              <a:xfrm>
                <a:off x="7091397" y="4633929"/>
                <a:ext cx="547695" cy="1314468"/>
              </a:xfrm>
              <a:prstGeom prst="moon">
                <a:avLst>
                  <a:gd name="adj" fmla="val 73296"/>
                </a:avLst>
              </a:prstGeom>
              <a:solidFill>
                <a:schemeClr val="bg1">
                  <a:lumMod val="6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cxnSp>
        <p:nvCxnSpPr>
          <p:cNvPr id="32" name="Прямая соединительная линия 31"/>
          <p:cNvCxnSpPr>
            <a:stCxn id="10" idx="7"/>
          </p:cNvCxnSpPr>
          <p:nvPr/>
        </p:nvCxnSpPr>
        <p:spPr>
          <a:xfrm>
            <a:off x="4894887" y="4924327"/>
            <a:ext cx="237867" cy="3258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modem"/>
          <p:cNvSpPr>
            <a:spLocks noEditPoints="1" noChangeArrowheads="1"/>
          </p:cNvSpPr>
          <p:nvPr/>
        </p:nvSpPr>
        <p:spPr bwMode="auto">
          <a:xfrm>
            <a:off x="2490759" y="4049721"/>
            <a:ext cx="385119" cy="188366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1687473" y="5327676"/>
            <a:ext cx="1387494" cy="766773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</a:t>
            </a:r>
            <a:endParaRPr lang="ru-RU" dirty="0"/>
          </a:p>
        </p:txBody>
      </p:sp>
      <p:sp>
        <p:nvSpPr>
          <p:cNvPr id="48" name="modem"/>
          <p:cNvSpPr>
            <a:spLocks noEditPoints="1" noChangeArrowheads="1"/>
          </p:cNvSpPr>
          <p:nvPr/>
        </p:nvSpPr>
        <p:spPr bwMode="auto">
          <a:xfrm>
            <a:off x="2855889" y="5619780"/>
            <a:ext cx="385119" cy="188366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6981858" y="5437215"/>
            <a:ext cx="1387494" cy="766773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</a:t>
            </a:r>
            <a:endParaRPr lang="ru-RU" dirty="0"/>
          </a:p>
        </p:txBody>
      </p:sp>
      <p:sp>
        <p:nvSpPr>
          <p:cNvPr id="53" name="modem"/>
          <p:cNvSpPr>
            <a:spLocks noEditPoints="1" noChangeArrowheads="1"/>
          </p:cNvSpPr>
          <p:nvPr/>
        </p:nvSpPr>
        <p:spPr bwMode="auto">
          <a:xfrm>
            <a:off x="6799293" y="5729319"/>
            <a:ext cx="385119" cy="188366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55" name="Прямая соединительная линия 54"/>
          <p:cNvCxnSpPr>
            <a:stCxn id="27" idx="1"/>
            <a:endCxn id="53" idx="8"/>
          </p:cNvCxnSpPr>
          <p:nvPr/>
        </p:nvCxnSpPr>
        <p:spPr>
          <a:xfrm>
            <a:off x="6288111" y="5626950"/>
            <a:ext cx="511182" cy="219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Скругленный прямоугольник 55"/>
          <p:cNvSpPr/>
          <p:nvPr/>
        </p:nvSpPr>
        <p:spPr>
          <a:xfrm>
            <a:off x="6616728" y="3757617"/>
            <a:ext cx="1387494" cy="766773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</a:t>
            </a:r>
            <a:endParaRPr lang="ru-RU" dirty="0"/>
          </a:p>
        </p:txBody>
      </p:sp>
      <p:sp>
        <p:nvSpPr>
          <p:cNvPr id="58" name="modem"/>
          <p:cNvSpPr>
            <a:spLocks noEditPoints="1" noChangeArrowheads="1"/>
          </p:cNvSpPr>
          <p:nvPr/>
        </p:nvSpPr>
        <p:spPr bwMode="auto">
          <a:xfrm>
            <a:off x="6434163" y="4013208"/>
            <a:ext cx="385119" cy="188366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539552" y="1772816"/>
            <a:ext cx="8208912" cy="3888432"/>
          </a:xfrm>
          <a:prstGeom prst="roundRect">
            <a:avLst>
              <a:gd name="adj" fmla="val 7544"/>
            </a:avLst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AS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791580" y="3465004"/>
            <a:ext cx="3276364" cy="20522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ru-RU" dirty="0" smtClean="0"/>
              <a:t>Зона 1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4283968" y="3465004"/>
            <a:ext cx="4248472" cy="20522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ru-RU" dirty="0" smtClean="0"/>
              <a:t>Зона 2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Разделение сети на зоны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24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151620" y="1988840"/>
            <a:ext cx="7380820" cy="12601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ru-RU" dirty="0" smtClean="0"/>
              <a:t>Магистральная зона 0</a:t>
            </a:r>
            <a:endParaRPr lang="ru-RU" dirty="0"/>
          </a:p>
        </p:txBody>
      </p:sp>
      <p:sp>
        <p:nvSpPr>
          <p:cNvPr id="7" name="modem"/>
          <p:cNvSpPr>
            <a:spLocks noEditPoints="1" noChangeArrowheads="1"/>
          </p:cNvSpPr>
          <p:nvPr/>
        </p:nvSpPr>
        <p:spPr bwMode="auto">
          <a:xfrm>
            <a:off x="4355976" y="1844824"/>
            <a:ext cx="612068" cy="266328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Cloud"/>
          <p:cNvSpPr>
            <a:spLocks noChangeAspect="1" noEditPoints="1" noChangeArrowheads="1"/>
          </p:cNvSpPr>
          <p:nvPr/>
        </p:nvSpPr>
        <p:spPr bwMode="auto">
          <a:xfrm>
            <a:off x="899592" y="4257092"/>
            <a:ext cx="936104" cy="62732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283968" y="2132856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RT1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31540" y="728700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При разделении автономной системы на зоны, маршрутизаторам принадлежащим к одной зоне, неизвестна информация о детальной топологии других зон.</a:t>
            </a:r>
            <a:endParaRPr lang="ru-RU" dirty="0"/>
          </a:p>
        </p:txBody>
      </p:sp>
      <p:sp>
        <p:nvSpPr>
          <p:cNvPr id="13" name="modem"/>
          <p:cNvSpPr>
            <a:spLocks noEditPoints="1" noChangeArrowheads="1"/>
          </p:cNvSpPr>
          <p:nvPr/>
        </p:nvSpPr>
        <p:spPr bwMode="auto">
          <a:xfrm>
            <a:off x="6192180" y="2312876"/>
            <a:ext cx="612068" cy="266328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6120172" y="2600908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RT</a:t>
            </a:r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5" name="modem"/>
          <p:cNvSpPr>
            <a:spLocks noEditPoints="1" noChangeArrowheads="1"/>
          </p:cNvSpPr>
          <p:nvPr/>
        </p:nvSpPr>
        <p:spPr bwMode="auto">
          <a:xfrm>
            <a:off x="2411760" y="3104964"/>
            <a:ext cx="612068" cy="266328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162142" y="3429000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RT</a:t>
            </a:r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17" name="modem"/>
          <p:cNvSpPr>
            <a:spLocks noEditPoints="1" noChangeArrowheads="1"/>
          </p:cNvSpPr>
          <p:nvPr/>
        </p:nvSpPr>
        <p:spPr bwMode="auto">
          <a:xfrm>
            <a:off x="5436096" y="3104964"/>
            <a:ext cx="612068" cy="266328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5364088" y="3392996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RT</a:t>
            </a:r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19" name="modem"/>
          <p:cNvSpPr>
            <a:spLocks noEditPoints="1" noChangeArrowheads="1"/>
          </p:cNvSpPr>
          <p:nvPr/>
        </p:nvSpPr>
        <p:spPr bwMode="auto">
          <a:xfrm>
            <a:off x="7344308" y="4005064"/>
            <a:ext cx="612068" cy="266328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7272300" y="4293096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RT</a:t>
            </a:r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21" name="modem"/>
          <p:cNvSpPr>
            <a:spLocks noEditPoints="1" noChangeArrowheads="1"/>
          </p:cNvSpPr>
          <p:nvPr/>
        </p:nvSpPr>
        <p:spPr bwMode="auto">
          <a:xfrm>
            <a:off x="5796136" y="4221088"/>
            <a:ext cx="612068" cy="266328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5724128" y="4509120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RT</a:t>
            </a:r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23" name="modem"/>
          <p:cNvSpPr>
            <a:spLocks noEditPoints="1" noChangeArrowheads="1"/>
          </p:cNvSpPr>
          <p:nvPr/>
        </p:nvSpPr>
        <p:spPr bwMode="auto">
          <a:xfrm>
            <a:off x="2447764" y="4113076"/>
            <a:ext cx="612068" cy="266328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2375756" y="4401108"/>
            <a:ext cx="720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RT</a:t>
            </a:r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27" name="Cloud"/>
          <p:cNvSpPr>
            <a:spLocks noChangeAspect="1" noEditPoints="1" noChangeArrowheads="1"/>
          </p:cNvSpPr>
          <p:nvPr/>
        </p:nvSpPr>
        <p:spPr bwMode="auto">
          <a:xfrm>
            <a:off x="2879812" y="4761148"/>
            <a:ext cx="936104" cy="62732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8" name="Cloud"/>
          <p:cNvSpPr>
            <a:spLocks noChangeAspect="1" noEditPoints="1" noChangeArrowheads="1"/>
          </p:cNvSpPr>
          <p:nvPr/>
        </p:nvSpPr>
        <p:spPr bwMode="auto">
          <a:xfrm>
            <a:off x="4463988" y="3969060"/>
            <a:ext cx="936104" cy="62732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9" name="Cloud"/>
          <p:cNvSpPr>
            <a:spLocks noChangeAspect="1" noEditPoints="1" noChangeArrowheads="1"/>
          </p:cNvSpPr>
          <p:nvPr/>
        </p:nvSpPr>
        <p:spPr bwMode="auto">
          <a:xfrm>
            <a:off x="6588224" y="4761148"/>
            <a:ext cx="936104" cy="62732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" name="Cloud"/>
          <p:cNvSpPr>
            <a:spLocks noChangeAspect="1" noEditPoints="1" noChangeArrowheads="1"/>
          </p:cNvSpPr>
          <p:nvPr/>
        </p:nvSpPr>
        <p:spPr bwMode="auto">
          <a:xfrm>
            <a:off x="7308304" y="2312876"/>
            <a:ext cx="936104" cy="62732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32" name="Прямая соединительная линия 31"/>
          <p:cNvCxnSpPr>
            <a:stCxn id="8" idx="2"/>
            <a:endCxn id="23" idx="8"/>
          </p:cNvCxnSpPr>
          <p:nvPr/>
        </p:nvCxnSpPr>
        <p:spPr>
          <a:xfrm flipV="1">
            <a:off x="1834916" y="4278002"/>
            <a:ext cx="612848" cy="292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stCxn id="23" idx="9"/>
            <a:endCxn id="27" idx="3"/>
          </p:cNvCxnSpPr>
          <p:nvPr/>
        </p:nvCxnSpPr>
        <p:spPr>
          <a:xfrm>
            <a:off x="3059832" y="4278002"/>
            <a:ext cx="288032" cy="5190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>
            <a:stCxn id="15" idx="7"/>
            <a:endCxn id="23" idx="6"/>
          </p:cNvCxnSpPr>
          <p:nvPr/>
        </p:nvCxnSpPr>
        <p:spPr>
          <a:xfrm>
            <a:off x="2717794" y="3371292"/>
            <a:ext cx="36004" cy="74178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>
            <a:stCxn id="15" idx="6"/>
            <a:endCxn id="7" idx="8"/>
          </p:cNvCxnSpPr>
          <p:nvPr/>
        </p:nvCxnSpPr>
        <p:spPr>
          <a:xfrm flipV="1">
            <a:off x="2717794" y="2009750"/>
            <a:ext cx="1638182" cy="109521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stCxn id="7" idx="9"/>
            <a:endCxn id="13" idx="8"/>
          </p:cNvCxnSpPr>
          <p:nvPr/>
        </p:nvCxnSpPr>
        <p:spPr>
          <a:xfrm>
            <a:off x="4968044" y="2009750"/>
            <a:ext cx="1224136" cy="46805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>
            <a:stCxn id="17" idx="6"/>
            <a:endCxn id="13" idx="8"/>
          </p:cNvCxnSpPr>
          <p:nvPr/>
        </p:nvCxnSpPr>
        <p:spPr>
          <a:xfrm flipV="1">
            <a:off x="5742130" y="2477802"/>
            <a:ext cx="450050" cy="62716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>
            <a:stCxn id="13" idx="9"/>
            <a:endCxn id="30" idx="0"/>
          </p:cNvCxnSpPr>
          <p:nvPr/>
        </p:nvCxnSpPr>
        <p:spPr>
          <a:xfrm>
            <a:off x="6804248" y="2477802"/>
            <a:ext cx="506960" cy="1487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>
            <a:stCxn id="17" idx="9"/>
            <a:endCxn id="19" idx="6"/>
          </p:cNvCxnSpPr>
          <p:nvPr/>
        </p:nvCxnSpPr>
        <p:spPr>
          <a:xfrm>
            <a:off x="6048164" y="3269890"/>
            <a:ext cx="1602178" cy="73517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>
            <a:stCxn id="17" idx="8"/>
            <a:endCxn id="28" idx="3"/>
          </p:cNvCxnSpPr>
          <p:nvPr/>
        </p:nvCxnSpPr>
        <p:spPr>
          <a:xfrm flipH="1">
            <a:off x="4932040" y="3269890"/>
            <a:ext cx="504056" cy="7350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>
            <a:stCxn id="21" idx="9"/>
            <a:endCxn id="19" idx="8"/>
          </p:cNvCxnSpPr>
          <p:nvPr/>
        </p:nvCxnSpPr>
        <p:spPr>
          <a:xfrm flipV="1">
            <a:off x="6408204" y="4169990"/>
            <a:ext cx="93610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>
            <a:stCxn id="28" idx="2"/>
            <a:endCxn id="21" idx="8"/>
          </p:cNvCxnSpPr>
          <p:nvPr/>
        </p:nvCxnSpPr>
        <p:spPr>
          <a:xfrm>
            <a:off x="5399312" y="4282720"/>
            <a:ext cx="396824" cy="1032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>
            <a:stCxn id="21" idx="9"/>
            <a:endCxn id="29" idx="3"/>
          </p:cNvCxnSpPr>
          <p:nvPr/>
        </p:nvCxnSpPr>
        <p:spPr>
          <a:xfrm>
            <a:off x="6408204" y="4386014"/>
            <a:ext cx="648072" cy="4110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>
            <a:stCxn id="19" idx="8"/>
            <a:endCxn id="29" idx="3"/>
          </p:cNvCxnSpPr>
          <p:nvPr/>
        </p:nvCxnSpPr>
        <p:spPr>
          <a:xfrm flipH="1">
            <a:off x="7056276" y="4169990"/>
            <a:ext cx="288032" cy="6270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Прямоугольник 75"/>
          <p:cNvSpPr/>
          <p:nvPr/>
        </p:nvSpPr>
        <p:spPr>
          <a:xfrm>
            <a:off x="323528" y="5697252"/>
            <a:ext cx="84969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Типы маршрутизаторов: </a:t>
            </a:r>
            <a:r>
              <a:rPr lang="ru-RU" b="1" dirty="0" smtClean="0"/>
              <a:t>граничный</a:t>
            </a:r>
            <a:r>
              <a:rPr lang="ru-RU" dirty="0" smtClean="0"/>
              <a:t> маршрутизатор автономной системы (</a:t>
            </a:r>
            <a:r>
              <a:rPr lang="en-US" dirty="0" smtClean="0"/>
              <a:t>RT1), </a:t>
            </a:r>
            <a:r>
              <a:rPr lang="ru-RU" dirty="0" smtClean="0"/>
              <a:t>магистральный маршрутизатор (</a:t>
            </a:r>
            <a:r>
              <a:rPr lang="en-US" dirty="0" smtClean="0"/>
              <a:t>RT1-RT4</a:t>
            </a:r>
            <a:r>
              <a:rPr lang="ru-RU" dirty="0" smtClean="0"/>
              <a:t>), пограничный маршрутизатор</a:t>
            </a:r>
            <a:r>
              <a:rPr lang="en-US" dirty="0" smtClean="0"/>
              <a:t> (RT3-RT4),</a:t>
            </a:r>
            <a:r>
              <a:rPr lang="ru-RU" dirty="0" smtClean="0"/>
              <a:t> внутренний маршрутизатор</a:t>
            </a:r>
            <a:r>
              <a:rPr lang="en-US" dirty="0" smtClean="0"/>
              <a:t> (RT5-RT7)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91" name="Cloud"/>
          <p:cNvSpPr>
            <a:spLocks noChangeAspect="1" noEditPoints="1" noChangeArrowheads="1"/>
          </p:cNvSpPr>
          <p:nvPr/>
        </p:nvSpPr>
        <p:spPr bwMode="auto">
          <a:xfrm>
            <a:off x="3887924" y="2564904"/>
            <a:ext cx="936104" cy="62732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93" name="Прямая соединительная линия 92"/>
          <p:cNvCxnSpPr>
            <a:stCxn id="15" idx="3"/>
            <a:endCxn id="91" idx="0"/>
          </p:cNvCxnSpPr>
          <p:nvPr/>
        </p:nvCxnSpPr>
        <p:spPr>
          <a:xfrm flipV="1">
            <a:off x="3023828" y="2878564"/>
            <a:ext cx="867000" cy="2899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>
            <a:stCxn id="17" idx="0"/>
            <a:endCxn id="91" idx="2"/>
          </p:cNvCxnSpPr>
          <p:nvPr/>
        </p:nvCxnSpPr>
        <p:spPr>
          <a:xfrm flipH="1" flipV="1">
            <a:off x="4823248" y="2878564"/>
            <a:ext cx="612848" cy="2899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>
            <a:stCxn id="7" idx="6"/>
          </p:cNvCxnSpPr>
          <p:nvPr/>
        </p:nvCxnSpPr>
        <p:spPr>
          <a:xfrm flipH="1" flipV="1">
            <a:off x="4645026" y="1493811"/>
            <a:ext cx="16984" cy="35101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920700" y="4378338"/>
            <a:ext cx="912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LAN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892402" y="4889520"/>
            <a:ext cx="912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LAN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914766" y="2662227"/>
            <a:ext cx="912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LAN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346988" y="2406636"/>
            <a:ext cx="912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LAN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616728" y="4889520"/>
            <a:ext cx="912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LAN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498974" y="4086234"/>
            <a:ext cx="912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LAN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Маршрутизация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25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75556" y="908720"/>
            <a:ext cx="8172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/>
              <a:t>Маршрутизация</a:t>
            </a:r>
            <a:r>
              <a:rPr lang="ru-RU" dirty="0" smtClean="0"/>
              <a:t> – это процесс и результат поиска пути доставки сообщения по сети.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75556" y="1844824"/>
            <a:ext cx="81729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Способы маршрутизации</a:t>
            </a:r>
            <a:r>
              <a:rPr lang="ru-RU" b="1" dirty="0" smtClean="0"/>
              <a:t>:</a:t>
            </a:r>
          </a:p>
          <a:p>
            <a:pPr marL="180975" indent="-180975" algn="just">
              <a:buFont typeface="Arial" pitchFamily="34" charset="0"/>
              <a:buChar char="•"/>
            </a:pPr>
            <a:r>
              <a:rPr lang="ru-RU" b="1" dirty="0" smtClean="0"/>
              <a:t>статическая </a:t>
            </a:r>
            <a:r>
              <a:rPr lang="ru-RU" dirty="0" smtClean="0"/>
              <a:t>– таблица маршрутизации заполняется администратором сети вручную и не изменяется </a:t>
            </a:r>
            <a:r>
              <a:rPr lang="ru-RU" dirty="0" err="1" smtClean="0"/>
              <a:t>маршрутизатором</a:t>
            </a:r>
            <a:r>
              <a:rPr lang="ru-RU" dirty="0" smtClean="0"/>
              <a:t>; </a:t>
            </a:r>
          </a:p>
          <a:p>
            <a:pPr marL="180975" indent="-180975" algn="just">
              <a:buFont typeface="Arial" pitchFamily="34" charset="0"/>
              <a:buChar char="•"/>
            </a:pPr>
            <a:r>
              <a:rPr lang="ru-RU" b="1" dirty="0" smtClean="0"/>
              <a:t>динамическая </a:t>
            </a:r>
            <a:r>
              <a:rPr lang="ru-RU" dirty="0" smtClean="0"/>
              <a:t>–  таблица маршрутизации заполняется и постоянно обновляется с помощью протоколов маршрутизации.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75556" y="3513782"/>
            <a:ext cx="81729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Виды маршрутизации</a:t>
            </a:r>
            <a:r>
              <a:rPr lang="ru-RU" b="1" dirty="0" smtClean="0"/>
              <a:t>:</a:t>
            </a:r>
          </a:p>
          <a:p>
            <a:pPr marL="180975" indent="-180975" algn="just">
              <a:buFont typeface="Arial" pitchFamily="34" charset="0"/>
              <a:buChar char="•"/>
            </a:pPr>
            <a:r>
              <a:rPr lang="ru-RU" b="1" dirty="0" smtClean="0"/>
              <a:t>внутренняя (</a:t>
            </a:r>
            <a:r>
              <a:rPr lang="ru-RU" b="1" dirty="0" err="1" smtClean="0"/>
              <a:t>внутридоменная</a:t>
            </a:r>
            <a:r>
              <a:rPr lang="ru-RU" b="1" dirty="0" smtClean="0"/>
              <a:t>) </a:t>
            </a:r>
            <a:r>
              <a:rPr lang="ru-RU" dirty="0" smtClean="0"/>
              <a:t>– в пределах автономной системы (сети или группы сетей, управляемых одним администратором); </a:t>
            </a:r>
          </a:p>
          <a:p>
            <a:pPr marL="180975" indent="-180975" algn="just">
              <a:buFont typeface="Arial" pitchFamily="34" charset="0"/>
              <a:buChar char="•"/>
            </a:pPr>
            <a:r>
              <a:rPr lang="ru-RU" b="1" dirty="0" smtClean="0"/>
              <a:t>внешняя (</a:t>
            </a:r>
            <a:r>
              <a:rPr lang="ru-RU" b="1" dirty="0" err="1" smtClean="0"/>
              <a:t>междоменная</a:t>
            </a:r>
            <a:r>
              <a:rPr lang="ru-RU" b="1" dirty="0" smtClean="0"/>
              <a:t>) </a:t>
            </a:r>
            <a:r>
              <a:rPr lang="ru-RU" dirty="0" smtClean="0"/>
              <a:t>–  между автономными системами.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75556" y="4881934"/>
            <a:ext cx="81729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Методы реализации</a:t>
            </a:r>
            <a:r>
              <a:rPr lang="ru-RU" b="1" dirty="0" smtClean="0"/>
              <a:t>:</a:t>
            </a:r>
          </a:p>
          <a:p>
            <a:pPr marL="180975" indent="-180975" algn="just">
              <a:buFont typeface="Arial" pitchFamily="34" charset="0"/>
              <a:buChar char="•"/>
            </a:pPr>
            <a:r>
              <a:rPr lang="ru-RU" b="1" dirty="0" smtClean="0"/>
              <a:t>аппаратная </a:t>
            </a:r>
            <a:r>
              <a:rPr lang="ru-RU" dirty="0" smtClean="0"/>
              <a:t>– с помощью независимых устройств - маршрутизаторов; </a:t>
            </a:r>
          </a:p>
          <a:p>
            <a:pPr marL="180975" indent="-180975" algn="just">
              <a:buFont typeface="Arial" pitchFamily="34" charset="0"/>
              <a:buChar char="•"/>
            </a:pPr>
            <a:r>
              <a:rPr lang="ru-RU" b="1" dirty="0" smtClean="0"/>
              <a:t>программная </a:t>
            </a:r>
            <a:r>
              <a:rPr lang="ru-RU" dirty="0" smtClean="0"/>
              <a:t>– с помощью специального ПО на компьютере.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Протокол </a:t>
            </a:r>
            <a:r>
              <a:rPr lang="en-US" dirty="0" smtClean="0"/>
              <a:t>IP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26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03548" y="908720"/>
            <a:ext cx="81369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Протокол межсетевого взаимодействия (</a:t>
            </a:r>
            <a:r>
              <a:rPr lang="ru-RU" b="1" dirty="0" smtClean="0"/>
              <a:t>IP – </a:t>
            </a:r>
            <a:r>
              <a:rPr lang="en-US" b="1" dirty="0" smtClean="0"/>
              <a:t>Internet Protocol</a:t>
            </a:r>
            <a:r>
              <a:rPr lang="ru-RU" dirty="0" smtClean="0"/>
              <a:t>) объединяет сегменты сети в единую сеть, обеспечивая доставку данных между любыми узлами сети.</a:t>
            </a:r>
            <a:endParaRPr lang="en-US" dirty="0" smtClean="0"/>
          </a:p>
          <a:p>
            <a:pPr indent="355600" algn="just"/>
            <a:r>
              <a:rPr lang="ru-RU" dirty="0" smtClean="0"/>
              <a:t>Протокол включает описание адресации и структуры пакета.</a:t>
            </a:r>
          </a:p>
          <a:p>
            <a:pPr indent="355600" algn="just"/>
            <a:r>
              <a:rPr lang="en-US" dirty="0" smtClean="0"/>
              <a:t>IP – </a:t>
            </a:r>
            <a:r>
              <a:rPr lang="ru-RU" dirty="0" smtClean="0"/>
              <a:t>ненадежная служба доставки пакета без установления соединения, но с "максимальными усилиями" (</a:t>
            </a:r>
            <a:r>
              <a:rPr lang="ru-RU" dirty="0" err="1" smtClean="0"/>
              <a:t>best-effort</a:t>
            </a:r>
            <a:r>
              <a:rPr lang="ru-RU" dirty="0" smtClean="0"/>
              <a:t>).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2682786"/>
            <a:ext cx="81369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IP транспортирует данные в пакетах (дейтаграммах), каждая из которых транспортируется отдельно. Дейтаграммы могут перемещаться по различным маршрутам и могут прибыть не в исходной последовательности или быть дублированы. IP не сохраняет копию маршрутов и не имеет никаких средств для того, чтобы переупорядочить дейтаграммы, как только они достигают пункта назначения.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31540" y="4410978"/>
            <a:ext cx="81369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Версии протокола </a:t>
            </a:r>
            <a:r>
              <a:rPr lang="en-US" dirty="0" smtClean="0"/>
              <a:t>IP:</a:t>
            </a:r>
          </a:p>
          <a:p>
            <a:pPr marL="361950" indent="174625" algn="just">
              <a:buFont typeface="Calibri" pitchFamily="34" charset="0"/>
              <a:buChar char="–"/>
            </a:pPr>
            <a:r>
              <a:rPr lang="en-US" dirty="0" smtClean="0"/>
              <a:t>4 </a:t>
            </a:r>
            <a:r>
              <a:rPr lang="ru-RU" dirty="0" smtClean="0"/>
              <a:t>версия (</a:t>
            </a:r>
            <a:r>
              <a:rPr lang="en-US" dirty="0" smtClean="0"/>
              <a:t>IPv4</a:t>
            </a:r>
            <a:r>
              <a:rPr lang="ru-RU" dirty="0" smtClean="0"/>
              <a:t>)</a:t>
            </a:r>
            <a:r>
              <a:rPr lang="en-US" dirty="0" smtClean="0"/>
              <a:t>;</a:t>
            </a:r>
          </a:p>
          <a:p>
            <a:pPr marL="819150" lvl="1" indent="174625" algn="just">
              <a:buFont typeface="Arial" pitchFamily="34" charset="0"/>
              <a:buChar char="•"/>
            </a:pPr>
            <a:r>
              <a:rPr lang="ru-RU" dirty="0" smtClean="0"/>
              <a:t>классовая система адресации;</a:t>
            </a:r>
          </a:p>
          <a:p>
            <a:pPr marL="819150" lvl="1" indent="174625" algn="just">
              <a:buFont typeface="Arial" pitchFamily="34" charset="0"/>
              <a:buChar char="•"/>
            </a:pPr>
            <a:r>
              <a:rPr lang="ru-RU" dirty="0" smtClean="0"/>
              <a:t>бесклассовая система;</a:t>
            </a:r>
          </a:p>
          <a:p>
            <a:pPr marL="361950" indent="174625" algn="just">
              <a:buFont typeface="Calibri" pitchFamily="34" charset="0"/>
              <a:buChar char="–"/>
            </a:pPr>
            <a:r>
              <a:rPr lang="ru-RU" dirty="0" smtClean="0"/>
              <a:t>5 версия</a:t>
            </a:r>
            <a:r>
              <a:rPr lang="en-US" dirty="0" smtClean="0"/>
              <a:t> (</a:t>
            </a:r>
            <a:r>
              <a:rPr lang="ru-RU" dirty="0" smtClean="0"/>
              <a:t>не реализована);</a:t>
            </a:r>
          </a:p>
          <a:p>
            <a:pPr marL="361950" indent="174625" algn="just">
              <a:buFont typeface="Calibri" pitchFamily="34" charset="0"/>
              <a:buChar char="–"/>
            </a:pPr>
            <a:r>
              <a:rPr lang="ru-RU" dirty="0" smtClean="0"/>
              <a:t>6 версия (</a:t>
            </a:r>
            <a:r>
              <a:rPr lang="en-US" dirty="0" smtClean="0"/>
              <a:t>IPv6).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IP-</a:t>
            </a:r>
            <a:r>
              <a:rPr lang="ru-RU" dirty="0" smtClean="0"/>
              <a:t>адресация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27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980728"/>
            <a:ext cx="824491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dirty="0" smtClean="0"/>
              <a:t>Необходимо уникально идентифицировать каждое устройство в Интернете, чтобы обеспечить глобальную связь между всеми устройствами. </a:t>
            </a:r>
          </a:p>
          <a:p>
            <a:pPr indent="361950" algn="just"/>
            <a:r>
              <a:rPr lang="ru-RU" dirty="0" smtClean="0"/>
              <a:t>Идентификатор, используемый на уровне IP набора протокола TCP/IP, чтобы идентифицировать каждое устройство, подключенное к Интернету, назван адресом Интернета, или </a:t>
            </a:r>
            <a:r>
              <a:rPr lang="ru-RU" b="1" dirty="0" smtClean="0"/>
              <a:t>адресом IP</a:t>
            </a:r>
            <a:r>
              <a:rPr lang="ru-RU" dirty="0" smtClean="0"/>
              <a:t>. </a:t>
            </a:r>
          </a:p>
          <a:p>
            <a:pPr indent="361950" algn="just"/>
            <a:endParaRPr lang="ru-RU" dirty="0" smtClean="0"/>
          </a:p>
          <a:p>
            <a:pPr indent="361950" algn="just"/>
            <a:r>
              <a:rPr lang="ru-RU" dirty="0" smtClean="0"/>
              <a:t>К адресу предъявляются следующие требования:</a:t>
            </a:r>
          </a:p>
          <a:p>
            <a:pPr marL="361950" lvl="0" indent="174625" algn="just">
              <a:buFont typeface="Calibri" pitchFamily="34" charset="0"/>
              <a:buChar char="–"/>
            </a:pPr>
            <a:r>
              <a:rPr lang="ru-RU" dirty="0" smtClean="0"/>
              <a:t>адрес должен быть универсальным;</a:t>
            </a:r>
          </a:p>
          <a:p>
            <a:pPr marL="361950" lvl="0" indent="174625" algn="just">
              <a:buFont typeface="Calibri" pitchFamily="34" charset="0"/>
              <a:buChar char="–"/>
            </a:pPr>
            <a:r>
              <a:rPr lang="ru-RU" dirty="0" smtClean="0"/>
              <a:t>адрес должен иметь иерархическую структуру, удобную для обработки соответствующими узлами;</a:t>
            </a:r>
          </a:p>
          <a:p>
            <a:pPr marL="361950" lvl="0" indent="174625" algn="just">
              <a:buFont typeface="Calibri" pitchFamily="34" charset="0"/>
              <a:buChar char="–"/>
            </a:pPr>
            <a:r>
              <a:rPr lang="ru-RU" dirty="0" smtClean="0"/>
              <a:t>адрес должен быть удобен для пользователя.</a:t>
            </a:r>
          </a:p>
          <a:p>
            <a:pPr indent="361950" algn="just"/>
            <a:endParaRPr lang="ru-RU" dirty="0" smtClean="0"/>
          </a:p>
          <a:p>
            <a:pPr indent="361950" algn="just"/>
            <a:r>
              <a:rPr lang="ru-RU" i="1" dirty="0" smtClean="0"/>
              <a:t>Уникальность</a:t>
            </a:r>
            <a:r>
              <a:rPr lang="ru-RU" dirty="0" smtClean="0"/>
              <a:t> – каждый адрес определяет одно и только одно подключение к Интернету. Два устройства в Интернете никогда не могут иметь одного того же адреса. Если устройство имеет два подключения к Интернету, через две сети, оно имеет два адреса IP.</a:t>
            </a:r>
          </a:p>
          <a:p>
            <a:pPr indent="361950" algn="just"/>
            <a:r>
              <a:rPr lang="ru-RU" i="1" dirty="0" smtClean="0"/>
              <a:t>Универсальность</a:t>
            </a:r>
            <a:r>
              <a:rPr lang="ru-RU" dirty="0" smtClean="0"/>
              <a:t> – система адресации должна быть принята любым хостом, который хочет быть связанным с Интернетом.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IP-</a:t>
            </a:r>
            <a:r>
              <a:rPr lang="ru-RU" dirty="0" smtClean="0"/>
              <a:t>адресация версии 4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28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03548" y="1220559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Адресное пространство</a:t>
            </a:r>
            <a:r>
              <a:rPr lang="ru-RU" dirty="0" smtClean="0"/>
              <a:t>:</a:t>
            </a:r>
          </a:p>
          <a:p>
            <a:pPr indent="355600" algn="just"/>
            <a:r>
              <a:rPr lang="en-US" dirty="0" smtClean="0"/>
              <a:t>IP</a:t>
            </a:r>
            <a:r>
              <a:rPr lang="ru-RU" dirty="0" smtClean="0"/>
              <a:t>-адрес версии 4 состоит из 4 байт (32 бита). Максимальное число адресов составляет </a:t>
            </a:r>
            <a:r>
              <a:rPr lang="en-US" dirty="0" smtClean="0"/>
              <a:t>2</a:t>
            </a:r>
            <a:r>
              <a:rPr lang="en-US" baseline="30000" dirty="0" smtClean="0"/>
              <a:t>32</a:t>
            </a:r>
            <a:r>
              <a:rPr lang="en-US" dirty="0" smtClean="0"/>
              <a:t> = 4 </a:t>
            </a:r>
            <a:r>
              <a:rPr lang="ru-RU" dirty="0" smtClean="0"/>
              <a:t>млрд.  В реальности это число меньше, из-за наличия  зарезервированных диапазонов.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2444695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Способ представления</a:t>
            </a:r>
            <a:r>
              <a:rPr lang="ru-RU" dirty="0" smtClean="0"/>
              <a:t>:</a:t>
            </a:r>
          </a:p>
          <a:p>
            <a:pPr indent="355600" algn="just">
              <a:tabLst>
                <a:tab pos="3941763" algn="ctr"/>
              </a:tabLst>
            </a:pPr>
            <a:r>
              <a:rPr lang="ru-RU" dirty="0" smtClean="0"/>
              <a:t>двоичный</a:t>
            </a:r>
            <a:r>
              <a:rPr lang="en-US" dirty="0" smtClean="0"/>
              <a:t>	</a:t>
            </a:r>
            <a:r>
              <a:rPr lang="ru-RU" dirty="0" smtClean="0"/>
              <a:t>10010001 11011101 01010101 10010100</a:t>
            </a:r>
          </a:p>
          <a:p>
            <a:pPr indent="355600" algn="just">
              <a:tabLst>
                <a:tab pos="3941763" algn="ctr"/>
              </a:tabLst>
            </a:pPr>
            <a:r>
              <a:rPr lang="ru-RU" dirty="0" smtClean="0"/>
              <a:t>десятичный с точками</a:t>
            </a:r>
            <a:r>
              <a:rPr lang="en-US" dirty="0" smtClean="0"/>
              <a:t>	</a:t>
            </a:r>
            <a:r>
              <a:rPr lang="ru-RU" dirty="0" smtClean="0"/>
              <a:t>145.219.85.1</a:t>
            </a:r>
            <a:r>
              <a:rPr lang="en-US" dirty="0" smtClean="0"/>
              <a:t>4</a:t>
            </a:r>
            <a:r>
              <a:rPr lang="ru-RU" dirty="0" smtClean="0"/>
              <a:t>8</a:t>
            </a:r>
          </a:p>
          <a:p>
            <a:pPr indent="355600" algn="just">
              <a:tabLst>
                <a:tab pos="3941763" algn="ctr"/>
              </a:tabLst>
            </a:pPr>
            <a:r>
              <a:rPr lang="ru-RU" dirty="0" smtClean="0"/>
              <a:t>шестнадцатеричный</a:t>
            </a:r>
            <a:r>
              <a:rPr lang="en-US" dirty="0" smtClean="0"/>
              <a:t>	</a:t>
            </a:r>
            <a:r>
              <a:rPr lang="ru-RU" dirty="0" smtClean="0"/>
              <a:t>0</a:t>
            </a:r>
            <a:r>
              <a:rPr lang="en-US" dirty="0" smtClean="0"/>
              <a:t>x</a:t>
            </a:r>
            <a:r>
              <a:rPr lang="ru-RU" dirty="0" smtClean="0"/>
              <a:t>91</a:t>
            </a:r>
            <a:r>
              <a:rPr lang="en-US" dirty="0" smtClean="0"/>
              <a:t>dd5594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3723997"/>
            <a:ext cx="813690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Примеры</a:t>
            </a:r>
          </a:p>
          <a:p>
            <a:pPr marL="361950" algn="just"/>
            <a:r>
              <a:rPr lang="ru-RU" dirty="0" smtClean="0"/>
              <a:t>10000001 00001011 00001011 11101111</a:t>
            </a:r>
          </a:p>
          <a:p>
            <a:pPr marL="361950" algn="just"/>
            <a:r>
              <a:rPr lang="ru-RU" dirty="0" smtClean="0"/>
              <a:t>11000001 10000011 00011011 11111111</a:t>
            </a:r>
          </a:p>
          <a:p>
            <a:pPr marL="361950" algn="just"/>
            <a:r>
              <a:rPr lang="ru-RU" dirty="0" smtClean="0"/>
              <a:t>111.56.45.78</a:t>
            </a:r>
          </a:p>
          <a:p>
            <a:pPr marL="361950" algn="just"/>
            <a:r>
              <a:rPr lang="ru-RU" dirty="0" smtClean="0"/>
              <a:t>75.45.34.78</a:t>
            </a:r>
          </a:p>
          <a:p>
            <a:pPr marL="361950" algn="just"/>
            <a:r>
              <a:rPr lang="en-US" dirty="0" smtClean="0"/>
              <a:t>0x</a:t>
            </a:r>
            <a:r>
              <a:rPr lang="ru-RU" dirty="0" smtClean="0"/>
              <a:t>810B</a:t>
            </a:r>
            <a:r>
              <a:rPr lang="en-US" dirty="0" smtClean="0"/>
              <a:t>0</a:t>
            </a:r>
            <a:r>
              <a:rPr lang="ru-RU" dirty="0" smtClean="0"/>
              <a:t>BEF</a:t>
            </a:r>
            <a:endParaRPr lang="en-US" dirty="0" smtClean="0"/>
          </a:p>
          <a:p>
            <a:pPr marL="361950" algn="just"/>
            <a:r>
              <a:rPr lang="en-US" dirty="0" smtClean="0"/>
              <a:t>0x</a:t>
            </a:r>
            <a:r>
              <a:rPr lang="ru-RU" dirty="0" smtClean="0"/>
              <a:t>C1831BFF</a:t>
            </a:r>
          </a:p>
          <a:p>
            <a:pPr algn="just"/>
            <a:r>
              <a:rPr lang="ru-RU" dirty="0" smtClean="0"/>
              <a:t>Неверные </a:t>
            </a:r>
            <a:r>
              <a:rPr lang="en-US" dirty="0" smtClean="0"/>
              <a:t>IP-</a:t>
            </a:r>
            <a:r>
              <a:rPr lang="ru-RU" dirty="0" smtClean="0"/>
              <a:t>адреса:</a:t>
            </a:r>
          </a:p>
          <a:p>
            <a:pPr marL="361950" algn="just"/>
            <a:r>
              <a:rPr lang="ru-RU" dirty="0" smtClean="0"/>
              <a:t>111.56.045.78, 221.34.7.8.20, 75.45.301.14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3548" y="836712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Стандарт протокола </a:t>
            </a:r>
            <a:r>
              <a:rPr lang="ru-RU" b="1" dirty="0" smtClean="0"/>
              <a:t>RFC 791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Классовая система адресации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29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11560" y="1736812"/>
          <a:ext cx="8028893" cy="2453640"/>
        </p:xfrm>
        <a:graphic>
          <a:graphicData uri="http://schemas.openxmlformats.org/drawingml/2006/table">
            <a:tbl>
              <a:tblPr/>
              <a:tblGrid>
                <a:gridCol w="432048"/>
                <a:gridCol w="1440160"/>
                <a:gridCol w="1008112"/>
                <a:gridCol w="1332148"/>
                <a:gridCol w="1656184"/>
                <a:gridCol w="972108"/>
                <a:gridCol w="1188133"/>
              </a:tblGrid>
              <a:tr h="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+mn-lt"/>
                          <a:ea typeface="Times New Roman"/>
                        </a:rPr>
                        <a:t>Класс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+mn-lt"/>
                          <a:ea typeface="Times New Roman"/>
                        </a:rPr>
                        <a:t>Первые биты IP-адреса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+mn-lt"/>
                          <a:ea typeface="Times New Roman"/>
                        </a:rPr>
                        <a:t>Наименьший номер сети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+mn-lt"/>
                          <a:ea typeface="Times New Roman"/>
                        </a:rPr>
                        <a:t>Наибольший номер сети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+mn-lt"/>
                          <a:ea typeface="Times New Roman"/>
                        </a:rPr>
                        <a:t>Макс. </a:t>
                      </a:r>
                      <a:r>
                        <a:rPr lang="ru-RU" sz="1600" b="1" dirty="0">
                          <a:latin typeface="+mn-lt"/>
                          <a:ea typeface="Times New Roman"/>
                        </a:rPr>
                        <a:t>число сетей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+mn-lt"/>
                          <a:ea typeface="Times New Roman"/>
                        </a:rPr>
                        <a:t>Макс. число узлов в каждой сети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A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+mn-lt"/>
                          <a:ea typeface="Times New Roman"/>
                        </a:rPr>
                        <a:t>Большие сети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95250" indent="0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0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+mn-lt"/>
                          <a:ea typeface="Times New Roman"/>
                        </a:rPr>
                        <a:t>0</a:t>
                      </a:r>
                      <a:r>
                        <a:rPr lang="ru-RU" sz="1600" dirty="0">
                          <a:latin typeface="+mn-lt"/>
                          <a:ea typeface="Times New Roman"/>
                        </a:rPr>
                        <a:t>.0.0.0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+mn-lt"/>
                          <a:ea typeface="Times New Roman"/>
                        </a:rPr>
                        <a:t>127</a:t>
                      </a:r>
                      <a:r>
                        <a:rPr lang="ru-RU" sz="1600" dirty="0">
                          <a:latin typeface="+mn-lt"/>
                          <a:ea typeface="Times New Roman"/>
                        </a:rPr>
                        <a:t>.0.0.0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Times New Roman"/>
                        </a:rPr>
                        <a:t>2</a:t>
                      </a:r>
                      <a:r>
                        <a:rPr lang="ru-RU" sz="1600" baseline="30000">
                          <a:latin typeface="+mn-lt"/>
                          <a:ea typeface="Times New Roman"/>
                        </a:rPr>
                        <a:t>7</a:t>
                      </a:r>
                      <a:r>
                        <a:rPr lang="ru-RU" sz="1600">
                          <a:latin typeface="+mn-lt"/>
                          <a:ea typeface="Times New Roman"/>
                        </a:rPr>
                        <a:t> – 2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Times New Roman"/>
                        </a:rPr>
                        <a:t>2</a:t>
                      </a:r>
                      <a:r>
                        <a:rPr lang="ru-RU" sz="1600" baseline="30000">
                          <a:latin typeface="+mn-lt"/>
                          <a:ea typeface="Times New Roman"/>
                        </a:rPr>
                        <a:t>24</a:t>
                      </a:r>
                      <a:r>
                        <a:rPr lang="ru-RU" sz="1600">
                          <a:latin typeface="+mn-lt"/>
                          <a:ea typeface="Times New Roman"/>
                        </a:rPr>
                        <a:t> – 2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B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+mn-lt"/>
                          <a:ea typeface="Times New Roman"/>
                        </a:rPr>
                        <a:t>Средние сети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95250" indent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10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+mn-lt"/>
                          <a:ea typeface="Times New Roman"/>
                        </a:rPr>
                        <a:t>128</a:t>
                      </a:r>
                      <a:r>
                        <a:rPr lang="ru-RU" sz="1600" dirty="0">
                          <a:latin typeface="+mn-lt"/>
                          <a:ea typeface="Times New Roman"/>
                        </a:rPr>
                        <a:t>.</a:t>
                      </a:r>
                      <a:r>
                        <a:rPr lang="ru-RU" sz="1600" b="1" dirty="0">
                          <a:latin typeface="+mn-lt"/>
                          <a:ea typeface="Times New Roman"/>
                        </a:rPr>
                        <a:t>0</a:t>
                      </a:r>
                      <a:r>
                        <a:rPr lang="ru-RU" sz="1600" dirty="0">
                          <a:latin typeface="+mn-lt"/>
                          <a:ea typeface="Times New Roman"/>
                        </a:rPr>
                        <a:t>.0.0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+mn-lt"/>
                          <a:ea typeface="Times New Roman"/>
                        </a:rPr>
                        <a:t>191.255</a:t>
                      </a:r>
                      <a:r>
                        <a:rPr lang="ru-RU" sz="1600" dirty="0">
                          <a:latin typeface="+mn-lt"/>
                          <a:ea typeface="Times New Roman"/>
                        </a:rPr>
                        <a:t>.0.0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Times New Roman"/>
                        </a:rPr>
                        <a:t>2</a:t>
                      </a:r>
                      <a:r>
                        <a:rPr lang="ru-RU" sz="1600" baseline="30000">
                          <a:latin typeface="+mn-lt"/>
                          <a:ea typeface="Times New Roman"/>
                        </a:rPr>
                        <a:t>14</a:t>
                      </a:r>
                      <a:r>
                        <a:rPr lang="ru-RU" sz="1600">
                          <a:latin typeface="+mn-lt"/>
                          <a:ea typeface="Times New Roman"/>
                        </a:rPr>
                        <a:t> – 2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Times New Roman"/>
                        </a:rPr>
                        <a:t>2</a:t>
                      </a:r>
                      <a:r>
                        <a:rPr lang="ru-RU" sz="1600" baseline="30000">
                          <a:latin typeface="+mn-lt"/>
                          <a:ea typeface="Times New Roman"/>
                        </a:rPr>
                        <a:t>16</a:t>
                      </a:r>
                      <a:r>
                        <a:rPr lang="ru-RU" sz="1600">
                          <a:latin typeface="+mn-lt"/>
                          <a:ea typeface="Times New Roman"/>
                        </a:rPr>
                        <a:t> – 2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C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+mn-lt"/>
                          <a:ea typeface="Times New Roman"/>
                        </a:rPr>
                        <a:t>Малые сети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95250" indent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110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+mn-lt"/>
                          <a:ea typeface="Times New Roman"/>
                        </a:rPr>
                        <a:t>192.0.0</a:t>
                      </a:r>
                      <a:r>
                        <a:rPr lang="ru-RU" sz="1600" dirty="0">
                          <a:latin typeface="+mn-lt"/>
                          <a:ea typeface="Times New Roman"/>
                        </a:rPr>
                        <a:t>.0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+mn-lt"/>
                          <a:ea typeface="Times New Roman"/>
                        </a:rPr>
                        <a:t>223.255.255</a:t>
                      </a:r>
                      <a:r>
                        <a:rPr lang="ru-RU" sz="1600" dirty="0">
                          <a:latin typeface="+mn-lt"/>
                          <a:ea typeface="Times New Roman"/>
                        </a:rPr>
                        <a:t>.0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Times New Roman"/>
                        </a:rPr>
                        <a:t>2</a:t>
                      </a:r>
                      <a:r>
                        <a:rPr lang="ru-RU" sz="1600" baseline="30000">
                          <a:latin typeface="+mn-lt"/>
                          <a:ea typeface="Times New Roman"/>
                        </a:rPr>
                        <a:t>21</a:t>
                      </a:r>
                      <a:r>
                        <a:rPr lang="ru-RU" sz="1600">
                          <a:latin typeface="+mn-lt"/>
                          <a:ea typeface="Times New Roman"/>
                        </a:rPr>
                        <a:t> – 2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2</a:t>
                      </a:r>
                      <a:r>
                        <a:rPr lang="ru-RU" sz="1600" baseline="30000" dirty="0">
                          <a:latin typeface="+mn-lt"/>
                          <a:ea typeface="Times New Roman"/>
                        </a:rPr>
                        <a:t>8</a:t>
                      </a:r>
                      <a:r>
                        <a:rPr lang="ru-RU" sz="1600" dirty="0">
                          <a:latin typeface="+mn-lt"/>
                          <a:ea typeface="Times New Roman"/>
                        </a:rPr>
                        <a:t> – 2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D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Групповые адреса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95250" indent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1110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+mn-lt"/>
                          <a:ea typeface="Times New Roman"/>
                        </a:rPr>
                        <a:t>224.0.0.0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+mn-lt"/>
                          <a:ea typeface="Times New Roman"/>
                        </a:rPr>
                        <a:t>239.255.255.255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15 </a:t>
                      </a:r>
                      <a:r>
                        <a:rPr lang="ru-RU" sz="1600" dirty="0" err="1">
                          <a:latin typeface="+mn-lt"/>
                          <a:ea typeface="Times New Roman"/>
                        </a:rPr>
                        <a:t>x</a:t>
                      </a:r>
                      <a:r>
                        <a:rPr lang="ru-RU" sz="1600" dirty="0">
                          <a:latin typeface="+mn-lt"/>
                          <a:ea typeface="Times New Roman"/>
                        </a:rPr>
                        <a:t> 2</a:t>
                      </a:r>
                      <a:r>
                        <a:rPr lang="ru-RU" sz="1600" baseline="30000" dirty="0">
                          <a:latin typeface="+mn-lt"/>
                          <a:ea typeface="Times New Roman"/>
                        </a:rPr>
                        <a:t>24</a:t>
                      </a:r>
                      <a:endParaRPr lang="ru-RU" sz="1600" dirty="0">
                        <a:latin typeface="+mn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  <a:ea typeface="Times New Roman"/>
                        </a:rPr>
                        <a:t>–</a:t>
                      </a:r>
                      <a:endParaRPr lang="ru-RU" dirty="0"/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E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</a:rPr>
                        <a:t>Резерв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95250" indent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11110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+mn-lt"/>
                          <a:ea typeface="Times New Roman"/>
                        </a:rPr>
                        <a:t>240.0.0.0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36000"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+mn-lt"/>
                          <a:ea typeface="Times New Roman"/>
                        </a:rPr>
                        <a:t>255.255.255.255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Times New Roman"/>
                        </a:rPr>
                        <a:t>7 x 2</a:t>
                      </a:r>
                      <a:r>
                        <a:rPr lang="ru-RU" sz="1600" baseline="30000">
                          <a:latin typeface="+mn-lt"/>
                          <a:ea typeface="Times New Roman"/>
                        </a:rPr>
                        <a:t>24</a:t>
                      </a:r>
                      <a:endParaRPr lang="ru-RU" sz="1600">
                        <a:latin typeface="+mn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  <a:ea typeface="Times New Roman"/>
                        </a:rPr>
                        <a:t>–</a:t>
                      </a:r>
                      <a:endParaRPr lang="ru-RU" dirty="0"/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503548" y="764704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en-US" dirty="0" smtClean="0"/>
              <a:t>IP</a:t>
            </a:r>
            <a:r>
              <a:rPr lang="ru-RU" dirty="0" smtClean="0"/>
              <a:t>-адрес разделен на сетевой </a:t>
            </a:r>
            <a:r>
              <a:rPr lang="en-US" dirty="0" smtClean="0"/>
              <a:t>(</a:t>
            </a:r>
            <a:r>
              <a:rPr lang="en-US" dirty="0" err="1" smtClean="0"/>
              <a:t>Netid</a:t>
            </a:r>
            <a:r>
              <a:rPr lang="en-US" dirty="0" smtClean="0"/>
              <a:t>) </a:t>
            </a:r>
            <a:r>
              <a:rPr lang="ru-RU" dirty="0" smtClean="0"/>
              <a:t>и локальный (</a:t>
            </a:r>
            <a:r>
              <a:rPr lang="en-US" dirty="0" err="1" smtClean="0"/>
              <a:t>Hostid</a:t>
            </a:r>
            <a:r>
              <a:rPr lang="en-US" dirty="0" smtClean="0"/>
              <a:t>) </a:t>
            </a:r>
            <a:r>
              <a:rPr lang="ru-RU" dirty="0" smtClean="0"/>
              <a:t>адреса. При адресации по классам каждый класс разделен на фиксированное число блоков, и каждый блок имеет фиксированный размер.</a:t>
            </a:r>
            <a:endParaRPr lang="ru-RU" dirty="0"/>
          </a:p>
        </p:txBody>
      </p:sp>
      <p:sp>
        <p:nvSpPr>
          <p:cNvPr id="8" name="Блок-схема: решение 7"/>
          <p:cNvSpPr/>
          <p:nvPr/>
        </p:nvSpPr>
        <p:spPr>
          <a:xfrm>
            <a:off x="1187624" y="4725144"/>
            <a:ext cx="792088" cy="720080"/>
          </a:xfrm>
          <a:prstGeom prst="flowChartDecision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ru-RU" sz="1600" dirty="0" smtClean="0"/>
              <a:t>1 бит</a:t>
            </a:r>
            <a:endParaRPr lang="ru-RU" sz="1600" dirty="0"/>
          </a:p>
        </p:txBody>
      </p:sp>
      <p:sp>
        <p:nvSpPr>
          <p:cNvPr id="9" name="Блок-схема: решение 8"/>
          <p:cNvSpPr/>
          <p:nvPr/>
        </p:nvSpPr>
        <p:spPr>
          <a:xfrm>
            <a:off x="2735796" y="4725144"/>
            <a:ext cx="792088" cy="720080"/>
          </a:xfrm>
          <a:prstGeom prst="flowChartDecision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ru-RU" sz="1600" dirty="0" smtClean="0"/>
              <a:t>2 бит</a:t>
            </a:r>
            <a:endParaRPr lang="ru-RU" sz="1600" dirty="0"/>
          </a:p>
        </p:txBody>
      </p:sp>
      <p:sp>
        <p:nvSpPr>
          <p:cNvPr id="10" name="Блок-схема: решение 9"/>
          <p:cNvSpPr/>
          <p:nvPr/>
        </p:nvSpPr>
        <p:spPr>
          <a:xfrm>
            <a:off x="4391980" y="4725144"/>
            <a:ext cx="792088" cy="720080"/>
          </a:xfrm>
          <a:prstGeom prst="flowChartDecision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ru-RU" sz="1600" dirty="0" smtClean="0"/>
              <a:t>3 бит</a:t>
            </a:r>
            <a:endParaRPr lang="ru-RU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1079612" y="5759968"/>
            <a:ext cx="100811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Класс </a:t>
            </a:r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627784" y="5759968"/>
            <a:ext cx="100811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Класс </a:t>
            </a:r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283968" y="5759968"/>
            <a:ext cx="100811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Класс </a:t>
            </a:r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904148" y="5759968"/>
            <a:ext cx="100811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Класс </a:t>
            </a:r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7452320" y="4905164"/>
            <a:ext cx="104411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Класс </a:t>
            </a:r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16" name="Блок-схема: решение 15"/>
          <p:cNvSpPr/>
          <p:nvPr/>
        </p:nvSpPr>
        <p:spPr>
          <a:xfrm>
            <a:off x="6012160" y="4725144"/>
            <a:ext cx="792088" cy="720080"/>
          </a:xfrm>
          <a:prstGeom prst="flowChartDecision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 smtClean="0"/>
              <a:t>4</a:t>
            </a:r>
            <a:r>
              <a:rPr lang="ru-RU" sz="1600" dirty="0" smtClean="0"/>
              <a:t> бит</a:t>
            </a:r>
            <a:endParaRPr lang="ru-RU" sz="1600" dirty="0"/>
          </a:p>
        </p:txBody>
      </p:sp>
      <p:cxnSp>
        <p:nvCxnSpPr>
          <p:cNvPr id="18" name="Прямая со стрелкой 17"/>
          <p:cNvCxnSpPr>
            <a:endCxn id="8" idx="0"/>
          </p:cNvCxnSpPr>
          <p:nvPr/>
        </p:nvCxnSpPr>
        <p:spPr>
          <a:xfrm rot="16200000" flipH="1">
            <a:off x="1403251" y="4544727"/>
            <a:ext cx="360040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8" idx="3"/>
            <a:endCxn id="9" idx="1"/>
          </p:cNvCxnSpPr>
          <p:nvPr/>
        </p:nvCxnSpPr>
        <p:spPr>
          <a:xfrm>
            <a:off x="1979712" y="5085184"/>
            <a:ext cx="75608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9" idx="3"/>
            <a:endCxn id="10" idx="1"/>
          </p:cNvCxnSpPr>
          <p:nvPr/>
        </p:nvCxnSpPr>
        <p:spPr>
          <a:xfrm>
            <a:off x="3527884" y="5085184"/>
            <a:ext cx="86409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10" idx="3"/>
            <a:endCxn id="16" idx="1"/>
          </p:cNvCxnSpPr>
          <p:nvPr/>
        </p:nvCxnSpPr>
        <p:spPr>
          <a:xfrm>
            <a:off x="5184068" y="5085184"/>
            <a:ext cx="82809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16" idx="3"/>
            <a:endCxn id="15" idx="1"/>
          </p:cNvCxnSpPr>
          <p:nvPr/>
        </p:nvCxnSpPr>
        <p:spPr>
          <a:xfrm>
            <a:off x="6804248" y="5085184"/>
            <a:ext cx="648072" cy="46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stCxn id="8" idx="2"/>
            <a:endCxn id="11" idx="0"/>
          </p:cNvCxnSpPr>
          <p:nvPr/>
        </p:nvCxnSpPr>
        <p:spPr>
          <a:xfrm rot="5400000">
            <a:off x="1426296" y="5602596"/>
            <a:ext cx="31474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9" idx="2"/>
            <a:endCxn id="12" idx="0"/>
          </p:cNvCxnSpPr>
          <p:nvPr/>
        </p:nvCxnSpPr>
        <p:spPr>
          <a:xfrm rot="5400000">
            <a:off x="2974468" y="5602596"/>
            <a:ext cx="31474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stCxn id="10" idx="2"/>
            <a:endCxn id="13" idx="0"/>
          </p:cNvCxnSpPr>
          <p:nvPr/>
        </p:nvCxnSpPr>
        <p:spPr>
          <a:xfrm rot="5400000">
            <a:off x="4630652" y="5602596"/>
            <a:ext cx="31474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>
            <a:stCxn id="16" idx="2"/>
            <a:endCxn id="14" idx="0"/>
          </p:cNvCxnSpPr>
          <p:nvPr/>
        </p:nvCxnSpPr>
        <p:spPr>
          <a:xfrm rot="5400000">
            <a:off x="6250832" y="5602596"/>
            <a:ext cx="31474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159732" y="468914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51" name="TextBox 50"/>
          <p:cNvSpPr txBox="1"/>
          <p:nvPr/>
        </p:nvSpPr>
        <p:spPr>
          <a:xfrm>
            <a:off x="3635896" y="468914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52" name="TextBox 51"/>
          <p:cNvSpPr txBox="1"/>
          <p:nvPr/>
        </p:nvSpPr>
        <p:spPr>
          <a:xfrm>
            <a:off x="5256076" y="468914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>
            <a:off x="6840252" y="468914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54" name="TextBox 53"/>
          <p:cNvSpPr txBox="1"/>
          <p:nvPr/>
        </p:nvSpPr>
        <p:spPr>
          <a:xfrm>
            <a:off x="1619672" y="53372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55" name="TextBox 54"/>
          <p:cNvSpPr txBox="1"/>
          <p:nvPr/>
        </p:nvSpPr>
        <p:spPr>
          <a:xfrm>
            <a:off x="3239852" y="53372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56" name="TextBox 55"/>
          <p:cNvSpPr txBox="1"/>
          <p:nvPr/>
        </p:nvSpPr>
        <p:spPr>
          <a:xfrm>
            <a:off x="4860032" y="53372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sp>
        <p:nvSpPr>
          <p:cNvPr id="57" name="TextBox 56"/>
          <p:cNvSpPr txBox="1"/>
          <p:nvPr/>
        </p:nvSpPr>
        <p:spPr>
          <a:xfrm>
            <a:off x="6444208" y="533721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понятия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836712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Информационная сеть </a:t>
            </a:r>
            <a:r>
              <a:rPr lang="ru-RU" dirty="0"/>
              <a:t>(</a:t>
            </a:r>
            <a:r>
              <a:rPr lang="ru-RU" dirty="0" smtClean="0"/>
              <a:t>вычислительная, компьютерная, коммуникационная </a:t>
            </a:r>
            <a:r>
              <a:rPr lang="ru-RU" dirty="0"/>
              <a:t>сеть, </a:t>
            </a:r>
            <a:r>
              <a:rPr lang="en-US" dirty="0" smtClean="0"/>
              <a:t>network</a:t>
            </a:r>
            <a:r>
              <a:rPr lang="ru-RU" dirty="0" smtClean="0"/>
              <a:t>) </a:t>
            </a:r>
            <a:r>
              <a:rPr lang="ru-RU" dirty="0"/>
              <a:t>– это система распределенных на территории аппаратных, программных и информационных </a:t>
            </a:r>
            <a:r>
              <a:rPr lang="ru-RU" u="sng" dirty="0"/>
              <a:t>ресурсов</a:t>
            </a:r>
            <a:r>
              <a:rPr lang="ru-RU" dirty="0"/>
              <a:t>, связанных между собой </a:t>
            </a:r>
            <a:r>
              <a:rPr lang="ru-RU" u="sng" dirty="0"/>
              <a:t>каналами передачи данных</a:t>
            </a:r>
            <a:r>
              <a:rPr lang="ru-RU" dirty="0"/>
              <a:t>.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95536" y="1844824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/>
              <a:t>Пакет (кадр, блок) </a:t>
            </a:r>
            <a:r>
              <a:rPr lang="ru-RU" dirty="0"/>
              <a:t>– «порция» информации, передаваемая в сети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23528" y="3214717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/>
              <a:t>Абонент</a:t>
            </a:r>
            <a:r>
              <a:rPr lang="ru-RU" dirty="0"/>
              <a:t> (</a:t>
            </a:r>
            <a:r>
              <a:rPr lang="ru-RU" b="1" dirty="0"/>
              <a:t>узел, хост, станция</a:t>
            </a:r>
            <a:r>
              <a:rPr lang="ru-RU" dirty="0"/>
              <a:t>) — это устройство, подключенное к сети и активно участвующее в информационном </a:t>
            </a:r>
            <a:r>
              <a:rPr lang="ru-RU" dirty="0" smtClean="0"/>
              <a:t>обмене</a:t>
            </a:r>
            <a:r>
              <a:rPr lang="en-US" dirty="0"/>
              <a:t>.</a:t>
            </a:r>
            <a:endParaRPr lang="ru-RU" dirty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1027" name="Group 3"/>
          <p:cNvGrpSpPr>
            <a:grpSpLocks noChangeAspect="1"/>
          </p:cNvGrpSpPr>
          <p:nvPr/>
        </p:nvGrpSpPr>
        <p:grpSpPr bwMode="auto">
          <a:xfrm>
            <a:off x="1619672" y="2204864"/>
            <a:ext cx="5859145" cy="655955"/>
            <a:chOff x="3286" y="3955"/>
            <a:chExt cx="9227" cy="1033"/>
          </a:xfrm>
        </p:grpSpPr>
        <p:sp>
          <p:nvSpPr>
            <p:cNvPr id="1031" name="AutoShape 7"/>
            <p:cNvSpPr>
              <a:spLocks noChangeAspect="1" noChangeArrowheads="1" noTextEdit="1"/>
            </p:cNvSpPr>
            <p:nvPr/>
          </p:nvSpPr>
          <p:spPr bwMode="auto">
            <a:xfrm>
              <a:off x="3286" y="4068"/>
              <a:ext cx="7825" cy="92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030" name="Text Box 6"/>
            <p:cNvSpPr txBox="1">
              <a:spLocks noChangeArrowheads="1"/>
            </p:cNvSpPr>
            <p:nvPr/>
          </p:nvSpPr>
          <p:spPr bwMode="auto">
            <a:xfrm>
              <a:off x="3294" y="4408"/>
              <a:ext cx="3507" cy="57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Заголовок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(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Header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)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9" name="Text Box 5"/>
            <p:cNvSpPr txBox="1">
              <a:spLocks noChangeArrowheads="1"/>
            </p:cNvSpPr>
            <p:nvPr/>
          </p:nvSpPr>
          <p:spPr bwMode="auto">
            <a:xfrm>
              <a:off x="6801" y="4408"/>
              <a:ext cx="5712" cy="57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Данные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(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Data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)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8" name="Text Box 4"/>
            <p:cNvSpPr txBox="1">
              <a:spLocks noChangeArrowheads="1"/>
            </p:cNvSpPr>
            <p:nvPr/>
          </p:nvSpPr>
          <p:spPr bwMode="auto">
            <a:xfrm>
              <a:off x="5441" y="3955"/>
              <a:ext cx="2381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Пакет (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Packet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)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3851920" y="3862789"/>
            <a:ext cx="1152128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R="0" lvl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/>
              <a:t>Абонент</a:t>
            </a:r>
            <a:endParaRPr lang="ru-RU" dirty="0"/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2411760" y="4726885"/>
            <a:ext cx="1944216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R="0" lvl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/>
              <a:t>Клиент</a:t>
            </a:r>
          </a:p>
          <a:p>
            <a:pPr marR="0" lvl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/>
              <a:t>(Рабочая станция)</a:t>
            </a:r>
            <a:endParaRPr lang="ru-RU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860032" y="4726885"/>
            <a:ext cx="1512168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R="0" lvl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/>
              <a:t>Сервер</a:t>
            </a:r>
            <a:endParaRPr lang="ru-RU" dirty="0"/>
          </a:p>
        </p:txBody>
      </p:sp>
      <p:cxnSp>
        <p:nvCxnSpPr>
          <p:cNvPr id="19" name="Прямая со стрелкой 18"/>
          <p:cNvCxnSpPr>
            <a:stCxn id="15" idx="2"/>
            <a:endCxn id="16" idx="0"/>
          </p:cNvCxnSpPr>
          <p:nvPr/>
        </p:nvCxnSpPr>
        <p:spPr>
          <a:xfrm rot="5400000">
            <a:off x="3658544" y="3957445"/>
            <a:ext cx="494764" cy="1044116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15" idx="2"/>
            <a:endCxn id="17" idx="0"/>
          </p:cNvCxnSpPr>
          <p:nvPr/>
        </p:nvCxnSpPr>
        <p:spPr>
          <a:xfrm rot="16200000" flipH="1">
            <a:off x="4774668" y="3885437"/>
            <a:ext cx="494764" cy="1188132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"/>
          <p:cNvSpPr>
            <a:spLocks noChangeArrowheads="1"/>
          </p:cNvSpPr>
          <p:nvPr/>
        </p:nvSpPr>
        <p:spPr bwMode="auto">
          <a:xfrm>
            <a:off x="3995936" y="5662989"/>
            <a:ext cx="165618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R="0" lvl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/>
              <a:t>Выделенный сервер</a:t>
            </a:r>
            <a:endParaRPr lang="ru-RU" dirty="0"/>
          </a:p>
        </p:txBody>
      </p:sp>
      <p:sp>
        <p:nvSpPr>
          <p:cNvPr id="29" name="Rectangle 2"/>
          <p:cNvSpPr>
            <a:spLocks noChangeArrowheads="1"/>
          </p:cNvSpPr>
          <p:nvPr/>
        </p:nvSpPr>
        <p:spPr bwMode="auto">
          <a:xfrm>
            <a:off x="5796136" y="5662989"/>
            <a:ext cx="180020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R="0" lvl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/>
              <a:t>Невыделенный сервер</a:t>
            </a:r>
            <a:endParaRPr lang="ru-RU" dirty="0"/>
          </a:p>
        </p:txBody>
      </p:sp>
      <p:cxnSp>
        <p:nvCxnSpPr>
          <p:cNvPr id="31" name="Прямая со стрелкой 30"/>
          <p:cNvCxnSpPr>
            <a:stCxn id="17" idx="2"/>
            <a:endCxn id="28" idx="0"/>
          </p:cNvCxnSpPr>
          <p:nvPr/>
        </p:nvCxnSpPr>
        <p:spPr>
          <a:xfrm rot="5400000">
            <a:off x="4936686" y="4983559"/>
            <a:ext cx="566772" cy="792088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17" idx="2"/>
            <a:endCxn id="29" idx="0"/>
          </p:cNvCxnSpPr>
          <p:nvPr/>
        </p:nvCxnSpPr>
        <p:spPr>
          <a:xfrm rot="16200000" flipH="1">
            <a:off x="5872790" y="4839543"/>
            <a:ext cx="566772" cy="108012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Номер слайда 5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Бесклассовая система адресации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30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82544" y="654012"/>
            <a:ext cx="82449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dirty="0" smtClean="0"/>
              <a:t>Блок адресов сети задаётся указанием начального адреса и маски подсети.</a:t>
            </a:r>
            <a:r>
              <a:rPr lang="en-US" dirty="0" smtClean="0"/>
              <a:t> </a:t>
            </a:r>
            <a:r>
              <a:rPr lang="ru-RU" b="1" dirty="0" smtClean="0"/>
              <a:t>Маска</a:t>
            </a:r>
            <a:r>
              <a:rPr lang="ru-RU" dirty="0" smtClean="0"/>
              <a:t> определяет биты, относящиеся к </a:t>
            </a:r>
            <a:r>
              <a:rPr lang="en-US" dirty="0" err="1" smtClean="0"/>
              <a:t>Netid</a:t>
            </a:r>
            <a:r>
              <a:rPr lang="en-US" dirty="0" smtClean="0"/>
              <a:t>.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19057" y="2041506"/>
          <a:ext cx="8172911" cy="1175432"/>
        </p:xfrm>
        <a:graphic>
          <a:graphicData uri="http://schemas.openxmlformats.org/drawingml/2006/table">
            <a:tbl>
              <a:tblPr/>
              <a:tblGrid>
                <a:gridCol w="2304255"/>
                <a:gridCol w="1467164"/>
                <a:gridCol w="1467164"/>
                <a:gridCol w="1467164"/>
                <a:gridCol w="1467164"/>
              </a:tblGrid>
              <a:tr h="217968">
                <a:tc>
                  <a:txBody>
                    <a:bodyPr/>
                    <a:lstStyle/>
                    <a:p>
                      <a:pPr algn="l"/>
                      <a:r>
                        <a:rPr lang="ru-RU" sz="1800" dirty="0"/>
                        <a:t>Октеты </a:t>
                      </a:r>
                      <a:r>
                        <a:rPr lang="it-IT" sz="1800" dirty="0"/>
                        <a:t>IP-</a:t>
                      </a:r>
                      <a:r>
                        <a:rPr lang="ru-RU" sz="1800" dirty="0"/>
                        <a:t>адреса</a:t>
                      </a: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Courier New" pitchFamily="49" charset="0"/>
                          <a:cs typeface="Courier New" pitchFamily="49" charset="0"/>
                        </a:rPr>
                        <a:t>192</a:t>
                      </a: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ourier New" pitchFamily="49" charset="0"/>
                          <a:cs typeface="Courier New" pitchFamily="49" charset="0"/>
                        </a:rPr>
                        <a:t>33</a:t>
                      </a:r>
                      <a:endParaRPr lang="ru-RU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05">
                <a:tc>
                  <a:txBody>
                    <a:bodyPr/>
                    <a:lstStyle/>
                    <a:p>
                      <a:pPr algn="l"/>
                      <a:r>
                        <a:rPr lang="ru-RU" sz="1800" dirty="0"/>
                        <a:t>Биты </a:t>
                      </a:r>
                      <a:r>
                        <a:rPr lang="it-IT" sz="1800" dirty="0"/>
                        <a:t>IP-</a:t>
                      </a:r>
                      <a:r>
                        <a:rPr lang="ru-RU" sz="1800" dirty="0"/>
                        <a:t>адреса</a:t>
                      </a: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ourier New" pitchFamily="49" charset="0"/>
                          <a:cs typeface="Courier New" pitchFamily="49" charset="0"/>
                        </a:rPr>
                        <a:t>11000000</a:t>
                      </a:r>
                      <a:endParaRPr lang="ru-RU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ourier New" pitchFamily="49" charset="0"/>
                          <a:cs typeface="Courier New" pitchFamily="49" charset="0"/>
                        </a:rPr>
                        <a:t>00000000</a:t>
                      </a:r>
                      <a:endParaRPr lang="ru-RU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ourier New" pitchFamily="49" charset="0"/>
                          <a:cs typeface="Courier New" pitchFamily="49" charset="0"/>
                        </a:rPr>
                        <a:t>00000010</a:t>
                      </a:r>
                      <a:endParaRPr lang="ru-RU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ourier New" pitchFamily="49" charset="0"/>
                          <a:cs typeface="Courier New" pitchFamily="49" charset="0"/>
                        </a:rPr>
                        <a:t>00100001</a:t>
                      </a:r>
                      <a:endParaRPr lang="ru-RU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376">
                <a:tc>
                  <a:txBody>
                    <a:bodyPr/>
                    <a:lstStyle/>
                    <a:p>
                      <a:pPr algn="l"/>
                      <a:r>
                        <a:rPr lang="ru-RU" sz="1800" dirty="0"/>
                        <a:t>Биты маски подсети</a:t>
                      </a: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ourier New" pitchFamily="49" charset="0"/>
                          <a:cs typeface="Courier New" pitchFamily="49" charset="0"/>
                        </a:rPr>
                        <a:t>11111111</a:t>
                      </a:r>
                      <a:endParaRPr lang="ru-RU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ourier New" pitchFamily="49" charset="0"/>
                          <a:cs typeface="Courier New" pitchFamily="49" charset="0"/>
                        </a:rPr>
                        <a:t>11111111</a:t>
                      </a:r>
                      <a:endParaRPr lang="ru-RU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ourier New" pitchFamily="49" charset="0"/>
                          <a:cs typeface="Courier New" pitchFamily="49" charset="0"/>
                        </a:rPr>
                        <a:t>11111111</a:t>
                      </a:r>
                      <a:endParaRPr lang="ru-RU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ourier New" pitchFamily="49" charset="0"/>
                          <a:cs typeface="Courier New" pitchFamily="49" charset="0"/>
                        </a:rPr>
                        <a:t>00000000</a:t>
                      </a:r>
                      <a:endParaRPr lang="ru-RU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546">
                <a:tc>
                  <a:txBody>
                    <a:bodyPr/>
                    <a:lstStyle/>
                    <a:p>
                      <a:pPr algn="l"/>
                      <a:r>
                        <a:rPr lang="ru-RU" sz="1800" dirty="0"/>
                        <a:t>Октеты маски подсети</a:t>
                      </a: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Courier New" pitchFamily="49" charset="0"/>
                          <a:cs typeface="Courier New" pitchFamily="49" charset="0"/>
                        </a:rPr>
                        <a:t>255</a:t>
                      </a: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latin typeface="Courier New" pitchFamily="49" charset="0"/>
                          <a:cs typeface="Courier New" pitchFamily="49" charset="0"/>
                        </a:rPr>
                        <a:t>255</a:t>
                      </a: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Courier New" pitchFamily="49" charset="0"/>
                          <a:cs typeface="Courier New" pitchFamily="49" charset="0"/>
                        </a:rPr>
                        <a:t>255</a:t>
                      </a: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768714" y="1311246"/>
            <a:ext cx="16450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/>
              <a:t>192.0.2.33/24</a:t>
            </a: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55570" y="5703709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dirty="0" smtClean="0"/>
              <a:t>Количество реальных узлов в подсети всегда </a:t>
            </a:r>
            <a:r>
              <a:rPr lang="en-US" dirty="0" smtClean="0"/>
              <a:t>&lt; </a:t>
            </a:r>
            <a:r>
              <a:rPr lang="ru-RU" dirty="0" smtClean="0"/>
              <a:t>количества возможных адресов.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65109" y="6277014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dirty="0" smtClean="0"/>
              <a:t>Каждому классу соответствует маска подсети по умолчанию.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892402" y="1676376"/>
            <a:ext cx="35221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/>
              <a:t>192.0.2.32	255.255.255.0</a:t>
            </a:r>
            <a:endParaRPr lang="ru-RU" sz="2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344707" y="3246435"/>
            <a:ext cx="19273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/>
              <a:t>192.0.2</a:t>
            </a:r>
            <a:r>
              <a:rPr lang="ru-RU" sz="2000" dirty="0" smtClean="0"/>
              <a:t>.0 - </a:t>
            </a:r>
            <a:r>
              <a:rPr lang="en-US" sz="2000" dirty="0" err="1" smtClean="0"/>
              <a:t>NetId</a:t>
            </a:r>
            <a:endParaRPr lang="ru-RU" sz="2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900617" y="3246435"/>
            <a:ext cx="18985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0</a:t>
            </a:r>
            <a:r>
              <a:rPr lang="ru-RU" sz="2000" dirty="0" smtClean="0"/>
              <a:t>.0.</a:t>
            </a:r>
            <a:r>
              <a:rPr lang="en-US" sz="2000" dirty="0" smtClean="0"/>
              <a:t>0</a:t>
            </a:r>
            <a:r>
              <a:rPr lang="ru-RU" sz="2000" dirty="0" smtClean="0"/>
              <a:t>.</a:t>
            </a:r>
            <a:r>
              <a:rPr lang="en-US" sz="2000" b="1" dirty="0" smtClean="0"/>
              <a:t>3</a:t>
            </a:r>
            <a:r>
              <a:rPr lang="ru-RU" sz="2000" b="1" dirty="0" smtClean="0"/>
              <a:t>3</a:t>
            </a:r>
            <a:r>
              <a:rPr lang="ru-RU" sz="2000" dirty="0" smtClean="0"/>
              <a:t> - </a:t>
            </a:r>
            <a:r>
              <a:rPr lang="en-US" sz="2000" dirty="0" err="1" smtClean="0"/>
              <a:t>HostId</a:t>
            </a:r>
            <a:endParaRPr lang="ru-RU" sz="2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695688" y="3721104"/>
            <a:ext cx="16450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/>
              <a:t>192.0.2.33/27</a:t>
            </a:r>
            <a:endParaRPr lang="ru-RU" sz="2000" dirty="0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555570" y="4086234"/>
          <a:ext cx="8215425" cy="1175432"/>
        </p:xfrm>
        <a:graphic>
          <a:graphicData uri="http://schemas.openxmlformats.org/drawingml/2006/table">
            <a:tbl>
              <a:tblPr/>
              <a:tblGrid>
                <a:gridCol w="2304255"/>
                <a:gridCol w="1467164"/>
                <a:gridCol w="1467164"/>
                <a:gridCol w="1467164"/>
                <a:gridCol w="1509678"/>
              </a:tblGrid>
              <a:tr h="217968">
                <a:tc>
                  <a:txBody>
                    <a:bodyPr/>
                    <a:lstStyle/>
                    <a:p>
                      <a:pPr algn="l"/>
                      <a:r>
                        <a:rPr lang="ru-RU" sz="1800" dirty="0"/>
                        <a:t>Октеты </a:t>
                      </a:r>
                      <a:r>
                        <a:rPr lang="it-IT" sz="1800" dirty="0"/>
                        <a:t>IP-</a:t>
                      </a:r>
                      <a:r>
                        <a:rPr lang="ru-RU" sz="1800" dirty="0"/>
                        <a:t>адреса</a:t>
                      </a: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Courier New" pitchFamily="49" charset="0"/>
                          <a:cs typeface="Courier New" pitchFamily="49" charset="0"/>
                        </a:rPr>
                        <a:t>192</a:t>
                      </a: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ourier New" pitchFamily="49" charset="0"/>
                          <a:cs typeface="Courier New" pitchFamily="49" charset="0"/>
                        </a:rPr>
                        <a:t>33</a:t>
                      </a:r>
                      <a:endParaRPr lang="ru-RU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05">
                <a:tc>
                  <a:txBody>
                    <a:bodyPr/>
                    <a:lstStyle/>
                    <a:p>
                      <a:pPr algn="l"/>
                      <a:r>
                        <a:rPr lang="ru-RU" sz="1800" dirty="0"/>
                        <a:t>Биты </a:t>
                      </a:r>
                      <a:r>
                        <a:rPr lang="it-IT" sz="1800" dirty="0"/>
                        <a:t>IP-</a:t>
                      </a:r>
                      <a:r>
                        <a:rPr lang="ru-RU" sz="1800" dirty="0"/>
                        <a:t>адреса</a:t>
                      </a: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ourier New" pitchFamily="49" charset="0"/>
                          <a:cs typeface="Courier New" pitchFamily="49" charset="0"/>
                        </a:rPr>
                        <a:t>11000000</a:t>
                      </a:r>
                      <a:endParaRPr lang="ru-RU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ourier New" pitchFamily="49" charset="0"/>
                          <a:cs typeface="Courier New" pitchFamily="49" charset="0"/>
                        </a:rPr>
                        <a:t>00000000</a:t>
                      </a:r>
                      <a:endParaRPr lang="ru-RU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ourier New" pitchFamily="49" charset="0"/>
                          <a:cs typeface="Courier New" pitchFamily="49" charset="0"/>
                        </a:rPr>
                        <a:t>00000010</a:t>
                      </a:r>
                      <a:endParaRPr lang="ru-RU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ourier New" pitchFamily="49" charset="0"/>
                          <a:cs typeface="Courier New" pitchFamily="49" charset="0"/>
                        </a:rPr>
                        <a:t>00100001</a:t>
                      </a:r>
                      <a:endParaRPr lang="ru-RU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376">
                <a:tc>
                  <a:txBody>
                    <a:bodyPr/>
                    <a:lstStyle/>
                    <a:p>
                      <a:pPr algn="l"/>
                      <a:r>
                        <a:rPr lang="ru-RU" sz="1800" dirty="0"/>
                        <a:t>Биты маски подсети</a:t>
                      </a: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ourier New" pitchFamily="49" charset="0"/>
                          <a:cs typeface="Courier New" pitchFamily="49" charset="0"/>
                        </a:rPr>
                        <a:t>11111111</a:t>
                      </a:r>
                      <a:endParaRPr lang="ru-RU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ourier New" pitchFamily="49" charset="0"/>
                          <a:cs typeface="Courier New" pitchFamily="49" charset="0"/>
                        </a:rPr>
                        <a:t>11111111</a:t>
                      </a:r>
                      <a:endParaRPr lang="ru-RU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ourier New" pitchFamily="49" charset="0"/>
                          <a:cs typeface="Courier New" pitchFamily="49" charset="0"/>
                        </a:rPr>
                        <a:t>11111111</a:t>
                      </a:r>
                      <a:endParaRPr lang="ru-RU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ourier New" pitchFamily="49" charset="0"/>
                          <a:cs typeface="Courier New" pitchFamily="49" charset="0"/>
                        </a:rPr>
                        <a:t>11100000</a:t>
                      </a:r>
                      <a:endParaRPr lang="ru-RU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546">
                <a:tc>
                  <a:txBody>
                    <a:bodyPr/>
                    <a:lstStyle/>
                    <a:p>
                      <a:pPr algn="l"/>
                      <a:r>
                        <a:rPr lang="ru-RU" sz="1800" dirty="0"/>
                        <a:t>Октеты маски подсети</a:t>
                      </a: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Courier New" pitchFamily="49" charset="0"/>
                          <a:cs typeface="Courier New" pitchFamily="49" charset="0"/>
                        </a:rPr>
                        <a:t>255</a:t>
                      </a: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Courier New" pitchFamily="49" charset="0"/>
                          <a:cs typeface="Courier New" pitchFamily="49" charset="0"/>
                        </a:rPr>
                        <a:t>255</a:t>
                      </a: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Courier New" pitchFamily="49" charset="0"/>
                          <a:cs typeface="Courier New" pitchFamily="49" charset="0"/>
                        </a:rPr>
                        <a:t>255</a:t>
                      </a: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Courier New" pitchFamily="49" charset="0"/>
                          <a:cs typeface="Courier New" pitchFamily="49" charset="0"/>
                        </a:rPr>
                        <a:t>224</a:t>
                      </a:r>
                      <a:endParaRPr lang="ru-RU" sz="18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19538" marR="19538" marT="9769" marB="976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979577" y="1347759"/>
            <a:ext cx="1533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адрес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5740416" y="1347759"/>
            <a:ext cx="1533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маска</a:t>
            </a:r>
            <a:endParaRPr lang="ru-RU" dirty="0"/>
          </a:p>
        </p:txBody>
      </p:sp>
      <p:cxnSp>
        <p:nvCxnSpPr>
          <p:cNvPr id="18" name="Прямая со стрелкой 17"/>
          <p:cNvCxnSpPr>
            <a:stCxn id="15" idx="3"/>
            <a:endCxn id="7" idx="1"/>
          </p:cNvCxnSpPr>
          <p:nvPr/>
        </p:nvCxnSpPr>
        <p:spPr>
          <a:xfrm flipV="1">
            <a:off x="3513123" y="1511301"/>
            <a:ext cx="255591" cy="211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16" idx="1"/>
            <a:endCxn id="7" idx="3"/>
          </p:cNvCxnSpPr>
          <p:nvPr/>
        </p:nvCxnSpPr>
        <p:spPr>
          <a:xfrm rot="10800000">
            <a:off x="5413716" y="1511301"/>
            <a:ext cx="326700" cy="211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2417733" y="5254650"/>
            <a:ext cx="20668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/>
              <a:t>192.0.2</a:t>
            </a:r>
            <a:r>
              <a:rPr lang="ru-RU" sz="2000" dirty="0" smtClean="0"/>
              <a:t>.32 - </a:t>
            </a:r>
            <a:r>
              <a:rPr lang="en-US" sz="2000" dirty="0" err="1" smtClean="0"/>
              <a:t>NetId</a:t>
            </a:r>
            <a:endParaRPr lang="ru-RU" sz="20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4973643" y="5254650"/>
            <a:ext cx="17687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0</a:t>
            </a:r>
            <a:r>
              <a:rPr lang="ru-RU" sz="2000" dirty="0" smtClean="0"/>
              <a:t>.0.</a:t>
            </a:r>
            <a:r>
              <a:rPr lang="en-US" sz="2000" dirty="0" smtClean="0"/>
              <a:t>0</a:t>
            </a:r>
            <a:r>
              <a:rPr lang="ru-RU" sz="2000" dirty="0" smtClean="0"/>
              <a:t>.</a:t>
            </a:r>
            <a:r>
              <a:rPr lang="ru-RU" sz="2000" b="1" dirty="0" smtClean="0"/>
              <a:t>1</a:t>
            </a:r>
            <a:r>
              <a:rPr lang="ru-RU" sz="2000" dirty="0" smtClean="0"/>
              <a:t> - </a:t>
            </a:r>
            <a:r>
              <a:rPr lang="en-US" sz="2000" dirty="0" err="1" smtClean="0"/>
              <a:t>HostId</a:t>
            </a:r>
            <a:endParaRPr lang="ru-RU" sz="20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Специальные адреса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31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73005" y="1304764"/>
          <a:ext cx="8507528" cy="4183380"/>
        </p:xfrm>
        <a:graphic>
          <a:graphicData uri="http://schemas.openxmlformats.org/drawingml/2006/table">
            <a:tbl>
              <a:tblPr/>
              <a:tblGrid>
                <a:gridCol w="2660536"/>
                <a:gridCol w="1230800"/>
                <a:gridCol w="1297112"/>
                <a:gridCol w="1411563"/>
                <a:gridCol w="1907517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+mj-lt"/>
                          <a:ea typeface="Times New Roman"/>
                        </a:rPr>
                        <a:t>Специальный адрес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latin typeface="+mj-lt"/>
                          <a:ea typeface="Times New Roman"/>
                        </a:rPr>
                        <a:t>Netid</a:t>
                      </a:r>
                      <a:endParaRPr lang="ru-RU" sz="1800" b="1" dirty="0">
                        <a:latin typeface="+mj-lt"/>
                        <a:ea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latin typeface="+mj-lt"/>
                          <a:ea typeface="Times New Roman"/>
                        </a:rPr>
                        <a:t>Hostid</a:t>
                      </a:r>
                      <a:endParaRPr lang="ru-RU" sz="1800" b="1" dirty="0">
                        <a:latin typeface="+mj-lt"/>
                        <a:ea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+mj-lt"/>
                          <a:ea typeface="Times New Roman"/>
                        </a:rPr>
                        <a:t>Назначение</a:t>
                      </a:r>
                      <a:endParaRPr lang="ru-RU" sz="1800" b="1" dirty="0">
                        <a:latin typeface="+mj-lt"/>
                        <a:ea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+mj-lt"/>
                          <a:ea typeface="Times New Roman"/>
                        </a:rPr>
                        <a:t>Пример</a:t>
                      </a:r>
                      <a:endParaRPr lang="ru-RU" sz="1800" b="1" dirty="0">
                        <a:latin typeface="+mj-lt"/>
                        <a:ea typeface="Times New Roman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j-lt"/>
                          <a:ea typeface="Times New Roman"/>
                        </a:rPr>
                        <a:t>Сетевой адрес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j-lt"/>
                          <a:ea typeface="Times New Roman"/>
                        </a:rPr>
                        <a:t>Заданный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j-lt"/>
                          <a:ea typeface="Times New Roman"/>
                        </a:rPr>
                        <a:t>Все нули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j-lt"/>
                          <a:ea typeface="Times New Roman"/>
                        </a:rPr>
                        <a:t>Нет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j-lt"/>
                          <a:ea typeface="Times New Roman"/>
                        </a:rPr>
                        <a:t>75.</a:t>
                      </a:r>
                      <a:r>
                        <a:rPr lang="en-US" sz="1800" dirty="0" smtClean="0">
                          <a:latin typeface="+mj-lt"/>
                          <a:ea typeface="Times New Roman"/>
                        </a:rPr>
                        <a:t>10</a:t>
                      </a:r>
                      <a:r>
                        <a:rPr lang="ru-RU" sz="1800" dirty="0" smtClean="0">
                          <a:latin typeface="+mj-lt"/>
                          <a:ea typeface="Times New Roman"/>
                        </a:rPr>
                        <a:t>.0.0</a:t>
                      </a:r>
                      <a:r>
                        <a:rPr lang="en-US" sz="1800" dirty="0" smtClean="0">
                          <a:latin typeface="+mj-lt"/>
                          <a:ea typeface="Times New Roman"/>
                        </a:rPr>
                        <a:t>/16</a:t>
                      </a:r>
                      <a:endParaRPr lang="ru-RU" sz="1800" dirty="0">
                        <a:latin typeface="+mj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j-lt"/>
                          <a:ea typeface="Times New Roman"/>
                        </a:rPr>
                        <a:t>Прямой широковещательный адрес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j-lt"/>
                          <a:ea typeface="Times New Roman"/>
                        </a:rPr>
                        <a:t>Заданный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j-lt"/>
                          <a:ea typeface="Times New Roman"/>
                        </a:rPr>
                        <a:t>Все единицы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j-lt"/>
                          <a:ea typeface="Times New Roman"/>
                        </a:rPr>
                        <a:t>Получатель</a:t>
                      </a:r>
                      <a:endParaRPr lang="ru-RU" sz="1800" dirty="0">
                        <a:latin typeface="+mj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75.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10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.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255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.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255/16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latin typeface="+mj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j-lt"/>
                          <a:ea typeface="Times New Roman"/>
                        </a:rPr>
                        <a:t>Ограниченный широковещательный адрес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j-lt"/>
                          <a:ea typeface="Times New Roman"/>
                        </a:rPr>
                        <a:t>Все единицы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j-lt"/>
                          <a:ea typeface="Times New Roman"/>
                        </a:rPr>
                        <a:t>Все единицы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Получатель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j-lt"/>
                          <a:ea typeface="Times New Roman"/>
                        </a:rPr>
                        <a:t>255.255.255.255</a:t>
                      </a:r>
                      <a:endParaRPr lang="ru-RU" sz="1800" dirty="0">
                        <a:latin typeface="+mj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j-lt"/>
                          <a:ea typeface="Times New Roman"/>
                        </a:rPr>
                        <a:t>"Этот хост на этой сети"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j-lt"/>
                          <a:ea typeface="Times New Roman"/>
                        </a:rPr>
                        <a:t>Все нули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j-lt"/>
                          <a:ea typeface="Times New Roman"/>
                        </a:rPr>
                        <a:t>Все нули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j-lt"/>
                          <a:ea typeface="Times New Roman"/>
                        </a:rPr>
                        <a:t>Источник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dirty="0" smtClean="0"/>
                        <a:t>0.0.0.0/8</a:t>
                      </a:r>
                      <a:endParaRPr lang="ru-RU" sz="1800" dirty="0">
                        <a:latin typeface="+mj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j-lt"/>
                          <a:ea typeface="Times New Roman"/>
                        </a:rPr>
                        <a:t>"Заданный хост на этой сети"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j-lt"/>
                          <a:ea typeface="Times New Roman"/>
                        </a:rPr>
                        <a:t>Все нули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j-lt"/>
                          <a:ea typeface="Times New Roman"/>
                        </a:rPr>
                        <a:t>Заданный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Получатель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dirty="0" smtClean="0"/>
                        <a:t>0.</a:t>
                      </a:r>
                      <a:r>
                        <a:rPr lang="en-US" dirty="0" smtClean="0"/>
                        <a:t>0</a:t>
                      </a:r>
                      <a:r>
                        <a:rPr lang="ru-RU" dirty="0" smtClean="0"/>
                        <a:t>.121.5/8</a:t>
                      </a:r>
                      <a:endParaRPr lang="ru-RU" sz="1800" dirty="0">
                        <a:latin typeface="+mj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j-lt"/>
                          <a:ea typeface="Times New Roman"/>
                        </a:rPr>
                        <a:t>Адрес </a:t>
                      </a:r>
                      <a:r>
                        <a:rPr lang="ru-RU" sz="1800" dirty="0" smtClean="0">
                          <a:latin typeface="+mj-lt"/>
                          <a:ea typeface="Times New Roman"/>
                        </a:rPr>
                        <a:t>шлейфа (</a:t>
                      </a:r>
                      <a:r>
                        <a:rPr lang="en-US" sz="1800" dirty="0" smtClean="0">
                          <a:latin typeface="+mj-lt"/>
                          <a:ea typeface="Times New Roman"/>
                        </a:rPr>
                        <a:t>loopback</a:t>
                      </a:r>
                      <a:r>
                        <a:rPr lang="ru-RU" sz="1800" dirty="0" smtClean="0">
                          <a:latin typeface="+mj-lt"/>
                          <a:ea typeface="Times New Roman"/>
                        </a:rPr>
                        <a:t>)</a:t>
                      </a:r>
                      <a:endParaRPr lang="ru-RU" sz="1800" dirty="0">
                        <a:latin typeface="+mj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+mj-lt"/>
                          <a:ea typeface="Times New Roman"/>
                        </a:rPr>
                        <a:t>127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+mj-lt"/>
                          <a:ea typeface="Times New Roman"/>
                        </a:rPr>
                        <a:t>Любой</a:t>
                      </a: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Получатель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dirty="0" smtClean="0"/>
                        <a:t>127.0.0.1/8</a:t>
                      </a:r>
                      <a:endParaRPr lang="ru-RU" sz="1800" dirty="0">
                        <a:latin typeface="+mj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j-lt"/>
                          <a:ea typeface="Times New Roman"/>
                        </a:rPr>
                        <a:t>Групповые рассылки </a:t>
                      </a:r>
                      <a:endParaRPr lang="ru-RU" sz="1800" dirty="0">
                        <a:latin typeface="+mj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j-lt"/>
                          <a:ea typeface="Times New Roman"/>
                        </a:rPr>
                        <a:t>224.0.0</a:t>
                      </a:r>
                      <a:endParaRPr lang="ru-RU" sz="1800" dirty="0">
                        <a:latin typeface="+mj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j-lt"/>
                          <a:ea typeface="Times New Roman"/>
                        </a:rPr>
                        <a:t>Любой</a:t>
                      </a:r>
                      <a:endParaRPr lang="ru-RU" sz="1800" dirty="0">
                        <a:latin typeface="+mj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Получатель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j-lt"/>
                          <a:ea typeface="Times New Roman"/>
                        </a:rPr>
                        <a:t>224.0.0.1/24</a:t>
                      </a:r>
                      <a:endParaRPr lang="ru-RU" sz="1800" dirty="0">
                        <a:latin typeface="+mj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Конференц-связь</a:t>
                      </a:r>
                      <a:endParaRPr lang="ru-RU" sz="1800" dirty="0">
                        <a:latin typeface="+mj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j-lt"/>
                          <a:ea typeface="Times New Roman"/>
                        </a:rPr>
                        <a:t>224.0.1</a:t>
                      </a:r>
                      <a:endParaRPr lang="ru-RU" sz="1800" dirty="0">
                        <a:latin typeface="+mj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Любой</a:t>
                      </a:r>
                      <a:endParaRPr lang="ru-RU" sz="1800" dirty="0">
                        <a:latin typeface="+mj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Получатель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224.0.1.16/24</a:t>
                      </a:r>
                      <a:endParaRPr lang="ru-RU" sz="1800" dirty="0">
                        <a:latin typeface="+mj-lt"/>
                        <a:ea typeface="Times New Roman"/>
                      </a:endParaRPr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Типы </a:t>
            </a:r>
            <a:r>
              <a:rPr lang="en-US" dirty="0" smtClean="0"/>
              <a:t>IP-</a:t>
            </a:r>
            <a:r>
              <a:rPr lang="ru-RU" dirty="0" smtClean="0"/>
              <a:t>адресов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32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03548" y="908720"/>
            <a:ext cx="8244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b="1" dirty="0" smtClean="0"/>
              <a:t>Статический </a:t>
            </a:r>
            <a:r>
              <a:rPr lang="en-US" b="1" dirty="0" smtClean="0"/>
              <a:t>IP-</a:t>
            </a:r>
            <a:r>
              <a:rPr lang="ru-RU" b="1" dirty="0" smtClean="0"/>
              <a:t>адрес </a:t>
            </a:r>
            <a:r>
              <a:rPr lang="ru-RU" dirty="0" smtClean="0"/>
              <a:t>назначается пользователем в настройках устройства, либо </a:t>
            </a:r>
            <a:r>
              <a:rPr lang="ru-RU" dirty="0" err="1" smtClean="0"/>
              <a:t>единоразово</a:t>
            </a:r>
            <a:r>
              <a:rPr lang="ru-RU" dirty="0" smtClean="0"/>
              <a:t> назначается автоматически при подключении устройства к сети и не может быть присвоен другому устройству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1736812"/>
            <a:ext cx="82449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b="1" dirty="0" smtClean="0"/>
              <a:t>Динамический </a:t>
            </a:r>
            <a:r>
              <a:rPr lang="en-US" b="1" dirty="0" smtClean="0"/>
              <a:t>IP-</a:t>
            </a:r>
            <a:r>
              <a:rPr lang="ru-RU" b="1" dirty="0" smtClean="0"/>
              <a:t>адрес </a:t>
            </a:r>
            <a:r>
              <a:rPr lang="ru-RU" dirty="0" smtClean="0"/>
              <a:t>назначается автоматически при подключении устройства к сети и используется в течение ограниченного промежутка времени, указанного в сервисе назначавшего IP-адрес</a:t>
            </a:r>
            <a:r>
              <a:rPr lang="en-US" dirty="0" smtClean="0"/>
              <a:t>.</a:t>
            </a:r>
            <a:endParaRPr lang="ru-RU" dirty="0" smtClean="0"/>
          </a:p>
          <a:p>
            <a:pPr indent="361950" algn="just"/>
            <a:r>
              <a:rPr lang="ru-RU" dirty="0" smtClean="0"/>
              <a:t>Для получения </a:t>
            </a:r>
            <a:r>
              <a:rPr lang="en-US" dirty="0" smtClean="0"/>
              <a:t>IP-</a:t>
            </a:r>
            <a:r>
              <a:rPr lang="ru-RU" dirty="0" smtClean="0"/>
              <a:t>адреса чаще всего используют  протокол </a:t>
            </a:r>
            <a:r>
              <a:rPr lang="en-US" b="1" dirty="0" smtClean="0"/>
              <a:t>DHCP.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31540" y="2960948"/>
            <a:ext cx="824491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b="1" dirty="0" smtClean="0"/>
              <a:t>Частный </a:t>
            </a:r>
            <a:r>
              <a:rPr lang="en-US" b="1" dirty="0" smtClean="0"/>
              <a:t>IP-</a:t>
            </a:r>
            <a:r>
              <a:rPr lang="ru-RU" b="1" dirty="0" smtClean="0"/>
              <a:t>адрес (</a:t>
            </a:r>
            <a:r>
              <a:rPr lang="ru-RU" b="1" dirty="0" err="1" smtClean="0"/>
              <a:t>внутрисетевой</a:t>
            </a:r>
            <a:r>
              <a:rPr lang="ru-RU" b="1" dirty="0" smtClean="0"/>
              <a:t>, «серый») </a:t>
            </a:r>
            <a:r>
              <a:rPr lang="ru-RU" dirty="0" smtClean="0"/>
              <a:t>используется </a:t>
            </a:r>
            <a:r>
              <a:rPr lang="ru-RU" u="sng" dirty="0" smtClean="0"/>
              <a:t>внутри</a:t>
            </a:r>
            <a:r>
              <a:rPr lang="ru-RU" dirty="0" smtClean="0"/>
              <a:t> локальной сети</a:t>
            </a:r>
            <a:r>
              <a:rPr lang="en-US" b="1" dirty="0" smtClean="0"/>
              <a:t>.</a:t>
            </a:r>
            <a:r>
              <a:rPr lang="ru-RU" b="1" dirty="0" smtClean="0"/>
              <a:t>  </a:t>
            </a:r>
            <a:r>
              <a:rPr lang="ru-RU" dirty="0" smtClean="0"/>
              <a:t>Назначение таких адресов никто не контролирует, в глобальном масштабе они могут быть неуникальны.</a:t>
            </a:r>
          </a:p>
          <a:p>
            <a:pPr indent="361950" algn="just"/>
            <a:r>
              <a:rPr lang="ru-RU" dirty="0" smtClean="0"/>
              <a:t>Для выхода  в глобальную сеть хосты с частными </a:t>
            </a:r>
            <a:r>
              <a:rPr lang="en-US" dirty="0" smtClean="0"/>
              <a:t>IP-</a:t>
            </a:r>
            <a:r>
              <a:rPr lang="ru-RU" dirty="0" smtClean="0"/>
              <a:t>адресами могут использовать:</a:t>
            </a:r>
          </a:p>
          <a:p>
            <a:pPr indent="361950" algn="just">
              <a:buFont typeface="Arial" pitchFamily="34" charset="0"/>
              <a:buChar char="•"/>
            </a:pPr>
            <a:r>
              <a:rPr lang="ru-RU" dirty="0" smtClean="0"/>
              <a:t>прокси-сервер;</a:t>
            </a:r>
          </a:p>
          <a:p>
            <a:pPr indent="361950" algn="just">
              <a:buFont typeface="Arial" pitchFamily="34" charset="0"/>
              <a:buChar char="•"/>
            </a:pPr>
            <a:r>
              <a:rPr lang="ru-RU" dirty="0" smtClean="0"/>
              <a:t>маршрутизатор, поддерживающий </a:t>
            </a:r>
            <a:r>
              <a:rPr lang="en-US" b="1" dirty="0" smtClean="0"/>
              <a:t>NAT</a:t>
            </a:r>
            <a:r>
              <a:rPr lang="en-US" dirty="0" smtClean="0"/>
              <a:t> (Network </a:t>
            </a:r>
            <a:r>
              <a:rPr lang="en-US" dirty="0" err="1" smtClean="0"/>
              <a:t>Adress</a:t>
            </a:r>
            <a:r>
              <a:rPr lang="en-US" dirty="0" smtClean="0"/>
              <a:t> Translation)</a:t>
            </a:r>
            <a:r>
              <a:rPr lang="ru-RU" dirty="0" smtClean="0"/>
              <a:t>.</a:t>
            </a:r>
          </a:p>
          <a:p>
            <a:pPr indent="361950" algn="just">
              <a:buFont typeface="Arial" pitchFamily="34" charset="0"/>
              <a:buChar char="•"/>
            </a:pPr>
            <a:endParaRPr lang="ru-RU" dirty="0" smtClean="0"/>
          </a:p>
          <a:p>
            <a:pPr indent="361950" algn="just"/>
            <a:r>
              <a:rPr lang="ru-RU" dirty="0" smtClean="0"/>
              <a:t>Диапазоны, выделенные для локальных сетей</a:t>
            </a:r>
            <a:r>
              <a:rPr lang="en-US" dirty="0" smtClean="0"/>
              <a:t> </a:t>
            </a:r>
            <a:r>
              <a:rPr lang="ru-RU" dirty="0" smtClean="0"/>
              <a:t>в </a:t>
            </a:r>
            <a:r>
              <a:rPr lang="en-US" dirty="0" smtClean="0"/>
              <a:t>IPv4</a:t>
            </a:r>
            <a:r>
              <a:rPr lang="ru-RU" dirty="0" smtClean="0"/>
              <a:t>:</a:t>
            </a:r>
          </a:p>
          <a:p>
            <a:pPr indent="361950" algn="just"/>
            <a:r>
              <a:rPr lang="en-US" dirty="0" smtClean="0"/>
              <a:t>10.x.x.x/8</a:t>
            </a:r>
          </a:p>
          <a:p>
            <a:pPr indent="361950" algn="just"/>
            <a:r>
              <a:rPr lang="en-US" dirty="0" smtClean="0"/>
              <a:t>172.16.x.x-172.31.x.x/12</a:t>
            </a:r>
          </a:p>
          <a:p>
            <a:pPr indent="361950" algn="just"/>
            <a:r>
              <a:rPr lang="en-US" dirty="0" smtClean="0"/>
              <a:t>192.168.x.x/16</a:t>
            </a: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IP-</a:t>
            </a:r>
            <a:r>
              <a:rPr lang="ru-RU" dirty="0" smtClean="0"/>
              <a:t>адресация версии 6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33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03548" y="1124744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Адресное пространство</a:t>
            </a:r>
            <a:r>
              <a:rPr lang="ru-RU" dirty="0" smtClean="0"/>
              <a:t>:</a:t>
            </a:r>
          </a:p>
          <a:p>
            <a:pPr indent="355600" algn="just"/>
            <a:r>
              <a:rPr lang="en-US" dirty="0" smtClean="0"/>
              <a:t>IP</a:t>
            </a:r>
            <a:r>
              <a:rPr lang="ru-RU" dirty="0" smtClean="0"/>
              <a:t>-адрес версии </a:t>
            </a:r>
            <a:r>
              <a:rPr lang="en-US" dirty="0" smtClean="0"/>
              <a:t>6</a:t>
            </a:r>
            <a:r>
              <a:rPr lang="ru-RU" dirty="0" smtClean="0"/>
              <a:t> состоит из </a:t>
            </a:r>
            <a:r>
              <a:rPr lang="en-US" dirty="0" smtClean="0"/>
              <a:t>16</a:t>
            </a:r>
            <a:r>
              <a:rPr lang="ru-RU" dirty="0" smtClean="0"/>
              <a:t> байт (</a:t>
            </a:r>
            <a:r>
              <a:rPr lang="en-US" dirty="0" smtClean="0"/>
              <a:t>128</a:t>
            </a:r>
            <a:r>
              <a:rPr lang="ru-RU" dirty="0" smtClean="0"/>
              <a:t> бит). Максимальное число адресов составляет </a:t>
            </a:r>
            <a:r>
              <a:rPr lang="en-US" dirty="0" smtClean="0"/>
              <a:t>2</a:t>
            </a:r>
            <a:r>
              <a:rPr lang="en-US" baseline="30000" dirty="0" smtClean="0"/>
              <a:t>128</a:t>
            </a:r>
            <a:r>
              <a:rPr lang="en-US" dirty="0" smtClean="0"/>
              <a:t> = 3,4*10</a:t>
            </a:r>
            <a:r>
              <a:rPr lang="en-US" baseline="30000" dirty="0" smtClean="0"/>
              <a:t>38 </a:t>
            </a:r>
            <a:r>
              <a:rPr lang="ru-RU" dirty="0" smtClean="0"/>
              <a:t>или около 5*10</a:t>
            </a:r>
            <a:r>
              <a:rPr lang="ru-RU" baseline="30000" dirty="0" smtClean="0"/>
              <a:t>28</a:t>
            </a:r>
            <a:r>
              <a:rPr lang="ru-RU" dirty="0" smtClean="0"/>
              <a:t> на каждого жителя Земли. Из-за иерархичности </a:t>
            </a:r>
            <a:r>
              <a:rPr lang="en-US" dirty="0" smtClean="0"/>
              <a:t>IPv6-</a:t>
            </a:r>
            <a:r>
              <a:rPr lang="ru-RU" dirty="0" smtClean="0"/>
              <a:t>адреса, не все возможные адреса будут использованы.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67544" y="2240868"/>
            <a:ext cx="813690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Способ представления</a:t>
            </a:r>
            <a:r>
              <a:rPr lang="ru-RU" dirty="0" smtClean="0"/>
              <a:t>:</a:t>
            </a:r>
          </a:p>
          <a:p>
            <a:pPr marL="361950" lvl="0" algn="just"/>
            <a:r>
              <a:rPr lang="ru-RU" i="1" dirty="0" smtClean="0"/>
              <a:t>Предпочтительная</a:t>
            </a:r>
            <a:r>
              <a:rPr lang="ru-RU" dirty="0" smtClean="0"/>
              <a:t> форма (шестнадцатеричная система счисления с двоеточием) </a:t>
            </a:r>
          </a:p>
          <a:p>
            <a:pPr marL="361950" lvl="0" algn="ctr"/>
            <a:r>
              <a:rPr lang="ru-RU" dirty="0" smtClean="0"/>
              <a:t>FEDC:BA98:7654:3210:FEDC:BA98:7654:3210.</a:t>
            </a:r>
          </a:p>
          <a:p>
            <a:pPr marL="361950" lvl="0" algn="just"/>
            <a:r>
              <a:rPr lang="ru-RU" i="1" dirty="0" smtClean="0"/>
              <a:t>Сжатая</a:t>
            </a:r>
            <a:r>
              <a:rPr lang="ru-RU" dirty="0" smtClean="0"/>
              <a:t> форма – запись длительной последовательности "0" путем введения двойного двоеточия. Двоеточие допускается использовать только в одном месте адреса. </a:t>
            </a:r>
          </a:p>
          <a:p>
            <a:pPr marL="361950" lvl="0" algn="ctr"/>
            <a:r>
              <a:rPr lang="ru-RU" dirty="0" smtClean="0"/>
              <a:t>1080:0:0:0:8:800:200C:417A =</a:t>
            </a:r>
            <a:r>
              <a:rPr lang="en-US" dirty="0" smtClean="0"/>
              <a:t>&gt; </a:t>
            </a:r>
            <a:r>
              <a:rPr lang="ru-RU" dirty="0" smtClean="0"/>
              <a:t>1080::8:800:200C:417A.</a:t>
            </a:r>
          </a:p>
          <a:p>
            <a:pPr marL="361950" algn="just"/>
            <a:r>
              <a:rPr lang="ru-RU" i="1" dirty="0" smtClean="0"/>
              <a:t>Смешанная</a:t>
            </a:r>
            <a:r>
              <a:rPr lang="ru-RU" dirty="0" smtClean="0"/>
              <a:t> форма – шесть старших чисел (96 бит) записываются в предпочтительной форме, а младшие числа (32 бита) представляются в виде, принятом в IPv4. </a:t>
            </a:r>
          </a:p>
          <a:p>
            <a:pPr marL="361950" algn="ctr"/>
            <a:r>
              <a:rPr lang="ru-RU" dirty="0" smtClean="0"/>
              <a:t>0:0:0:0:0:0:13.1.68.3 =</a:t>
            </a:r>
            <a:r>
              <a:rPr lang="en-US" dirty="0" smtClean="0"/>
              <a:t>&gt;</a:t>
            </a:r>
            <a:r>
              <a:rPr lang="ru-RU" dirty="0" smtClean="0"/>
              <a:t> ::13.1.68.3.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3548" y="836712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Стандарт протокола </a:t>
            </a:r>
            <a:r>
              <a:rPr lang="ru-RU" b="1" dirty="0" smtClean="0"/>
              <a:t>RFC 2460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719572" y="5589240"/>
            <a:ext cx="1512168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Префикс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231740" y="5589240"/>
            <a:ext cx="61206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Остаток адреса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67544" y="5949280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b="1" dirty="0" smtClean="0"/>
              <a:t>Префикс</a:t>
            </a:r>
            <a:r>
              <a:rPr lang="ru-RU" dirty="0" smtClean="0"/>
              <a:t> определяет тип адреса. Длина префикса записывается после адреса через </a:t>
            </a:r>
            <a:r>
              <a:rPr lang="en-US" dirty="0" smtClean="0"/>
              <a:t>/</a:t>
            </a:r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Типы </a:t>
            </a:r>
            <a:r>
              <a:rPr lang="en-US" dirty="0" err="1" smtClean="0"/>
              <a:t>IPv</a:t>
            </a:r>
            <a:r>
              <a:rPr lang="ru-RU" dirty="0" smtClean="0"/>
              <a:t>6</a:t>
            </a:r>
            <a:r>
              <a:rPr lang="en-US" dirty="0" smtClean="0"/>
              <a:t>-</a:t>
            </a:r>
            <a:r>
              <a:rPr lang="ru-RU" dirty="0" smtClean="0"/>
              <a:t>адресов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34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31540" y="944724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b="1" dirty="0" smtClean="0"/>
              <a:t>Индивидуальный адрес  (</a:t>
            </a:r>
            <a:r>
              <a:rPr lang="en-US" b="1" dirty="0" err="1" smtClean="0"/>
              <a:t>Unicast</a:t>
            </a:r>
            <a:r>
              <a:rPr lang="en-US" b="1" dirty="0" smtClean="0"/>
              <a:t>)</a:t>
            </a:r>
            <a:r>
              <a:rPr lang="en-US" dirty="0" smtClean="0"/>
              <a:t> </a:t>
            </a:r>
            <a:r>
              <a:rPr lang="ru-RU" dirty="0" smtClean="0"/>
              <a:t>с префиксом 110 определяет единственный интерфейс.</a:t>
            </a:r>
            <a:r>
              <a:rPr lang="en-US" dirty="0" smtClean="0"/>
              <a:t> </a:t>
            </a:r>
            <a:r>
              <a:rPr lang="ru-RU" dirty="0" smtClean="0"/>
              <a:t>Имеет иерархическую структуру.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31540" y="2168860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b="1" dirty="0" smtClean="0"/>
              <a:t>Групповой адрес  (</a:t>
            </a:r>
            <a:r>
              <a:rPr lang="en-US" b="1" dirty="0" err="1" smtClean="0"/>
              <a:t>Anycast</a:t>
            </a:r>
            <a:r>
              <a:rPr lang="ru-RU" b="1" dirty="0" smtClean="0"/>
              <a:t>)</a:t>
            </a:r>
            <a:r>
              <a:rPr lang="ru-RU" dirty="0" smtClean="0"/>
              <a:t> синтаксически выглядит как индивидуальный, но обозначает группу узлов. Пакет доставляется к ближайшему узлу. Используется только </a:t>
            </a:r>
            <a:r>
              <a:rPr lang="ru-RU" dirty="0" err="1" smtClean="0"/>
              <a:t>маршрутизаторами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67544" y="3106705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b="1" dirty="0" smtClean="0"/>
              <a:t>Многоадресный адрес  (</a:t>
            </a:r>
            <a:r>
              <a:rPr lang="en-US" b="1" dirty="0" smtClean="0"/>
              <a:t>Multicast</a:t>
            </a:r>
            <a:r>
              <a:rPr lang="ru-RU" b="1" dirty="0" smtClean="0"/>
              <a:t>)</a:t>
            </a:r>
            <a:r>
              <a:rPr lang="ru-RU" dirty="0" smtClean="0"/>
              <a:t> – аналог широковещательных адресов </a:t>
            </a:r>
            <a:r>
              <a:rPr lang="en-US" dirty="0" smtClean="0"/>
              <a:t>IPv4</a:t>
            </a:r>
            <a:r>
              <a:rPr lang="ru-RU" dirty="0" smtClean="0"/>
              <a:t>, префикс  11111111.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7564" y="1592796"/>
            <a:ext cx="540060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110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1187624" y="1592796"/>
            <a:ext cx="14041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регистрация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591780" y="1592796"/>
            <a:ext cx="140415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поставщик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3995936" y="1592796"/>
            <a:ext cx="136815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абонент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364088" y="1592796"/>
            <a:ext cx="136815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подсеть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6732240" y="1592796"/>
            <a:ext cx="176419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узел</a:t>
            </a:r>
            <a:endParaRPr lang="ru-RU" dirty="0"/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611560" y="3898736"/>
          <a:ext cx="7920880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60240"/>
                <a:gridCol w="5760640"/>
              </a:tblGrid>
              <a:tr h="349238">
                <a:tc>
                  <a:txBody>
                    <a:bodyPr/>
                    <a:lstStyle/>
                    <a:p>
                      <a:r>
                        <a:rPr lang="ru-RU" dirty="0" smtClean="0"/>
                        <a:t>::/128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«этот хост этой сети», аналог 0.0.0.0</a:t>
                      </a:r>
                      <a:endParaRPr lang="ru-RU" dirty="0"/>
                    </a:p>
                  </a:txBody>
                  <a:tcPr/>
                </a:tc>
              </a:tr>
              <a:tr h="349238">
                <a:tc>
                  <a:txBody>
                    <a:bodyPr/>
                    <a:lstStyle/>
                    <a:p>
                      <a:r>
                        <a:rPr lang="ru-RU" dirty="0" smtClean="0"/>
                        <a:t>::1/128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loopback</a:t>
                      </a:r>
                      <a:r>
                        <a:rPr lang="ru-RU" dirty="0" smtClean="0"/>
                        <a:t>,</a:t>
                      </a:r>
                      <a:r>
                        <a:rPr lang="ru-RU" baseline="0" dirty="0" smtClean="0"/>
                        <a:t> аналог 127.</a:t>
                      </a:r>
                      <a:r>
                        <a:rPr lang="en-US" baseline="0" dirty="0" smtClean="0"/>
                        <a:t>0.0.1</a:t>
                      </a:r>
                      <a:endParaRPr lang="ru-RU" dirty="0"/>
                    </a:p>
                  </a:txBody>
                  <a:tcPr/>
                </a:tc>
              </a:tr>
              <a:tr h="349238">
                <a:tc>
                  <a:txBody>
                    <a:bodyPr/>
                    <a:lstStyle/>
                    <a:p>
                      <a:r>
                        <a:rPr lang="en-US" dirty="0" smtClean="0"/>
                        <a:t>::</a:t>
                      </a:r>
                      <a:r>
                        <a:rPr lang="en-US" dirty="0" err="1" smtClean="0"/>
                        <a:t>ffff:xx.xx.xx.xx</a:t>
                      </a:r>
                      <a:r>
                        <a:rPr lang="en-US" dirty="0" smtClean="0"/>
                        <a:t>/96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адрес IPv4, отображенный на IPv6</a:t>
                      </a:r>
                      <a:endParaRPr lang="ru-RU" dirty="0"/>
                    </a:p>
                  </a:txBody>
                  <a:tcPr/>
                </a:tc>
              </a:tr>
              <a:tr h="349238">
                <a:tc>
                  <a:txBody>
                    <a:bodyPr/>
                    <a:lstStyle/>
                    <a:p>
                      <a:r>
                        <a:rPr lang="en-US" dirty="0" smtClean="0"/>
                        <a:t>fe80:: - </a:t>
                      </a:r>
                      <a:r>
                        <a:rPr lang="en-US" dirty="0" err="1" smtClean="0"/>
                        <a:t>febf</a:t>
                      </a:r>
                      <a:r>
                        <a:rPr lang="en-US" dirty="0" smtClean="0"/>
                        <a:t>::/10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link-local (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Адрес местной линии</a:t>
                      </a:r>
                      <a:r>
                        <a:rPr lang="en-US" dirty="0" smtClean="0"/>
                        <a:t>)</a:t>
                      </a:r>
                      <a:endParaRPr lang="ru-RU" dirty="0"/>
                    </a:p>
                  </a:txBody>
                  <a:tcPr/>
                </a:tc>
              </a:tr>
              <a:tr h="3492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fec0:: - </a:t>
                      </a:r>
                      <a:r>
                        <a:rPr lang="en-US" dirty="0" err="1" smtClean="0"/>
                        <a:t>feff</a:t>
                      </a:r>
                      <a:r>
                        <a:rPr lang="en-US" dirty="0" smtClean="0"/>
                        <a:t>::/10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site-local (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Местный адрес сайта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устарел</a:t>
                      </a:r>
                      <a:r>
                        <a:rPr lang="en-US" dirty="0" smtClean="0"/>
                        <a:t>)</a:t>
                      </a:r>
                      <a:endParaRPr lang="ru-RU" dirty="0"/>
                    </a:p>
                  </a:txBody>
                  <a:tcPr/>
                </a:tc>
              </a:tr>
              <a:tr h="3492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fc00::</a:t>
                      </a:r>
                      <a:r>
                        <a:rPr lang="ru-RU" dirty="0" smtClean="0"/>
                        <a:t>/7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Unique Local </a:t>
                      </a:r>
                      <a:r>
                        <a:rPr lang="en-US" dirty="0" err="1" smtClean="0"/>
                        <a:t>Unicast</a:t>
                      </a:r>
                      <a:r>
                        <a:rPr lang="ru-RU" dirty="0" smtClean="0"/>
                        <a:t> (вместо </a:t>
                      </a:r>
                      <a:r>
                        <a:rPr lang="en-US" dirty="0" smtClean="0"/>
                        <a:t>site-local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Динамическое назначение </a:t>
            </a:r>
            <a:r>
              <a:rPr lang="en-US" dirty="0" smtClean="0"/>
              <a:t>IP-</a:t>
            </a:r>
            <a:r>
              <a:rPr lang="ru-RU" dirty="0" smtClean="0"/>
              <a:t>адресов </a:t>
            </a:r>
            <a:r>
              <a:rPr lang="en-US" dirty="0" smtClean="0"/>
              <a:t>(DHCP)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35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31540" y="944724"/>
            <a:ext cx="828092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en-US" b="1" dirty="0" smtClean="0"/>
              <a:t>Dynamic Host </a:t>
            </a:r>
            <a:r>
              <a:rPr lang="it-IT" b="1" dirty="0" smtClean="0"/>
              <a:t>Configuration</a:t>
            </a:r>
            <a:r>
              <a:rPr lang="ru-RU" b="1" i="1" dirty="0" smtClean="0"/>
              <a:t> </a:t>
            </a:r>
            <a:r>
              <a:rPr lang="en-US" b="1" dirty="0" smtClean="0"/>
              <a:t>Protocol </a:t>
            </a:r>
            <a:r>
              <a:rPr lang="en-US" dirty="0" smtClean="0"/>
              <a:t>– </a:t>
            </a:r>
            <a:r>
              <a:rPr lang="ru-RU" dirty="0" smtClean="0"/>
              <a:t>протокол динамической настройки узла. Позволяет узлам получить </a:t>
            </a:r>
            <a:r>
              <a:rPr lang="en-US" dirty="0" smtClean="0"/>
              <a:t>IP-</a:t>
            </a:r>
            <a:r>
              <a:rPr lang="ru-RU" dirty="0" smtClean="0"/>
              <a:t>адрес и другие настройки для работы в сети. </a:t>
            </a:r>
          </a:p>
          <a:p>
            <a:pPr indent="355600" algn="just"/>
            <a:r>
              <a:rPr lang="ru-RU" dirty="0" smtClean="0"/>
              <a:t>Для этого </a:t>
            </a:r>
            <a:r>
              <a:rPr lang="ru-RU" b="1" dirty="0" smtClean="0"/>
              <a:t>клиент</a:t>
            </a:r>
            <a:r>
              <a:rPr lang="ru-RU" dirty="0" smtClean="0"/>
              <a:t> обращается к </a:t>
            </a:r>
            <a:r>
              <a:rPr lang="en-US" b="1" dirty="0" smtClean="0"/>
              <a:t>DHCP-</a:t>
            </a:r>
            <a:r>
              <a:rPr lang="ru-RU" b="1" dirty="0" smtClean="0"/>
              <a:t>серверу</a:t>
            </a:r>
            <a:r>
              <a:rPr lang="ru-RU" dirty="0" smtClean="0"/>
              <a:t>. Протокол DHCP предоставляет три способа распределения IP-адресов:</a:t>
            </a:r>
          </a:p>
          <a:p>
            <a:pPr marL="531813" indent="-176213" algn="just">
              <a:buFont typeface="Arial" pitchFamily="34" charset="0"/>
              <a:buChar char="•"/>
            </a:pPr>
            <a:r>
              <a:rPr lang="ru-RU" i="1" dirty="0" smtClean="0"/>
              <a:t>Ручное распределение.</a:t>
            </a:r>
            <a:r>
              <a:rPr lang="ru-RU" dirty="0" smtClean="0"/>
              <a:t> Администратор сопоставляет аппаратному адресу каждого клиентского компьютера определённый IP-адрес. </a:t>
            </a:r>
          </a:p>
          <a:p>
            <a:pPr marL="531813" indent="-176213" algn="just">
              <a:buFont typeface="Arial" pitchFamily="34" charset="0"/>
              <a:buChar char="•"/>
            </a:pPr>
            <a:r>
              <a:rPr lang="ru-RU" i="1" dirty="0" smtClean="0"/>
              <a:t>Автоматическое распределение.</a:t>
            </a:r>
            <a:r>
              <a:rPr lang="ru-RU" dirty="0" smtClean="0"/>
              <a:t> При данном способе каждому компьютеру на постоянное использование выделяется случайный свободный IP-адрес из определённого администратором диапазона.</a:t>
            </a:r>
          </a:p>
          <a:p>
            <a:pPr marL="531813" indent="-176213" algn="just">
              <a:buFont typeface="Arial" pitchFamily="34" charset="0"/>
              <a:buChar char="•"/>
            </a:pPr>
            <a:r>
              <a:rPr lang="ru-RU" i="1" dirty="0" smtClean="0"/>
              <a:t>Динамическое распределение. А</a:t>
            </a:r>
            <a:r>
              <a:rPr lang="ru-RU" dirty="0" smtClean="0"/>
              <a:t>дрес выдаётся компьютеру не на постоянное пользование, а на определённый срок (</a:t>
            </a:r>
            <a:r>
              <a:rPr lang="ru-RU" b="1" i="1" dirty="0" smtClean="0"/>
              <a:t>аренда адреса</a:t>
            </a:r>
            <a:r>
              <a:rPr lang="ru-RU" i="1" dirty="0" smtClean="0"/>
              <a:t>)</a:t>
            </a:r>
            <a:r>
              <a:rPr lang="ru-RU" dirty="0" smtClean="0"/>
              <a:t>.</a:t>
            </a:r>
          </a:p>
          <a:p>
            <a:pPr indent="355600" algn="just"/>
            <a:r>
              <a:rPr lang="ru-RU" i="1" dirty="0" smtClean="0"/>
              <a:t>Опции DHCP – </a:t>
            </a:r>
            <a:r>
              <a:rPr lang="ru-RU" dirty="0" smtClean="0"/>
              <a:t>дополнительные параметры, необходимые для нормальной работы в сети. Некоторые из часто используемые опции:</a:t>
            </a:r>
          </a:p>
          <a:p>
            <a:pPr marL="531813" indent="-176213" algn="just">
              <a:buFont typeface="Arial" pitchFamily="34" charset="0"/>
              <a:buChar char="•"/>
            </a:pPr>
            <a:r>
              <a:rPr lang="ru-RU" dirty="0" smtClean="0"/>
              <a:t>IP-адрес маршрутизатора по умолчанию;</a:t>
            </a:r>
          </a:p>
          <a:p>
            <a:pPr marL="531813" indent="-176213" algn="just">
              <a:buFont typeface="Arial" pitchFamily="34" charset="0"/>
              <a:buChar char="•"/>
            </a:pPr>
            <a:r>
              <a:rPr lang="ru-RU" dirty="0" smtClean="0"/>
              <a:t>маска подсети;</a:t>
            </a:r>
          </a:p>
          <a:p>
            <a:pPr marL="531813" indent="-176213" algn="just">
              <a:buFont typeface="Arial" pitchFamily="34" charset="0"/>
              <a:buChar char="•"/>
            </a:pPr>
            <a:r>
              <a:rPr lang="ru-RU" dirty="0" smtClean="0"/>
              <a:t>адреса серверов DNS;</a:t>
            </a:r>
          </a:p>
          <a:p>
            <a:pPr marL="531813" indent="-176213" algn="just">
              <a:buFont typeface="Arial" pitchFamily="34" charset="0"/>
              <a:buChar char="•"/>
            </a:pPr>
            <a:r>
              <a:rPr lang="ru-RU" dirty="0" smtClean="0"/>
              <a:t>имя домена DNS.</a:t>
            </a:r>
          </a:p>
          <a:p>
            <a:pPr indent="355600" algn="just"/>
            <a:r>
              <a:rPr lang="ru-RU" dirty="0" smtClean="0"/>
              <a:t>Некоторые поставщики программного обеспечения могут определять собственные, дополнительные опции DHCP.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36</a:t>
            </a:fld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7012" y="252369"/>
            <a:ext cx="5403924" cy="6381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получения адреса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37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31540" y="764704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Предположим, клиент ещё не имеет собственного IP-адреса, но ему известен его предыдущий адрес - 192.168.1.100.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3548" y="1386642"/>
            <a:ext cx="81009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1. Обнаружение</a:t>
            </a:r>
            <a:r>
              <a:rPr lang="ru-RU" dirty="0" smtClean="0"/>
              <a:t> (</a:t>
            </a:r>
            <a:r>
              <a:rPr lang="ru-RU" b="1" dirty="0" smtClean="0"/>
              <a:t>DHCPDISCOVER</a:t>
            </a:r>
            <a:r>
              <a:rPr lang="ru-RU" dirty="0" smtClean="0"/>
              <a:t>) </a:t>
            </a:r>
            <a:r>
              <a:rPr lang="en-US" dirty="0" smtClean="0"/>
              <a:t>– </a:t>
            </a:r>
            <a:r>
              <a:rPr lang="ru-RU" dirty="0" smtClean="0"/>
              <a:t>широковещательный запрос по всей сети с целью обнаружить доступные DHCP-серверы.</a:t>
            </a:r>
          </a:p>
          <a:p>
            <a:pPr marL="698500" indent="-342900">
              <a:buAutoNum type="arabicPeriod"/>
            </a:pPr>
            <a:r>
              <a:rPr lang="ru-RU" dirty="0" smtClean="0"/>
              <a:t>IP-адрес источника: 0.0.0.0 </a:t>
            </a:r>
          </a:p>
          <a:p>
            <a:pPr marL="355600"/>
            <a:r>
              <a:rPr lang="en-US" dirty="0" smtClean="0"/>
              <a:t>IP-</a:t>
            </a:r>
            <a:r>
              <a:rPr lang="ru-RU" dirty="0" smtClean="0"/>
              <a:t>адрес назначения</a:t>
            </a:r>
            <a:r>
              <a:rPr lang="en-US" dirty="0" smtClean="0"/>
              <a:t>:</a:t>
            </a:r>
            <a:r>
              <a:rPr lang="ru-RU" dirty="0" smtClean="0"/>
              <a:t> 255.255.255.255</a:t>
            </a:r>
          </a:p>
          <a:p>
            <a:pPr marL="355600"/>
            <a:r>
              <a:rPr lang="en-US" dirty="0" err="1" smtClean="0"/>
              <a:t>chaddr</a:t>
            </a:r>
            <a:r>
              <a:rPr lang="en-US" dirty="0" smtClean="0"/>
              <a:t>: MAC-</a:t>
            </a:r>
            <a:r>
              <a:rPr lang="ru-RU" dirty="0" smtClean="0"/>
              <a:t>адрес клиента</a:t>
            </a:r>
          </a:p>
          <a:p>
            <a:pPr marL="355600"/>
            <a:r>
              <a:rPr lang="ru-RU" dirty="0" smtClean="0"/>
              <a:t>Опции: 192.168.1.100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03548" y="3104964"/>
            <a:ext cx="81009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2. </a:t>
            </a:r>
            <a:r>
              <a:rPr lang="ru-RU" b="1" dirty="0" smtClean="0"/>
              <a:t>Предложение </a:t>
            </a:r>
            <a:r>
              <a:rPr lang="ru-RU" dirty="0" smtClean="0"/>
              <a:t>(</a:t>
            </a:r>
            <a:r>
              <a:rPr lang="it-IT" b="1" dirty="0" smtClean="0"/>
              <a:t>DHCPOFFER</a:t>
            </a:r>
            <a:r>
              <a:rPr lang="ru-RU" dirty="0" smtClean="0"/>
              <a:t>) – сервер определяет конфигурация клиента, например, согласен с прежним адресом. Клиент может получить несколько предложений от разных серверов.</a:t>
            </a:r>
          </a:p>
          <a:p>
            <a:pPr marL="355600"/>
            <a:r>
              <a:rPr lang="it-IT" dirty="0" smtClean="0"/>
              <a:t>yiaddr</a:t>
            </a:r>
            <a:r>
              <a:rPr lang="ru-RU" dirty="0" smtClean="0"/>
              <a:t>: 192.168.1.100 </a:t>
            </a:r>
          </a:p>
          <a:p>
            <a:pPr marL="355600"/>
            <a:r>
              <a:rPr lang="ru-RU" dirty="0" smtClean="0"/>
              <a:t>Опции</a:t>
            </a:r>
            <a:r>
              <a:rPr lang="en-US" dirty="0" smtClean="0"/>
              <a:t>:</a:t>
            </a:r>
            <a:r>
              <a:rPr lang="ru-RU" dirty="0" smtClean="0"/>
              <a:t> маска, адрес маршрутизатора, </a:t>
            </a:r>
            <a:r>
              <a:rPr lang="en-US" dirty="0" smtClean="0"/>
              <a:t>DNS-</a:t>
            </a:r>
            <a:r>
              <a:rPr lang="ru-RU" dirty="0" smtClean="0"/>
              <a:t>сервера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3548" y="4617132"/>
            <a:ext cx="81009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3. </a:t>
            </a:r>
            <a:r>
              <a:rPr lang="ru-RU" b="1" dirty="0" smtClean="0"/>
              <a:t>Запрос </a:t>
            </a:r>
            <a:r>
              <a:rPr lang="ru-RU" dirty="0" smtClean="0"/>
              <a:t>(</a:t>
            </a:r>
            <a:r>
              <a:rPr lang="it-IT" b="1" dirty="0" smtClean="0"/>
              <a:t>DHCPREQUEST</a:t>
            </a:r>
            <a:r>
              <a:rPr lang="ru-RU" b="1" dirty="0" smtClean="0"/>
              <a:t>) </a:t>
            </a:r>
            <a:r>
              <a:rPr lang="ru-RU" dirty="0" smtClean="0"/>
              <a:t>– клиент выбирает одно из предложений и вновь отправляет сообщение, похожее на </a:t>
            </a:r>
            <a:r>
              <a:rPr lang="ru-RU" b="1" dirty="0" smtClean="0"/>
              <a:t>DHCPDISCOVER</a:t>
            </a:r>
            <a:r>
              <a:rPr lang="ru-RU" dirty="0" smtClean="0"/>
              <a:t>, но уже с указанием конкретного сервера.</a:t>
            </a:r>
          </a:p>
          <a:p>
            <a:pPr marL="355600"/>
            <a:r>
              <a:rPr lang="ru-RU" dirty="0" smtClean="0"/>
              <a:t>Опции</a:t>
            </a:r>
            <a:r>
              <a:rPr lang="en-US" dirty="0" smtClean="0"/>
              <a:t>:</a:t>
            </a:r>
            <a:r>
              <a:rPr lang="ru-RU" dirty="0" smtClean="0"/>
              <a:t> + адрес </a:t>
            </a:r>
            <a:r>
              <a:rPr lang="en-US" dirty="0" smtClean="0"/>
              <a:t>DNS-</a:t>
            </a:r>
            <a:r>
              <a:rPr lang="ru-RU" dirty="0" smtClean="0"/>
              <a:t>сервера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5841268"/>
            <a:ext cx="81009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4. </a:t>
            </a:r>
            <a:r>
              <a:rPr lang="ru-RU" b="1" dirty="0" smtClean="0"/>
              <a:t>Подтверждение (</a:t>
            </a:r>
            <a:r>
              <a:rPr lang="it-IT" b="1" dirty="0" smtClean="0"/>
              <a:t>DHCPACK</a:t>
            </a:r>
            <a:r>
              <a:rPr lang="ru-RU" b="1" dirty="0" smtClean="0"/>
              <a:t>) </a:t>
            </a:r>
            <a:r>
              <a:rPr lang="ru-RU" dirty="0" smtClean="0"/>
              <a:t>– сервер подтверждает запрос, клиент настраивает свой сетевой интерфейс.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Эталонная модель взаимодействия открытых систем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836712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(ЭМВОС</a:t>
            </a:r>
            <a:r>
              <a:rPr lang="ru-RU" b="1" dirty="0"/>
              <a:t>, </a:t>
            </a:r>
            <a:r>
              <a:rPr lang="en-US" b="1" dirty="0" smtClean="0"/>
              <a:t>OSI</a:t>
            </a:r>
            <a:r>
              <a:rPr lang="ru-RU" b="1" dirty="0" smtClean="0"/>
              <a:t> – </a:t>
            </a:r>
            <a:r>
              <a:rPr lang="en-US" b="1" dirty="0" smtClean="0"/>
              <a:t>Open Systems Interconnection Basic Reference</a:t>
            </a:r>
            <a:r>
              <a:rPr lang="ru-RU" b="1" dirty="0" smtClean="0"/>
              <a:t> </a:t>
            </a:r>
            <a:r>
              <a:rPr lang="en-US" b="1" dirty="0" smtClean="0"/>
              <a:t>Model</a:t>
            </a:r>
            <a:r>
              <a:rPr lang="ru-RU" b="1" dirty="0" smtClean="0"/>
              <a:t>)</a:t>
            </a:r>
            <a:endParaRPr lang="ru-RU" b="1" dirty="0"/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4" name="Группа 20"/>
          <p:cNvGrpSpPr/>
          <p:nvPr/>
        </p:nvGrpSpPr>
        <p:grpSpPr>
          <a:xfrm>
            <a:off x="1259632" y="2060848"/>
            <a:ext cx="2232501" cy="3096344"/>
            <a:chOff x="1259632" y="2060848"/>
            <a:chExt cx="2232501" cy="3096344"/>
          </a:xfrm>
        </p:grpSpPr>
        <p:sp>
          <p:nvSpPr>
            <p:cNvPr id="21520" name="Text Box 16"/>
            <p:cNvSpPr txBox="1">
              <a:spLocks noChangeArrowheads="1"/>
            </p:cNvSpPr>
            <p:nvPr/>
          </p:nvSpPr>
          <p:spPr bwMode="auto">
            <a:xfrm>
              <a:off x="1259632" y="2060848"/>
              <a:ext cx="2232501" cy="4416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7. Прикладной</a:t>
              </a: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19" name="Text Box 15"/>
            <p:cNvSpPr txBox="1">
              <a:spLocks noChangeArrowheads="1"/>
            </p:cNvSpPr>
            <p:nvPr/>
          </p:nvSpPr>
          <p:spPr bwMode="auto">
            <a:xfrm>
              <a:off x="1259632" y="2502466"/>
              <a:ext cx="2232501" cy="4416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6. Представления</a:t>
              </a: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18" name="Text Box 14"/>
            <p:cNvSpPr txBox="1">
              <a:spLocks noChangeArrowheads="1"/>
            </p:cNvSpPr>
            <p:nvPr/>
          </p:nvSpPr>
          <p:spPr bwMode="auto">
            <a:xfrm>
              <a:off x="1259632" y="2945088"/>
              <a:ext cx="2232501" cy="4416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5. Сеансовый</a:t>
              </a: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17" name="Text Box 13"/>
            <p:cNvSpPr txBox="1">
              <a:spLocks noChangeArrowheads="1"/>
            </p:cNvSpPr>
            <p:nvPr/>
          </p:nvSpPr>
          <p:spPr bwMode="auto">
            <a:xfrm>
              <a:off x="1259632" y="3387709"/>
              <a:ext cx="2232501" cy="4416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4. Транспортный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16" name="Text Box 12"/>
            <p:cNvSpPr txBox="1">
              <a:spLocks noChangeArrowheads="1"/>
            </p:cNvSpPr>
            <p:nvPr/>
          </p:nvSpPr>
          <p:spPr bwMode="auto">
            <a:xfrm>
              <a:off x="1259632" y="3829327"/>
              <a:ext cx="2232501" cy="4416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3. Сетевой</a:t>
              </a: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15" name="Text Box 11"/>
            <p:cNvSpPr txBox="1">
              <a:spLocks noChangeArrowheads="1"/>
            </p:cNvSpPr>
            <p:nvPr/>
          </p:nvSpPr>
          <p:spPr bwMode="auto">
            <a:xfrm>
              <a:off x="1259632" y="4271949"/>
              <a:ext cx="2232501" cy="44262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2. Канальный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14" name="Text Box 10"/>
            <p:cNvSpPr txBox="1">
              <a:spLocks noChangeArrowheads="1"/>
            </p:cNvSpPr>
            <p:nvPr/>
          </p:nvSpPr>
          <p:spPr bwMode="auto">
            <a:xfrm>
              <a:off x="1259632" y="4714570"/>
              <a:ext cx="2232501" cy="44262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1. Физический</a:t>
              </a: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3727849" y="2500459"/>
            <a:ext cx="3553870" cy="44161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Программное обеспечение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3826442" y="4260908"/>
            <a:ext cx="3553870" cy="44161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Аппаратное обеспечение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3530664" y="3380683"/>
            <a:ext cx="3159499" cy="44161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- промежуточный уровень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971600" y="1556792"/>
            <a:ext cx="26303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Уровни взаимодействия:</a:t>
            </a:r>
          </a:p>
        </p:txBody>
      </p:sp>
      <p:sp>
        <p:nvSpPr>
          <p:cNvPr id="23" name="Правая фигурная скобка 22"/>
          <p:cNvSpPr/>
          <p:nvPr/>
        </p:nvSpPr>
        <p:spPr>
          <a:xfrm>
            <a:off x="3491880" y="2060848"/>
            <a:ext cx="197458" cy="132002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авая фигурная скобка 23"/>
          <p:cNvSpPr/>
          <p:nvPr/>
        </p:nvSpPr>
        <p:spPr>
          <a:xfrm>
            <a:off x="3491880" y="3837168"/>
            <a:ext cx="197458" cy="132002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38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Взаимодействие уровней</a:t>
            </a:r>
          </a:p>
        </p:txBody>
      </p:sp>
      <p:sp>
        <p:nvSpPr>
          <p:cNvPr id="23579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3" name="Группа 37"/>
          <p:cNvGrpSpPr/>
          <p:nvPr/>
        </p:nvGrpSpPr>
        <p:grpSpPr>
          <a:xfrm>
            <a:off x="1760499" y="800064"/>
            <a:ext cx="5573079" cy="2665446"/>
            <a:chOff x="1691680" y="764704"/>
            <a:chExt cx="5573079" cy="2665446"/>
          </a:xfrm>
        </p:grpSpPr>
        <p:sp>
          <p:nvSpPr>
            <p:cNvPr id="23577" name="Text Box 25"/>
            <p:cNvSpPr txBox="1">
              <a:spLocks noChangeArrowheads="1"/>
            </p:cNvSpPr>
            <p:nvPr/>
          </p:nvSpPr>
          <p:spPr bwMode="auto">
            <a:xfrm>
              <a:off x="1691680" y="873277"/>
              <a:ext cx="1628048" cy="36127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7</a:t>
              </a: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76" name="Text Box 24"/>
            <p:cNvSpPr txBox="1">
              <a:spLocks noChangeArrowheads="1"/>
            </p:cNvSpPr>
            <p:nvPr/>
          </p:nvSpPr>
          <p:spPr bwMode="auto">
            <a:xfrm>
              <a:off x="1691680" y="1850438"/>
              <a:ext cx="1628048" cy="36191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2</a:t>
              </a: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75" name="Text Box 23"/>
            <p:cNvSpPr txBox="1">
              <a:spLocks noChangeArrowheads="1"/>
            </p:cNvSpPr>
            <p:nvPr/>
          </p:nvSpPr>
          <p:spPr bwMode="auto">
            <a:xfrm>
              <a:off x="1691680" y="2506958"/>
              <a:ext cx="1628048" cy="36254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1</a:t>
              </a: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74" name="Text Box 22"/>
            <p:cNvSpPr txBox="1">
              <a:spLocks noChangeArrowheads="1"/>
            </p:cNvSpPr>
            <p:nvPr/>
          </p:nvSpPr>
          <p:spPr bwMode="auto">
            <a:xfrm>
              <a:off x="5636711" y="873277"/>
              <a:ext cx="1628048" cy="36127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7</a:t>
              </a: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B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73" name="Text Box 21"/>
            <p:cNvSpPr txBox="1">
              <a:spLocks noChangeArrowheads="1"/>
            </p:cNvSpPr>
            <p:nvPr/>
          </p:nvSpPr>
          <p:spPr bwMode="auto">
            <a:xfrm>
              <a:off x="5636711" y="1850438"/>
              <a:ext cx="1628048" cy="36191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2</a:t>
              </a: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B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72" name="Text Box 20"/>
            <p:cNvSpPr txBox="1">
              <a:spLocks noChangeArrowheads="1"/>
            </p:cNvSpPr>
            <p:nvPr/>
          </p:nvSpPr>
          <p:spPr bwMode="auto">
            <a:xfrm>
              <a:off x="5636711" y="2506958"/>
              <a:ext cx="1628048" cy="36254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1</a:t>
              </a: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B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70" name="AutoShape 18"/>
            <p:cNvSpPr>
              <a:spLocks noChangeShapeType="1"/>
            </p:cNvSpPr>
            <p:nvPr/>
          </p:nvSpPr>
          <p:spPr bwMode="auto">
            <a:xfrm>
              <a:off x="3319728" y="1054233"/>
              <a:ext cx="2316984" cy="63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 type="arrow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9" name="AutoShape 17"/>
            <p:cNvSpPr>
              <a:spLocks noChangeShapeType="1"/>
            </p:cNvSpPr>
            <p:nvPr/>
          </p:nvSpPr>
          <p:spPr bwMode="auto">
            <a:xfrm>
              <a:off x="3319728" y="2031394"/>
              <a:ext cx="2316984" cy="63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 type="arrow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8" name="AutoShape 16"/>
            <p:cNvSpPr>
              <a:spLocks noChangeShapeType="1"/>
            </p:cNvSpPr>
            <p:nvPr/>
          </p:nvSpPr>
          <p:spPr bwMode="auto">
            <a:xfrm>
              <a:off x="3319728" y="2688549"/>
              <a:ext cx="2316984" cy="63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 type="arrow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7" name="AutoShape 15"/>
            <p:cNvSpPr>
              <a:spLocks noChangeShapeType="1"/>
            </p:cNvSpPr>
            <p:nvPr/>
          </p:nvSpPr>
          <p:spPr bwMode="auto">
            <a:xfrm>
              <a:off x="2505704" y="1234554"/>
              <a:ext cx="635" cy="25397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 type="arrow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6" name="AutoShape 14"/>
            <p:cNvSpPr>
              <a:spLocks noChangeShapeType="1"/>
            </p:cNvSpPr>
            <p:nvPr/>
          </p:nvSpPr>
          <p:spPr bwMode="auto">
            <a:xfrm>
              <a:off x="6450735" y="1234554"/>
              <a:ext cx="635" cy="28952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 type="arrow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5" name="AutoShape 13"/>
            <p:cNvSpPr>
              <a:spLocks noChangeShapeType="1"/>
            </p:cNvSpPr>
            <p:nvPr/>
          </p:nvSpPr>
          <p:spPr bwMode="auto">
            <a:xfrm>
              <a:off x="2505704" y="2212350"/>
              <a:ext cx="635" cy="29460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 type="arrow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4" name="AutoShape 12"/>
            <p:cNvSpPr>
              <a:spLocks noChangeShapeType="1"/>
            </p:cNvSpPr>
            <p:nvPr/>
          </p:nvSpPr>
          <p:spPr bwMode="auto">
            <a:xfrm>
              <a:off x="6450735" y="2212350"/>
              <a:ext cx="635" cy="29460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 type="arrow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3" name="Text Box 11"/>
            <p:cNvSpPr txBox="1">
              <a:spLocks noChangeArrowheads="1"/>
            </p:cNvSpPr>
            <p:nvPr/>
          </p:nvSpPr>
          <p:spPr bwMode="auto">
            <a:xfrm>
              <a:off x="2301880" y="1488527"/>
              <a:ext cx="361929" cy="361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...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62" name="Text Box 10"/>
            <p:cNvSpPr txBox="1">
              <a:spLocks noChangeArrowheads="1"/>
            </p:cNvSpPr>
            <p:nvPr/>
          </p:nvSpPr>
          <p:spPr bwMode="auto">
            <a:xfrm>
              <a:off x="4328685" y="1452336"/>
              <a:ext cx="361929" cy="361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...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61" name="Text Box 9"/>
            <p:cNvSpPr txBox="1">
              <a:spLocks noChangeArrowheads="1"/>
            </p:cNvSpPr>
            <p:nvPr/>
          </p:nvSpPr>
          <p:spPr bwMode="auto">
            <a:xfrm>
              <a:off x="6283105" y="1452336"/>
              <a:ext cx="361929" cy="361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...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60" name="Text Box 8"/>
            <p:cNvSpPr txBox="1">
              <a:spLocks noChangeArrowheads="1"/>
            </p:cNvSpPr>
            <p:nvPr/>
          </p:nvSpPr>
          <p:spPr bwMode="auto">
            <a:xfrm>
              <a:off x="3966756" y="1778056"/>
              <a:ext cx="1121981" cy="361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Протокол 2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59" name="Text Box 7"/>
            <p:cNvSpPr txBox="1">
              <a:spLocks noChangeArrowheads="1"/>
            </p:cNvSpPr>
            <p:nvPr/>
          </p:nvSpPr>
          <p:spPr bwMode="auto">
            <a:xfrm>
              <a:off x="3966756" y="2429497"/>
              <a:ext cx="1121981" cy="361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Протокол 1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58" name="Text Box 6"/>
            <p:cNvSpPr txBox="1">
              <a:spLocks noChangeArrowheads="1"/>
            </p:cNvSpPr>
            <p:nvPr/>
          </p:nvSpPr>
          <p:spPr bwMode="auto">
            <a:xfrm>
              <a:off x="4980159" y="2212350"/>
              <a:ext cx="1483911" cy="361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Интерфейс</a:t>
              </a: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 1B-2B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57" name="Text Box 5"/>
            <p:cNvSpPr txBox="1">
              <a:spLocks noChangeArrowheads="1"/>
            </p:cNvSpPr>
            <p:nvPr/>
          </p:nvSpPr>
          <p:spPr bwMode="auto">
            <a:xfrm>
              <a:off x="2118376" y="3068873"/>
              <a:ext cx="832438" cy="361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Узел 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A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56" name="Text Box 4"/>
            <p:cNvSpPr txBox="1">
              <a:spLocks noChangeArrowheads="1"/>
            </p:cNvSpPr>
            <p:nvPr/>
          </p:nvSpPr>
          <p:spPr bwMode="auto">
            <a:xfrm>
              <a:off x="6006895" y="3068873"/>
              <a:ext cx="832438" cy="361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Узел 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B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55" name="Text Box 3"/>
            <p:cNvSpPr txBox="1">
              <a:spLocks noChangeArrowheads="1"/>
            </p:cNvSpPr>
            <p:nvPr/>
          </p:nvSpPr>
          <p:spPr bwMode="auto">
            <a:xfrm>
              <a:off x="3966756" y="764704"/>
              <a:ext cx="1121981" cy="361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Протокол 7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54" name="Text Box 2"/>
            <p:cNvSpPr txBox="1">
              <a:spLocks noChangeArrowheads="1"/>
            </p:cNvSpPr>
            <p:nvPr/>
          </p:nvSpPr>
          <p:spPr bwMode="auto">
            <a:xfrm>
              <a:off x="2519038" y="2176159"/>
              <a:ext cx="1664876" cy="361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Интерфейс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 1A-2A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Text Box 2"/>
            <p:cNvSpPr txBox="1">
              <a:spLocks noChangeArrowheads="1"/>
            </p:cNvSpPr>
            <p:nvPr/>
          </p:nvSpPr>
          <p:spPr bwMode="auto">
            <a:xfrm>
              <a:off x="2531479" y="1239373"/>
              <a:ext cx="1664876" cy="361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Интерфейс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7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A-</a:t>
              </a: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6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A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Text Box 2"/>
            <p:cNvSpPr txBox="1">
              <a:spLocks noChangeArrowheads="1"/>
            </p:cNvSpPr>
            <p:nvPr/>
          </p:nvSpPr>
          <p:spPr bwMode="auto">
            <a:xfrm>
              <a:off x="4795285" y="1239373"/>
              <a:ext cx="1664876" cy="361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Интерфейс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7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B-</a:t>
              </a: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6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B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33" name="Соединительная линия уступом 32"/>
          <p:cNvCxnSpPr/>
          <p:nvPr/>
        </p:nvCxnSpPr>
        <p:spPr>
          <a:xfrm rot="16200000" flipH="1">
            <a:off x="4547038" y="932348"/>
            <a:ext cx="1588" cy="3945031"/>
          </a:xfrm>
          <a:prstGeom prst="bentConnector3">
            <a:avLst>
              <a:gd name="adj1" fmla="val 1439546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395536" y="3718773"/>
            <a:ext cx="83529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Формализованные правила, определяющие последовательность и формат сообщений, которыми обмениваются сетевые компоненты, лежащие на одном уровне, но в разных узлах, называются </a:t>
            </a:r>
            <a:r>
              <a:rPr lang="ru-RU" b="1" dirty="0"/>
              <a:t>протоколом</a:t>
            </a:r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395536" y="4798893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Интерфейс</a:t>
            </a:r>
            <a:r>
              <a:rPr lang="ru-RU" dirty="0"/>
              <a:t> определяет последовательность и формат сообщений, которыми обмениваются сетевые компоненты, лежащие на соседних уровнях в одном узле. 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395536" y="5590981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Иерархически организованный набор протоколов, достаточный для организации взаимодействия узлов в сети, называется </a:t>
            </a:r>
            <a:r>
              <a:rPr lang="ru-RU" b="1" dirty="0"/>
              <a:t>стеком</a:t>
            </a:r>
            <a:r>
              <a:rPr lang="ru-RU" dirty="0"/>
              <a:t> </a:t>
            </a:r>
            <a:r>
              <a:rPr lang="ru-RU" b="1" dirty="0" smtClean="0"/>
              <a:t>протоколов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1" name="Номер слайда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39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Классификации компьютерных сетей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908720"/>
            <a:ext cx="8640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 зависимости от того, какие абоненты входят в </a:t>
            </a:r>
            <a:r>
              <a:rPr lang="ru-RU" dirty="0" smtClean="0"/>
              <a:t>сеть:</a:t>
            </a:r>
          </a:p>
          <a:p>
            <a:pPr>
              <a:buFont typeface="Calibri" pitchFamily="34" charset="0"/>
              <a:buChar char="–"/>
            </a:pPr>
            <a:r>
              <a:rPr lang="ru-RU" b="1" dirty="0" smtClean="0"/>
              <a:t> </a:t>
            </a:r>
            <a:r>
              <a:rPr lang="ru-RU" b="1" dirty="0" err="1" smtClean="0"/>
              <a:t>одноранговые</a:t>
            </a:r>
            <a:r>
              <a:rPr lang="ru-RU" dirty="0" smtClean="0"/>
              <a:t> </a:t>
            </a:r>
            <a:r>
              <a:rPr lang="ru-RU" dirty="0"/>
              <a:t>сети </a:t>
            </a:r>
            <a:endParaRPr lang="ru-RU" dirty="0" smtClean="0"/>
          </a:p>
          <a:p>
            <a:pPr>
              <a:buFont typeface="Calibri" pitchFamily="34" charset="0"/>
              <a:buChar char="–"/>
            </a:pPr>
            <a:r>
              <a:rPr lang="ru-RU" dirty="0" smtClean="0"/>
              <a:t> сети </a:t>
            </a:r>
            <a:r>
              <a:rPr lang="ru-RU" b="1" dirty="0"/>
              <a:t>с выделенным сервером</a:t>
            </a:r>
            <a:r>
              <a:rPr lang="ru-RU" dirty="0"/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4581128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По масштабности выделяют:</a:t>
            </a:r>
          </a:p>
          <a:p>
            <a:pPr>
              <a:buFont typeface="Calibri" pitchFamily="34" charset="0"/>
              <a:buChar char="–"/>
            </a:pPr>
            <a:r>
              <a:rPr lang="ru-RU" b="1" dirty="0" smtClean="0"/>
              <a:t> локальные </a:t>
            </a:r>
            <a:r>
              <a:rPr lang="ru-RU" b="1" dirty="0"/>
              <a:t>(ЛВС, LAN, </a:t>
            </a:r>
            <a:r>
              <a:rPr lang="ru-RU" b="1" dirty="0" err="1"/>
              <a:t>Local</a:t>
            </a:r>
            <a:r>
              <a:rPr lang="ru-RU" b="1" dirty="0"/>
              <a:t> </a:t>
            </a:r>
            <a:r>
              <a:rPr lang="ru-RU" b="1" dirty="0" err="1"/>
              <a:t>Area</a:t>
            </a:r>
            <a:r>
              <a:rPr lang="ru-RU" b="1" dirty="0"/>
              <a:t> </a:t>
            </a:r>
            <a:r>
              <a:rPr lang="ru-RU" b="1" dirty="0" err="1"/>
              <a:t>Network</a:t>
            </a:r>
            <a:r>
              <a:rPr lang="ru-RU" b="1" dirty="0" smtClean="0"/>
              <a:t>)</a:t>
            </a:r>
            <a:r>
              <a:rPr lang="ru-RU" dirty="0"/>
              <a:t> </a:t>
            </a:r>
            <a:r>
              <a:rPr lang="ru-RU" dirty="0" smtClean="0"/>
              <a:t>сети;</a:t>
            </a:r>
          </a:p>
          <a:p>
            <a:pPr>
              <a:buFont typeface="Calibri" pitchFamily="34" charset="0"/>
              <a:buChar char="–"/>
            </a:pPr>
            <a:r>
              <a:rPr lang="ru-RU" dirty="0" smtClean="0"/>
              <a:t> </a:t>
            </a:r>
            <a:r>
              <a:rPr lang="ru-RU" b="1" dirty="0"/>
              <a:t>региональные </a:t>
            </a:r>
            <a:r>
              <a:rPr lang="ru-RU" dirty="0"/>
              <a:t>(MAN, </a:t>
            </a:r>
            <a:r>
              <a:rPr lang="ru-RU" dirty="0" err="1"/>
              <a:t>Metropolitan</a:t>
            </a:r>
            <a:r>
              <a:rPr lang="ru-RU" dirty="0"/>
              <a:t> </a:t>
            </a:r>
            <a:r>
              <a:rPr lang="ru-RU" dirty="0" err="1"/>
              <a:t>Area</a:t>
            </a:r>
            <a:r>
              <a:rPr lang="ru-RU" dirty="0"/>
              <a:t> </a:t>
            </a:r>
            <a:r>
              <a:rPr lang="ru-RU" dirty="0" err="1"/>
              <a:t>Network</a:t>
            </a:r>
            <a:r>
              <a:rPr lang="ru-RU" dirty="0"/>
              <a:t>) </a:t>
            </a:r>
            <a:r>
              <a:rPr lang="ru-RU" dirty="0" smtClean="0"/>
              <a:t>сети;</a:t>
            </a:r>
          </a:p>
          <a:p>
            <a:pPr>
              <a:buFont typeface="Calibri" pitchFamily="34" charset="0"/>
              <a:buChar char="–"/>
            </a:pPr>
            <a:r>
              <a:rPr lang="ru-RU" dirty="0"/>
              <a:t> </a:t>
            </a:r>
            <a:r>
              <a:rPr lang="ru-RU" b="1" dirty="0" smtClean="0"/>
              <a:t>глобальные</a:t>
            </a:r>
            <a:r>
              <a:rPr lang="ru-RU" dirty="0" smtClean="0"/>
              <a:t> </a:t>
            </a:r>
            <a:r>
              <a:rPr lang="ru-RU" b="1" dirty="0"/>
              <a:t>(WAN, </a:t>
            </a:r>
            <a:r>
              <a:rPr lang="ru-RU" b="1" dirty="0" err="1"/>
              <a:t>Wide</a:t>
            </a:r>
            <a:r>
              <a:rPr lang="ru-RU" b="1" dirty="0"/>
              <a:t> </a:t>
            </a:r>
            <a:r>
              <a:rPr lang="ru-RU" b="1" dirty="0" err="1"/>
              <a:t>Area</a:t>
            </a:r>
            <a:r>
              <a:rPr lang="ru-RU" b="1" dirty="0"/>
              <a:t> </a:t>
            </a:r>
            <a:r>
              <a:rPr lang="ru-RU" b="1" dirty="0" err="1"/>
              <a:t>Network</a:t>
            </a:r>
            <a:r>
              <a:rPr lang="ru-RU" b="1" dirty="0"/>
              <a:t> или GAN, </a:t>
            </a:r>
            <a:r>
              <a:rPr lang="ru-RU" b="1" dirty="0" err="1"/>
              <a:t>Global</a:t>
            </a:r>
            <a:r>
              <a:rPr lang="ru-RU" b="1" dirty="0"/>
              <a:t> </a:t>
            </a:r>
            <a:r>
              <a:rPr lang="ru-RU" b="1" dirty="0" err="1"/>
              <a:t>Area</a:t>
            </a:r>
            <a:r>
              <a:rPr lang="ru-RU" b="1" dirty="0"/>
              <a:t> </a:t>
            </a:r>
            <a:r>
              <a:rPr lang="ru-RU" b="1" dirty="0" err="1"/>
              <a:t>Network</a:t>
            </a:r>
            <a:r>
              <a:rPr lang="ru-RU" b="1" dirty="0" smtClean="0"/>
              <a:t>) сети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5807005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Корпоративные</a:t>
            </a:r>
            <a:r>
              <a:rPr lang="ru-RU" dirty="0" smtClean="0"/>
              <a:t> сети, как и региональные, могут иметь черты как локальных, так и глобальных сетей.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1988840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По составу вычислительных средств:</a:t>
            </a:r>
          </a:p>
          <a:p>
            <a:pPr>
              <a:buFont typeface="Calibri" pitchFamily="34" charset="0"/>
              <a:buChar char="–"/>
            </a:pPr>
            <a:r>
              <a:rPr lang="ru-RU" dirty="0" smtClean="0"/>
              <a:t> </a:t>
            </a:r>
            <a:r>
              <a:rPr lang="ru-RU" b="1" dirty="0" smtClean="0"/>
              <a:t>однородные</a:t>
            </a:r>
            <a:r>
              <a:rPr lang="ru-RU" dirty="0" smtClean="0"/>
              <a:t> – объединяют однородные вычислительные средства (компьютеры);</a:t>
            </a:r>
          </a:p>
          <a:p>
            <a:pPr>
              <a:buFont typeface="Calibri" pitchFamily="34" charset="0"/>
              <a:buChar char="–"/>
            </a:pPr>
            <a:r>
              <a:rPr lang="ru-RU" dirty="0" smtClean="0"/>
              <a:t> </a:t>
            </a:r>
            <a:r>
              <a:rPr lang="ru-RU" b="1" dirty="0" smtClean="0"/>
              <a:t>неоднородные</a:t>
            </a:r>
            <a:r>
              <a:rPr lang="ru-RU" dirty="0" smtClean="0"/>
              <a:t> – объединяют различные вычислительные средства (например: ПК, торговые терминалы, </a:t>
            </a:r>
            <a:r>
              <a:rPr lang="ru-RU" dirty="0" err="1" smtClean="0"/>
              <a:t>веб-камеры</a:t>
            </a:r>
            <a:r>
              <a:rPr lang="ru-RU" dirty="0" smtClean="0"/>
              <a:t> и сетевое хранилище данных).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3356992"/>
            <a:ext cx="8640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По способу связи:</a:t>
            </a:r>
          </a:p>
          <a:p>
            <a:pPr>
              <a:buFont typeface="Calibri" pitchFamily="34" charset="0"/>
              <a:buChar char="–"/>
            </a:pPr>
            <a:r>
              <a:rPr lang="ru-RU" b="1" dirty="0" smtClean="0"/>
              <a:t> проводные;</a:t>
            </a:r>
          </a:p>
          <a:p>
            <a:pPr>
              <a:buFont typeface="Calibri" pitchFamily="34" charset="0"/>
              <a:buChar char="–"/>
            </a:pPr>
            <a:r>
              <a:rPr lang="ru-RU" b="1" dirty="0" smtClean="0"/>
              <a:t> беспроводные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Стек протоколов </a:t>
            </a:r>
            <a:r>
              <a:rPr lang="en-US" dirty="0" smtClean="0"/>
              <a:t>TCP/IP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40</a:t>
            </a:fld>
            <a:endParaRPr lang="ru-RU"/>
          </a:p>
        </p:txBody>
      </p:sp>
      <p:sp>
        <p:nvSpPr>
          <p:cNvPr id="6" name="Text Box 16"/>
          <p:cNvSpPr txBox="1">
            <a:spLocks noChangeArrowheads="1"/>
          </p:cNvSpPr>
          <p:nvPr/>
        </p:nvSpPr>
        <p:spPr bwMode="auto">
          <a:xfrm>
            <a:off x="827584" y="1539372"/>
            <a:ext cx="7884876" cy="38459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7. Прикладной</a:t>
            </a:r>
            <a:endPara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827584" y="2079432"/>
            <a:ext cx="7884876" cy="38459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6. Представления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827584" y="2619492"/>
            <a:ext cx="7884876" cy="38459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5. Сеансовый</a:t>
            </a:r>
            <a:endPara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827584" y="3231560"/>
            <a:ext cx="7884876" cy="38459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4. Транспортный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827584" y="3987861"/>
            <a:ext cx="7884876" cy="38459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3. Сетевой</a:t>
            </a:r>
            <a:endPara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827584" y="4743728"/>
            <a:ext cx="7884876" cy="38547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2. Канальный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827584" y="5294361"/>
            <a:ext cx="7884876" cy="38547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1. Физический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60032" y="4163598"/>
            <a:ext cx="3636404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IP</a:t>
            </a:r>
            <a:endParaRPr lang="ru-RU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5904148" y="3789040"/>
            <a:ext cx="57606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36000" rIns="36000" rtlCol="0" anchor="ctr" anchorCtr="1">
            <a:spAutoFit/>
          </a:bodyPr>
          <a:lstStyle/>
          <a:p>
            <a:pPr algn="ctr"/>
            <a:r>
              <a:rPr lang="en-US" dirty="0" smtClean="0"/>
              <a:t>ICMP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4860032" y="4671720"/>
            <a:ext cx="3636404" cy="10801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 anchorCtr="1">
            <a:noAutofit/>
          </a:bodyPr>
          <a:lstStyle/>
          <a:p>
            <a:pPr algn="ctr"/>
            <a:r>
              <a:rPr lang="ru-RU" dirty="0" smtClean="0"/>
              <a:t>Протоколы определяются технологией сети 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6480211" y="3789040"/>
            <a:ext cx="61206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36000" rIns="36000" rtlCol="0" anchor="ctr" anchorCtr="1">
            <a:spAutoFit/>
          </a:bodyPr>
          <a:lstStyle/>
          <a:p>
            <a:pPr algn="ctr"/>
            <a:r>
              <a:rPr lang="en-US" dirty="0" smtClean="0"/>
              <a:t>IGMP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4860032" y="3789040"/>
            <a:ext cx="104411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36000" rIns="36000" rtlCol="0" anchor="ctr" anchorCtr="1">
            <a:spAutoFit/>
          </a:bodyPr>
          <a:lstStyle/>
          <a:p>
            <a:pPr algn="ctr"/>
            <a:r>
              <a:rPr lang="en-US" dirty="0" smtClean="0"/>
              <a:t>ARP</a:t>
            </a:r>
            <a:r>
              <a:rPr lang="ru-RU" dirty="0" smtClean="0"/>
              <a:t>, </a:t>
            </a:r>
            <a:r>
              <a:rPr lang="en-US" dirty="0" smtClean="0"/>
              <a:t>RARP</a:t>
            </a:r>
            <a:endParaRPr lang="ru-RU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3023828" y="4671720"/>
            <a:ext cx="1836204" cy="5400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ru-RU" dirty="0" smtClean="0"/>
              <a:t>2. Звена данных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3023828" y="5211780"/>
            <a:ext cx="1836204" cy="5400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ru-RU" dirty="0" smtClean="0"/>
              <a:t>1. Физический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3023828" y="3911570"/>
            <a:ext cx="1836204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ru-RU" dirty="0" smtClean="0"/>
              <a:t>3. Сетевой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3023828" y="3159552"/>
            <a:ext cx="1836204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ru-RU" dirty="0" smtClean="0"/>
              <a:t>4. Транспортный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4860032" y="3159552"/>
            <a:ext cx="1836204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1">
            <a:noAutofit/>
          </a:bodyPr>
          <a:lstStyle/>
          <a:p>
            <a:pPr algn="ctr"/>
            <a:r>
              <a:rPr lang="en-US" sz="2000" dirty="0" smtClean="0"/>
              <a:t>TCP</a:t>
            </a:r>
            <a:endParaRPr lang="ru-RU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6696236" y="3159552"/>
            <a:ext cx="180020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1">
            <a:noAutofit/>
          </a:bodyPr>
          <a:lstStyle/>
          <a:p>
            <a:pPr algn="ctr"/>
            <a:r>
              <a:rPr lang="en-US" sz="2000" dirty="0" smtClean="0"/>
              <a:t>UDP</a:t>
            </a:r>
            <a:endParaRPr lang="ru-RU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4860032" y="1467364"/>
            <a:ext cx="3636404" cy="15841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1">
            <a:noAutofit/>
          </a:bodyPr>
          <a:lstStyle/>
          <a:p>
            <a:pPr algn="ctr"/>
            <a:r>
              <a:rPr lang="en-US" sz="2000" dirty="0" smtClean="0"/>
              <a:t>DNS, HTTP (WWW), FTP, SMTP, TFTP, NFS,...</a:t>
            </a:r>
            <a:endParaRPr lang="ru-RU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3023828" y="1467364"/>
            <a:ext cx="1836204" cy="15841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ru-RU" dirty="0" smtClean="0"/>
              <a:t>5. Прикладной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7092280" y="3798332"/>
            <a:ext cx="14041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36000" rIns="36000" rtlCol="0" anchor="ctr" anchorCtr="1">
            <a:spAutoFit/>
          </a:bodyPr>
          <a:lstStyle/>
          <a:p>
            <a:pPr algn="ctr"/>
            <a:r>
              <a:rPr lang="en-US" dirty="0" smtClean="0"/>
              <a:t>RIP, OFSP, BPG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1583668" y="1043444"/>
            <a:ext cx="75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OSI</a:t>
            </a:r>
            <a:endParaRPr lang="ru-RU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3491880" y="1043444"/>
            <a:ext cx="972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TCP/IP</a:t>
            </a:r>
            <a:endParaRPr lang="ru-RU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5940152" y="104344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Протоколы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пакета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41</a:t>
            </a:fld>
            <a:endParaRPr lang="ru-RU"/>
          </a:p>
        </p:txBody>
      </p:sp>
      <p:grpSp>
        <p:nvGrpSpPr>
          <p:cNvPr id="3" name="Группа 15"/>
          <p:cNvGrpSpPr/>
          <p:nvPr/>
        </p:nvGrpSpPr>
        <p:grpSpPr>
          <a:xfrm>
            <a:off x="827584" y="2008155"/>
            <a:ext cx="7560840" cy="1283369"/>
            <a:chOff x="755576" y="1506270"/>
            <a:chExt cx="7560840" cy="1283369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755576" y="1844824"/>
              <a:ext cx="360040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115616" y="1844824"/>
              <a:ext cx="648072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763688" y="1844824"/>
              <a:ext cx="648072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2411760" y="1844824"/>
              <a:ext cx="792088" cy="36004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203848" y="1844824"/>
              <a:ext cx="3960440" cy="36004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7164288" y="1844824"/>
              <a:ext cx="792088" cy="36004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7956376" y="1844824"/>
              <a:ext cx="360040" cy="36004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203848" y="2204864"/>
              <a:ext cx="39604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 smtClean="0"/>
                <a:t>Данные</a:t>
              </a:r>
              <a:endParaRPr lang="en-US" sz="1600" dirty="0" smtClean="0"/>
            </a:p>
            <a:p>
              <a:pPr algn="ctr"/>
              <a:r>
                <a:rPr lang="en-US" sz="1600" i="1" dirty="0" smtClean="0"/>
                <a:t>Data</a:t>
              </a:r>
              <a:endParaRPr lang="ru-RU" sz="1600" i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164288" y="2204864"/>
              <a:ext cx="115212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 smtClean="0"/>
                <a:t>Трейлер</a:t>
              </a:r>
              <a:endParaRPr lang="en-US" sz="1600" dirty="0" smtClean="0"/>
            </a:p>
            <a:p>
              <a:pPr algn="ctr"/>
              <a:r>
                <a:rPr lang="en-US" sz="1600" i="1" dirty="0" smtClean="0"/>
                <a:t>Trailer</a:t>
              </a:r>
              <a:endParaRPr lang="ru-RU" sz="1600" i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55576" y="2204864"/>
              <a:ext cx="244827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 smtClean="0"/>
                <a:t>Заголовок</a:t>
              </a:r>
            </a:p>
            <a:p>
              <a:pPr algn="ctr"/>
              <a:r>
                <a:rPr lang="en-US" sz="1600" i="1" dirty="0" smtClean="0"/>
                <a:t>Header</a:t>
              </a:r>
              <a:endParaRPr lang="ru-RU" sz="1600" i="1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427984" y="1506270"/>
              <a:ext cx="15841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dirty="0" smtClean="0"/>
                <a:t>Поле данных</a:t>
              </a:r>
              <a:endParaRPr lang="ru-RU" sz="1600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755576" y="690525"/>
            <a:ext cx="4608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Преамбула - стартовый бит или комбинация битов </a:t>
            </a:r>
            <a:endParaRPr lang="ru-RU" sz="1600" dirty="0"/>
          </a:p>
        </p:txBody>
      </p:sp>
      <p:cxnSp>
        <p:nvCxnSpPr>
          <p:cNvPr id="18" name="Прямая со стрелкой 17"/>
          <p:cNvCxnSpPr/>
          <p:nvPr/>
        </p:nvCxnSpPr>
        <p:spPr>
          <a:xfrm rot="5400000">
            <a:off x="288318" y="1662633"/>
            <a:ext cx="13681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87624" y="978557"/>
            <a:ext cx="4608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Адрес (идентификатор) получателя</a:t>
            </a:r>
            <a:endParaRPr lang="ru-RU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1835696" y="1266589"/>
            <a:ext cx="4608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Адрес (идентификатор) отправителя</a:t>
            </a:r>
            <a:endParaRPr lang="ru-RU" sz="1600" dirty="0"/>
          </a:p>
        </p:txBody>
      </p:sp>
      <p:cxnSp>
        <p:nvCxnSpPr>
          <p:cNvPr id="21" name="Прямая со стрелкой 20"/>
          <p:cNvCxnSpPr/>
          <p:nvPr/>
        </p:nvCxnSpPr>
        <p:spPr>
          <a:xfrm rot="5400000">
            <a:off x="1043608" y="1842653"/>
            <a:ext cx="100811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5400000">
            <a:off x="1834505" y="1987066"/>
            <a:ext cx="72087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555776" y="1626629"/>
            <a:ext cx="2808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Служебная информация</a:t>
            </a:r>
            <a:endParaRPr lang="ru-RU" sz="1600" dirty="0"/>
          </a:p>
        </p:txBody>
      </p:sp>
      <p:cxnSp>
        <p:nvCxnSpPr>
          <p:cNvPr id="27" name="Прямая со стрелкой 26"/>
          <p:cNvCxnSpPr/>
          <p:nvPr/>
        </p:nvCxnSpPr>
        <p:spPr>
          <a:xfrm rot="5400000">
            <a:off x="2663391" y="2167086"/>
            <a:ext cx="36083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868144" y="1648115"/>
            <a:ext cx="20162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/>
              <a:t>Контрольная сумма</a:t>
            </a:r>
            <a:endParaRPr lang="ru-RU" sz="1600" dirty="0"/>
          </a:p>
        </p:txBody>
      </p:sp>
      <p:cxnSp>
        <p:nvCxnSpPr>
          <p:cNvPr id="30" name="Прямая со стрелкой 29"/>
          <p:cNvCxnSpPr/>
          <p:nvPr/>
        </p:nvCxnSpPr>
        <p:spPr>
          <a:xfrm rot="5400000">
            <a:off x="7488721" y="2166292"/>
            <a:ext cx="36083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5400000">
            <a:off x="7812757" y="1986272"/>
            <a:ext cx="72087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084168" y="1266589"/>
            <a:ext cx="230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/>
              <a:t>Стоповая комбинация</a:t>
            </a:r>
            <a:endParaRPr lang="ru-RU" sz="1600" dirty="0"/>
          </a:p>
        </p:txBody>
      </p:sp>
      <p:sp>
        <p:nvSpPr>
          <p:cNvPr id="37" name="TextBox 36"/>
          <p:cNvSpPr txBox="1"/>
          <p:nvPr/>
        </p:nvSpPr>
        <p:spPr>
          <a:xfrm>
            <a:off x="847674" y="3392487"/>
            <a:ext cx="7558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Инкапсуляция пакетов</a:t>
            </a:r>
            <a:endParaRPr lang="ru-RU" b="1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2709838" y="5911883"/>
            <a:ext cx="2738475" cy="32861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Данные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2709838" y="5254649"/>
            <a:ext cx="2738475" cy="32861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Данные 1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1979578" y="5254649"/>
            <a:ext cx="730260" cy="32861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r>
              <a:rPr lang="ru-RU" dirty="0" smtClean="0"/>
              <a:t>1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5448313" y="5254649"/>
            <a:ext cx="511182" cy="32861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r>
              <a:rPr lang="ru-RU" dirty="0" smtClean="0"/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127910" y="5181624"/>
            <a:ext cx="175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Пакет 1 уровня</a:t>
            </a:r>
            <a:endParaRPr lang="ru-RU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1943065" y="4597415"/>
            <a:ext cx="4016430" cy="32861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Данные 2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1066753" y="4597415"/>
            <a:ext cx="876312" cy="32861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r>
              <a:rPr lang="ru-RU" dirty="0" smtClean="0"/>
              <a:t>2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5959495" y="4597415"/>
            <a:ext cx="511182" cy="32861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r>
              <a:rPr lang="ru-RU" dirty="0" smtClean="0"/>
              <a:t>2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1066753" y="3903668"/>
            <a:ext cx="5403924" cy="32861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Данные 3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446032" y="3903668"/>
            <a:ext cx="620721" cy="32861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r>
              <a:rPr lang="ru-RU" dirty="0" smtClean="0"/>
              <a:t>3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6470677" y="3903668"/>
            <a:ext cx="438155" cy="32861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r>
              <a:rPr lang="ru-RU" dirty="0" smtClean="0"/>
              <a:t>3</a:t>
            </a:r>
          </a:p>
        </p:txBody>
      </p:sp>
      <p:sp>
        <p:nvSpPr>
          <p:cNvPr id="54" name="Правая фигурная скобка 53"/>
          <p:cNvSpPr/>
          <p:nvPr/>
        </p:nvSpPr>
        <p:spPr>
          <a:xfrm rot="16200000">
            <a:off x="3969538" y="4433106"/>
            <a:ext cx="219077" cy="2738476"/>
          </a:xfrm>
          <a:prstGeom prst="rightBrace">
            <a:avLst>
              <a:gd name="adj1" fmla="val 52013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авая фигурная скобка 54"/>
          <p:cNvSpPr/>
          <p:nvPr/>
        </p:nvSpPr>
        <p:spPr>
          <a:xfrm rot="16200000">
            <a:off x="3860000" y="3155152"/>
            <a:ext cx="219076" cy="3979918"/>
          </a:xfrm>
          <a:prstGeom prst="rightBrace">
            <a:avLst>
              <a:gd name="adj1" fmla="val 52013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авая фигурная скобка 55"/>
          <p:cNvSpPr/>
          <p:nvPr/>
        </p:nvSpPr>
        <p:spPr>
          <a:xfrm rot="16200000">
            <a:off x="3640920" y="1767657"/>
            <a:ext cx="255589" cy="5403924"/>
          </a:xfrm>
          <a:prstGeom prst="rightBrace">
            <a:avLst>
              <a:gd name="adj1" fmla="val 52013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TextBox 56"/>
          <p:cNvSpPr txBox="1"/>
          <p:nvPr/>
        </p:nvSpPr>
        <p:spPr>
          <a:xfrm>
            <a:off x="7127910" y="4524390"/>
            <a:ext cx="175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Пакет 2 уровня</a:t>
            </a:r>
            <a:endParaRPr lang="ru-RU" dirty="0"/>
          </a:p>
        </p:txBody>
      </p:sp>
      <p:sp>
        <p:nvSpPr>
          <p:cNvPr id="58" name="TextBox 57"/>
          <p:cNvSpPr txBox="1"/>
          <p:nvPr/>
        </p:nvSpPr>
        <p:spPr>
          <a:xfrm>
            <a:off x="7127910" y="3867156"/>
            <a:ext cx="175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Пакет 3 уровня</a:t>
            </a:r>
            <a:endParaRPr lang="ru-RU" dirty="0"/>
          </a:p>
        </p:txBody>
      </p:sp>
      <p:cxnSp>
        <p:nvCxnSpPr>
          <p:cNvPr id="60" name="Прямая со стрелкой 59"/>
          <p:cNvCxnSpPr/>
          <p:nvPr/>
        </p:nvCxnSpPr>
        <p:spPr>
          <a:xfrm rot="5400000" flipH="1" flipV="1">
            <a:off x="-958924" y="5126061"/>
            <a:ext cx="2373345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Сессия передачи данных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42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47674" y="1018348"/>
            <a:ext cx="2044728" cy="43815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Передатчик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215085" y="1018348"/>
            <a:ext cx="2044728" cy="43815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Приемник</a:t>
            </a:r>
          </a:p>
        </p:txBody>
      </p:sp>
      <p:cxnSp>
        <p:nvCxnSpPr>
          <p:cNvPr id="9" name="Прямая со стрелкой 8"/>
          <p:cNvCxnSpPr>
            <a:stCxn id="6" idx="2"/>
          </p:cNvCxnSpPr>
          <p:nvPr/>
        </p:nvCxnSpPr>
        <p:spPr>
          <a:xfrm rot="5400000">
            <a:off x="-576333" y="3902875"/>
            <a:ext cx="489274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7" idx="2"/>
          </p:cNvCxnSpPr>
          <p:nvPr/>
        </p:nvCxnSpPr>
        <p:spPr>
          <a:xfrm rot="5400000">
            <a:off x="4772822" y="3921131"/>
            <a:ext cx="4929255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1906551" y="1894660"/>
            <a:ext cx="529438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583686" y="1529530"/>
            <a:ext cx="2100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Запрос соединения</a:t>
            </a:r>
            <a:endParaRPr lang="ru-RU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 rot="10800000" flipV="1">
            <a:off x="1906551" y="2296303"/>
            <a:ext cx="5330897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184506" y="1967686"/>
            <a:ext cx="2898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Подтверждение готовности</a:t>
            </a:r>
            <a:endParaRPr lang="ru-RU" dirty="0"/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1906551" y="3026563"/>
            <a:ext cx="529438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174617" y="2661433"/>
            <a:ext cx="918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Пакет 1</a:t>
            </a:r>
            <a:endParaRPr lang="ru-RU" dirty="0"/>
          </a:p>
        </p:txBody>
      </p:sp>
      <p:cxnSp>
        <p:nvCxnSpPr>
          <p:cNvPr id="23" name="Прямая со стрелкой 22"/>
          <p:cNvCxnSpPr/>
          <p:nvPr/>
        </p:nvCxnSpPr>
        <p:spPr>
          <a:xfrm rot="10800000" flipV="1">
            <a:off x="1870038" y="3391693"/>
            <a:ext cx="5330897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663611" y="3063076"/>
            <a:ext cx="1940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Подтверждение 1</a:t>
            </a:r>
            <a:endParaRPr lang="ru-RU" dirty="0"/>
          </a:p>
        </p:txBody>
      </p:sp>
      <p:cxnSp>
        <p:nvCxnSpPr>
          <p:cNvPr id="25" name="Прямая со стрелкой 24"/>
          <p:cNvCxnSpPr/>
          <p:nvPr/>
        </p:nvCxnSpPr>
        <p:spPr>
          <a:xfrm>
            <a:off x="1870038" y="5911090"/>
            <a:ext cx="529438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316786" y="5545960"/>
            <a:ext cx="2634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Завершение соединения</a:t>
            </a:r>
            <a:endParaRPr lang="ru-RU" dirty="0"/>
          </a:p>
        </p:txBody>
      </p:sp>
      <p:cxnSp>
        <p:nvCxnSpPr>
          <p:cNvPr id="27" name="Прямая со стрелкой 26"/>
          <p:cNvCxnSpPr/>
          <p:nvPr/>
        </p:nvCxnSpPr>
        <p:spPr>
          <a:xfrm>
            <a:off x="1906551" y="4012414"/>
            <a:ext cx="529438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174617" y="3647284"/>
            <a:ext cx="918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Пакет 2</a:t>
            </a:r>
            <a:endParaRPr lang="ru-RU" dirty="0"/>
          </a:p>
        </p:txBody>
      </p:sp>
      <p:cxnSp>
        <p:nvCxnSpPr>
          <p:cNvPr id="29" name="Прямая со стрелкой 28"/>
          <p:cNvCxnSpPr/>
          <p:nvPr/>
        </p:nvCxnSpPr>
        <p:spPr>
          <a:xfrm rot="10800000" flipV="1">
            <a:off x="1870038" y="4377544"/>
            <a:ext cx="5330897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663611" y="4048927"/>
            <a:ext cx="1940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Подтверждение 2</a:t>
            </a:r>
            <a:endParaRPr lang="ru-RU" dirty="0"/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1906551" y="4925239"/>
            <a:ext cx="529438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174617" y="4560109"/>
            <a:ext cx="918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Пакет 3</a:t>
            </a:r>
            <a:endParaRPr lang="ru-RU" dirty="0"/>
          </a:p>
        </p:txBody>
      </p:sp>
      <p:cxnSp>
        <p:nvCxnSpPr>
          <p:cNvPr id="33" name="Прямая со стрелкой 32"/>
          <p:cNvCxnSpPr/>
          <p:nvPr/>
        </p:nvCxnSpPr>
        <p:spPr>
          <a:xfrm rot="10800000" flipV="1">
            <a:off x="1870038" y="5290369"/>
            <a:ext cx="5330897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663611" y="4961752"/>
            <a:ext cx="1940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Подтверждение 3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Транспортный уровень (инкапсуляция)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43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31540" y="908720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/>
              <a:t>Транспортный уровень обеспечивает соединение между прикладными программами. На передающей станции транспортный уровень разбивает поток на транспортабельные единицы, нумерует их и посылает их один за другим.</a:t>
            </a:r>
            <a:endParaRPr lang="en-US" dirty="0" smtClean="0"/>
          </a:p>
        </p:txBody>
      </p:sp>
      <p:sp>
        <p:nvSpPr>
          <p:cNvPr id="7" name="Cloud"/>
          <p:cNvSpPr>
            <a:spLocks noChangeAspect="1" noEditPoints="1" noChangeArrowheads="1"/>
          </p:cNvSpPr>
          <p:nvPr/>
        </p:nvSpPr>
        <p:spPr bwMode="auto">
          <a:xfrm>
            <a:off x="6984267" y="5337212"/>
            <a:ext cx="1987867" cy="133214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000" dirty="0" smtClean="0"/>
              <a:t>Сеть</a:t>
            </a:r>
            <a:endParaRPr lang="ru-RU" sz="2000" dirty="0"/>
          </a:p>
        </p:txBody>
      </p:sp>
      <p:sp>
        <p:nvSpPr>
          <p:cNvPr id="5124" name="computr3"/>
          <p:cNvSpPr>
            <a:spLocks noEditPoints="1" noChangeArrowheads="1"/>
          </p:cNvSpPr>
          <p:nvPr/>
        </p:nvSpPr>
        <p:spPr bwMode="auto">
          <a:xfrm>
            <a:off x="683568" y="2204864"/>
            <a:ext cx="1044115" cy="720079"/>
          </a:xfrm>
          <a:custGeom>
            <a:avLst/>
            <a:gdLst>
              <a:gd name="T0" fmla="*/ 0 w 21600"/>
              <a:gd name="T1" fmla="*/ 10800 h 21600"/>
              <a:gd name="T2" fmla="*/ 10800 w 21600"/>
              <a:gd name="T3" fmla="*/ 0 h 21600"/>
              <a:gd name="T4" fmla="*/ 10800 w 21600"/>
              <a:gd name="T5" fmla="*/ 21600 h 21600"/>
              <a:gd name="T6" fmla="*/ 18135 w 21600"/>
              <a:gd name="T7" fmla="*/ 10800 h 21600"/>
              <a:gd name="T8" fmla="*/ 7811 w 21600"/>
              <a:gd name="T9" fmla="*/ 2584 h 21600"/>
              <a:gd name="T10" fmla="*/ 16359 w 21600"/>
              <a:gd name="T11" fmla="*/ 1176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8250" y="17743"/>
                </a:moveTo>
                <a:lnTo>
                  <a:pt x="17557" y="16971"/>
                </a:lnTo>
                <a:lnTo>
                  <a:pt x="5429" y="16971"/>
                </a:lnTo>
                <a:lnTo>
                  <a:pt x="4736" y="17743"/>
                </a:lnTo>
                <a:lnTo>
                  <a:pt x="18250" y="17743"/>
                </a:lnTo>
                <a:close/>
              </a:path>
              <a:path w="21600" h="21600" extrusionOk="0">
                <a:moveTo>
                  <a:pt x="18250" y="17743"/>
                </a:moveTo>
                <a:moveTo>
                  <a:pt x="19405" y="19131"/>
                </a:moveTo>
                <a:lnTo>
                  <a:pt x="18712" y="18360"/>
                </a:lnTo>
                <a:lnTo>
                  <a:pt x="4274" y="18360"/>
                </a:lnTo>
                <a:lnTo>
                  <a:pt x="3581" y="19131"/>
                </a:lnTo>
                <a:lnTo>
                  <a:pt x="19405" y="19131"/>
                </a:lnTo>
                <a:close/>
              </a:path>
              <a:path w="21600" h="21600" extrusionOk="0">
                <a:moveTo>
                  <a:pt x="19405" y="19131"/>
                </a:moveTo>
                <a:moveTo>
                  <a:pt x="20560" y="20520"/>
                </a:moveTo>
                <a:lnTo>
                  <a:pt x="19867" y="19749"/>
                </a:lnTo>
                <a:lnTo>
                  <a:pt x="3119" y="19749"/>
                </a:lnTo>
                <a:lnTo>
                  <a:pt x="2426" y="20520"/>
                </a:lnTo>
                <a:lnTo>
                  <a:pt x="20560" y="20520"/>
                </a:lnTo>
                <a:close/>
              </a:path>
              <a:path w="21600" h="21600" extrusionOk="0">
                <a:moveTo>
                  <a:pt x="20560" y="20520"/>
                </a:moveTo>
                <a:moveTo>
                  <a:pt x="4620" y="16971"/>
                </a:moveTo>
                <a:lnTo>
                  <a:pt x="5313" y="16200"/>
                </a:lnTo>
                <a:lnTo>
                  <a:pt x="7624" y="16200"/>
                </a:lnTo>
                <a:lnTo>
                  <a:pt x="7624" y="14194"/>
                </a:lnTo>
                <a:lnTo>
                  <a:pt x="5891" y="14194"/>
                </a:lnTo>
                <a:lnTo>
                  <a:pt x="5891" y="0"/>
                </a:lnTo>
                <a:lnTo>
                  <a:pt x="12013" y="0"/>
                </a:lnTo>
                <a:lnTo>
                  <a:pt x="18135" y="0"/>
                </a:lnTo>
                <a:lnTo>
                  <a:pt x="18135" y="10800"/>
                </a:lnTo>
                <a:lnTo>
                  <a:pt x="18135" y="14194"/>
                </a:lnTo>
                <a:lnTo>
                  <a:pt x="16402" y="14194"/>
                </a:lnTo>
                <a:lnTo>
                  <a:pt x="16402" y="16200"/>
                </a:lnTo>
                <a:lnTo>
                  <a:pt x="17788" y="16200"/>
                </a:lnTo>
                <a:lnTo>
                  <a:pt x="19059" y="17743"/>
                </a:lnTo>
                <a:lnTo>
                  <a:pt x="21022" y="19903"/>
                </a:lnTo>
                <a:lnTo>
                  <a:pt x="21253" y="20057"/>
                </a:lnTo>
                <a:lnTo>
                  <a:pt x="21369" y="20366"/>
                </a:lnTo>
                <a:lnTo>
                  <a:pt x="21600" y="20674"/>
                </a:lnTo>
                <a:lnTo>
                  <a:pt x="21600" y="20829"/>
                </a:lnTo>
                <a:lnTo>
                  <a:pt x="21600" y="20983"/>
                </a:lnTo>
                <a:lnTo>
                  <a:pt x="21600" y="21137"/>
                </a:lnTo>
                <a:lnTo>
                  <a:pt x="21600" y="21291"/>
                </a:lnTo>
                <a:lnTo>
                  <a:pt x="21484" y="21446"/>
                </a:lnTo>
                <a:lnTo>
                  <a:pt x="21369" y="21446"/>
                </a:lnTo>
                <a:lnTo>
                  <a:pt x="21138" y="21600"/>
                </a:lnTo>
                <a:lnTo>
                  <a:pt x="21022" y="21600"/>
                </a:lnTo>
                <a:lnTo>
                  <a:pt x="10973" y="21600"/>
                </a:lnTo>
                <a:lnTo>
                  <a:pt x="2079" y="21600"/>
                </a:lnTo>
                <a:lnTo>
                  <a:pt x="1848" y="21600"/>
                </a:lnTo>
                <a:lnTo>
                  <a:pt x="1733" y="21446"/>
                </a:lnTo>
                <a:lnTo>
                  <a:pt x="1617" y="21446"/>
                </a:lnTo>
                <a:lnTo>
                  <a:pt x="1502" y="21291"/>
                </a:lnTo>
                <a:lnTo>
                  <a:pt x="1386" y="21291"/>
                </a:lnTo>
                <a:lnTo>
                  <a:pt x="1386" y="21137"/>
                </a:lnTo>
                <a:lnTo>
                  <a:pt x="1386" y="20983"/>
                </a:lnTo>
                <a:lnTo>
                  <a:pt x="1386" y="20829"/>
                </a:lnTo>
                <a:lnTo>
                  <a:pt x="1502" y="20674"/>
                </a:lnTo>
                <a:lnTo>
                  <a:pt x="1617" y="20366"/>
                </a:lnTo>
                <a:lnTo>
                  <a:pt x="1733" y="20057"/>
                </a:lnTo>
                <a:lnTo>
                  <a:pt x="1964" y="19903"/>
                </a:lnTo>
                <a:lnTo>
                  <a:pt x="0" y="19903"/>
                </a:lnTo>
                <a:lnTo>
                  <a:pt x="0" y="10800"/>
                </a:lnTo>
                <a:lnTo>
                  <a:pt x="0" y="2777"/>
                </a:lnTo>
                <a:lnTo>
                  <a:pt x="4620" y="2777"/>
                </a:lnTo>
                <a:lnTo>
                  <a:pt x="4620" y="16971"/>
                </a:lnTo>
                <a:moveTo>
                  <a:pt x="4620" y="16971"/>
                </a:moveTo>
                <a:moveTo>
                  <a:pt x="4620" y="16971"/>
                </a:moveTo>
                <a:lnTo>
                  <a:pt x="4158" y="17434"/>
                </a:lnTo>
                <a:lnTo>
                  <a:pt x="2541" y="19286"/>
                </a:lnTo>
                <a:lnTo>
                  <a:pt x="1964" y="19903"/>
                </a:lnTo>
                <a:lnTo>
                  <a:pt x="4620" y="16971"/>
                </a:lnTo>
                <a:close/>
              </a:path>
              <a:path w="21600" h="21600" extrusionOk="0">
                <a:moveTo>
                  <a:pt x="7624" y="2314"/>
                </a:moveTo>
                <a:moveTo>
                  <a:pt x="16402" y="2314"/>
                </a:moveTo>
                <a:lnTo>
                  <a:pt x="16402" y="11880"/>
                </a:lnTo>
                <a:lnTo>
                  <a:pt x="7624" y="11880"/>
                </a:lnTo>
                <a:lnTo>
                  <a:pt x="7624" y="2314"/>
                </a:lnTo>
                <a:close/>
              </a:path>
              <a:path w="21600" h="21600" extrusionOk="0">
                <a:moveTo>
                  <a:pt x="578" y="4011"/>
                </a:moveTo>
                <a:moveTo>
                  <a:pt x="4043" y="4011"/>
                </a:moveTo>
                <a:lnTo>
                  <a:pt x="4043" y="4320"/>
                </a:lnTo>
                <a:lnTo>
                  <a:pt x="578" y="4320"/>
                </a:lnTo>
                <a:lnTo>
                  <a:pt x="578" y="4011"/>
                </a:lnTo>
                <a:close/>
                <a:moveTo>
                  <a:pt x="7624" y="14194"/>
                </a:moveTo>
                <a:lnTo>
                  <a:pt x="16402" y="14194"/>
                </a:lnTo>
                <a:lnTo>
                  <a:pt x="16402" y="16200"/>
                </a:lnTo>
                <a:lnTo>
                  <a:pt x="7624" y="16200"/>
                </a:ln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26" name="Document"/>
          <p:cNvSpPr>
            <a:spLocks noEditPoints="1" noChangeArrowheads="1"/>
          </p:cNvSpPr>
          <p:nvPr/>
        </p:nvSpPr>
        <p:spPr bwMode="auto">
          <a:xfrm>
            <a:off x="2627784" y="2204864"/>
            <a:ext cx="432048" cy="54006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3851920" y="2204864"/>
            <a:ext cx="212423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Данные (сообщение)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4355976" y="3203684"/>
            <a:ext cx="165618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Часть 1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3059832" y="3203684"/>
            <a:ext cx="1296144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Заголовок1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3131840" y="4787860"/>
            <a:ext cx="29163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IP-</a:t>
            </a:r>
            <a:r>
              <a:rPr lang="ru-RU" dirty="0" smtClean="0"/>
              <a:t>данные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1727684" y="4787860"/>
            <a:ext cx="1404156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IP-</a:t>
            </a:r>
            <a:r>
              <a:rPr lang="ru-RU" dirty="0" smtClean="0"/>
              <a:t>заголовок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1727684" y="5553236"/>
            <a:ext cx="43204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Данные кадра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503548" y="5553236"/>
            <a:ext cx="1224644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Заголовок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4355975" y="3599728"/>
            <a:ext cx="165618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Часть 2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3059832" y="3599728"/>
            <a:ext cx="1296144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Заголовок2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791580" y="1772816"/>
            <a:ext cx="86409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Хост А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2375756" y="1844824"/>
            <a:ext cx="104411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Процесс</a:t>
            </a:r>
            <a:endParaRPr lang="ru-RU" dirty="0"/>
          </a:p>
        </p:txBody>
      </p:sp>
      <p:sp>
        <p:nvSpPr>
          <p:cNvPr id="24" name="Стрелка вправо 23"/>
          <p:cNvSpPr/>
          <p:nvPr/>
        </p:nvSpPr>
        <p:spPr>
          <a:xfrm>
            <a:off x="1871700" y="2420888"/>
            <a:ext cx="504056" cy="216024"/>
          </a:xfrm>
          <a:prstGeom prst="rightArrow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>
            <a:off x="3275856" y="2420888"/>
            <a:ext cx="504056" cy="216024"/>
          </a:xfrm>
          <a:prstGeom prst="rightArrow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4355976" y="4031776"/>
            <a:ext cx="93610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Часть 3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3059833" y="4031776"/>
            <a:ext cx="1296144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Заголовок3</a:t>
            </a:r>
            <a:endParaRPr lang="ru-RU" dirty="0"/>
          </a:p>
        </p:txBody>
      </p:sp>
      <p:sp>
        <p:nvSpPr>
          <p:cNvPr id="28" name="Стрелка вниз 27"/>
          <p:cNvSpPr/>
          <p:nvPr/>
        </p:nvSpPr>
        <p:spPr>
          <a:xfrm>
            <a:off x="4644008" y="2888940"/>
            <a:ext cx="252028" cy="252028"/>
          </a:xfrm>
          <a:prstGeom prst="downArrow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низ 28"/>
          <p:cNvSpPr/>
          <p:nvPr/>
        </p:nvSpPr>
        <p:spPr>
          <a:xfrm>
            <a:off x="4644008" y="4473116"/>
            <a:ext cx="252028" cy="252028"/>
          </a:xfrm>
          <a:prstGeom prst="downArrow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низ 29"/>
          <p:cNvSpPr/>
          <p:nvPr/>
        </p:nvSpPr>
        <p:spPr>
          <a:xfrm>
            <a:off x="4644008" y="5229200"/>
            <a:ext cx="252028" cy="252028"/>
          </a:xfrm>
          <a:prstGeom prst="downArrow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низ 30"/>
          <p:cNvSpPr/>
          <p:nvPr/>
        </p:nvSpPr>
        <p:spPr>
          <a:xfrm>
            <a:off x="4680012" y="5985284"/>
            <a:ext cx="252028" cy="252028"/>
          </a:xfrm>
          <a:prstGeom prst="downArrow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3347864" y="6561348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3671900" y="6561348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3959932" y="6309320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4283968" y="6561348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4608004" y="6309320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4932040" y="6309320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5292080" y="6561348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rot="5400000">
            <a:off x="3865612" y="6439644"/>
            <a:ext cx="18864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rot="5400000">
            <a:off x="4153644" y="6431024"/>
            <a:ext cx="18864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rot="5400000">
            <a:off x="4513684" y="6431024"/>
            <a:ext cx="18864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rot="5400000">
            <a:off x="5125752" y="6439644"/>
            <a:ext cx="18864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Стрелка вправо 52"/>
          <p:cNvSpPr/>
          <p:nvPr/>
        </p:nvSpPr>
        <p:spPr>
          <a:xfrm>
            <a:off x="6300192" y="6237312"/>
            <a:ext cx="504056" cy="216024"/>
          </a:xfrm>
          <a:prstGeom prst="rightArrow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modem"/>
          <p:cNvSpPr>
            <a:spLocks noEditPoints="1" noChangeArrowheads="1"/>
          </p:cNvSpPr>
          <p:nvPr/>
        </p:nvSpPr>
        <p:spPr bwMode="auto">
          <a:xfrm>
            <a:off x="8028384" y="5517232"/>
            <a:ext cx="648072" cy="288032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5" name="modem"/>
          <p:cNvSpPr>
            <a:spLocks noEditPoints="1" noChangeArrowheads="1"/>
          </p:cNvSpPr>
          <p:nvPr/>
        </p:nvSpPr>
        <p:spPr bwMode="auto">
          <a:xfrm>
            <a:off x="7380312" y="6165304"/>
            <a:ext cx="648072" cy="288032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6" name="modem"/>
          <p:cNvSpPr>
            <a:spLocks noEditPoints="1" noChangeArrowheads="1"/>
          </p:cNvSpPr>
          <p:nvPr/>
        </p:nvSpPr>
        <p:spPr bwMode="auto">
          <a:xfrm>
            <a:off x="6984268" y="5445224"/>
            <a:ext cx="648072" cy="288032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Транспортный уровень (</a:t>
            </a:r>
            <a:r>
              <a:rPr lang="ru-RU" dirty="0" err="1" smtClean="0"/>
              <a:t>деинкапсуляция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44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908720"/>
            <a:ext cx="475252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На приемном конце транспортный уровень собирает все различные блоки, принадлежащие к одной и той же прикладной программе, проверяет их и те, которые свободны от ошибок, передает дальше или доставляет к прикладной программе в виде потока. После того как будет передан весь поток, транспортный уровень завершает соединение.</a:t>
            </a:r>
            <a:endParaRPr lang="ru-RU" dirty="0"/>
          </a:p>
        </p:txBody>
      </p:sp>
      <p:sp>
        <p:nvSpPr>
          <p:cNvPr id="6" name="Cloud"/>
          <p:cNvSpPr>
            <a:spLocks noChangeAspect="1" noEditPoints="1" noChangeArrowheads="1"/>
          </p:cNvSpPr>
          <p:nvPr/>
        </p:nvSpPr>
        <p:spPr bwMode="auto">
          <a:xfrm>
            <a:off x="359532" y="5229200"/>
            <a:ext cx="1826689" cy="1224136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000" dirty="0" smtClean="0"/>
              <a:t>Сеть</a:t>
            </a:r>
            <a:endParaRPr lang="ru-RU" sz="2000" dirty="0"/>
          </a:p>
        </p:txBody>
      </p:sp>
      <p:sp>
        <p:nvSpPr>
          <p:cNvPr id="7" name="computr3"/>
          <p:cNvSpPr>
            <a:spLocks noEditPoints="1" noChangeArrowheads="1"/>
          </p:cNvSpPr>
          <p:nvPr/>
        </p:nvSpPr>
        <p:spPr bwMode="auto">
          <a:xfrm>
            <a:off x="7668344" y="1340768"/>
            <a:ext cx="1044115" cy="720079"/>
          </a:xfrm>
          <a:custGeom>
            <a:avLst/>
            <a:gdLst>
              <a:gd name="T0" fmla="*/ 0 w 21600"/>
              <a:gd name="T1" fmla="*/ 10800 h 21600"/>
              <a:gd name="T2" fmla="*/ 10800 w 21600"/>
              <a:gd name="T3" fmla="*/ 0 h 21600"/>
              <a:gd name="T4" fmla="*/ 10800 w 21600"/>
              <a:gd name="T5" fmla="*/ 21600 h 21600"/>
              <a:gd name="T6" fmla="*/ 18135 w 21600"/>
              <a:gd name="T7" fmla="*/ 10800 h 21600"/>
              <a:gd name="T8" fmla="*/ 7811 w 21600"/>
              <a:gd name="T9" fmla="*/ 2584 h 21600"/>
              <a:gd name="T10" fmla="*/ 16359 w 21600"/>
              <a:gd name="T11" fmla="*/ 1176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8250" y="17743"/>
                </a:moveTo>
                <a:lnTo>
                  <a:pt x="17557" y="16971"/>
                </a:lnTo>
                <a:lnTo>
                  <a:pt x="5429" y="16971"/>
                </a:lnTo>
                <a:lnTo>
                  <a:pt x="4736" y="17743"/>
                </a:lnTo>
                <a:lnTo>
                  <a:pt x="18250" y="17743"/>
                </a:lnTo>
                <a:close/>
              </a:path>
              <a:path w="21600" h="21600" extrusionOk="0">
                <a:moveTo>
                  <a:pt x="18250" y="17743"/>
                </a:moveTo>
                <a:moveTo>
                  <a:pt x="19405" y="19131"/>
                </a:moveTo>
                <a:lnTo>
                  <a:pt x="18712" y="18360"/>
                </a:lnTo>
                <a:lnTo>
                  <a:pt x="4274" y="18360"/>
                </a:lnTo>
                <a:lnTo>
                  <a:pt x="3581" y="19131"/>
                </a:lnTo>
                <a:lnTo>
                  <a:pt x="19405" y="19131"/>
                </a:lnTo>
                <a:close/>
              </a:path>
              <a:path w="21600" h="21600" extrusionOk="0">
                <a:moveTo>
                  <a:pt x="19405" y="19131"/>
                </a:moveTo>
                <a:moveTo>
                  <a:pt x="20560" y="20520"/>
                </a:moveTo>
                <a:lnTo>
                  <a:pt x="19867" y="19749"/>
                </a:lnTo>
                <a:lnTo>
                  <a:pt x="3119" y="19749"/>
                </a:lnTo>
                <a:lnTo>
                  <a:pt x="2426" y="20520"/>
                </a:lnTo>
                <a:lnTo>
                  <a:pt x="20560" y="20520"/>
                </a:lnTo>
                <a:close/>
              </a:path>
              <a:path w="21600" h="21600" extrusionOk="0">
                <a:moveTo>
                  <a:pt x="20560" y="20520"/>
                </a:moveTo>
                <a:moveTo>
                  <a:pt x="4620" y="16971"/>
                </a:moveTo>
                <a:lnTo>
                  <a:pt x="5313" y="16200"/>
                </a:lnTo>
                <a:lnTo>
                  <a:pt x="7624" y="16200"/>
                </a:lnTo>
                <a:lnTo>
                  <a:pt x="7624" y="14194"/>
                </a:lnTo>
                <a:lnTo>
                  <a:pt x="5891" y="14194"/>
                </a:lnTo>
                <a:lnTo>
                  <a:pt x="5891" y="0"/>
                </a:lnTo>
                <a:lnTo>
                  <a:pt x="12013" y="0"/>
                </a:lnTo>
                <a:lnTo>
                  <a:pt x="18135" y="0"/>
                </a:lnTo>
                <a:lnTo>
                  <a:pt x="18135" y="10800"/>
                </a:lnTo>
                <a:lnTo>
                  <a:pt x="18135" y="14194"/>
                </a:lnTo>
                <a:lnTo>
                  <a:pt x="16402" y="14194"/>
                </a:lnTo>
                <a:lnTo>
                  <a:pt x="16402" y="16200"/>
                </a:lnTo>
                <a:lnTo>
                  <a:pt x="17788" y="16200"/>
                </a:lnTo>
                <a:lnTo>
                  <a:pt x="19059" y="17743"/>
                </a:lnTo>
                <a:lnTo>
                  <a:pt x="21022" y="19903"/>
                </a:lnTo>
                <a:lnTo>
                  <a:pt x="21253" y="20057"/>
                </a:lnTo>
                <a:lnTo>
                  <a:pt x="21369" y="20366"/>
                </a:lnTo>
                <a:lnTo>
                  <a:pt x="21600" y="20674"/>
                </a:lnTo>
                <a:lnTo>
                  <a:pt x="21600" y="20829"/>
                </a:lnTo>
                <a:lnTo>
                  <a:pt x="21600" y="20983"/>
                </a:lnTo>
                <a:lnTo>
                  <a:pt x="21600" y="21137"/>
                </a:lnTo>
                <a:lnTo>
                  <a:pt x="21600" y="21291"/>
                </a:lnTo>
                <a:lnTo>
                  <a:pt x="21484" y="21446"/>
                </a:lnTo>
                <a:lnTo>
                  <a:pt x="21369" y="21446"/>
                </a:lnTo>
                <a:lnTo>
                  <a:pt x="21138" y="21600"/>
                </a:lnTo>
                <a:lnTo>
                  <a:pt x="21022" y="21600"/>
                </a:lnTo>
                <a:lnTo>
                  <a:pt x="10973" y="21600"/>
                </a:lnTo>
                <a:lnTo>
                  <a:pt x="2079" y="21600"/>
                </a:lnTo>
                <a:lnTo>
                  <a:pt x="1848" y="21600"/>
                </a:lnTo>
                <a:lnTo>
                  <a:pt x="1733" y="21446"/>
                </a:lnTo>
                <a:lnTo>
                  <a:pt x="1617" y="21446"/>
                </a:lnTo>
                <a:lnTo>
                  <a:pt x="1502" y="21291"/>
                </a:lnTo>
                <a:lnTo>
                  <a:pt x="1386" y="21291"/>
                </a:lnTo>
                <a:lnTo>
                  <a:pt x="1386" y="21137"/>
                </a:lnTo>
                <a:lnTo>
                  <a:pt x="1386" y="20983"/>
                </a:lnTo>
                <a:lnTo>
                  <a:pt x="1386" y="20829"/>
                </a:lnTo>
                <a:lnTo>
                  <a:pt x="1502" y="20674"/>
                </a:lnTo>
                <a:lnTo>
                  <a:pt x="1617" y="20366"/>
                </a:lnTo>
                <a:lnTo>
                  <a:pt x="1733" y="20057"/>
                </a:lnTo>
                <a:lnTo>
                  <a:pt x="1964" y="19903"/>
                </a:lnTo>
                <a:lnTo>
                  <a:pt x="0" y="19903"/>
                </a:lnTo>
                <a:lnTo>
                  <a:pt x="0" y="10800"/>
                </a:lnTo>
                <a:lnTo>
                  <a:pt x="0" y="2777"/>
                </a:lnTo>
                <a:lnTo>
                  <a:pt x="4620" y="2777"/>
                </a:lnTo>
                <a:lnTo>
                  <a:pt x="4620" y="16971"/>
                </a:lnTo>
                <a:moveTo>
                  <a:pt x="4620" y="16971"/>
                </a:moveTo>
                <a:moveTo>
                  <a:pt x="4620" y="16971"/>
                </a:moveTo>
                <a:lnTo>
                  <a:pt x="4158" y="17434"/>
                </a:lnTo>
                <a:lnTo>
                  <a:pt x="2541" y="19286"/>
                </a:lnTo>
                <a:lnTo>
                  <a:pt x="1964" y="19903"/>
                </a:lnTo>
                <a:lnTo>
                  <a:pt x="4620" y="16971"/>
                </a:lnTo>
                <a:close/>
              </a:path>
              <a:path w="21600" h="21600" extrusionOk="0">
                <a:moveTo>
                  <a:pt x="7624" y="2314"/>
                </a:moveTo>
                <a:moveTo>
                  <a:pt x="16402" y="2314"/>
                </a:moveTo>
                <a:lnTo>
                  <a:pt x="16402" y="11880"/>
                </a:lnTo>
                <a:lnTo>
                  <a:pt x="7624" y="11880"/>
                </a:lnTo>
                <a:lnTo>
                  <a:pt x="7624" y="2314"/>
                </a:lnTo>
                <a:close/>
              </a:path>
              <a:path w="21600" h="21600" extrusionOk="0">
                <a:moveTo>
                  <a:pt x="578" y="4011"/>
                </a:moveTo>
                <a:moveTo>
                  <a:pt x="4043" y="4011"/>
                </a:moveTo>
                <a:lnTo>
                  <a:pt x="4043" y="4320"/>
                </a:lnTo>
                <a:lnTo>
                  <a:pt x="578" y="4320"/>
                </a:lnTo>
                <a:lnTo>
                  <a:pt x="578" y="4011"/>
                </a:lnTo>
                <a:close/>
                <a:moveTo>
                  <a:pt x="7624" y="14194"/>
                </a:moveTo>
                <a:lnTo>
                  <a:pt x="16402" y="14194"/>
                </a:lnTo>
                <a:lnTo>
                  <a:pt x="16402" y="16200"/>
                </a:lnTo>
                <a:lnTo>
                  <a:pt x="7624" y="16200"/>
                </a:ln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Document"/>
          <p:cNvSpPr>
            <a:spLocks noEditPoints="1" noChangeArrowheads="1"/>
          </p:cNvSpPr>
          <p:nvPr/>
        </p:nvSpPr>
        <p:spPr bwMode="auto">
          <a:xfrm>
            <a:off x="6480212" y="1304764"/>
            <a:ext cx="432048" cy="54006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5832140" y="2276872"/>
            <a:ext cx="212423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Данные (сообщение)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6336196" y="3275692"/>
            <a:ext cx="165618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Часть 1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040052" y="3275692"/>
            <a:ext cx="1296144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Заголовок1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112060" y="4859868"/>
            <a:ext cx="29163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IP-</a:t>
            </a:r>
            <a:r>
              <a:rPr lang="ru-RU" dirty="0" smtClean="0"/>
              <a:t>данные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3707904" y="4859868"/>
            <a:ext cx="1404156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IP-</a:t>
            </a:r>
            <a:r>
              <a:rPr lang="ru-RU" dirty="0" smtClean="0"/>
              <a:t>заголовок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3707904" y="5625244"/>
            <a:ext cx="43204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Данные кадра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2483768" y="5625244"/>
            <a:ext cx="1224644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Заголовок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6336195" y="3671736"/>
            <a:ext cx="165618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Часть 2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5040052" y="3671736"/>
            <a:ext cx="1296144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Заголовок2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7776356" y="908720"/>
            <a:ext cx="86409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Хост </a:t>
            </a:r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6228184" y="908720"/>
            <a:ext cx="104411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Процесс</a:t>
            </a:r>
            <a:endParaRPr lang="ru-RU" dirty="0"/>
          </a:p>
        </p:txBody>
      </p:sp>
      <p:sp>
        <p:nvSpPr>
          <p:cNvPr id="20" name="Стрелка вправо 19"/>
          <p:cNvSpPr/>
          <p:nvPr/>
        </p:nvSpPr>
        <p:spPr>
          <a:xfrm>
            <a:off x="7092280" y="1556792"/>
            <a:ext cx="504056" cy="216024"/>
          </a:xfrm>
          <a:prstGeom prst="rightArrow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6336196" y="4077072"/>
            <a:ext cx="93610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Часть 3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5040053" y="4077072"/>
            <a:ext cx="1296144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Заголовок3</a:t>
            </a:r>
            <a:endParaRPr lang="ru-RU" dirty="0"/>
          </a:p>
        </p:txBody>
      </p:sp>
      <p:sp>
        <p:nvSpPr>
          <p:cNvPr id="24" name="Стрелка вниз 23"/>
          <p:cNvSpPr/>
          <p:nvPr/>
        </p:nvSpPr>
        <p:spPr>
          <a:xfrm flipV="1">
            <a:off x="6624228" y="2960948"/>
            <a:ext cx="252028" cy="252028"/>
          </a:xfrm>
          <a:prstGeom prst="downArrow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низ 24"/>
          <p:cNvSpPr/>
          <p:nvPr/>
        </p:nvSpPr>
        <p:spPr>
          <a:xfrm flipV="1">
            <a:off x="6624228" y="4545124"/>
            <a:ext cx="252028" cy="252028"/>
          </a:xfrm>
          <a:prstGeom prst="downArrow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низ 25"/>
          <p:cNvSpPr/>
          <p:nvPr/>
        </p:nvSpPr>
        <p:spPr>
          <a:xfrm flipV="1">
            <a:off x="6624228" y="5301208"/>
            <a:ext cx="252028" cy="252028"/>
          </a:xfrm>
          <a:prstGeom prst="downArrow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низ 26"/>
          <p:cNvSpPr/>
          <p:nvPr/>
        </p:nvSpPr>
        <p:spPr>
          <a:xfrm flipV="1">
            <a:off x="6660232" y="6057292"/>
            <a:ext cx="252028" cy="252028"/>
          </a:xfrm>
          <a:prstGeom prst="downArrow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5076056" y="6633356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5400092" y="6633356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5688124" y="6381328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6012160" y="6633356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6336196" y="6381328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6660232" y="6381328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7020272" y="6633356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5400000">
            <a:off x="5593804" y="6511652"/>
            <a:ext cx="18864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rot="5400000">
            <a:off x="5881836" y="6503032"/>
            <a:ext cx="18864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5400000">
            <a:off x="6241876" y="6503032"/>
            <a:ext cx="18864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rot="5400000">
            <a:off x="6853944" y="6511652"/>
            <a:ext cx="18864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Стрелка вправо 38"/>
          <p:cNvSpPr/>
          <p:nvPr/>
        </p:nvSpPr>
        <p:spPr>
          <a:xfrm>
            <a:off x="2051720" y="6273316"/>
            <a:ext cx="504056" cy="216024"/>
          </a:xfrm>
          <a:prstGeom prst="rightArrow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трелка вниз 39"/>
          <p:cNvSpPr/>
          <p:nvPr/>
        </p:nvSpPr>
        <p:spPr>
          <a:xfrm flipV="1">
            <a:off x="6624228" y="1988840"/>
            <a:ext cx="252028" cy="252028"/>
          </a:xfrm>
          <a:prstGeom prst="downArrow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протоколы транспортного уровня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45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31540" y="980728"/>
          <a:ext cx="8280920" cy="533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40460"/>
                <a:gridCol w="4140460"/>
              </a:tblGrid>
              <a:tr h="12378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UDP</a:t>
                      </a:r>
                      <a:endParaRPr lang="ru-RU" sz="20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TCP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13692">
                <a:tc>
                  <a:txBody>
                    <a:bodyPr/>
                    <a:lstStyle/>
                    <a:p>
                      <a:r>
                        <a:rPr lang="ru-RU" b="0" dirty="0" smtClean="0"/>
                        <a:t>Отправка </a:t>
                      </a:r>
                      <a:r>
                        <a:rPr lang="ru-RU" b="0" i="1" baseline="0" dirty="0" smtClean="0"/>
                        <a:t>дейтаграмм</a:t>
                      </a:r>
                      <a:r>
                        <a:rPr lang="ru-RU" b="0" baseline="0" dirty="0" smtClean="0"/>
                        <a:t> без установления соединения</a:t>
                      </a:r>
                      <a:endParaRPr lang="ru-RU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b="0" i="0" dirty="0" smtClean="0"/>
                        <a:t>Отправка </a:t>
                      </a:r>
                      <a:r>
                        <a:rPr lang="ru-RU" b="0" i="1" dirty="0" smtClean="0"/>
                        <a:t>потока данных </a:t>
                      </a:r>
                      <a:r>
                        <a:rPr lang="ru-RU" b="0" i="0" dirty="0" smtClean="0"/>
                        <a:t>с установлением логического соединения</a:t>
                      </a:r>
                      <a:endParaRPr lang="ru-RU" b="0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13692">
                <a:tc>
                  <a:txBody>
                    <a:bodyPr/>
                    <a:lstStyle/>
                    <a:p>
                      <a:r>
                        <a:rPr lang="ru-RU" i="1" dirty="0" smtClean="0"/>
                        <a:t>Ненадежный</a:t>
                      </a:r>
                      <a:r>
                        <a:rPr lang="ru-RU" dirty="0" smtClean="0"/>
                        <a:t> (контроль доставки дейтаграмм</a:t>
                      </a:r>
                      <a:r>
                        <a:rPr lang="ru-RU" baseline="0" dirty="0" smtClean="0"/>
                        <a:t> перекладывается на прикладную программу, возможны потери, ошибки и дублирование)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Надежный </a:t>
                      </a:r>
                      <a:r>
                        <a:rPr lang="ru-RU" i="0" dirty="0" smtClean="0"/>
                        <a:t>(контролирует</a:t>
                      </a:r>
                      <a:r>
                        <a:rPr lang="ru-RU" i="0" baseline="0" dirty="0" smtClean="0"/>
                        <a:t> полную доставку всех данных потока)</a:t>
                      </a:r>
                      <a:endParaRPr lang="ru-RU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13692">
                <a:tc>
                  <a:txBody>
                    <a:bodyPr/>
                    <a:lstStyle/>
                    <a:p>
                      <a:r>
                        <a:rPr lang="ru-RU" i="1" dirty="0" smtClean="0"/>
                        <a:t>Неупорядоченность</a:t>
                      </a:r>
                      <a:r>
                        <a:rPr lang="ru-RU" dirty="0" smtClean="0"/>
                        <a:t> (пакеты могут быть получены не в том порядке, в каком они были отправлены)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Упорядоченность</a:t>
                      </a:r>
                      <a:r>
                        <a:rPr lang="ru-RU" dirty="0" smtClean="0"/>
                        <a:t> (поступившие пакеты упорядочиваются перед передачей приложению)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13692">
                <a:tc>
                  <a:txBody>
                    <a:bodyPr/>
                    <a:lstStyle/>
                    <a:p>
                      <a:r>
                        <a:rPr lang="ru-RU" i="1" dirty="0" smtClean="0"/>
                        <a:t>Легковесность</a:t>
                      </a:r>
                      <a:r>
                        <a:rPr lang="ru-RU" dirty="0" smtClean="0"/>
                        <a:t> (небольшой служебный трафик)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Тяжеловесность</a:t>
                      </a:r>
                      <a:r>
                        <a:rPr lang="ru-RU" dirty="0" smtClean="0"/>
                        <a:t> (дополнительный</a:t>
                      </a:r>
                      <a:r>
                        <a:rPr lang="ru-RU" baseline="0" dirty="0" smtClean="0"/>
                        <a:t> трафик для установления соединения и контроля доставки пакетов)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13692">
                <a:tc>
                  <a:txBody>
                    <a:bodyPr/>
                    <a:lstStyle/>
                    <a:p>
                      <a:r>
                        <a:rPr lang="ru-RU" dirty="0" smtClean="0"/>
                        <a:t>Быстрая</a:t>
                      </a:r>
                      <a:r>
                        <a:rPr lang="ru-RU" baseline="0" dirty="0" smtClean="0"/>
                        <a:t> доставка данных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Ожидание</a:t>
                      </a:r>
                      <a:r>
                        <a:rPr lang="ru-RU" baseline="0" dirty="0" smtClean="0"/>
                        <a:t> доставки всех отправленных данных приводит к задержкам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13692">
                <a:tc>
                  <a:txBody>
                    <a:bodyPr/>
                    <a:lstStyle/>
                    <a:p>
                      <a:r>
                        <a:rPr lang="ru-RU" dirty="0" smtClean="0"/>
                        <a:t>Может создавать </a:t>
                      </a:r>
                      <a:r>
                        <a:rPr lang="ru-RU" i="1" dirty="0" smtClean="0"/>
                        <a:t>широковещательную</a:t>
                      </a:r>
                      <a:r>
                        <a:rPr lang="ru-RU" dirty="0" smtClean="0"/>
                        <a:t> рассылку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i="1" dirty="0" smtClean="0"/>
                        <a:t>Широковещательная</a:t>
                      </a:r>
                      <a:r>
                        <a:rPr lang="ru-RU" dirty="0" smtClean="0"/>
                        <a:t> рассылка невозможна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Порт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46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836712"/>
            <a:ext cx="828092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b="1" dirty="0" smtClean="0"/>
              <a:t>Порт</a:t>
            </a:r>
            <a:r>
              <a:rPr lang="ru-RU" dirty="0" smtClean="0"/>
              <a:t> – это уникальный 16-битный номер (идентификатор) от 0 до 65 535, назначаемый каждому приложению для приема/передачи данных. </a:t>
            </a:r>
          </a:p>
          <a:p>
            <a:pPr indent="355600" algn="just"/>
            <a:r>
              <a:rPr lang="ru-RU" dirty="0" smtClean="0"/>
              <a:t>Каждый порт может быть занят только одной программой, и в этот момент не может использоваться другой программой. Но порты TCP не пересекаются с портами UDP. То есть,  передача через порт 1234 по протоколу TCP не будет мешать обмену по UDP через порт 1234.</a:t>
            </a:r>
          </a:p>
          <a:p>
            <a:pPr indent="355600" algn="just"/>
            <a:r>
              <a:rPr lang="ru-RU" dirty="0" smtClean="0"/>
              <a:t>Порт сервера и клиента при передаче </a:t>
            </a:r>
            <a:r>
              <a:rPr lang="ru-RU" b="1" dirty="0" smtClean="0"/>
              <a:t>не</a:t>
            </a:r>
            <a:r>
              <a:rPr lang="ru-RU" dirty="0" smtClean="0"/>
              <a:t> обязаны совпадать.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95536" y="2873839"/>
            <a:ext cx="828092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b="1" dirty="0" smtClean="0"/>
              <a:t>Типы портов:</a:t>
            </a:r>
          </a:p>
          <a:p>
            <a:pPr indent="355600" algn="just">
              <a:buFont typeface="Arial" pitchFamily="34" charset="0"/>
              <a:buChar char="•"/>
            </a:pPr>
            <a:r>
              <a:rPr lang="ru-RU" dirty="0" smtClean="0"/>
              <a:t>0 – зарезервирован (указывается как порт отправителя, если обратной передачи данных не предусмотрено);</a:t>
            </a:r>
          </a:p>
          <a:p>
            <a:pPr indent="355600" algn="just">
              <a:buFont typeface="Arial" pitchFamily="34" charset="0"/>
              <a:buChar char="•"/>
            </a:pPr>
            <a:r>
              <a:rPr lang="ru-RU" dirty="0" smtClean="0"/>
              <a:t>1.. 1023 –  </a:t>
            </a:r>
            <a:r>
              <a:rPr lang="ru-RU" b="1" dirty="0" smtClean="0"/>
              <a:t>закрепленные</a:t>
            </a:r>
            <a:r>
              <a:rPr lang="ru-RU" dirty="0" smtClean="0"/>
              <a:t> порты - общеизвестные службы (почта, </a:t>
            </a:r>
            <a:r>
              <a:rPr lang="en-US" dirty="0" smtClean="0"/>
              <a:t>HTTP</a:t>
            </a:r>
            <a:r>
              <a:rPr lang="ru-RU" dirty="0" smtClean="0"/>
              <a:t> и др.);</a:t>
            </a:r>
          </a:p>
          <a:p>
            <a:pPr indent="355600" algn="just">
              <a:buFont typeface="Arial" pitchFamily="34" charset="0"/>
              <a:buChar char="•"/>
            </a:pPr>
            <a:r>
              <a:rPr lang="ru-RU" dirty="0" smtClean="0"/>
              <a:t>1024.. 49 151 – </a:t>
            </a:r>
            <a:r>
              <a:rPr lang="ru-RU" b="1" dirty="0" err="1" smtClean="0"/>
              <a:t>регистриуемые</a:t>
            </a:r>
            <a:r>
              <a:rPr lang="ru-RU" dirty="0" smtClean="0"/>
              <a:t> порты - зарегистрированные </a:t>
            </a:r>
            <a:r>
              <a:rPr lang="en-US" dirty="0" smtClean="0"/>
              <a:t>IANA </a:t>
            </a:r>
            <a:r>
              <a:rPr lang="ru-RU" dirty="0" smtClean="0"/>
              <a:t>службы ;</a:t>
            </a:r>
          </a:p>
          <a:p>
            <a:pPr indent="355600" algn="just">
              <a:buFont typeface="Arial" pitchFamily="34" charset="0"/>
              <a:buChar char="•"/>
            </a:pPr>
            <a:r>
              <a:rPr lang="ru-RU" dirty="0" smtClean="0"/>
              <a:t>49 152.. 65 535 – </a:t>
            </a:r>
            <a:r>
              <a:rPr lang="ru-RU" b="1" dirty="0" smtClean="0"/>
              <a:t>динамические</a:t>
            </a:r>
            <a:r>
              <a:rPr lang="ru-RU" dirty="0" smtClean="0"/>
              <a:t> порты, могут использоваться любыми программами для любых целей. Чаще всего выбирается случайно.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4905164"/>
            <a:ext cx="82809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/>
              <a:t>В </a:t>
            </a:r>
            <a:r>
              <a:rPr lang="en-US" dirty="0" smtClean="0"/>
              <a:t>Windows </a:t>
            </a:r>
            <a:r>
              <a:rPr lang="ru-RU" dirty="0" smtClean="0"/>
              <a:t>перечень портов для общеизвестных и зарегистрированных служб хранится в файле 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%SystemRoot%\system32\drivers\etc\services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5697252"/>
            <a:ext cx="8316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В сочетании с </a:t>
            </a:r>
            <a:r>
              <a:rPr lang="en-US" dirty="0" smtClean="0"/>
              <a:t>IP-</a:t>
            </a:r>
            <a:r>
              <a:rPr lang="ru-RU" dirty="0" smtClean="0"/>
              <a:t>адресом порт обычно записывается через двоеточие:</a:t>
            </a:r>
          </a:p>
          <a:p>
            <a:pPr algn="just"/>
            <a:r>
              <a:rPr lang="ru-RU" dirty="0" smtClean="0">
                <a:latin typeface="Courier New" pitchFamily="49" charset="0"/>
                <a:cs typeface="Courier New" pitchFamily="49" charset="0"/>
              </a:rPr>
              <a:t>127.0.0.1:8080	192.169.1.10:51076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Система доменных имен </a:t>
            </a:r>
            <a:r>
              <a:rPr lang="en-US" dirty="0" smtClean="0"/>
              <a:t>(DNS)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47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31540" y="727038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smtClean="0"/>
              <a:t>Domain Name System </a:t>
            </a:r>
            <a:r>
              <a:rPr lang="ru-RU" dirty="0" smtClean="0"/>
              <a:t>позволяет вместо числовых </a:t>
            </a:r>
            <a:r>
              <a:rPr lang="en-US" dirty="0" smtClean="0"/>
              <a:t>IP-</a:t>
            </a:r>
            <a:r>
              <a:rPr lang="ru-RU" dirty="0" smtClean="0"/>
              <a:t>адресов использовать более понятные человеку символьные имена хостов.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67544" y="2114272"/>
            <a:ext cx="180669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sagmu.ru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979712" y="4355812"/>
            <a:ext cx="165618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yandex.ru</a:t>
            </a:r>
            <a:endParaRPr lang="ru-RU" dirty="0"/>
          </a:p>
        </p:txBody>
      </p:sp>
      <p:sp>
        <p:nvSpPr>
          <p:cNvPr id="117" name="TextBox 116"/>
          <p:cNvSpPr txBox="1"/>
          <p:nvPr/>
        </p:nvSpPr>
        <p:spPr>
          <a:xfrm>
            <a:off x="4572000" y="2195572"/>
            <a:ext cx="187220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semenychev.ru</a:t>
            </a:r>
            <a:endParaRPr lang="ru-RU" dirty="0"/>
          </a:p>
        </p:txBody>
      </p:sp>
      <p:sp>
        <p:nvSpPr>
          <p:cNvPr id="177" name="TextBox 176"/>
          <p:cNvSpPr txBox="1"/>
          <p:nvPr/>
        </p:nvSpPr>
        <p:spPr>
          <a:xfrm>
            <a:off x="2699792" y="2339588"/>
            <a:ext cx="154817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46.20.71.169 </a:t>
            </a:r>
            <a:endParaRPr lang="ru-RU" dirty="0"/>
          </a:p>
        </p:txBody>
      </p:sp>
      <p:cxnSp>
        <p:nvCxnSpPr>
          <p:cNvPr id="179" name="Прямая соединительная линия 178"/>
          <p:cNvCxnSpPr>
            <a:stCxn id="7" idx="3"/>
            <a:endCxn id="177" idx="1"/>
          </p:cNvCxnSpPr>
          <p:nvPr/>
        </p:nvCxnSpPr>
        <p:spPr>
          <a:xfrm>
            <a:off x="2274236" y="2298938"/>
            <a:ext cx="425556" cy="2253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0" name="TextBox 179"/>
          <p:cNvSpPr txBox="1"/>
          <p:nvPr/>
        </p:nvSpPr>
        <p:spPr>
          <a:xfrm>
            <a:off x="4572000" y="2663624"/>
            <a:ext cx="187220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globmedia.ru</a:t>
            </a:r>
            <a:endParaRPr lang="ru-RU" dirty="0"/>
          </a:p>
        </p:txBody>
      </p:sp>
      <p:sp>
        <p:nvSpPr>
          <p:cNvPr id="181" name="TextBox 180"/>
          <p:cNvSpPr txBox="1"/>
          <p:nvPr/>
        </p:nvSpPr>
        <p:spPr>
          <a:xfrm>
            <a:off x="4572000" y="3095672"/>
            <a:ext cx="187220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www.uprava.net</a:t>
            </a:r>
            <a:endParaRPr lang="ru-RU" dirty="0"/>
          </a:p>
        </p:txBody>
      </p:sp>
      <p:sp>
        <p:nvSpPr>
          <p:cNvPr id="182" name="TextBox 181"/>
          <p:cNvSpPr txBox="1"/>
          <p:nvPr/>
        </p:nvSpPr>
        <p:spPr>
          <a:xfrm>
            <a:off x="7308304" y="2744924"/>
            <a:ext cx="162018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91.231.84.106</a:t>
            </a:r>
            <a:endParaRPr lang="ru-RU" dirty="0"/>
          </a:p>
        </p:txBody>
      </p:sp>
      <p:cxnSp>
        <p:nvCxnSpPr>
          <p:cNvPr id="184" name="Прямая соединительная линия 183"/>
          <p:cNvCxnSpPr>
            <a:stCxn id="117" idx="3"/>
            <a:endCxn id="182" idx="1"/>
          </p:cNvCxnSpPr>
          <p:nvPr/>
        </p:nvCxnSpPr>
        <p:spPr>
          <a:xfrm>
            <a:off x="6444208" y="2380238"/>
            <a:ext cx="864096" cy="5493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6" name="Прямая соединительная линия 185"/>
          <p:cNvCxnSpPr>
            <a:stCxn id="180" idx="3"/>
            <a:endCxn id="182" idx="1"/>
          </p:cNvCxnSpPr>
          <p:nvPr/>
        </p:nvCxnSpPr>
        <p:spPr>
          <a:xfrm>
            <a:off x="6444208" y="2848290"/>
            <a:ext cx="864096" cy="813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8" name="Прямая соединительная линия 187"/>
          <p:cNvCxnSpPr>
            <a:stCxn id="181" idx="3"/>
            <a:endCxn id="182" idx="1"/>
          </p:cNvCxnSpPr>
          <p:nvPr/>
        </p:nvCxnSpPr>
        <p:spPr>
          <a:xfrm flipV="1">
            <a:off x="6444208" y="2929590"/>
            <a:ext cx="864096" cy="3507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0" name="TextBox 189"/>
          <p:cNvSpPr txBox="1"/>
          <p:nvPr/>
        </p:nvSpPr>
        <p:spPr>
          <a:xfrm>
            <a:off x="467544" y="3158388"/>
            <a:ext cx="187220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moodle.sagmu.ru</a:t>
            </a:r>
            <a:endParaRPr lang="ru-RU" dirty="0"/>
          </a:p>
        </p:txBody>
      </p:sp>
      <p:sp>
        <p:nvSpPr>
          <p:cNvPr id="191" name="TextBox 190"/>
          <p:cNvSpPr txBox="1"/>
          <p:nvPr/>
        </p:nvSpPr>
        <p:spPr>
          <a:xfrm>
            <a:off x="2663788" y="3158388"/>
            <a:ext cx="158417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46.20.71.172 </a:t>
            </a:r>
            <a:endParaRPr lang="ru-RU" dirty="0"/>
          </a:p>
        </p:txBody>
      </p:sp>
      <p:cxnSp>
        <p:nvCxnSpPr>
          <p:cNvPr id="192" name="Прямая соединительная линия 191"/>
          <p:cNvCxnSpPr>
            <a:stCxn id="190" idx="3"/>
            <a:endCxn id="191" idx="1"/>
          </p:cNvCxnSpPr>
          <p:nvPr/>
        </p:nvCxnSpPr>
        <p:spPr>
          <a:xfrm>
            <a:off x="2339752" y="3343054"/>
            <a:ext cx="3240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5" name="TextBox 214"/>
          <p:cNvSpPr txBox="1"/>
          <p:nvPr/>
        </p:nvSpPr>
        <p:spPr>
          <a:xfrm>
            <a:off x="467544" y="2555612"/>
            <a:ext cx="183620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ns.sagmu.ru</a:t>
            </a:r>
            <a:endParaRPr lang="ru-RU" dirty="0"/>
          </a:p>
        </p:txBody>
      </p:sp>
      <p:sp>
        <p:nvSpPr>
          <p:cNvPr id="216" name="TextBox 215"/>
          <p:cNvSpPr txBox="1"/>
          <p:nvPr/>
        </p:nvSpPr>
        <p:spPr>
          <a:xfrm>
            <a:off x="467544" y="3743744"/>
            <a:ext cx="187220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isu.smim.ru</a:t>
            </a:r>
            <a:endParaRPr lang="ru-RU" dirty="0"/>
          </a:p>
        </p:txBody>
      </p:sp>
      <p:sp>
        <p:nvSpPr>
          <p:cNvPr id="217" name="TextBox 216"/>
          <p:cNvSpPr txBox="1"/>
          <p:nvPr/>
        </p:nvSpPr>
        <p:spPr>
          <a:xfrm>
            <a:off x="2663788" y="3743744"/>
            <a:ext cx="158417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80.249.164.74</a:t>
            </a:r>
            <a:endParaRPr lang="ru-RU" dirty="0"/>
          </a:p>
        </p:txBody>
      </p:sp>
      <p:cxnSp>
        <p:nvCxnSpPr>
          <p:cNvPr id="218" name="Прямая соединительная линия 217"/>
          <p:cNvCxnSpPr>
            <a:stCxn id="216" idx="3"/>
            <a:endCxn id="217" idx="1"/>
          </p:cNvCxnSpPr>
          <p:nvPr/>
        </p:nvCxnSpPr>
        <p:spPr>
          <a:xfrm>
            <a:off x="2339752" y="3928410"/>
            <a:ext cx="3240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6" name="Прямая соединительная линия 225"/>
          <p:cNvCxnSpPr>
            <a:stCxn id="215" idx="3"/>
            <a:endCxn id="177" idx="1"/>
          </p:cNvCxnSpPr>
          <p:nvPr/>
        </p:nvCxnSpPr>
        <p:spPr>
          <a:xfrm flipV="1">
            <a:off x="2303748" y="2524254"/>
            <a:ext cx="396044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1" name="TextBox 230"/>
          <p:cNvSpPr txBox="1"/>
          <p:nvPr/>
        </p:nvSpPr>
        <p:spPr>
          <a:xfrm>
            <a:off x="4572000" y="3563724"/>
            <a:ext cx="190821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...</a:t>
            </a:r>
            <a:endParaRPr lang="ru-RU" dirty="0"/>
          </a:p>
        </p:txBody>
      </p:sp>
      <p:cxnSp>
        <p:nvCxnSpPr>
          <p:cNvPr id="232" name="Прямая соединительная линия 231"/>
          <p:cNvCxnSpPr>
            <a:stCxn id="231" idx="3"/>
            <a:endCxn id="182" idx="1"/>
          </p:cNvCxnSpPr>
          <p:nvPr/>
        </p:nvCxnSpPr>
        <p:spPr>
          <a:xfrm flipV="1">
            <a:off x="6480212" y="2929590"/>
            <a:ext cx="828092" cy="818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1" name="TextBox 240"/>
          <p:cNvSpPr txBox="1"/>
          <p:nvPr/>
        </p:nvSpPr>
        <p:spPr>
          <a:xfrm>
            <a:off x="5580112" y="4752528"/>
            <a:ext cx="169218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213.180.193.11</a:t>
            </a:r>
            <a:endParaRPr lang="ru-RU" dirty="0"/>
          </a:p>
        </p:txBody>
      </p:sp>
      <p:sp>
        <p:nvSpPr>
          <p:cNvPr id="242" name="TextBox 241"/>
          <p:cNvSpPr txBox="1"/>
          <p:nvPr/>
        </p:nvSpPr>
        <p:spPr>
          <a:xfrm>
            <a:off x="5580112" y="4212468"/>
            <a:ext cx="169218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93.158.134.11</a:t>
            </a:r>
            <a:endParaRPr lang="ru-RU" dirty="0"/>
          </a:p>
        </p:txBody>
      </p:sp>
      <p:sp>
        <p:nvSpPr>
          <p:cNvPr id="243" name="TextBox 242"/>
          <p:cNvSpPr txBox="1"/>
          <p:nvPr/>
        </p:nvSpPr>
        <p:spPr>
          <a:xfrm>
            <a:off x="5580112" y="5256584"/>
            <a:ext cx="172819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213.180.204.11</a:t>
            </a:r>
            <a:endParaRPr lang="ru-RU" dirty="0"/>
          </a:p>
        </p:txBody>
      </p:sp>
      <p:sp>
        <p:nvSpPr>
          <p:cNvPr id="244" name="TextBox 243"/>
          <p:cNvSpPr txBox="1"/>
          <p:nvPr/>
        </p:nvSpPr>
        <p:spPr>
          <a:xfrm>
            <a:off x="1979712" y="5327920"/>
            <a:ext cx="165618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ya.ru</a:t>
            </a:r>
            <a:endParaRPr lang="ru-RU" dirty="0"/>
          </a:p>
        </p:txBody>
      </p:sp>
      <p:cxnSp>
        <p:nvCxnSpPr>
          <p:cNvPr id="245" name="Прямая соединительная линия 244"/>
          <p:cNvCxnSpPr>
            <a:stCxn id="301" idx="6"/>
            <a:endCxn id="242" idx="1"/>
          </p:cNvCxnSpPr>
          <p:nvPr/>
        </p:nvCxnSpPr>
        <p:spPr>
          <a:xfrm flipV="1">
            <a:off x="4680012" y="4397134"/>
            <a:ext cx="900100" cy="11200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8" name="TextBox 247"/>
          <p:cNvSpPr txBox="1"/>
          <p:nvPr/>
        </p:nvSpPr>
        <p:spPr>
          <a:xfrm>
            <a:off x="5580112" y="5796644"/>
            <a:ext cx="172819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87.250.250.3</a:t>
            </a:r>
            <a:endParaRPr lang="ru-RU" dirty="0"/>
          </a:p>
        </p:txBody>
      </p:sp>
      <p:cxnSp>
        <p:nvCxnSpPr>
          <p:cNvPr id="249" name="Прямая соединительная линия 248"/>
          <p:cNvCxnSpPr>
            <a:stCxn id="301" idx="6"/>
            <a:endCxn id="241" idx="1"/>
          </p:cNvCxnSpPr>
          <p:nvPr/>
        </p:nvCxnSpPr>
        <p:spPr>
          <a:xfrm flipV="1">
            <a:off x="4680012" y="4937194"/>
            <a:ext cx="900100" cy="5800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2" name="Прямая соединительная линия 251"/>
          <p:cNvCxnSpPr>
            <a:stCxn id="301" idx="6"/>
            <a:endCxn id="243" idx="1"/>
          </p:cNvCxnSpPr>
          <p:nvPr/>
        </p:nvCxnSpPr>
        <p:spPr>
          <a:xfrm flipV="1">
            <a:off x="4680012" y="5441250"/>
            <a:ext cx="900100" cy="759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5" name="Прямая соединительная линия 254"/>
          <p:cNvCxnSpPr>
            <a:stCxn id="301" idx="6"/>
            <a:endCxn id="248" idx="1"/>
          </p:cNvCxnSpPr>
          <p:nvPr/>
        </p:nvCxnSpPr>
        <p:spPr>
          <a:xfrm>
            <a:off x="4680012" y="5517232"/>
            <a:ext cx="900100" cy="4640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3" name="TextBox 262"/>
          <p:cNvSpPr txBox="1"/>
          <p:nvPr/>
        </p:nvSpPr>
        <p:spPr>
          <a:xfrm>
            <a:off x="1979712" y="4859868"/>
            <a:ext cx="165618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www.yandex.ru</a:t>
            </a:r>
            <a:endParaRPr lang="ru-RU" dirty="0"/>
          </a:p>
        </p:txBody>
      </p:sp>
      <p:sp>
        <p:nvSpPr>
          <p:cNvPr id="269" name="TextBox 268"/>
          <p:cNvSpPr txBox="1"/>
          <p:nvPr/>
        </p:nvSpPr>
        <p:spPr>
          <a:xfrm>
            <a:off x="1979712" y="5795972"/>
            <a:ext cx="165618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yandx.ru</a:t>
            </a:r>
            <a:endParaRPr lang="ru-RU" dirty="0"/>
          </a:p>
        </p:txBody>
      </p:sp>
      <p:sp>
        <p:nvSpPr>
          <p:cNvPr id="280" name="TextBox 279"/>
          <p:cNvSpPr txBox="1"/>
          <p:nvPr/>
        </p:nvSpPr>
        <p:spPr>
          <a:xfrm>
            <a:off x="5580112" y="6300028"/>
            <a:ext cx="172819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...</a:t>
            </a:r>
            <a:endParaRPr lang="ru-RU" dirty="0"/>
          </a:p>
        </p:txBody>
      </p:sp>
      <p:cxnSp>
        <p:nvCxnSpPr>
          <p:cNvPr id="285" name="Прямая соединительная линия 284"/>
          <p:cNvCxnSpPr>
            <a:stCxn id="301" idx="6"/>
            <a:endCxn id="280" idx="1"/>
          </p:cNvCxnSpPr>
          <p:nvPr/>
        </p:nvCxnSpPr>
        <p:spPr>
          <a:xfrm>
            <a:off x="4680012" y="5517232"/>
            <a:ext cx="900100" cy="9674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1" name="Овал 300"/>
          <p:cNvSpPr/>
          <p:nvPr/>
        </p:nvSpPr>
        <p:spPr>
          <a:xfrm>
            <a:off x="4463988" y="5409220"/>
            <a:ext cx="216024" cy="21602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7" name="TextBox 316"/>
          <p:cNvSpPr txBox="1"/>
          <p:nvPr/>
        </p:nvSpPr>
        <p:spPr>
          <a:xfrm>
            <a:off x="1979712" y="6264024"/>
            <a:ext cx="165618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...</a:t>
            </a:r>
            <a:endParaRPr lang="ru-RU" dirty="0"/>
          </a:p>
        </p:txBody>
      </p:sp>
      <p:cxnSp>
        <p:nvCxnSpPr>
          <p:cNvPr id="319" name="Прямая соединительная линия 318"/>
          <p:cNvCxnSpPr>
            <a:stCxn id="8" idx="3"/>
            <a:endCxn id="301" idx="2"/>
          </p:cNvCxnSpPr>
          <p:nvPr/>
        </p:nvCxnSpPr>
        <p:spPr>
          <a:xfrm>
            <a:off x="3635896" y="4540478"/>
            <a:ext cx="828092" cy="9767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2" name="Прямая соединительная линия 321"/>
          <p:cNvCxnSpPr>
            <a:stCxn id="263" idx="3"/>
            <a:endCxn id="301" idx="2"/>
          </p:cNvCxnSpPr>
          <p:nvPr/>
        </p:nvCxnSpPr>
        <p:spPr>
          <a:xfrm>
            <a:off x="3635896" y="5044534"/>
            <a:ext cx="828092" cy="4726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5" name="Прямая соединительная линия 324"/>
          <p:cNvCxnSpPr>
            <a:stCxn id="244" idx="3"/>
            <a:endCxn id="301" idx="2"/>
          </p:cNvCxnSpPr>
          <p:nvPr/>
        </p:nvCxnSpPr>
        <p:spPr>
          <a:xfrm>
            <a:off x="3635896" y="5512586"/>
            <a:ext cx="828092" cy="46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7" name="Прямая соединительная линия 326"/>
          <p:cNvCxnSpPr>
            <a:stCxn id="269" idx="3"/>
            <a:endCxn id="301" idx="2"/>
          </p:cNvCxnSpPr>
          <p:nvPr/>
        </p:nvCxnSpPr>
        <p:spPr>
          <a:xfrm flipV="1">
            <a:off x="3635896" y="5517232"/>
            <a:ext cx="828092" cy="4634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9" name="Прямая соединительная линия 328"/>
          <p:cNvCxnSpPr>
            <a:stCxn id="317" idx="3"/>
            <a:endCxn id="301" idx="2"/>
          </p:cNvCxnSpPr>
          <p:nvPr/>
        </p:nvCxnSpPr>
        <p:spPr>
          <a:xfrm flipV="1">
            <a:off x="3635896" y="5517232"/>
            <a:ext cx="828092" cy="9314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2" name="TextBox 331"/>
          <p:cNvSpPr txBox="1"/>
          <p:nvPr/>
        </p:nvSpPr>
        <p:spPr>
          <a:xfrm>
            <a:off x="431540" y="1303102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Одному доменному имени может соответствовать несколько </a:t>
            </a:r>
            <a:r>
              <a:rPr lang="en-US" dirty="0" smtClean="0"/>
              <a:t>IP-</a:t>
            </a:r>
            <a:r>
              <a:rPr lang="ru-RU" dirty="0" smtClean="0"/>
              <a:t>адресов, и наоборот.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Иерархия доменных имен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48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680012" y="872716"/>
            <a:ext cx="61206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195736" y="1664804"/>
            <a:ext cx="720080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com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635896" y="1664804"/>
            <a:ext cx="720080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org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616116" y="1664804"/>
            <a:ext cx="720080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ru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6624228" y="1664804"/>
            <a:ext cx="720080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ua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7596336" y="1664804"/>
            <a:ext cx="720080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uk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2591780" y="2591616"/>
            <a:ext cx="1224136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wikipedia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2303748" y="3518428"/>
            <a:ext cx="468052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ru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915816" y="3518428"/>
            <a:ext cx="468052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en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3527884" y="3518428"/>
            <a:ext cx="468052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de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5184068" y="2591616"/>
            <a:ext cx="1224136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sagmu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5112060" y="3537012"/>
            <a:ext cx="936104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moodle</a:t>
            </a:r>
            <a:endParaRPr lang="ru-RU" dirty="0"/>
          </a:p>
        </p:txBody>
      </p:sp>
      <p:cxnSp>
        <p:nvCxnSpPr>
          <p:cNvPr id="22" name="Прямая соединительная линия 21"/>
          <p:cNvCxnSpPr>
            <a:stCxn id="9" idx="2"/>
            <a:endCxn id="10" idx="0"/>
          </p:cNvCxnSpPr>
          <p:nvPr/>
        </p:nvCxnSpPr>
        <p:spPr>
          <a:xfrm rot="5400000">
            <a:off x="3559533" y="238291"/>
            <a:ext cx="422756" cy="24302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9" idx="2"/>
            <a:endCxn id="11" idx="0"/>
          </p:cNvCxnSpPr>
          <p:nvPr/>
        </p:nvCxnSpPr>
        <p:spPr>
          <a:xfrm rot="5400000">
            <a:off x="4279613" y="958371"/>
            <a:ext cx="422756" cy="9901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9" idx="2"/>
            <a:endCxn id="12" idx="0"/>
          </p:cNvCxnSpPr>
          <p:nvPr/>
        </p:nvCxnSpPr>
        <p:spPr>
          <a:xfrm rot="16200000" flipH="1">
            <a:off x="5269723" y="958371"/>
            <a:ext cx="422756" cy="9901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9" idx="2"/>
            <a:endCxn id="13" idx="0"/>
          </p:cNvCxnSpPr>
          <p:nvPr/>
        </p:nvCxnSpPr>
        <p:spPr>
          <a:xfrm rot="16200000" flipH="1">
            <a:off x="5773779" y="454315"/>
            <a:ext cx="422756" cy="19982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9" idx="2"/>
            <a:endCxn id="14" idx="0"/>
          </p:cNvCxnSpPr>
          <p:nvPr/>
        </p:nvCxnSpPr>
        <p:spPr>
          <a:xfrm rot="16200000" flipH="1">
            <a:off x="6259833" y="-31739"/>
            <a:ext cx="422756" cy="29703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stCxn id="11" idx="2"/>
            <a:endCxn id="15" idx="0"/>
          </p:cNvCxnSpPr>
          <p:nvPr/>
        </p:nvCxnSpPr>
        <p:spPr>
          <a:xfrm rot="5400000">
            <a:off x="3321152" y="1916832"/>
            <a:ext cx="557480" cy="7920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15" idx="2"/>
            <a:endCxn id="16" idx="0"/>
          </p:cNvCxnSpPr>
          <p:nvPr/>
        </p:nvCxnSpPr>
        <p:spPr>
          <a:xfrm rot="5400000">
            <a:off x="2592071" y="2906651"/>
            <a:ext cx="557480" cy="6660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stCxn id="15" idx="2"/>
            <a:endCxn id="17" idx="0"/>
          </p:cNvCxnSpPr>
          <p:nvPr/>
        </p:nvCxnSpPr>
        <p:spPr>
          <a:xfrm rot="5400000">
            <a:off x="2898105" y="3212685"/>
            <a:ext cx="557480" cy="540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>
            <a:stCxn id="15" idx="2"/>
            <a:endCxn id="18" idx="0"/>
          </p:cNvCxnSpPr>
          <p:nvPr/>
        </p:nvCxnSpPr>
        <p:spPr>
          <a:xfrm rot="16200000" flipH="1">
            <a:off x="3204139" y="2960657"/>
            <a:ext cx="557480" cy="5580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stCxn id="12" idx="2"/>
            <a:endCxn id="19" idx="0"/>
          </p:cNvCxnSpPr>
          <p:nvPr/>
        </p:nvCxnSpPr>
        <p:spPr>
          <a:xfrm rot="5400000">
            <a:off x="5607406" y="2222866"/>
            <a:ext cx="557480" cy="1800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>
            <a:stCxn id="19" idx="2"/>
            <a:endCxn id="20" idx="0"/>
          </p:cNvCxnSpPr>
          <p:nvPr/>
        </p:nvCxnSpPr>
        <p:spPr>
          <a:xfrm rot="5400000">
            <a:off x="5400092" y="3140968"/>
            <a:ext cx="576064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755576" y="1674096"/>
            <a:ext cx="1260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1 </a:t>
            </a:r>
            <a:r>
              <a:rPr lang="ru-RU" dirty="0" smtClean="0"/>
              <a:t>уровень</a:t>
            </a:r>
            <a:endParaRPr lang="ru-RU" dirty="0"/>
          </a:p>
        </p:txBody>
      </p:sp>
      <p:sp>
        <p:nvSpPr>
          <p:cNvPr id="77" name="TextBox 76"/>
          <p:cNvSpPr txBox="1"/>
          <p:nvPr/>
        </p:nvSpPr>
        <p:spPr>
          <a:xfrm>
            <a:off x="755576" y="2564904"/>
            <a:ext cx="1260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2</a:t>
            </a:r>
            <a:r>
              <a:rPr lang="en-US" dirty="0" smtClean="0"/>
              <a:t> </a:t>
            </a:r>
            <a:r>
              <a:rPr lang="ru-RU" dirty="0" smtClean="0"/>
              <a:t>уровень</a:t>
            </a:r>
            <a:endParaRPr lang="ru-RU" dirty="0"/>
          </a:p>
        </p:txBody>
      </p:sp>
      <p:sp>
        <p:nvSpPr>
          <p:cNvPr id="78" name="TextBox 77"/>
          <p:cNvSpPr txBox="1"/>
          <p:nvPr/>
        </p:nvSpPr>
        <p:spPr>
          <a:xfrm>
            <a:off x="755576" y="3527720"/>
            <a:ext cx="1260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3</a:t>
            </a:r>
            <a:r>
              <a:rPr lang="en-US" dirty="0" smtClean="0"/>
              <a:t> </a:t>
            </a:r>
            <a:r>
              <a:rPr lang="ru-RU" dirty="0" smtClean="0"/>
              <a:t>уровень</a:t>
            </a:r>
            <a:endParaRPr lang="ru-RU" dirty="0"/>
          </a:p>
        </p:txBody>
      </p:sp>
      <p:sp>
        <p:nvSpPr>
          <p:cNvPr id="80" name="TextBox 79"/>
          <p:cNvSpPr txBox="1"/>
          <p:nvPr/>
        </p:nvSpPr>
        <p:spPr>
          <a:xfrm>
            <a:off x="6156176" y="3537012"/>
            <a:ext cx="684076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mail</a:t>
            </a:r>
            <a:endParaRPr lang="ru-RU" dirty="0"/>
          </a:p>
        </p:txBody>
      </p:sp>
      <p:cxnSp>
        <p:nvCxnSpPr>
          <p:cNvPr id="84" name="Прямая соединительная линия 83"/>
          <p:cNvCxnSpPr>
            <a:stCxn id="19" idx="2"/>
            <a:endCxn id="80" idx="0"/>
          </p:cNvCxnSpPr>
          <p:nvPr/>
        </p:nvCxnSpPr>
        <p:spPr>
          <a:xfrm rot="16200000" flipH="1">
            <a:off x="5859143" y="2897941"/>
            <a:ext cx="576064" cy="7020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4608004" y="1664804"/>
            <a:ext cx="720080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edu</a:t>
            </a:r>
            <a:endParaRPr lang="ru-RU" dirty="0"/>
          </a:p>
        </p:txBody>
      </p:sp>
      <p:cxnSp>
        <p:nvCxnSpPr>
          <p:cNvPr id="111" name="Прямая соединительная линия 110"/>
          <p:cNvCxnSpPr>
            <a:stCxn id="9" idx="2"/>
            <a:endCxn id="98" idx="0"/>
          </p:cNvCxnSpPr>
          <p:nvPr/>
        </p:nvCxnSpPr>
        <p:spPr>
          <a:xfrm rot="5400000">
            <a:off x="4765667" y="1444425"/>
            <a:ext cx="422756" cy="180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4247964" y="3527720"/>
            <a:ext cx="756084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www</a:t>
            </a:r>
            <a:endParaRPr lang="ru-RU" dirty="0"/>
          </a:p>
        </p:txBody>
      </p:sp>
      <p:cxnSp>
        <p:nvCxnSpPr>
          <p:cNvPr id="121" name="Прямая соединительная линия 120"/>
          <p:cNvCxnSpPr>
            <a:stCxn id="19" idx="2"/>
            <a:endCxn id="120" idx="0"/>
          </p:cNvCxnSpPr>
          <p:nvPr/>
        </p:nvCxnSpPr>
        <p:spPr>
          <a:xfrm rot="5400000">
            <a:off x="4927685" y="2659269"/>
            <a:ext cx="566772" cy="11701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755576" y="872716"/>
            <a:ext cx="2196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0 уровень (корень)</a:t>
            </a:r>
            <a:endParaRPr lang="ru-RU" dirty="0"/>
          </a:p>
        </p:txBody>
      </p:sp>
      <p:sp>
        <p:nvSpPr>
          <p:cNvPr id="145" name="TextBox 144"/>
          <p:cNvSpPr txBox="1"/>
          <p:nvPr/>
        </p:nvSpPr>
        <p:spPr>
          <a:xfrm>
            <a:off x="6948264" y="2600908"/>
            <a:ext cx="1044116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smim</a:t>
            </a:r>
            <a:endParaRPr lang="ru-RU" dirty="0"/>
          </a:p>
        </p:txBody>
      </p:sp>
      <p:cxnSp>
        <p:nvCxnSpPr>
          <p:cNvPr id="147" name="Прямая соединительная линия 146"/>
          <p:cNvCxnSpPr>
            <a:stCxn id="12" idx="2"/>
            <a:endCxn id="145" idx="0"/>
          </p:cNvCxnSpPr>
          <p:nvPr/>
        </p:nvCxnSpPr>
        <p:spPr>
          <a:xfrm rot="16200000" flipH="1">
            <a:off x="6439853" y="1570439"/>
            <a:ext cx="566772" cy="1494166"/>
          </a:xfrm>
          <a:prstGeom prst="line">
            <a:avLst/>
          </a:prstGeom>
          <a:ln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9" name="Прямая соединительная линия 148"/>
          <p:cNvCxnSpPr>
            <a:stCxn id="154" idx="0"/>
            <a:endCxn id="145" idx="2"/>
          </p:cNvCxnSpPr>
          <p:nvPr/>
        </p:nvCxnSpPr>
        <p:spPr>
          <a:xfrm rot="16200000" flipV="1">
            <a:off x="7420962" y="3019600"/>
            <a:ext cx="566772" cy="4680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1" name="Прямая соединительная линия 150"/>
          <p:cNvCxnSpPr>
            <a:stCxn id="80" idx="0"/>
            <a:endCxn id="145" idx="2"/>
          </p:cNvCxnSpPr>
          <p:nvPr/>
        </p:nvCxnSpPr>
        <p:spPr>
          <a:xfrm rot="5400000" flipH="1" flipV="1">
            <a:off x="6700882" y="2767572"/>
            <a:ext cx="566772" cy="9721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4" name="TextBox 153"/>
          <p:cNvSpPr txBox="1"/>
          <p:nvPr/>
        </p:nvSpPr>
        <p:spPr>
          <a:xfrm>
            <a:off x="7560332" y="3537012"/>
            <a:ext cx="756084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www</a:t>
            </a:r>
            <a:endParaRPr lang="ru-RU" dirty="0"/>
          </a:p>
        </p:txBody>
      </p:sp>
      <p:sp>
        <p:nvSpPr>
          <p:cNvPr id="102" name="TextBox 101"/>
          <p:cNvSpPr txBox="1"/>
          <p:nvPr/>
        </p:nvSpPr>
        <p:spPr>
          <a:xfrm>
            <a:off x="6948264" y="3537012"/>
            <a:ext cx="468052" cy="3693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ns</a:t>
            </a:r>
            <a:endParaRPr lang="ru-RU" dirty="0"/>
          </a:p>
        </p:txBody>
      </p:sp>
      <p:cxnSp>
        <p:nvCxnSpPr>
          <p:cNvPr id="104" name="Прямая соединительная линия 103"/>
          <p:cNvCxnSpPr>
            <a:stCxn id="19" idx="2"/>
            <a:endCxn id="102" idx="0"/>
          </p:cNvCxnSpPr>
          <p:nvPr/>
        </p:nvCxnSpPr>
        <p:spPr>
          <a:xfrm rot="16200000" flipH="1">
            <a:off x="6201181" y="2555903"/>
            <a:ext cx="576064" cy="13861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>
            <a:stCxn id="102" idx="0"/>
            <a:endCxn id="145" idx="2"/>
          </p:cNvCxnSpPr>
          <p:nvPr/>
        </p:nvCxnSpPr>
        <p:spPr>
          <a:xfrm rot="5400000" flipH="1" flipV="1">
            <a:off x="7042920" y="3109610"/>
            <a:ext cx="566772" cy="2880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2" name="TextBox 121"/>
          <p:cNvSpPr txBox="1"/>
          <p:nvPr/>
        </p:nvSpPr>
        <p:spPr>
          <a:xfrm>
            <a:off x="431540" y="4737918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i="1" dirty="0" smtClean="0"/>
              <a:t>Полностью определенное </a:t>
            </a:r>
            <a:r>
              <a:rPr lang="ru-RU" b="1" dirty="0" smtClean="0"/>
              <a:t>доменное имя</a:t>
            </a:r>
            <a:r>
              <a:rPr lang="en-US" b="1" dirty="0" smtClean="0"/>
              <a:t> </a:t>
            </a:r>
            <a:r>
              <a:rPr lang="en-US" dirty="0" smtClean="0"/>
              <a:t>(</a:t>
            </a:r>
            <a:r>
              <a:rPr lang="it-IT" dirty="0" smtClean="0"/>
              <a:t>FQDN, Fully Qualified Domain Name)</a:t>
            </a:r>
            <a:r>
              <a:rPr lang="ru-RU" dirty="0" smtClean="0"/>
              <a:t> – завершается </a:t>
            </a:r>
            <a:r>
              <a:rPr lang="ru-RU" dirty="0" err="1" smtClean="0"/>
              <a:t>нуль-меткой</a:t>
            </a:r>
            <a:r>
              <a:rPr lang="ru-RU" dirty="0" smtClean="0"/>
              <a:t> корня (пустой домен):</a:t>
            </a:r>
          </a:p>
          <a:p>
            <a:pPr algn="just"/>
            <a:r>
              <a:rPr lang="en-US" dirty="0" smtClean="0"/>
              <a:t>dom.sagmu.ru</a:t>
            </a:r>
            <a:r>
              <a:rPr lang="en-US" b="1" dirty="0" smtClean="0"/>
              <a:t>.</a:t>
            </a:r>
            <a:r>
              <a:rPr lang="en-US" dirty="0" smtClean="0"/>
              <a:t>	www.google.com</a:t>
            </a:r>
            <a:r>
              <a:rPr lang="en-US" b="1" dirty="0" smtClean="0"/>
              <a:t>.</a:t>
            </a:r>
            <a:r>
              <a:rPr lang="ru-RU" b="1" dirty="0" smtClean="0"/>
              <a:t>	</a:t>
            </a:r>
            <a:r>
              <a:rPr lang="en-US" dirty="0" smtClean="0"/>
              <a:t>myhost.org</a:t>
            </a:r>
            <a:r>
              <a:rPr lang="en-US" b="1" dirty="0" smtClean="0"/>
              <a:t>.</a:t>
            </a:r>
            <a:r>
              <a:rPr lang="en-US" dirty="0" smtClean="0"/>
              <a:t>	</a:t>
            </a:r>
            <a:endParaRPr lang="ru-RU" dirty="0"/>
          </a:p>
        </p:txBody>
      </p:sp>
      <p:sp>
        <p:nvSpPr>
          <p:cNvPr id="123" name="TextBox 122"/>
          <p:cNvSpPr txBox="1"/>
          <p:nvPr/>
        </p:nvSpPr>
        <p:spPr>
          <a:xfrm>
            <a:off x="431540" y="5651956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i="1" dirty="0" smtClean="0"/>
              <a:t>Частично определенное </a:t>
            </a:r>
            <a:r>
              <a:rPr lang="ru-RU" b="1" dirty="0" smtClean="0"/>
              <a:t>доменное имя</a:t>
            </a:r>
            <a:r>
              <a:rPr lang="ru-RU" dirty="0" smtClean="0"/>
              <a:t>:</a:t>
            </a:r>
            <a:endParaRPr lang="en-US" dirty="0" smtClean="0"/>
          </a:p>
          <a:p>
            <a:pPr algn="just"/>
            <a:r>
              <a:rPr lang="en-US" dirty="0" err="1" smtClean="0"/>
              <a:t>dom</a:t>
            </a:r>
            <a:r>
              <a:rPr lang="en-US" dirty="0" smtClean="0"/>
              <a:t>	</a:t>
            </a:r>
            <a:r>
              <a:rPr lang="en-US" dirty="0" err="1" smtClean="0"/>
              <a:t>dom.sagmu</a:t>
            </a:r>
            <a:r>
              <a:rPr lang="en-US" dirty="0" smtClean="0"/>
              <a:t>	sagmu.ru		google.com		</a:t>
            </a:r>
            <a:endParaRPr lang="ru-RU" dirty="0"/>
          </a:p>
        </p:txBody>
      </p:sp>
      <p:sp>
        <p:nvSpPr>
          <p:cNvPr id="136" name="TextBox 135"/>
          <p:cNvSpPr txBox="1"/>
          <p:nvPr/>
        </p:nvSpPr>
        <p:spPr>
          <a:xfrm>
            <a:off x="431540" y="4077072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/>
              <a:t>Домен</a:t>
            </a:r>
            <a:r>
              <a:rPr lang="ru-RU" dirty="0" smtClean="0"/>
              <a:t> (</a:t>
            </a:r>
            <a:r>
              <a:rPr lang="en-US" dirty="0" smtClean="0"/>
              <a:t>domain – </a:t>
            </a:r>
            <a:r>
              <a:rPr lang="ru-RU" dirty="0" smtClean="0"/>
              <a:t>область) – ветвь иерархии, со всеми подчиненными </a:t>
            </a:r>
            <a:r>
              <a:rPr lang="ru-RU" b="1" dirty="0" err="1" smtClean="0"/>
              <a:t>поддоменами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Домены верхнего уровня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49</a:t>
            </a:fld>
            <a:endParaRPr lang="ru-RU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31541" y="872716"/>
          <a:ext cx="8280919" cy="5522400"/>
        </p:xfrm>
        <a:graphic>
          <a:graphicData uri="http://schemas.openxmlformats.org/drawingml/2006/table">
            <a:tbl>
              <a:tblPr/>
              <a:tblGrid>
                <a:gridCol w="2052227"/>
                <a:gridCol w="1836204"/>
                <a:gridCol w="1008112"/>
                <a:gridCol w="3384376"/>
              </a:tblGrid>
              <a:tr h="276416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Классификаци</a:t>
                      </a:r>
                      <a:r>
                        <a:rPr lang="ru-RU" baseline="0" dirty="0" smtClean="0"/>
                        <a:t>я</a:t>
                      </a:r>
                      <a:endParaRPr lang="ru-RU" dirty="0"/>
                    </a:p>
                  </a:txBody>
                  <a:tcPr marL="46800" marR="468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46800" marR="468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Метка</a:t>
                      </a:r>
                    </a:p>
                  </a:txBody>
                  <a:tcPr marL="46800" marR="468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Описание</a:t>
                      </a:r>
                    </a:p>
                  </a:txBody>
                  <a:tcPr marL="46800" marR="46800" marT="18000" marB="1800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0">
                <a:tc rowSpan="9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i="1" dirty="0" smtClean="0"/>
                        <a:t>Родовые</a:t>
                      </a:r>
                      <a:r>
                        <a:rPr lang="ru-RU" i="1" dirty="0" smtClean="0"/>
                        <a:t> </a:t>
                      </a:r>
                      <a:r>
                        <a:rPr lang="ru-RU" dirty="0" smtClean="0"/>
                        <a:t>– определяют тип хоста по его роду деятельности, метка обычно состоит из трех букв.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ru-RU" dirty="0" err="1" smtClean="0"/>
                        <a:t>Неспонсируемые</a:t>
                      </a:r>
                      <a:endParaRPr lang="it-IT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com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коммерческие организации</a:t>
                      </a:r>
                      <a:endParaRPr lang="ru-RU" dirty="0"/>
                    </a:p>
                  </a:txBody>
                  <a:tcPr marL="36000" marR="3600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19050" marR="19050" marT="19050" marB="1905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net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центры поддержки сетей</a:t>
                      </a:r>
                      <a:endParaRPr lang="ru-RU" dirty="0"/>
                    </a:p>
                  </a:txBody>
                  <a:tcPr marL="36000" marR="3600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19050" marR="19050" marT="19050" marB="1905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org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некоммерческие организации</a:t>
                      </a:r>
                      <a:endParaRPr lang="ru-RU" dirty="0"/>
                    </a:p>
                  </a:txBody>
                  <a:tcPr marL="36000" marR="3600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19050" marR="19050" marT="19050" marB="1905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info</a:t>
                      </a:r>
                      <a:endParaRPr lang="it-IT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информационные сайты</a:t>
                      </a:r>
                      <a:endParaRPr lang="ru-RU" dirty="0"/>
                    </a:p>
                  </a:txBody>
                  <a:tcPr marL="36000" marR="3600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ru-RU" dirty="0" smtClean="0"/>
                        <a:t>Спонсируемые</a:t>
                      </a:r>
                      <a:endParaRPr lang="it-IT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int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международные организации</a:t>
                      </a:r>
                      <a:endParaRPr lang="ru-RU" dirty="0"/>
                    </a:p>
                  </a:txBody>
                  <a:tcPr marL="36000" marR="3600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eco</a:t>
                      </a:r>
                      <a:endParaRPr lang="it-IT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связанные с экологией</a:t>
                      </a:r>
                      <a:endParaRPr lang="ru-RU" dirty="0"/>
                    </a:p>
                  </a:txBody>
                  <a:tcPr marL="36000" marR="3600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19050" marR="19050" marT="19050" marB="1905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post</a:t>
                      </a:r>
                      <a:endParaRPr lang="it-IT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почтовые организации</a:t>
                      </a:r>
                      <a:endParaRPr lang="ru-RU" dirty="0"/>
                    </a:p>
                  </a:txBody>
                  <a:tcPr marL="36000" marR="3600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Ограниченного пользования</a:t>
                      </a:r>
                      <a:endParaRPr lang="it-IT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gov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правительственные учреждения</a:t>
                      </a:r>
                      <a:endParaRPr lang="ru-RU" dirty="0"/>
                    </a:p>
                  </a:txBody>
                  <a:tcPr marL="36000" marR="3600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19050" marR="19050" marT="19050" marB="1905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edu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образовательные учреждения</a:t>
                      </a:r>
                      <a:endParaRPr lang="ru-RU" dirty="0"/>
                    </a:p>
                  </a:txBody>
                  <a:tcPr marL="36000" marR="3600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0">
                <a:tc rowSpan="4" gridSpan="2">
                  <a:txBody>
                    <a:bodyPr/>
                    <a:lstStyle/>
                    <a:p>
                      <a:r>
                        <a:rPr lang="ru-RU" b="1" i="1" dirty="0" smtClean="0"/>
                        <a:t>Зарезервированные</a:t>
                      </a:r>
                      <a:endParaRPr lang="it-IT" b="1" i="1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example</a:t>
                      </a:r>
                      <a:endParaRPr lang="it-IT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ru-RU" dirty="0" smtClean="0"/>
                        <a:t>для примеров в документации и тестирования</a:t>
                      </a:r>
                      <a:endParaRPr lang="ru-RU" dirty="0"/>
                    </a:p>
                  </a:txBody>
                  <a:tcPr marL="36000" marR="360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</a:tr>
              <a:tr h="0">
                <a:tc gridSpan="2"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test</a:t>
                      </a:r>
                      <a:endParaRPr lang="it-IT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19050" marR="19050" marT="19050" marB="1905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0">
                <a:tc gridSpan="2"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invalid</a:t>
                      </a:r>
                      <a:endParaRPr lang="it-IT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19050" marR="19050" marT="19050" marB="1905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</a:tr>
              <a:tr h="0">
                <a:tc gridSpan="2"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localhost</a:t>
                      </a:r>
                      <a:endParaRPr lang="it-IT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=127.0.0.1</a:t>
                      </a:r>
                      <a:endParaRPr lang="ru-RU" dirty="0"/>
                    </a:p>
                  </a:txBody>
                  <a:tcPr marL="36000" marR="3600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</a:tr>
              <a:tr h="0">
                <a:tc rowSpan="6" gridSpan="2">
                  <a:txBody>
                    <a:bodyPr/>
                    <a:lstStyle/>
                    <a:p>
                      <a:r>
                        <a:rPr lang="ru-RU" b="1" i="1" dirty="0" smtClean="0"/>
                        <a:t>Национальные </a:t>
                      </a:r>
                      <a:r>
                        <a:rPr lang="ru-RU" dirty="0" smtClean="0"/>
                        <a:t>– определяют размещение хоста, метка обычно состоит из двух букв.</a:t>
                      </a:r>
                      <a:endParaRPr lang="ru-RU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rowSpan="6" h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19050" marR="19050" marT="19050" marB="1905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ru</a:t>
                      </a:r>
                      <a:r>
                        <a:rPr lang="en-US" dirty="0" smtClean="0"/>
                        <a:t>, </a:t>
                      </a:r>
                      <a:r>
                        <a:rPr lang="ru-RU" dirty="0" err="1" smtClean="0"/>
                        <a:t>рф</a:t>
                      </a:r>
                      <a:endParaRPr lang="it-IT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Россия</a:t>
                      </a:r>
                      <a:endParaRPr lang="ru-RU" dirty="0"/>
                    </a:p>
                  </a:txBody>
                  <a:tcPr marL="36000" marR="3600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0">
                <a:tc gridSpan="2"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19050" marR="19050" marT="19050" marB="1905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su</a:t>
                      </a:r>
                      <a:endParaRPr lang="it-IT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СССР</a:t>
                      </a:r>
                      <a:endParaRPr lang="ru-RU" dirty="0"/>
                    </a:p>
                  </a:txBody>
                  <a:tcPr marL="36000" marR="3600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0">
                <a:tc gridSpan="2"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19050" marR="19050" marT="19050" marB="1905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ua</a:t>
                      </a:r>
                      <a:r>
                        <a:rPr lang="ru-RU" dirty="0" smtClean="0"/>
                        <a:t>, </a:t>
                      </a:r>
                      <a:r>
                        <a:rPr lang="ru-RU" dirty="0" err="1" smtClean="0"/>
                        <a:t>укр</a:t>
                      </a:r>
                      <a:endParaRPr lang="it-IT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Украина</a:t>
                      </a:r>
                      <a:endParaRPr lang="ru-RU" dirty="0"/>
                    </a:p>
                  </a:txBody>
                  <a:tcPr marL="36000" marR="3600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0">
                <a:tc gridSpan="2"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19050" marR="19050" marT="19050" marB="1905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kz</a:t>
                      </a:r>
                      <a:endParaRPr lang="it-IT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Казахстан</a:t>
                      </a:r>
                      <a:endParaRPr lang="ru-RU" dirty="0"/>
                    </a:p>
                  </a:txBody>
                  <a:tcPr marL="36000" marR="3600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AEA"/>
                    </a:solidFill>
                  </a:tcPr>
                </a:tc>
              </a:tr>
              <a:tr h="0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</a:t>
                      </a:r>
                      <a:endParaRPr lang="it-IT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Германия</a:t>
                      </a:r>
                      <a:endParaRPr lang="ru-RU" dirty="0"/>
                    </a:p>
                  </a:txBody>
                  <a:tcPr marL="36000" marR="3600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  <a:tr h="0">
                <a:tc gridSpan="2"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19050" marR="19050" marT="19050" marB="190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it-IT" dirty="0"/>
                    </a:p>
                  </a:txBody>
                  <a:tcPr marL="19050" marR="19050" marT="19050" marB="1905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uk</a:t>
                      </a:r>
                      <a:r>
                        <a:rPr lang="ru-RU" dirty="0" smtClean="0"/>
                        <a:t>,</a:t>
                      </a:r>
                      <a:r>
                        <a:rPr lang="ru-RU" baseline="0" dirty="0" smtClean="0"/>
                        <a:t> </a:t>
                      </a:r>
                      <a:r>
                        <a:rPr lang="en-US" baseline="0" dirty="0" err="1" smtClean="0"/>
                        <a:t>gb</a:t>
                      </a:r>
                      <a:endParaRPr lang="it-IT" dirty="0"/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Великобритания</a:t>
                      </a:r>
                      <a:endParaRPr lang="ru-RU" dirty="0"/>
                    </a:p>
                  </a:txBody>
                  <a:tcPr marL="36000" marR="3600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Особенности локальных и глобальных сетей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1956896"/>
            <a:ext cx="41044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ru-RU" dirty="0" smtClean="0"/>
              <a:t> Высокая скорость передачи информации, большая пропускная способность сети.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smtClean="0"/>
              <a:t>Высококачественные каналы связи (низкий уровень ошибок передачи).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smtClean="0"/>
              <a:t>Эффективный, быстродействующий механизм управления обменом по сети.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smtClean="0"/>
              <a:t>Заранее четко ограниченное количество компьютеров, подключаемых к сети.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644008" y="1956896"/>
            <a:ext cx="421196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ru-RU" dirty="0" smtClean="0"/>
              <a:t> Возможна низкая скорость передачи.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smtClean="0"/>
              <a:t>Низкое качество каналов связи.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smtClean="0"/>
              <a:t>Механизм управления </a:t>
            </a:r>
            <a:r>
              <a:rPr lang="ru-RU" dirty="0"/>
              <a:t>обменом в них не может быть гарантированно быстрым</a:t>
            </a:r>
            <a:r>
              <a:rPr lang="ru-RU" dirty="0" smtClean="0"/>
              <a:t>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smtClean="0"/>
              <a:t>Сеть рассчитана </a:t>
            </a:r>
            <a:r>
              <a:rPr lang="ru-RU" dirty="0"/>
              <a:t>на неограниченное число абонентов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1524848"/>
            <a:ext cx="4104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ctr"/>
            <a:r>
              <a:rPr lang="ru-RU" sz="2000" b="1" dirty="0" smtClean="0"/>
              <a:t>Локальная сеть</a:t>
            </a:r>
            <a:endParaRPr lang="ru-RU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499992" y="1524848"/>
            <a:ext cx="4104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ctr"/>
            <a:r>
              <a:rPr lang="ru-RU" sz="2000" b="1" dirty="0" smtClean="0"/>
              <a:t>Глобальная сеть</a:t>
            </a:r>
            <a:endParaRPr lang="ru-RU" sz="2000" b="1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 записи доменных имен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50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31540" y="908720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/>
              <a:t>В доменных именах разрешено использовать только 26 символов латинского алфавита (без различения заглавных и строчных букв), арабские цифры 0-9 и дефис.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31540" y="1880828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/>
              <a:t>Максимальный </a:t>
            </a:r>
            <a:r>
              <a:rPr lang="ru-RU" i="1" dirty="0" smtClean="0"/>
              <a:t>уровень</a:t>
            </a:r>
            <a:r>
              <a:rPr lang="ru-RU" dirty="0" smtClean="0"/>
              <a:t> доменного имени - 127. Максимальная длина метки каждого уровня – 63 символа</a:t>
            </a:r>
            <a:r>
              <a:rPr lang="ru-RU" dirty="0" smtClean="0"/>
              <a:t>.</a:t>
            </a:r>
          </a:p>
          <a:p>
            <a:pPr indent="355600" algn="just"/>
            <a:r>
              <a:rPr lang="ru-RU" dirty="0" smtClean="0"/>
              <a:t>«Последний домен </a:t>
            </a:r>
            <a:r>
              <a:rPr lang="ru-RU" dirty="0" err="1" smtClean="0"/>
              <a:t>рунета</a:t>
            </a:r>
            <a:r>
              <a:rPr lang="ru-RU" dirty="0" smtClean="0"/>
              <a:t>»:</a:t>
            </a:r>
            <a:endParaRPr lang="ru-RU" dirty="0" smtClean="0"/>
          </a:p>
          <a:p>
            <a:pPr indent="355600" algn="ctr"/>
            <a:r>
              <a:rPr lang="en-US" dirty="0" smtClean="0"/>
              <a:t>zzzzzzzzzzzzzzzzzzzzzzzzzzzzzzzzzzzzzzzzzzzzzzzzzzzzzzzzzzzzzzzz.ru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3212976"/>
            <a:ext cx="82809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/>
              <a:t>Для использования национальных символов в </a:t>
            </a:r>
            <a:r>
              <a:rPr lang="en-US" dirty="0" smtClean="0"/>
              <a:t>DNS-</a:t>
            </a:r>
            <a:r>
              <a:rPr lang="ru-RU" dirty="0" smtClean="0"/>
              <a:t>именах они преобразуются в </a:t>
            </a:r>
            <a:r>
              <a:rPr lang="en-US" b="1" dirty="0" err="1" smtClean="0"/>
              <a:t>Punicode</a:t>
            </a:r>
            <a:r>
              <a:rPr lang="en-US" dirty="0" smtClean="0"/>
              <a:t> </a:t>
            </a:r>
            <a:r>
              <a:rPr lang="ru-RU" dirty="0" smtClean="0"/>
              <a:t>(«</a:t>
            </a:r>
            <a:r>
              <a:rPr lang="ru-RU" dirty="0" err="1" smtClean="0"/>
              <a:t>пьюникод</a:t>
            </a:r>
            <a:r>
              <a:rPr lang="ru-RU" dirty="0" smtClean="0"/>
              <a:t>»).</a:t>
            </a:r>
          </a:p>
          <a:p>
            <a:pPr indent="355600" algn="just"/>
            <a:r>
              <a:rPr lang="ru-RU" dirty="0" smtClean="0"/>
              <a:t>Запись имени в </a:t>
            </a:r>
            <a:r>
              <a:rPr lang="en-US" dirty="0" err="1" smtClean="0"/>
              <a:t>Punicode</a:t>
            </a:r>
            <a:r>
              <a:rPr lang="en-US" dirty="0" smtClean="0"/>
              <a:t> </a:t>
            </a:r>
            <a:r>
              <a:rPr lang="ru-RU" dirty="0" smtClean="0"/>
              <a:t>начинается с символов </a:t>
            </a:r>
            <a:r>
              <a:rPr lang="en-US" b="1" dirty="0" err="1" smtClean="0"/>
              <a:t>xn</a:t>
            </a:r>
            <a:r>
              <a:rPr lang="en-US" b="1" dirty="0" smtClean="0"/>
              <a:t>--</a:t>
            </a:r>
            <a:r>
              <a:rPr lang="ru-RU" dirty="0" smtClean="0"/>
              <a:t>.</a:t>
            </a:r>
          </a:p>
          <a:p>
            <a:pPr indent="723900" algn="just"/>
            <a:r>
              <a:rPr lang="ru-RU" dirty="0" smtClean="0"/>
              <a:t>проверка.</a:t>
            </a:r>
            <a:r>
              <a:rPr lang="en-US" dirty="0" smtClean="0"/>
              <a:t>r</a:t>
            </a:r>
            <a:r>
              <a:rPr lang="it-IT" dirty="0" smtClean="0"/>
              <a:t>u</a:t>
            </a:r>
            <a:r>
              <a:rPr lang="ru-RU" dirty="0" smtClean="0"/>
              <a:t>		</a:t>
            </a:r>
            <a:r>
              <a:rPr lang="it-IT" b="1" dirty="0" smtClean="0"/>
              <a:t>xn--</a:t>
            </a:r>
            <a:r>
              <a:rPr lang="it-IT" dirty="0" smtClean="0"/>
              <a:t>80adjurfhd.ru</a:t>
            </a:r>
            <a:endParaRPr lang="ru-RU" dirty="0" smtClean="0"/>
          </a:p>
          <a:p>
            <a:pPr indent="723900" algn="just"/>
            <a:r>
              <a:rPr lang="ru-RU" dirty="0" err="1" smtClean="0"/>
              <a:t>проверка.рф</a:t>
            </a:r>
            <a:r>
              <a:rPr lang="ru-RU" dirty="0" smtClean="0"/>
              <a:t>		</a:t>
            </a:r>
            <a:r>
              <a:rPr lang="it-IT" b="1" dirty="0" smtClean="0"/>
              <a:t>xn--</a:t>
            </a:r>
            <a:r>
              <a:rPr lang="it-IT" dirty="0" smtClean="0"/>
              <a:t>80adjurfhd.</a:t>
            </a:r>
            <a:r>
              <a:rPr lang="it-IT" b="1" dirty="0" smtClean="0"/>
              <a:t>xn</a:t>
            </a:r>
            <a:r>
              <a:rPr lang="ru-RU" b="1" dirty="0" smtClean="0"/>
              <a:t>--</a:t>
            </a:r>
            <a:r>
              <a:rPr lang="it-IT" dirty="0" smtClean="0"/>
              <a:t>p1ai</a:t>
            </a:r>
          </a:p>
          <a:p>
            <a:pPr algn="just"/>
            <a:endParaRPr lang="it-IT" dirty="0" smtClean="0"/>
          </a:p>
          <a:p>
            <a:pPr indent="355600" algn="just"/>
            <a:r>
              <a:rPr lang="ru-RU" dirty="0" smtClean="0"/>
              <a:t>Преобразование символов неоднозначно, зависит от их последовательности:</a:t>
            </a:r>
            <a:endParaRPr lang="it-IT" dirty="0" smtClean="0"/>
          </a:p>
          <a:p>
            <a:pPr indent="723900"/>
            <a:r>
              <a:rPr lang="pt-BR" dirty="0" smtClean="0"/>
              <a:t>д	</a:t>
            </a:r>
            <a:r>
              <a:rPr lang="ru-RU" dirty="0" smtClean="0"/>
              <a:t>	</a:t>
            </a:r>
            <a:r>
              <a:rPr lang="pt-BR" dirty="0" smtClean="0"/>
              <a:t>d1a</a:t>
            </a:r>
            <a:endParaRPr lang="ru-RU" dirty="0" smtClean="0"/>
          </a:p>
          <a:p>
            <a:pPr indent="723900"/>
            <a:r>
              <a:rPr lang="pt-BR" dirty="0" smtClean="0"/>
              <a:t>п 	</a:t>
            </a:r>
            <a:r>
              <a:rPr lang="ru-RU" dirty="0" smtClean="0"/>
              <a:t>	</a:t>
            </a:r>
            <a:r>
              <a:rPr lang="pt-BR" dirty="0" smtClean="0"/>
              <a:t>o1a</a:t>
            </a:r>
            <a:endParaRPr lang="ru-RU" dirty="0" smtClean="0"/>
          </a:p>
          <a:p>
            <a:pPr indent="723900"/>
            <a:r>
              <a:rPr lang="pt-BR" dirty="0" smtClean="0"/>
              <a:t>дп 	d1aw</a:t>
            </a:r>
            <a:endParaRPr lang="ru-RU" dirty="0" smtClean="0"/>
          </a:p>
          <a:p>
            <a:pPr indent="723900"/>
            <a:r>
              <a:rPr lang="pt-BR" dirty="0" smtClean="0"/>
              <a:t>дпд 	d1aa6a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DNS-</a:t>
            </a:r>
            <a:r>
              <a:rPr lang="ru-RU" dirty="0" smtClean="0"/>
              <a:t>сервер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51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59532" y="813482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/>
              <a:t>Преобразование </a:t>
            </a:r>
            <a:r>
              <a:rPr lang="en-US" dirty="0" smtClean="0"/>
              <a:t>DNS-</a:t>
            </a:r>
            <a:r>
              <a:rPr lang="ru-RU" dirty="0" smtClean="0"/>
              <a:t>имен в </a:t>
            </a:r>
            <a:r>
              <a:rPr lang="en-US" dirty="0" smtClean="0"/>
              <a:t>IP-</a:t>
            </a:r>
            <a:r>
              <a:rPr lang="ru-RU" dirty="0" smtClean="0"/>
              <a:t>адреса и обратно осуществляется </a:t>
            </a:r>
            <a:r>
              <a:rPr lang="en-US" b="1" dirty="0" smtClean="0"/>
              <a:t>DNS-</a:t>
            </a:r>
            <a:r>
              <a:rPr lang="ru-RU" b="1" dirty="0" smtClean="0"/>
              <a:t>серверами</a:t>
            </a:r>
            <a:r>
              <a:rPr lang="ru-RU" dirty="0" smtClean="0"/>
              <a:t>. Соответствия хранятся в </a:t>
            </a:r>
            <a:r>
              <a:rPr lang="ru-RU" dirty="0" err="1" smtClean="0"/>
              <a:t>хост-файле</a:t>
            </a:r>
            <a:r>
              <a:rPr lang="ru-RU" dirty="0" smtClean="0"/>
              <a:t>. Каждый </a:t>
            </a:r>
            <a:r>
              <a:rPr lang="en-US" dirty="0" smtClean="0"/>
              <a:t>DNS-</a:t>
            </a:r>
            <a:r>
              <a:rPr lang="ru-RU" dirty="0" smtClean="0"/>
              <a:t>сервер отвечает за определенную </a:t>
            </a:r>
            <a:r>
              <a:rPr lang="ru-RU" b="1" dirty="0" smtClean="0"/>
              <a:t>зону</a:t>
            </a:r>
            <a:r>
              <a:rPr lang="ru-RU" dirty="0" smtClean="0"/>
              <a:t> доменных имен. </a:t>
            </a:r>
            <a:endParaRPr lang="en-US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5193196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b="1" dirty="0" smtClean="0"/>
              <a:t>Делегирование</a:t>
            </a:r>
            <a:r>
              <a:rPr lang="ru-RU" dirty="0" smtClean="0"/>
              <a:t> полномочий сервера – сервер передает часть своих полномочий (за часть зоны) серверу более низкого уровня.</a:t>
            </a:r>
          </a:p>
          <a:p>
            <a:pPr indent="355600" algn="just"/>
            <a:r>
              <a:rPr lang="ru-RU" b="1" dirty="0" smtClean="0"/>
              <a:t>Рекурсивное</a:t>
            </a:r>
            <a:r>
              <a:rPr lang="ru-RU" dirty="0" smtClean="0"/>
              <a:t> и </a:t>
            </a:r>
            <a:r>
              <a:rPr lang="ru-RU" b="1" dirty="0" smtClean="0"/>
              <a:t>итерационное</a:t>
            </a:r>
            <a:r>
              <a:rPr lang="ru-RU" dirty="0" smtClean="0"/>
              <a:t> распознавание – обязан ли сервер выдать готовый ответ или сообщить, к кому за ним обратиться.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84068" y="4149080"/>
            <a:ext cx="158417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DNS-</a:t>
            </a:r>
            <a:r>
              <a:rPr lang="ru-RU" dirty="0" smtClean="0"/>
              <a:t>клиент А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148064" y="3176972"/>
            <a:ext cx="162018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DNS-</a:t>
            </a:r>
            <a:r>
              <a:rPr lang="ru-RU" dirty="0" smtClean="0"/>
              <a:t>сервер 1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03548" y="1772816"/>
            <a:ext cx="41404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dirty="0" smtClean="0"/>
              <a:t>Пример </a:t>
            </a:r>
            <a:r>
              <a:rPr lang="ru-RU" b="1" i="1" dirty="0" smtClean="0"/>
              <a:t>распознавания имени</a:t>
            </a:r>
            <a:r>
              <a:rPr lang="ru-RU" dirty="0" smtClean="0"/>
              <a:t>:</a:t>
            </a:r>
            <a:endParaRPr lang="en-US" dirty="0" smtClean="0"/>
          </a:p>
          <a:p>
            <a:pPr marL="342900" indent="-342900">
              <a:buAutoNum type="arabicPeriod"/>
            </a:pPr>
            <a:r>
              <a:rPr lang="ru-RU" dirty="0" smtClean="0"/>
              <a:t>А → 1: </a:t>
            </a:r>
            <a:r>
              <a:rPr lang="en-US" dirty="0" smtClean="0"/>
              <a:t>test.example.com?</a:t>
            </a:r>
            <a:endParaRPr lang="ru-RU" dirty="0" smtClean="0"/>
          </a:p>
          <a:p>
            <a:pPr marL="342900" indent="-342900">
              <a:buFontTx/>
              <a:buAutoNum type="arabicPeriod"/>
            </a:pPr>
            <a:r>
              <a:rPr lang="ru-RU" dirty="0" smtClean="0"/>
              <a:t>1 → 2: </a:t>
            </a:r>
            <a:r>
              <a:rPr lang="en-US" dirty="0" smtClean="0"/>
              <a:t>test.example.com</a:t>
            </a:r>
            <a:r>
              <a:rPr lang="ru-RU" dirty="0" smtClean="0"/>
              <a:t>?</a:t>
            </a:r>
            <a:br>
              <a:rPr lang="ru-RU" dirty="0" smtClean="0"/>
            </a:br>
            <a:r>
              <a:rPr lang="ru-RU" dirty="0" smtClean="0"/>
              <a:t>за </a:t>
            </a:r>
            <a:r>
              <a:rPr lang="en-US" dirty="0" smtClean="0"/>
              <a:t>.com</a:t>
            </a:r>
            <a:r>
              <a:rPr lang="ru-RU" dirty="0" smtClean="0"/>
              <a:t> отвечает сервер 3</a:t>
            </a:r>
          </a:p>
          <a:p>
            <a:pPr marL="342900" indent="-342900">
              <a:buAutoNum type="arabicPeriod"/>
            </a:pPr>
            <a:r>
              <a:rPr lang="ru-RU" dirty="0" smtClean="0"/>
              <a:t>2 → 1: см. сервер 3</a:t>
            </a:r>
          </a:p>
          <a:p>
            <a:pPr marL="342900" indent="-342900">
              <a:buAutoNum type="arabicPeriod"/>
            </a:pPr>
            <a:r>
              <a:rPr lang="ru-RU" dirty="0" smtClean="0"/>
              <a:t>1 → 3: </a:t>
            </a:r>
            <a:r>
              <a:rPr lang="en-US" dirty="0" smtClean="0"/>
              <a:t>test.example.com</a:t>
            </a:r>
            <a:r>
              <a:rPr lang="ru-RU" dirty="0" smtClean="0"/>
              <a:t> ?</a:t>
            </a:r>
            <a:br>
              <a:rPr lang="ru-RU" dirty="0" smtClean="0"/>
            </a:br>
            <a:r>
              <a:rPr lang="ru-RU" dirty="0" smtClean="0"/>
              <a:t>за </a:t>
            </a:r>
            <a:r>
              <a:rPr lang="en-US" dirty="0" smtClean="0"/>
              <a:t>example.com</a:t>
            </a:r>
            <a:r>
              <a:rPr lang="ru-RU" dirty="0" smtClean="0"/>
              <a:t> отвечает сервер 4</a:t>
            </a:r>
          </a:p>
          <a:p>
            <a:pPr marL="342900" indent="-342900">
              <a:buAutoNum type="arabicPeriod"/>
            </a:pPr>
            <a:r>
              <a:rPr lang="ru-RU" dirty="0" smtClean="0"/>
              <a:t>3 → 4: </a:t>
            </a:r>
            <a:r>
              <a:rPr lang="en-US" dirty="0" smtClean="0"/>
              <a:t>test.example.com</a:t>
            </a:r>
            <a:r>
              <a:rPr lang="ru-RU" dirty="0" smtClean="0"/>
              <a:t> ?</a:t>
            </a:r>
            <a:br>
              <a:rPr lang="ru-RU" dirty="0" smtClean="0"/>
            </a:br>
            <a:r>
              <a:rPr lang="ru-RU" dirty="0" smtClean="0"/>
              <a:t> 200.31.6.17	</a:t>
            </a:r>
            <a:r>
              <a:rPr lang="en-US" dirty="0" smtClean="0"/>
              <a:t> test.example.com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smtClean="0"/>
              <a:t>4 → 3: 200.31.6.17</a:t>
            </a:r>
          </a:p>
          <a:p>
            <a:pPr marL="342900" indent="-342900">
              <a:buFontTx/>
              <a:buAutoNum type="arabicPeriod"/>
            </a:pPr>
            <a:r>
              <a:rPr lang="ru-RU" dirty="0" smtClean="0"/>
              <a:t>3 → 1: 200.31.6.17</a:t>
            </a:r>
          </a:p>
          <a:p>
            <a:pPr marL="342900" indent="-342900">
              <a:buFontTx/>
              <a:buAutoNum type="arabicPeriod"/>
            </a:pPr>
            <a:r>
              <a:rPr lang="ru-RU" dirty="0" smtClean="0"/>
              <a:t>1 → А: 200.31.6.17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148064" y="2204864"/>
            <a:ext cx="162018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DNS-</a:t>
            </a:r>
            <a:r>
              <a:rPr lang="ru-RU" dirty="0" smtClean="0"/>
              <a:t>сервер 2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200292" y="2528900"/>
            <a:ext cx="162018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DNS-</a:t>
            </a:r>
            <a:r>
              <a:rPr lang="ru-RU" dirty="0" smtClean="0"/>
              <a:t>сервер 3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7200292" y="3537012"/>
            <a:ext cx="162018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DNS-</a:t>
            </a:r>
            <a:r>
              <a:rPr lang="ru-RU" dirty="0" smtClean="0"/>
              <a:t>сервер 4</a:t>
            </a:r>
            <a:endParaRPr lang="ru-RU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 rot="16200000" flipV="1">
            <a:off x="5591642" y="3815102"/>
            <a:ext cx="497268" cy="130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 flipH="1" flipV="1">
            <a:off x="5561316" y="2870938"/>
            <a:ext cx="540854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>
            <a:off x="5831346" y="2888940"/>
            <a:ext cx="432842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5400000" flipH="1" flipV="1">
            <a:off x="6750242" y="2870938"/>
            <a:ext cx="39604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5400000">
            <a:off x="6840252" y="2996952"/>
            <a:ext cx="43204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rot="5400000" flipH="1" flipV="1">
            <a:off x="7651136" y="3194180"/>
            <a:ext cx="5400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5400000">
            <a:off x="7883574" y="3212976"/>
            <a:ext cx="504850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rot="5400000">
            <a:off x="5814932" y="3842252"/>
            <a:ext cx="4680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0" name="Прямоугольник 69"/>
          <p:cNvSpPr/>
          <p:nvPr/>
        </p:nvSpPr>
        <p:spPr>
          <a:xfrm>
            <a:off x="5472100" y="3645024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1.</a:t>
            </a:r>
            <a:endParaRPr lang="ru-RU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5508104" y="2672916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2.</a:t>
            </a:r>
            <a:endParaRPr lang="ru-RU" dirty="0"/>
          </a:p>
        </p:txBody>
      </p:sp>
      <p:sp>
        <p:nvSpPr>
          <p:cNvPr id="72" name="Прямоугольник 71"/>
          <p:cNvSpPr/>
          <p:nvPr/>
        </p:nvSpPr>
        <p:spPr>
          <a:xfrm>
            <a:off x="6084168" y="2672916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3.</a:t>
            </a:r>
            <a:endParaRPr lang="ru-RU" dirty="0"/>
          </a:p>
        </p:txBody>
      </p:sp>
      <p:sp>
        <p:nvSpPr>
          <p:cNvPr id="73" name="Прямоугольник 72"/>
          <p:cNvSpPr/>
          <p:nvPr/>
        </p:nvSpPr>
        <p:spPr>
          <a:xfrm>
            <a:off x="6588224" y="2708920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4.</a:t>
            </a:r>
            <a:endParaRPr lang="ru-RU" dirty="0"/>
          </a:p>
        </p:txBody>
      </p:sp>
      <p:sp>
        <p:nvSpPr>
          <p:cNvPr id="74" name="Прямоугольник 73"/>
          <p:cNvSpPr/>
          <p:nvPr/>
        </p:nvSpPr>
        <p:spPr>
          <a:xfrm>
            <a:off x="7560332" y="3032956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5.</a:t>
            </a:r>
            <a:endParaRPr lang="ru-RU" dirty="0"/>
          </a:p>
        </p:txBody>
      </p:sp>
      <p:sp>
        <p:nvSpPr>
          <p:cNvPr id="75" name="Прямоугольник 74"/>
          <p:cNvSpPr/>
          <p:nvPr/>
        </p:nvSpPr>
        <p:spPr>
          <a:xfrm>
            <a:off x="8136396" y="3032956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6.</a:t>
            </a:r>
            <a:endParaRPr lang="ru-RU" dirty="0"/>
          </a:p>
        </p:txBody>
      </p:sp>
      <p:sp>
        <p:nvSpPr>
          <p:cNvPr id="76" name="Прямоугольник 75"/>
          <p:cNvSpPr/>
          <p:nvPr/>
        </p:nvSpPr>
        <p:spPr>
          <a:xfrm>
            <a:off x="7056276" y="3140968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7.</a:t>
            </a:r>
            <a:endParaRPr lang="ru-RU" dirty="0"/>
          </a:p>
        </p:txBody>
      </p:sp>
      <p:sp>
        <p:nvSpPr>
          <p:cNvPr id="77" name="Прямоугольник 76"/>
          <p:cNvSpPr/>
          <p:nvPr/>
        </p:nvSpPr>
        <p:spPr>
          <a:xfrm>
            <a:off x="6048164" y="3645024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8.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Динамический </a:t>
            </a:r>
            <a:r>
              <a:rPr lang="en-US" dirty="0" smtClean="0"/>
              <a:t>DNS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52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59532" y="1628800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b="1" dirty="0" smtClean="0"/>
              <a:t>Кэширование </a:t>
            </a:r>
            <a:r>
              <a:rPr lang="ru-RU" dirty="0" smtClean="0"/>
              <a:t>адресов – для ускорения поиска и снижения трафика </a:t>
            </a:r>
            <a:r>
              <a:rPr lang="en-US" dirty="0" smtClean="0"/>
              <a:t>DNS-</a:t>
            </a:r>
            <a:r>
              <a:rPr lang="ru-RU" dirty="0" smtClean="0"/>
              <a:t>сервера на некоторое время (</a:t>
            </a:r>
            <a:r>
              <a:rPr lang="en-US" dirty="0" smtClean="0"/>
              <a:t>TTL</a:t>
            </a:r>
            <a:r>
              <a:rPr lang="ru-RU" dirty="0" smtClean="0"/>
              <a:t>) сохраняют полученную от других серверов информацию в </a:t>
            </a:r>
            <a:r>
              <a:rPr lang="ru-RU" dirty="0" err="1" smtClean="0"/>
              <a:t>кэше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9532" y="944724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en-US" dirty="0" smtClean="0"/>
              <a:t>IP-</a:t>
            </a:r>
            <a:r>
              <a:rPr lang="ru-RU" dirty="0" smtClean="0"/>
              <a:t>адреса хостов могут изменяться, в то время как их </a:t>
            </a:r>
            <a:r>
              <a:rPr lang="en-US" dirty="0" smtClean="0"/>
              <a:t>DNS-</a:t>
            </a:r>
            <a:r>
              <a:rPr lang="ru-RU" dirty="0" smtClean="0"/>
              <a:t>имена остаются постоянными.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9532" y="2744924"/>
            <a:ext cx="82809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en-US" b="1" dirty="0" smtClean="0"/>
              <a:t>Round Robin DNS (RR DNS) </a:t>
            </a:r>
            <a:r>
              <a:rPr lang="en-US" dirty="0" smtClean="0"/>
              <a:t>– </a:t>
            </a:r>
            <a:r>
              <a:rPr lang="ru-RU" dirty="0" smtClean="0"/>
              <a:t>метод распределения нагрузки между несколькими идентичными серверами.</a:t>
            </a:r>
          </a:p>
          <a:p>
            <a:pPr indent="355600" algn="just"/>
            <a:endParaRPr lang="ru-RU" dirty="0" smtClean="0"/>
          </a:p>
          <a:p>
            <a:pPr indent="355600" algn="just"/>
            <a:r>
              <a:rPr lang="ru-RU" dirty="0" smtClean="0"/>
              <a:t>Например, </a:t>
            </a:r>
            <a:r>
              <a:rPr lang="en-US" dirty="0" smtClean="0"/>
              <a:t>dsn1.example.ru </a:t>
            </a:r>
            <a:r>
              <a:rPr lang="ru-RU" smtClean="0"/>
              <a:t>обслуживается </a:t>
            </a:r>
            <a:r>
              <a:rPr lang="ru-RU" dirty="0" smtClean="0"/>
              <a:t>тремя реальными серверами </a:t>
            </a:r>
            <a:r>
              <a:rPr lang="en-US" dirty="0" smtClean="0"/>
              <a:t>220.1.1.1; 220.1.1.2; 220.1.1.3; 220.1.1.4</a:t>
            </a:r>
          </a:p>
          <a:p>
            <a:pPr indent="355600" algn="just"/>
            <a:r>
              <a:rPr lang="ru-RU" dirty="0" smtClean="0"/>
              <a:t>Первый запросивший </a:t>
            </a:r>
            <a:r>
              <a:rPr lang="en-US" dirty="0" smtClean="0"/>
              <a:t>IP-</a:t>
            </a:r>
            <a:r>
              <a:rPr lang="ru-RU" dirty="0" smtClean="0"/>
              <a:t>адрес получит ответ </a:t>
            </a:r>
            <a:r>
              <a:rPr lang="en-US" dirty="0" smtClean="0"/>
              <a:t>220.1.1.1</a:t>
            </a:r>
            <a:r>
              <a:rPr lang="ru-RU" dirty="0" smtClean="0"/>
              <a:t>, второй </a:t>
            </a:r>
            <a:r>
              <a:rPr lang="en-US" dirty="0" smtClean="0"/>
              <a:t>220.1.1.</a:t>
            </a:r>
            <a:r>
              <a:rPr lang="ru-RU" dirty="0" smtClean="0"/>
              <a:t>2, третий </a:t>
            </a:r>
            <a:r>
              <a:rPr lang="en-US" dirty="0" smtClean="0"/>
              <a:t>220.1.1.</a:t>
            </a:r>
            <a:r>
              <a:rPr lang="ru-RU" dirty="0" smtClean="0"/>
              <a:t>3, четвертый </a:t>
            </a:r>
            <a:r>
              <a:rPr lang="en-US" dirty="0" smtClean="0"/>
              <a:t>220.1.1.</a:t>
            </a:r>
            <a:r>
              <a:rPr lang="ru-RU" dirty="0" smtClean="0"/>
              <a:t>4, пятый </a:t>
            </a:r>
            <a:r>
              <a:rPr lang="en-US" dirty="0" smtClean="0"/>
              <a:t>220.1.1.1</a:t>
            </a:r>
            <a:r>
              <a:rPr lang="ru-RU" dirty="0" smtClean="0"/>
              <a:t> и т.д. по кругу.</a:t>
            </a:r>
          </a:p>
          <a:p>
            <a:pPr indent="355600" algn="just"/>
            <a:endParaRPr lang="ru-RU" dirty="0" smtClean="0"/>
          </a:p>
          <a:p>
            <a:pPr indent="355600" algn="just"/>
            <a:r>
              <a:rPr lang="ru-RU" dirty="0" smtClean="0"/>
              <a:t>Может использоваться и некруговая система. В некоторых случаях учитывается близость сервера и клиента или загруженность серверов.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Распределение имен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53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899428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b="1" dirty="0" smtClean="0"/>
              <a:t>Первичный сервер (</a:t>
            </a:r>
            <a:r>
              <a:rPr lang="en-US" b="1" dirty="0" smtClean="0"/>
              <a:t>master)</a:t>
            </a:r>
            <a:r>
              <a:rPr lang="ru-RU" b="1" dirty="0" smtClean="0"/>
              <a:t> </a:t>
            </a:r>
            <a:r>
              <a:rPr lang="ru-RU" dirty="0" smtClean="0"/>
              <a:t>– может создавать и изменять хост-файл зоны, за которую он отвечает. Обычно в зоне существует только один первичный сервер.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156956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b="1" dirty="0" smtClean="0"/>
              <a:t>Вторичный сервер</a:t>
            </a:r>
            <a:r>
              <a:rPr lang="en-US" b="1" dirty="0" smtClean="0"/>
              <a:t> (slave)</a:t>
            </a:r>
            <a:r>
              <a:rPr lang="ru-RU" b="1" dirty="0" smtClean="0"/>
              <a:t> </a:t>
            </a:r>
            <a:r>
              <a:rPr lang="ru-RU" dirty="0" smtClean="0"/>
              <a:t>– только хранит и распространяет информацию из </a:t>
            </a:r>
            <a:r>
              <a:rPr lang="ru-RU" dirty="0" err="1" smtClean="0"/>
              <a:t>хост-файла</a:t>
            </a:r>
            <a:r>
              <a:rPr lang="ru-RU" dirty="0" smtClean="0"/>
              <a:t>, которую ему сообщает первичный сервер. Вторичных серверов может быть очень много, они позволяют разгрузить первичный сервер.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2564904"/>
            <a:ext cx="82809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b="1" dirty="0" smtClean="0"/>
              <a:t>Корневой сервер </a:t>
            </a:r>
            <a:r>
              <a:rPr lang="ru-RU" dirty="0" smtClean="0"/>
              <a:t>– отвечает за корневую зону.</a:t>
            </a:r>
          </a:p>
          <a:p>
            <a:pPr indent="355600" algn="just"/>
            <a:r>
              <a:rPr lang="ru-RU" dirty="0" smtClean="0"/>
              <a:t>Общеупотребительных корневых серверов в мире всего 13, их доменные имена находятся в зоне </a:t>
            </a:r>
            <a:r>
              <a:rPr lang="it-IT" dirty="0" smtClean="0"/>
              <a:t>root-servers.net</a:t>
            </a:r>
            <a:r>
              <a:rPr lang="ru-RU" dirty="0" smtClean="0"/>
              <a:t>: </a:t>
            </a:r>
            <a:r>
              <a:rPr lang="it-IT" dirty="0" smtClean="0"/>
              <a:t>a.root-servers.net, b.root-servers.net, …, m.root-servers.net.</a:t>
            </a:r>
            <a:endParaRPr lang="ru-RU" dirty="0" smtClean="0"/>
          </a:p>
          <a:p>
            <a:pPr indent="355600" algn="just"/>
            <a:r>
              <a:rPr lang="ru-RU" dirty="0" smtClean="0"/>
              <a:t>Также существуют локальные и альтернативные корневые сервера.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23528" y="4139788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/>
              <a:t>За распределение доменных имен отвечает организация </a:t>
            </a:r>
            <a:r>
              <a:rPr lang="en-US" b="1" dirty="0" smtClean="0"/>
              <a:t>ICANN</a:t>
            </a:r>
            <a:r>
              <a:rPr lang="ru-RU" dirty="0" smtClean="0"/>
              <a:t>. Она администрирует общеупотребительные </a:t>
            </a:r>
            <a:r>
              <a:rPr lang="en-US" dirty="0" smtClean="0"/>
              <a:t>DNS-</a:t>
            </a:r>
            <a:r>
              <a:rPr lang="ru-RU" dirty="0" smtClean="0"/>
              <a:t>сервера.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nslookup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54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1352957"/>
            <a:ext cx="4392488" cy="45243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nslookup google.com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Server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:  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ns2.smr.aist.net.ru</a:t>
            </a:r>
          </a:p>
          <a:p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Address:  62.106.124.111</a:t>
            </a:r>
          </a:p>
          <a:p>
            <a:endParaRPr lang="it-IT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Non-authoritative answer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:     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google.com</a:t>
            </a:r>
          </a:p>
          <a:p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Addresses:  2a00:1450:4010:c04::64</a:t>
            </a:r>
          </a:p>
          <a:p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          173.194.47.198</a:t>
            </a:r>
          </a:p>
          <a:p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          173.194.47.199</a:t>
            </a:r>
          </a:p>
          <a:p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          173.194.47.200</a:t>
            </a:r>
          </a:p>
          <a:p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          173.194.47.201</a:t>
            </a:r>
          </a:p>
          <a:p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          173.194.47.206</a:t>
            </a:r>
          </a:p>
          <a:p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          173.194.47.192</a:t>
            </a:r>
          </a:p>
          <a:p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          173.194.47.193</a:t>
            </a:r>
          </a:p>
          <a:p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          173.194.47.194</a:t>
            </a:r>
          </a:p>
          <a:p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          173.194.47.195</a:t>
            </a:r>
          </a:p>
          <a:p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          173.194.47.196</a:t>
            </a:r>
          </a:p>
          <a:p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          173.194.47.197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54565" y="1352957"/>
            <a:ext cx="4029903" cy="378565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nslookup sagmu.ru ns.sagmu.ru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Server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:  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UnKnown</a:t>
            </a:r>
          </a:p>
          <a:p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Address:  46.20.71.169</a:t>
            </a:r>
          </a:p>
          <a:p>
            <a:endParaRPr lang="it-IT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:     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sagmu.ru</a:t>
            </a:r>
          </a:p>
          <a:p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Address:  46.20.71.169</a:t>
            </a:r>
          </a:p>
          <a:p>
            <a:endParaRPr lang="it-IT" sz="1600" dirty="0" smtClean="0">
              <a:latin typeface="Courier New" pitchFamily="49" charset="0"/>
              <a:cs typeface="Courier New" pitchFamily="49" charset="0"/>
            </a:endParaRPr>
          </a:p>
          <a:p>
            <a:endParaRPr lang="it-IT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nslookup sagmu.ru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Server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:  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ns2.smr.aist.net.ru</a:t>
            </a:r>
          </a:p>
          <a:p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Address:  62.106.124.111</a:t>
            </a:r>
          </a:p>
          <a:p>
            <a:endParaRPr lang="it-IT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Non-authoritative answer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:     </a:t>
            </a:r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sagmu.ru</a:t>
            </a:r>
          </a:p>
          <a:p>
            <a:r>
              <a:rPr lang="it-IT" sz="1600" dirty="0" smtClean="0">
                <a:latin typeface="Courier New" pitchFamily="49" charset="0"/>
                <a:cs typeface="Courier New" pitchFamily="49" charset="0"/>
              </a:rPr>
              <a:t>Address:  46.20.71.169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1540" y="836712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Системная утилита для </a:t>
            </a:r>
            <a:r>
              <a:rPr lang="en-US" dirty="0" err="1" smtClean="0"/>
              <a:t>dns</a:t>
            </a:r>
            <a:r>
              <a:rPr lang="en-US" dirty="0" smtClean="0"/>
              <a:t>-</a:t>
            </a:r>
            <a:r>
              <a:rPr lang="ru-RU" dirty="0" smtClean="0"/>
              <a:t>запросов.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Файл </a:t>
            </a:r>
            <a:r>
              <a:rPr lang="en-US" dirty="0" smtClean="0"/>
              <a:t>hosts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55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82544" y="763551"/>
            <a:ext cx="828092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Ручная настройка </a:t>
            </a:r>
            <a:r>
              <a:rPr lang="en-US" dirty="0" smtClean="0"/>
              <a:t>DNS</a:t>
            </a:r>
            <a:r>
              <a:rPr lang="ru-RU" dirty="0" smtClean="0"/>
              <a:t> выполняется с помощью редактирования системного файла </a:t>
            </a:r>
            <a:r>
              <a:rPr lang="en-US" b="1" dirty="0" smtClean="0"/>
              <a:t>hosts</a:t>
            </a:r>
            <a:r>
              <a:rPr lang="ru-RU" dirty="0" smtClean="0"/>
              <a:t>.</a:t>
            </a:r>
            <a:endParaRPr lang="en-US" dirty="0" smtClean="0"/>
          </a:p>
          <a:p>
            <a:pPr indent="355600" algn="just"/>
            <a:r>
              <a:rPr lang="ru-RU" dirty="0" smtClean="0"/>
              <a:t>В </a:t>
            </a:r>
            <a:r>
              <a:rPr lang="en-US" dirty="0" smtClean="0"/>
              <a:t>Windows </a:t>
            </a:r>
            <a:r>
              <a:rPr lang="ru-RU" dirty="0" smtClean="0"/>
              <a:t>он находится в </a:t>
            </a:r>
            <a:r>
              <a:rPr lang="it-IT" dirty="0" smtClean="0"/>
              <a:t>%SystemRoot%\system32\drivers\etc\hosts</a:t>
            </a:r>
            <a:r>
              <a:rPr lang="ru-RU" dirty="0" smtClean="0"/>
              <a:t>, но это расположение может быть изменено через реестр.</a:t>
            </a:r>
          </a:p>
          <a:p>
            <a:pPr indent="355600" algn="just"/>
            <a:r>
              <a:rPr lang="ru-RU" dirty="0" smtClean="0"/>
              <a:t>Структура записи в файле:</a:t>
            </a:r>
          </a:p>
          <a:p>
            <a:pPr algn="just"/>
            <a:r>
              <a:rPr lang="ru-RU" dirty="0" smtClean="0">
                <a:latin typeface="Courier New" pitchFamily="49" charset="0"/>
                <a:cs typeface="Courier New" pitchFamily="49" charset="0"/>
              </a:rPr>
              <a:t>адрес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доменное имя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#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комментарий</a:t>
            </a:r>
          </a:p>
          <a:p>
            <a:pPr algn="just"/>
            <a:r>
              <a:rPr lang="en-US" dirty="0" smtClean="0">
                <a:latin typeface="Courier New" pitchFamily="49" charset="0"/>
                <a:cs typeface="Courier New" pitchFamily="49" charset="0"/>
              </a:rPr>
              <a:t>127.0.0.1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localhost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#IPv4</a:t>
            </a:r>
          </a:p>
          <a:p>
            <a:pPr algn="just"/>
            <a:r>
              <a:rPr lang="en-US" dirty="0" smtClean="0">
                <a:latin typeface="Courier New" pitchFamily="49" charset="0"/>
                <a:cs typeface="Courier New" pitchFamily="49" charset="0"/>
              </a:rPr>
              <a:t>::1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localhost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#IPv6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indent="355600" algn="just"/>
            <a:r>
              <a:rPr lang="ru-RU" dirty="0" smtClean="0"/>
              <a:t>При распознавании </a:t>
            </a:r>
            <a:r>
              <a:rPr lang="en-US" dirty="0" err="1" smtClean="0"/>
              <a:t>dns</a:t>
            </a:r>
            <a:r>
              <a:rPr lang="en-US" dirty="0" smtClean="0"/>
              <a:t>-</a:t>
            </a:r>
            <a:r>
              <a:rPr lang="ru-RU" dirty="0" smtClean="0"/>
              <a:t>имени система в первую очередь обращается к файлу </a:t>
            </a:r>
            <a:r>
              <a:rPr lang="en-US" dirty="0" smtClean="0"/>
              <a:t>hosts</a:t>
            </a:r>
            <a:r>
              <a:rPr lang="ru-RU" dirty="0" smtClean="0"/>
              <a:t>, и лишь потом запрашивает </a:t>
            </a:r>
            <a:r>
              <a:rPr lang="en-US" dirty="0" err="1" smtClean="0"/>
              <a:t>dns</a:t>
            </a:r>
            <a:r>
              <a:rPr lang="en-US" dirty="0" smtClean="0"/>
              <a:t>-</a:t>
            </a:r>
            <a:r>
              <a:rPr lang="ru-RU" dirty="0" smtClean="0"/>
              <a:t>сервер.</a:t>
            </a:r>
          </a:p>
          <a:p>
            <a:pPr indent="355600" algn="just"/>
            <a:r>
              <a:rPr lang="ru-RU" dirty="0" smtClean="0"/>
              <a:t>Исключение – работа через </a:t>
            </a:r>
            <a:r>
              <a:rPr lang="ru-RU" dirty="0" err="1" smtClean="0"/>
              <a:t>прокси</a:t>
            </a:r>
            <a:r>
              <a:rPr lang="ru-RU" dirty="0" smtClean="0"/>
              <a:t> (в этом случае распознавание имен осуществляется </a:t>
            </a:r>
            <a:r>
              <a:rPr lang="en-US" dirty="0" smtClean="0"/>
              <a:t>proxy-</a:t>
            </a:r>
            <a:r>
              <a:rPr lang="ru-RU" dirty="0" smtClean="0"/>
              <a:t>сервером).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9532" y="4446982"/>
            <a:ext cx="82809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Файл </a:t>
            </a:r>
            <a:r>
              <a:rPr lang="en-US" dirty="0" smtClean="0"/>
              <a:t>hosts </a:t>
            </a:r>
            <a:r>
              <a:rPr lang="ru-RU" dirty="0" smtClean="0"/>
              <a:t>обычно редактируются в следующих целях:</a:t>
            </a:r>
          </a:p>
          <a:p>
            <a:pPr marL="531813" indent="-176213" algn="just">
              <a:buFont typeface="Arial" pitchFamily="34" charset="0"/>
              <a:buChar char="•"/>
            </a:pPr>
            <a:r>
              <a:rPr lang="ru-RU" dirty="0" smtClean="0"/>
              <a:t>ускорение работы и снижение нагрузки на сервер;</a:t>
            </a:r>
          </a:p>
          <a:p>
            <a:pPr marL="531813" indent="-176213" algn="just">
              <a:buFont typeface="Arial" pitchFamily="34" charset="0"/>
              <a:buChar char="•"/>
            </a:pPr>
            <a:r>
              <a:rPr lang="ru-RU" dirty="0" smtClean="0"/>
              <a:t>перенаправление запросов к локальным ресурсам в обход глобального соединения;</a:t>
            </a:r>
          </a:p>
          <a:p>
            <a:pPr marL="531813" indent="-176213" algn="just">
              <a:buFont typeface="Arial" pitchFamily="34" charset="0"/>
              <a:buChar char="•"/>
            </a:pPr>
            <a:r>
              <a:rPr lang="ru-RU" dirty="0" smtClean="0"/>
              <a:t>фильтрация нежелательных ресурсов;</a:t>
            </a:r>
          </a:p>
          <a:p>
            <a:pPr marL="531813" indent="-176213" algn="just">
              <a:buFont typeface="Arial" pitchFamily="34" charset="0"/>
              <a:buChar char="•"/>
            </a:pPr>
            <a:r>
              <a:rPr lang="ru-RU" dirty="0" smtClean="0"/>
              <a:t>злонамеренные цели.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URL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56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59532" y="692696"/>
            <a:ext cx="8388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b="1" dirty="0" err="1" smtClean="0"/>
              <a:t>Uniform</a:t>
            </a:r>
            <a:r>
              <a:rPr lang="ru-RU" b="1" dirty="0" smtClean="0"/>
              <a:t> </a:t>
            </a:r>
            <a:r>
              <a:rPr lang="ru-RU" b="1" dirty="0" err="1" smtClean="0"/>
              <a:t>Resource</a:t>
            </a:r>
            <a:r>
              <a:rPr lang="ru-RU" b="1" dirty="0" smtClean="0"/>
              <a:t> </a:t>
            </a:r>
            <a:r>
              <a:rPr lang="ru-RU" b="1" dirty="0" err="1" smtClean="0"/>
              <a:t>Locator</a:t>
            </a:r>
            <a:r>
              <a:rPr lang="ru-RU" dirty="0" smtClean="0"/>
              <a:t> — единообразный локатор (определитель местонахождения) ресурса. Это основной способ определения расположения ресурсов в </a:t>
            </a:r>
            <a:r>
              <a:rPr lang="en-US" dirty="0" smtClean="0"/>
              <a:t>WWW</a:t>
            </a:r>
            <a:r>
              <a:rPr lang="ru-RU" dirty="0" smtClean="0"/>
              <a:t>.</a:t>
            </a:r>
          </a:p>
          <a:p>
            <a:pPr indent="355600" algn="just"/>
            <a:endParaRPr lang="ru-RU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59532" y="1628800"/>
            <a:ext cx="8388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Courier New" pitchFamily="49" charset="0"/>
                <a:cs typeface="Courier New" pitchFamily="49" charset="0"/>
              </a:rPr>
              <a:t>&lt;схема&gt;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://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&lt;логин&gt;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: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&lt;пароль&gt;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@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&lt;хост&gt;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: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&lt;порт&gt;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&lt;путь&gt;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?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&lt;параметры&gt;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&lt;якорь&gt;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5536" y="2258866"/>
            <a:ext cx="83889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i="1" dirty="0" smtClean="0"/>
              <a:t>схема</a:t>
            </a:r>
            <a:r>
              <a:rPr lang="ru-RU" dirty="0" smtClean="0"/>
              <a:t>  </a:t>
            </a:r>
            <a:r>
              <a:rPr lang="ru-RU" dirty="0" err="1" smtClean="0"/>
              <a:t>схема</a:t>
            </a:r>
            <a:r>
              <a:rPr lang="ru-RU" dirty="0" smtClean="0"/>
              <a:t> обращения к ресурсу (обычно</a:t>
            </a:r>
            <a:r>
              <a:rPr lang="en-US" dirty="0" smtClean="0"/>
              <a:t> </a:t>
            </a:r>
            <a:r>
              <a:rPr lang="ru-RU" dirty="0" smtClean="0"/>
              <a:t>сетевой протокол – </a:t>
            </a:r>
            <a:r>
              <a:rPr lang="en-US" dirty="0" smtClean="0"/>
              <a:t>http, ftp, mailto, file)</a:t>
            </a:r>
            <a:endParaRPr lang="ru-RU" dirty="0" smtClean="0"/>
          </a:p>
          <a:p>
            <a:pPr algn="just"/>
            <a:r>
              <a:rPr lang="ru-RU" b="1" i="1" dirty="0" smtClean="0"/>
              <a:t>хост</a:t>
            </a:r>
            <a:r>
              <a:rPr lang="ru-RU" dirty="0" smtClean="0"/>
              <a:t>  полное имя хоста в системе DNS или IP-адрес в десятичной форме</a:t>
            </a:r>
          </a:p>
          <a:p>
            <a:pPr algn="just"/>
            <a:r>
              <a:rPr lang="ru-RU" b="1" i="1" dirty="0" smtClean="0"/>
              <a:t>путь</a:t>
            </a:r>
            <a:r>
              <a:rPr lang="ru-RU" dirty="0" smtClean="0"/>
              <a:t>  уточняющая информация о месте нахождения ресурса (зависит от протокола, обычно путь к файлу на сервере)</a:t>
            </a:r>
          </a:p>
          <a:p>
            <a:pPr algn="just"/>
            <a:r>
              <a:rPr lang="ru-RU" b="1" i="1" dirty="0" smtClean="0"/>
              <a:t>параметры</a:t>
            </a:r>
            <a:r>
              <a:rPr lang="ru-RU" dirty="0" smtClean="0"/>
              <a:t>  строка запроса с передаваемыми на сервер параметрами (разделитель - знак &amp;)</a:t>
            </a:r>
          </a:p>
          <a:p>
            <a:pPr algn="just"/>
            <a:r>
              <a:rPr lang="ru-RU" dirty="0" smtClean="0">
                <a:latin typeface="Courier New" pitchFamily="49" charset="0"/>
                <a:cs typeface="Courier New" pitchFamily="49" charset="0"/>
              </a:rPr>
              <a:t>?параметр_1=значение_1&amp;параметр_2=значение_2&amp;параметр3=значение_3</a:t>
            </a:r>
          </a:p>
          <a:p>
            <a:pPr algn="just"/>
            <a:r>
              <a:rPr lang="ru-RU" b="1" i="1" dirty="0" smtClean="0"/>
              <a:t>якорь</a:t>
            </a:r>
            <a:r>
              <a:rPr lang="ru-RU" dirty="0" smtClean="0"/>
              <a:t>  позволяет ссылаться на некоторую часть (раздел) открываемого документа (в </a:t>
            </a:r>
            <a:r>
              <a:rPr lang="en-US" dirty="0" smtClean="0"/>
              <a:t>HTML </a:t>
            </a:r>
            <a:r>
              <a:rPr lang="ru-RU" dirty="0" smtClean="0"/>
              <a:t>задается тэгом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&lt;a name=“</a:t>
            </a:r>
            <a:r>
              <a:rPr lang="ru-RU" dirty="0" err="1" smtClean="0">
                <a:latin typeface="Courier New" pitchFamily="49" charset="0"/>
                <a:cs typeface="Courier New" pitchFamily="49" charset="0"/>
              </a:rPr>
              <a:t>имя_якоря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”&gt;</a:t>
            </a:r>
            <a:r>
              <a:rPr lang="en-US" dirty="0" smtClean="0"/>
              <a:t>)</a:t>
            </a:r>
            <a:endParaRPr lang="ru-RU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395536" y="5217003"/>
            <a:ext cx="8388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>
                <a:latin typeface="Courier New" pitchFamily="49" charset="0"/>
                <a:cs typeface="Courier New" pitchFamily="49" charset="0"/>
              </a:rPr>
              <a:t>http://ru.example.org/mypage.htm#article2 http://en.example.org:80/Special:Search?search=train&amp;go=Go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it-IT" dirty="0" smtClean="0">
                <a:latin typeface="Courier New" pitchFamily="49" charset="0"/>
                <a:cs typeface="Courier New" pitchFamily="49" charset="0"/>
              </a:rPr>
              <a:t>ftp://myname:mypass@myhost.com:21/etc/motd</a:t>
            </a:r>
          </a:p>
          <a:p>
            <a:pPr algn="just"/>
            <a:r>
              <a:rPr lang="it-IT" dirty="0" smtClean="0">
                <a:latin typeface="Courier New" pitchFamily="49" charset="0"/>
                <a:cs typeface="Courier New" pitchFamily="49" charset="0"/>
              </a:rPr>
              <a:t>file://vms.myhost.edu/disk$user/my/notes/note123.txt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Кодирование </a:t>
            </a:r>
            <a:r>
              <a:rPr lang="it-IT" dirty="0" smtClean="0"/>
              <a:t>URL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57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31540" y="800708"/>
            <a:ext cx="82809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/>
              <a:t>В </a:t>
            </a:r>
            <a:r>
              <a:rPr lang="en-US" dirty="0" smtClean="0"/>
              <a:t>URL</a:t>
            </a:r>
            <a:r>
              <a:rPr lang="ru-RU" dirty="0" smtClean="0"/>
              <a:t> разрешено использовать лишь ограниченный набор </a:t>
            </a:r>
            <a:r>
              <a:rPr lang="en-US" dirty="0" smtClean="0"/>
              <a:t>ASCII</a:t>
            </a:r>
            <a:r>
              <a:rPr lang="ru-RU" dirty="0" smtClean="0"/>
              <a:t>-символов: латинские буквы, цифры и некоторые знаки препинания.</a:t>
            </a:r>
          </a:p>
          <a:p>
            <a:pPr indent="355600" algn="just"/>
            <a:r>
              <a:rPr lang="ru-RU" dirty="0" smtClean="0"/>
              <a:t>Недопустимые символы представляются в виде </a:t>
            </a:r>
            <a:r>
              <a:rPr lang="it-IT" dirty="0" smtClean="0"/>
              <a:t>«</a:t>
            </a:r>
            <a:r>
              <a:rPr lang="it-IT" b="1" dirty="0" smtClean="0"/>
              <a:t>percent‐encoding</a:t>
            </a:r>
            <a:r>
              <a:rPr lang="it-IT" dirty="0" smtClean="0"/>
              <a:t>»: </a:t>
            </a:r>
            <a:r>
              <a:rPr lang="ru-RU" dirty="0" smtClean="0"/>
              <a:t>знак % и шестнадцатеричный код (2 </a:t>
            </a:r>
            <a:r>
              <a:rPr lang="en-US" dirty="0" smtClean="0"/>
              <a:t>hex-</a:t>
            </a:r>
            <a:r>
              <a:rPr lang="ru-RU" dirty="0" smtClean="0"/>
              <a:t>символа</a:t>
            </a:r>
            <a:r>
              <a:rPr lang="en-US" dirty="0" smtClean="0"/>
              <a:t> = 1 </a:t>
            </a:r>
            <a:r>
              <a:rPr lang="ru-RU" dirty="0" smtClean="0"/>
              <a:t>байт).</a:t>
            </a:r>
          </a:p>
          <a:p>
            <a:pPr indent="355600" algn="just"/>
            <a:r>
              <a:rPr lang="ru-RU" dirty="0" smtClean="0"/>
              <a:t>Например:</a:t>
            </a:r>
            <a:endParaRPr lang="en-US" dirty="0" smtClean="0"/>
          </a:p>
          <a:p>
            <a:pPr indent="355600" algn="just"/>
            <a:r>
              <a:rPr lang="ru-RU" dirty="0" smtClean="0"/>
              <a:t>пробел	→	</a:t>
            </a:r>
            <a:r>
              <a:rPr lang="en-US" dirty="0" smtClean="0"/>
              <a:t>%20</a:t>
            </a:r>
            <a:endParaRPr lang="ru-RU" dirty="0" smtClean="0"/>
          </a:p>
          <a:p>
            <a:pPr indent="355600" algn="just"/>
            <a:r>
              <a:rPr lang="ru-RU" dirty="0" smtClean="0"/>
              <a:t>! 	→	</a:t>
            </a:r>
            <a:r>
              <a:rPr lang="en-US" dirty="0" smtClean="0"/>
              <a:t>%21</a:t>
            </a:r>
          </a:p>
          <a:p>
            <a:pPr indent="355600" algn="just"/>
            <a:r>
              <a:rPr lang="ru-RU" dirty="0" smtClean="0"/>
              <a:t>%	→	</a:t>
            </a:r>
            <a:r>
              <a:rPr lang="en-US" dirty="0" smtClean="0"/>
              <a:t>%25</a:t>
            </a:r>
            <a:endParaRPr lang="ru-RU" dirty="0" smtClean="0"/>
          </a:p>
          <a:p>
            <a:pPr indent="355600" algn="just"/>
            <a:r>
              <a:rPr lang="ru-RU" dirty="0" smtClean="0"/>
              <a:t>*	→	%26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31540" y="3392996"/>
            <a:ext cx="82809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/>
              <a:t>Символы нелатинского алфавита представляются в кодировке Юникод (</a:t>
            </a:r>
            <a:r>
              <a:rPr lang="en-US" dirty="0" smtClean="0"/>
              <a:t>UTF-8)</a:t>
            </a:r>
            <a:r>
              <a:rPr lang="ru-RU" dirty="0" smtClean="0"/>
              <a:t>. Но в ней символы</a:t>
            </a:r>
            <a:r>
              <a:rPr lang="en-US" dirty="0" smtClean="0"/>
              <a:t> </a:t>
            </a:r>
            <a:r>
              <a:rPr lang="ru-RU" dirty="0" smtClean="0"/>
              <a:t>кодируются 2 байтами (4 </a:t>
            </a:r>
            <a:r>
              <a:rPr lang="en-US" dirty="0" smtClean="0"/>
              <a:t>hex</a:t>
            </a:r>
            <a:r>
              <a:rPr lang="ru-RU" dirty="0" smtClean="0"/>
              <a:t>-цифры):</a:t>
            </a:r>
          </a:p>
          <a:p>
            <a:pPr indent="355600" algn="just"/>
            <a:r>
              <a:rPr lang="ru-RU" dirty="0" smtClean="0"/>
              <a:t>М	→	%D0%9C </a:t>
            </a:r>
          </a:p>
          <a:p>
            <a:pPr indent="355600" algn="just"/>
            <a:r>
              <a:rPr lang="ru-RU" dirty="0" smtClean="0"/>
              <a:t>и	→	%D0%B8</a:t>
            </a:r>
          </a:p>
          <a:p>
            <a:pPr indent="355600" algn="just"/>
            <a:r>
              <a:rPr lang="ru-RU" dirty="0" smtClean="0"/>
              <a:t>к	→	%D0%BA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31540" y="5000979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http://ru.wikipedia.org/wiki/Микрокредит </a:t>
            </a:r>
          </a:p>
          <a:p>
            <a:r>
              <a:rPr lang="ru-RU" dirty="0" smtClean="0"/>
              <a:t>	→</a:t>
            </a:r>
          </a:p>
          <a:p>
            <a:r>
              <a:rPr lang="ru-RU" dirty="0" smtClean="0"/>
              <a:t>http://ru.wikipedia.org/wiki/%D0%9C%D0%B8%D0%BA%D1%80%D0%BE%D0%BA%D1%80%D0%B5%D0%B4%D0%B8%D1%82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Нормализация </a:t>
            </a:r>
            <a:r>
              <a:rPr lang="en-US" dirty="0" smtClean="0"/>
              <a:t>URL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58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31540" y="800708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/>
              <a:t>Адрес одной и той же страницы может быть представлен разными </a:t>
            </a:r>
            <a:r>
              <a:rPr lang="en-US" dirty="0" smtClean="0"/>
              <a:t>URL</a:t>
            </a:r>
            <a:r>
              <a:rPr lang="ru-RU" dirty="0" smtClean="0"/>
              <a:t>. Для однозначности </a:t>
            </a:r>
            <a:r>
              <a:rPr lang="ru-RU" dirty="0" err="1" smtClean="0"/>
              <a:t>веб-серверы</a:t>
            </a:r>
            <a:r>
              <a:rPr lang="ru-RU" dirty="0" smtClean="0"/>
              <a:t>, а также поисковые системы преобразуют </a:t>
            </a:r>
            <a:r>
              <a:rPr lang="en-US" dirty="0" smtClean="0"/>
              <a:t>URL </a:t>
            </a:r>
            <a:r>
              <a:rPr lang="ru-RU" dirty="0" smtClean="0"/>
              <a:t>к </a:t>
            </a:r>
            <a:r>
              <a:rPr lang="ru-RU" b="1" dirty="0" smtClean="0"/>
              <a:t>нормальному (каноническому) виду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31540" y="1779781"/>
            <a:ext cx="82809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Нормализации, сохраняющие исходное написание</a:t>
            </a:r>
          </a:p>
          <a:p>
            <a:r>
              <a:rPr lang="ru-RU" dirty="0" smtClean="0"/>
              <a:t>Конвертация в нижний регистр:</a:t>
            </a:r>
          </a:p>
          <a:p>
            <a:pPr algn="ctr"/>
            <a:r>
              <a:rPr lang="ru-RU" dirty="0" smtClean="0"/>
              <a:t>HTTP://www.Example.com/ → http://www.example.com/</a:t>
            </a:r>
          </a:p>
          <a:p>
            <a:r>
              <a:rPr lang="ru-RU" dirty="0" smtClean="0"/>
              <a:t>Перевод в верхний регистр управляющих конструкций:</a:t>
            </a:r>
          </a:p>
          <a:p>
            <a:pPr algn="ctr"/>
            <a:r>
              <a:rPr lang="ru-RU" dirty="0" smtClean="0"/>
              <a:t>http://www.example.com/a%c2%b1b → http://www.example.com/a%C2%B1b </a:t>
            </a:r>
          </a:p>
          <a:p>
            <a:r>
              <a:rPr lang="ru-RU" dirty="0" smtClean="0"/>
              <a:t>Перекодировка управляющих конструкций в явные символы:</a:t>
            </a:r>
          </a:p>
          <a:p>
            <a:pPr algn="ctr"/>
            <a:r>
              <a:rPr lang="ru-RU" dirty="0" smtClean="0"/>
              <a:t>http://www.example.com/%7Eusername/ → http://www.example.com/~username/ </a:t>
            </a:r>
          </a:p>
          <a:p>
            <a:r>
              <a:rPr lang="ru-RU" dirty="0" smtClean="0"/>
              <a:t>Удаление порта по умолчанию:</a:t>
            </a:r>
          </a:p>
          <a:p>
            <a:pPr algn="ctr"/>
            <a:r>
              <a:rPr lang="ru-RU" dirty="0" smtClean="0"/>
              <a:t>http://www.example.com:80/bar.html → http://www.example.com/bar.html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31540" y="4374974"/>
            <a:ext cx="83169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Нормализация с частичным сохранением исходного написания</a:t>
            </a:r>
          </a:p>
          <a:p>
            <a:pPr algn="just"/>
            <a:r>
              <a:rPr lang="ru-RU" dirty="0" smtClean="0"/>
              <a:t>Добавление конечного слеша (но нет способа узнать, включает ли URL путь к директории):</a:t>
            </a:r>
          </a:p>
          <a:p>
            <a:pPr algn="ctr"/>
            <a:r>
              <a:rPr lang="ru-RU" dirty="0" smtClean="0"/>
              <a:t>http://www.example.com/alice → http://www.example.com/alice/</a:t>
            </a:r>
          </a:p>
          <a:p>
            <a:r>
              <a:rPr lang="ru-RU" dirty="0" smtClean="0"/>
              <a:t>Удаление сегментов-точек:</a:t>
            </a:r>
          </a:p>
          <a:p>
            <a:pPr algn="ctr"/>
            <a:r>
              <a:rPr lang="ru-RU" dirty="0" smtClean="0"/>
              <a:t>http://www.example.com/../a/b/../c/./d.html → http://www.example.com/a/c/d.html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91580" y="6309320"/>
            <a:ext cx="1626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P1/index1.html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167844" y="6273316"/>
            <a:ext cx="1797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../image/ris_5.gif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Нормализация </a:t>
            </a:r>
            <a:r>
              <a:rPr lang="en-US" dirty="0" smtClean="0"/>
              <a:t>URL</a:t>
            </a:r>
            <a:r>
              <a:rPr lang="ru-RU" dirty="0" smtClean="0"/>
              <a:t> (продолжение)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59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87524" y="962722"/>
            <a:ext cx="84969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Нормализации, изменяющие написание</a:t>
            </a:r>
          </a:p>
          <a:p>
            <a:r>
              <a:rPr lang="ru-RU" dirty="0" smtClean="0"/>
              <a:t>Замена IP адреса именем домена:</a:t>
            </a:r>
          </a:p>
          <a:p>
            <a:pPr algn="ctr"/>
            <a:r>
              <a:rPr lang="ru-RU" dirty="0" smtClean="0"/>
              <a:t>http://208.77.188.166/ → http://www.example.com/ </a:t>
            </a:r>
            <a:endParaRPr lang="en-US" dirty="0" smtClean="0"/>
          </a:p>
          <a:p>
            <a:r>
              <a:rPr lang="ru-RU" dirty="0" smtClean="0"/>
              <a:t>Удаление или добавление «</a:t>
            </a:r>
            <a:r>
              <a:rPr lang="ru-RU" dirty="0" err="1" smtClean="0"/>
              <a:t>www</a:t>
            </a:r>
            <a:r>
              <a:rPr lang="ru-RU" dirty="0" smtClean="0"/>
              <a:t>» как элемента верхнего доменного уровня. </a:t>
            </a:r>
            <a:endParaRPr lang="en-US" dirty="0" smtClean="0"/>
          </a:p>
          <a:p>
            <a:pPr algn="ctr"/>
            <a:r>
              <a:rPr lang="ru-RU" dirty="0" smtClean="0"/>
              <a:t>http://www.example.com/ → http://example.com/</a:t>
            </a:r>
          </a:p>
          <a:p>
            <a:r>
              <a:rPr lang="ru-RU" dirty="0" smtClean="0"/>
              <a:t>Удаление неиспользуемых переменных в запросе:</a:t>
            </a:r>
          </a:p>
          <a:p>
            <a:pPr algn="ctr"/>
            <a:r>
              <a:rPr lang="ru-RU" dirty="0" smtClean="0"/>
              <a:t>http://www.example.com/display?id=123&amp;fake</a:t>
            </a:r>
            <a:r>
              <a:rPr lang="en-US" dirty="0" smtClean="0"/>
              <a:t>par</a:t>
            </a:r>
            <a:r>
              <a:rPr lang="ru-RU" dirty="0" smtClean="0"/>
              <a:t>=</a:t>
            </a:r>
            <a:r>
              <a:rPr lang="en-US" dirty="0" smtClean="0"/>
              <a:t>1</a:t>
            </a:r>
            <a:r>
              <a:rPr lang="ru-RU" dirty="0" smtClean="0"/>
              <a:t> → http://www.example.com/display?id=123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коммутации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09518" y="800064"/>
            <a:ext cx="828845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/>
              <a:t>Одно из основных отличий современных компьютерных сетей от традиционных (телефонных, радио, телевизионных).</a:t>
            </a:r>
          </a:p>
          <a:p>
            <a:pPr indent="355600" algn="just"/>
            <a:endParaRPr lang="ru-RU" dirty="0" smtClean="0"/>
          </a:p>
          <a:p>
            <a:pPr indent="355600" algn="just"/>
            <a:r>
              <a:rPr lang="ru-RU" dirty="0" smtClean="0"/>
              <a:t>Основные методы коммутации, т.е. установления связи между абонентами сети:</a:t>
            </a:r>
          </a:p>
          <a:p>
            <a:pPr indent="355600" algn="just">
              <a:buFont typeface="Arial" pitchFamily="34" charset="0"/>
              <a:buChar char="•"/>
            </a:pPr>
            <a:r>
              <a:rPr lang="ru-RU" dirty="0" smtClean="0"/>
              <a:t>Коммутация каналов (телефонная сеть)</a:t>
            </a:r>
          </a:p>
          <a:p>
            <a:pPr indent="355600" algn="just">
              <a:buFont typeface="Arial" pitchFamily="34" charset="0"/>
              <a:buChar char="•"/>
            </a:pPr>
            <a:r>
              <a:rPr lang="ru-RU" dirty="0" smtClean="0"/>
              <a:t>Коммутация пакетов (Интернет)</a:t>
            </a:r>
            <a:endParaRPr lang="ru-RU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URL </a:t>
            </a:r>
            <a:r>
              <a:rPr lang="ru-RU" dirty="0" smtClean="0"/>
              <a:t>или </a:t>
            </a:r>
            <a:r>
              <a:rPr lang="en-US" dirty="0" smtClean="0"/>
              <a:t>URI?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60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59532" y="899428"/>
            <a:ext cx="8388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/>
              <a:t>В настоящее время чаще говорят не про </a:t>
            </a:r>
            <a:r>
              <a:rPr lang="en-US" dirty="0" smtClean="0"/>
              <a:t>URL</a:t>
            </a:r>
            <a:r>
              <a:rPr lang="ru-RU" dirty="0" smtClean="0"/>
              <a:t>, а про </a:t>
            </a:r>
            <a:r>
              <a:rPr lang="en-US" b="1" dirty="0" smtClean="0"/>
              <a:t>URI (</a:t>
            </a:r>
            <a:r>
              <a:rPr lang="ru-RU" b="1" dirty="0" err="1" smtClean="0"/>
              <a:t>Uniform</a:t>
            </a:r>
            <a:r>
              <a:rPr lang="ru-RU" b="1" dirty="0" smtClean="0"/>
              <a:t> </a:t>
            </a:r>
            <a:r>
              <a:rPr lang="ru-RU" b="1" dirty="0" err="1" smtClean="0"/>
              <a:t>Resource</a:t>
            </a:r>
            <a:r>
              <a:rPr lang="ru-RU" b="1" dirty="0" smtClean="0"/>
              <a:t> </a:t>
            </a:r>
            <a:r>
              <a:rPr lang="ru-RU" b="1" dirty="0" err="1" smtClean="0"/>
              <a:t>Identifier</a:t>
            </a:r>
            <a:r>
              <a:rPr lang="ru-RU" dirty="0" smtClean="0"/>
              <a:t>) — унифицированный (единообразный) идентификатор ресурса.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3528" y="1700808"/>
            <a:ext cx="8388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ctr"/>
            <a:r>
              <a:rPr lang="en-US" sz="2400" dirty="0" smtClean="0"/>
              <a:t>URI = URL / URN</a:t>
            </a:r>
            <a:endParaRPr lang="ru-RU" sz="24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359532" y="2168860"/>
            <a:ext cx="83889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it-IT" b="1" dirty="0" smtClean="0"/>
              <a:t>URN</a:t>
            </a:r>
            <a:r>
              <a:rPr lang="it-IT" dirty="0" smtClean="0"/>
              <a:t> (</a:t>
            </a:r>
            <a:r>
              <a:rPr lang="it-IT" b="1" dirty="0" smtClean="0"/>
              <a:t>Uniform Resource Name</a:t>
            </a:r>
            <a:r>
              <a:rPr lang="it-IT" dirty="0" smtClean="0"/>
              <a:t>) — </a:t>
            </a:r>
            <a:r>
              <a:rPr lang="ru-RU" dirty="0" smtClean="0"/>
              <a:t>единообразное название (имя) ресурса.</a:t>
            </a:r>
            <a:r>
              <a:rPr lang="en-US" dirty="0" smtClean="0"/>
              <a:t> </a:t>
            </a:r>
            <a:r>
              <a:rPr lang="ru-RU" dirty="0" smtClean="0"/>
              <a:t>В отличие от </a:t>
            </a:r>
            <a:r>
              <a:rPr lang="en-US" dirty="0" smtClean="0"/>
              <a:t>URL</a:t>
            </a:r>
            <a:r>
              <a:rPr lang="ru-RU" dirty="0" smtClean="0"/>
              <a:t>, не указывает местоположение ресурса, а только позволяет его идентифицировать. Примеры:</a:t>
            </a:r>
          </a:p>
          <a:p>
            <a:pPr indent="355600">
              <a:buFont typeface="Arial" pitchFamily="34" charset="0"/>
              <a:buChar char="•"/>
            </a:pPr>
            <a:r>
              <a:rPr lang="it-IT" dirty="0" smtClean="0"/>
              <a:t>URN </a:t>
            </a:r>
            <a:r>
              <a:rPr lang="ru-RU" dirty="0" smtClean="0"/>
              <a:t>книги, идентифицируемой номером </a:t>
            </a:r>
            <a:r>
              <a:rPr lang="it-IT" dirty="0" smtClean="0"/>
              <a:t>ISBN</a:t>
            </a:r>
          </a:p>
          <a:p>
            <a:r>
              <a:rPr lang="it-IT" dirty="0" smtClean="0">
                <a:latin typeface="Courier New" pitchFamily="49" charset="0"/>
                <a:cs typeface="Courier New" pitchFamily="49" charset="0"/>
              </a:rPr>
              <a:t>urn:isbn:5170224575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indent="355600">
              <a:buFont typeface="Arial" pitchFamily="34" charset="0"/>
              <a:buChar char="•"/>
            </a:pPr>
            <a:r>
              <a:rPr lang="it-IT" dirty="0" smtClean="0"/>
              <a:t>URN </a:t>
            </a:r>
            <a:r>
              <a:rPr lang="ru-RU" dirty="0" smtClean="0"/>
              <a:t>технической спецификации </a:t>
            </a:r>
            <a:r>
              <a:rPr lang="it-IT" dirty="0" smtClean="0"/>
              <a:t>RFC 3406 </a:t>
            </a:r>
            <a:r>
              <a:rPr lang="ru-RU" dirty="0" smtClean="0"/>
              <a:t>организации «</a:t>
            </a:r>
            <a:r>
              <a:rPr lang="it-IT" dirty="0" smtClean="0"/>
              <a:t>IETF»</a:t>
            </a:r>
          </a:p>
          <a:p>
            <a:r>
              <a:rPr lang="it-IT" dirty="0" smtClean="0">
                <a:latin typeface="Courier New" pitchFamily="49" charset="0"/>
                <a:cs typeface="Courier New" pitchFamily="49" charset="0"/>
              </a:rPr>
              <a:t>urn:ietf:rfc:3406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indent="355600">
              <a:buFont typeface="Arial" pitchFamily="34" charset="0"/>
              <a:buChar char="•"/>
            </a:pPr>
            <a:r>
              <a:rPr lang="it-IT" dirty="0" smtClean="0"/>
              <a:t>URN </a:t>
            </a:r>
            <a:r>
              <a:rPr lang="ru-RU" dirty="0" smtClean="0"/>
              <a:t>конкретного файла </a:t>
            </a:r>
            <a:r>
              <a:rPr lang="it-IT" dirty="0" smtClean="0"/>
              <a:t>MP3, </a:t>
            </a:r>
            <a:r>
              <a:rPr lang="ru-RU" dirty="0" smtClean="0"/>
              <a:t>идентифицируемого хэш-кодом по алгоритму </a:t>
            </a:r>
            <a:r>
              <a:rPr lang="it-IT" dirty="0" smtClean="0"/>
              <a:t>SHA1</a:t>
            </a:r>
          </a:p>
          <a:p>
            <a:r>
              <a:rPr lang="it-IT" dirty="0" smtClean="0">
                <a:latin typeface="Courier New" pitchFamily="49" charset="0"/>
                <a:cs typeface="Courier New" pitchFamily="49" charset="0"/>
              </a:rPr>
              <a:t>urn:sha1:YNCKHTQCWBTRNJIV4WNAE52SJUQCZO5C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9532" y="5013176"/>
            <a:ext cx="8388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ctr"/>
            <a:r>
              <a:rPr lang="en-US" sz="2400" dirty="0" smtClean="0"/>
              <a:t>URL = URI + DNS</a:t>
            </a:r>
            <a:endParaRPr lang="ru-RU" sz="24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359532" y="5517232"/>
            <a:ext cx="83889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/>
              <a:t>Кроме того, существует </a:t>
            </a:r>
            <a:r>
              <a:rPr lang="en-US" b="1" dirty="0" smtClean="0"/>
              <a:t>IRI </a:t>
            </a:r>
            <a:r>
              <a:rPr lang="ru-RU" b="1" dirty="0" smtClean="0"/>
              <a:t>(</a:t>
            </a:r>
            <a:r>
              <a:rPr lang="ru-RU" b="1" dirty="0" err="1" smtClean="0"/>
              <a:t>International</a:t>
            </a:r>
            <a:r>
              <a:rPr lang="ru-RU" b="1" dirty="0" smtClean="0"/>
              <a:t> </a:t>
            </a:r>
            <a:r>
              <a:rPr lang="ru-RU" b="1" dirty="0" err="1" smtClean="0"/>
              <a:t>Resource</a:t>
            </a:r>
            <a:r>
              <a:rPr lang="ru-RU" b="1" dirty="0" smtClean="0"/>
              <a:t> </a:t>
            </a:r>
            <a:r>
              <a:rPr lang="ru-RU" b="1" dirty="0" err="1" smtClean="0"/>
              <a:t>Identifier</a:t>
            </a:r>
            <a:r>
              <a:rPr lang="ru-RU" dirty="0" smtClean="0"/>
              <a:t>) - международных идентификаторов ресурсов, в которых можно было бы без проблем использовать символы Юникода, и которые поэтому не ущемляли бы права других языков.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Всемирная паутина </a:t>
            </a:r>
            <a:r>
              <a:rPr lang="en-US" dirty="0" smtClean="0"/>
              <a:t>(WWW)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61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95536" y="944724"/>
            <a:ext cx="83889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en-US" b="1" dirty="0" smtClean="0"/>
              <a:t>World Wide Web (WWW</a:t>
            </a:r>
            <a:r>
              <a:rPr lang="ru-RU" b="1" dirty="0" smtClean="0"/>
              <a:t>,</a:t>
            </a:r>
            <a:r>
              <a:rPr lang="en-US" b="1" dirty="0" smtClean="0"/>
              <a:t> </a:t>
            </a:r>
            <a:r>
              <a:rPr lang="ru-RU" b="1" dirty="0" smtClean="0"/>
              <a:t>всемирная паутина, </a:t>
            </a:r>
            <a:r>
              <a:rPr lang="ru-RU" b="1" dirty="0" err="1" smtClean="0"/>
              <a:t>веб</a:t>
            </a:r>
            <a:r>
              <a:rPr lang="ru-RU" b="1" dirty="0" smtClean="0"/>
              <a:t>) </a:t>
            </a:r>
            <a:r>
              <a:rPr lang="ru-RU" dirty="0" smtClean="0"/>
              <a:t>– это общемировое хранилище данных, распространяемых через сеть Интернет.</a:t>
            </a:r>
          </a:p>
          <a:p>
            <a:pPr indent="355600" algn="just"/>
            <a:endParaRPr lang="ru-RU" dirty="0" smtClean="0"/>
          </a:p>
          <a:p>
            <a:pPr indent="355600" algn="just"/>
            <a:r>
              <a:rPr lang="en-US" dirty="0" smtClean="0"/>
              <a:t>WWW ≠</a:t>
            </a:r>
            <a:r>
              <a:rPr lang="ru-RU" dirty="0" smtClean="0"/>
              <a:t>Интернет</a:t>
            </a:r>
          </a:p>
          <a:p>
            <a:pPr indent="355600" algn="just"/>
            <a:r>
              <a:rPr lang="ru-RU" dirty="0" smtClean="0"/>
              <a:t>Интернет – это глобальная сеть, а </a:t>
            </a:r>
            <a:r>
              <a:rPr lang="en-US" dirty="0" smtClean="0"/>
              <a:t>WWW </a:t>
            </a:r>
            <a:r>
              <a:rPr lang="ru-RU" dirty="0" smtClean="0"/>
              <a:t>– это распространяемые в ней ресурсы, в первую очередь сайты.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2924944"/>
            <a:ext cx="83889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/>
              <a:t>Большая часть ресурсов </a:t>
            </a:r>
            <a:r>
              <a:rPr lang="en-US" dirty="0" smtClean="0"/>
              <a:t>WWW </a:t>
            </a:r>
            <a:r>
              <a:rPr lang="ru-RU" dirty="0" smtClean="0"/>
              <a:t> - это гипертекст. </a:t>
            </a:r>
            <a:r>
              <a:rPr lang="ru-RU" b="1" dirty="0" smtClean="0"/>
              <a:t>Гипертекст</a:t>
            </a:r>
            <a:r>
              <a:rPr lang="ru-RU" dirty="0" smtClean="0"/>
              <a:t> – это система текстовых документов (страниц), связанных между собой с помощью </a:t>
            </a:r>
            <a:r>
              <a:rPr lang="ru-RU" dirty="0" smtClean="0"/>
              <a:t>ссылок. Гипертексты </a:t>
            </a:r>
            <a:r>
              <a:rPr lang="ru-RU" dirty="0" smtClean="0"/>
              <a:t>создаются с помощью языка </a:t>
            </a:r>
            <a:r>
              <a:rPr lang="en-US" dirty="0" smtClean="0"/>
              <a:t>HTML</a:t>
            </a:r>
            <a:r>
              <a:rPr lang="ru-RU" dirty="0" smtClean="0"/>
              <a:t>.</a:t>
            </a:r>
          </a:p>
          <a:p>
            <a:pPr indent="355600" algn="just"/>
            <a:endParaRPr lang="ru-RU" dirty="0" smtClean="0"/>
          </a:p>
          <a:p>
            <a:pPr indent="355600" algn="just"/>
            <a:r>
              <a:rPr lang="ru-RU" dirty="0" smtClean="0"/>
              <a:t>К другим ресурсам </a:t>
            </a:r>
            <a:r>
              <a:rPr lang="en-US" dirty="0" smtClean="0"/>
              <a:t>WWW</a:t>
            </a:r>
            <a:r>
              <a:rPr lang="ru-RU" dirty="0" smtClean="0"/>
              <a:t> (</a:t>
            </a:r>
            <a:r>
              <a:rPr lang="ru-RU" b="1" dirty="0" smtClean="0"/>
              <a:t>гипер</a:t>
            </a:r>
            <a:r>
              <a:rPr lang="ru-RU" b="1" dirty="0" smtClean="0"/>
              <a:t>медиа</a:t>
            </a:r>
            <a:r>
              <a:rPr lang="ru-RU" dirty="0" smtClean="0"/>
              <a:t>)</a:t>
            </a:r>
            <a:r>
              <a:rPr lang="en-US" dirty="0" smtClean="0"/>
              <a:t> </a:t>
            </a:r>
            <a:r>
              <a:rPr lang="ru-RU" dirty="0" smtClean="0"/>
              <a:t>относятся изображения, аудио, видео и </a:t>
            </a:r>
            <a:r>
              <a:rPr lang="ru-RU" dirty="0" smtClean="0"/>
              <a:t>т.п., а также приложения, и </a:t>
            </a:r>
            <a:r>
              <a:rPr lang="ru-RU" dirty="0" smtClean="0"/>
              <a:t>базы данных.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59532" y="4809926"/>
            <a:ext cx="83889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/>
              <a:t>Ресурсы </a:t>
            </a:r>
            <a:r>
              <a:rPr lang="en-US" dirty="0" smtClean="0"/>
              <a:t>WWW </a:t>
            </a:r>
            <a:r>
              <a:rPr lang="ru-RU" dirty="0" smtClean="0"/>
              <a:t>могут быть </a:t>
            </a:r>
            <a:r>
              <a:rPr lang="ru-RU" i="1" dirty="0" smtClean="0"/>
              <a:t>пассивными</a:t>
            </a:r>
            <a:r>
              <a:rPr lang="ru-RU" dirty="0" smtClean="0"/>
              <a:t> и </a:t>
            </a:r>
            <a:r>
              <a:rPr lang="ru-RU" i="1" dirty="0" smtClean="0"/>
              <a:t>активными</a:t>
            </a:r>
            <a:r>
              <a:rPr lang="ru-RU" dirty="0" smtClean="0"/>
              <a:t>. К активным ресурсам относятся форумы, социальные сети, </a:t>
            </a:r>
            <a:r>
              <a:rPr lang="ru-RU" dirty="0" err="1" smtClean="0"/>
              <a:t>интернет-магазины</a:t>
            </a:r>
            <a:r>
              <a:rPr lang="ru-RU" dirty="0" smtClean="0"/>
              <a:t>, </a:t>
            </a:r>
            <a:r>
              <a:rPr lang="ru-RU" dirty="0" err="1" smtClean="0"/>
              <a:t>блоги</a:t>
            </a:r>
            <a:r>
              <a:rPr lang="ru-RU" dirty="0" smtClean="0"/>
              <a:t>, </a:t>
            </a:r>
            <a:r>
              <a:rPr lang="en-US" dirty="0" smtClean="0"/>
              <a:t>wiki-</a:t>
            </a:r>
            <a:r>
              <a:rPr lang="ru-RU" dirty="0" smtClean="0"/>
              <a:t>проекты, чаты и др.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355600"/>
            <a:r>
              <a:rPr lang="ru-RU" dirty="0" smtClean="0"/>
              <a:t>Архитектура </a:t>
            </a:r>
            <a:r>
              <a:rPr lang="en-US" dirty="0" smtClean="0"/>
              <a:t>WWW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62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95536" y="2012647"/>
            <a:ext cx="8388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/>
              <a:t>Всемирную паутину образуют миллионы </a:t>
            </a:r>
            <a:r>
              <a:rPr lang="ru-RU" b="1" dirty="0" err="1" smtClean="0"/>
              <a:t>веб-серверов</a:t>
            </a:r>
            <a:r>
              <a:rPr lang="ru-RU" dirty="0" smtClean="0"/>
              <a:t> сети Интернет, расположенных по всему миру.</a:t>
            </a:r>
          </a:p>
          <a:p>
            <a:pPr indent="355600" algn="just"/>
            <a:r>
              <a:rPr lang="ru-RU" dirty="0" smtClean="0"/>
              <a:t>Один </a:t>
            </a:r>
            <a:r>
              <a:rPr lang="ru-RU" dirty="0" smtClean="0"/>
              <a:t>из наиболее распространенных серверов на сегодняшний день – бесплатный </a:t>
            </a:r>
            <a:r>
              <a:rPr lang="en-US" dirty="0" smtClean="0"/>
              <a:t>Apache 2.2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59532" y="800708"/>
            <a:ext cx="83889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/>
              <a:t>Всемирная паутина построена на </a:t>
            </a:r>
            <a:r>
              <a:rPr lang="ru-RU" b="1" dirty="0" smtClean="0"/>
              <a:t>клиент-серверной</a:t>
            </a:r>
            <a:r>
              <a:rPr lang="ru-RU" dirty="0" smtClean="0"/>
              <a:t> технологии. Клиент и сервер – это программы, запущенные на компьютерах, подключенных к Интернет</a:t>
            </a:r>
            <a:r>
              <a:rPr lang="ru-RU" dirty="0" smtClean="0"/>
              <a:t>. Между собой они общаются по протоколу </a:t>
            </a:r>
            <a:r>
              <a:rPr lang="en-US" b="1" dirty="0" smtClean="0"/>
              <a:t>HTTP</a:t>
            </a:r>
            <a:r>
              <a:rPr lang="ru-RU" dirty="0" smtClean="0"/>
              <a:t>.</a:t>
            </a:r>
            <a:endParaRPr lang="ru-RU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431540" y="3537012"/>
            <a:ext cx="82809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Задачи </a:t>
            </a:r>
            <a:r>
              <a:rPr lang="ru-RU" b="1" dirty="0" err="1" smtClean="0"/>
              <a:t>веб-клиента</a:t>
            </a:r>
            <a:r>
              <a:rPr lang="ru-RU" b="1" dirty="0" smtClean="0"/>
              <a:t> </a:t>
            </a:r>
            <a:r>
              <a:rPr lang="ru-RU" dirty="0" smtClean="0"/>
              <a:t>(</a:t>
            </a:r>
            <a:r>
              <a:rPr lang="ru-RU" b="1" dirty="0" smtClean="0"/>
              <a:t>браузера</a:t>
            </a:r>
            <a:r>
              <a:rPr lang="ru-RU" dirty="0" smtClean="0"/>
              <a:t>):</a:t>
            </a:r>
          </a:p>
          <a:p>
            <a:pPr marL="355600" indent="176213" algn="just">
              <a:buFont typeface="Arial" pitchFamily="34" charset="0"/>
              <a:buChar char="•"/>
            </a:pPr>
            <a:r>
              <a:rPr lang="ru-RU" dirty="0" smtClean="0"/>
              <a:t>отправка запросов и получение ответов от сервера по протоколам прикладного уровня (</a:t>
            </a:r>
            <a:r>
              <a:rPr lang="en-US" dirty="0" smtClean="0"/>
              <a:t>HTTP, FTP, SMPT </a:t>
            </a:r>
            <a:r>
              <a:rPr lang="ru-RU" dirty="0" smtClean="0"/>
              <a:t>и др.);</a:t>
            </a:r>
          </a:p>
          <a:p>
            <a:pPr marL="355600" indent="176213" algn="just">
              <a:buFont typeface="Arial" pitchFamily="34" charset="0"/>
              <a:buChar char="•"/>
            </a:pPr>
            <a:r>
              <a:rPr lang="ru-RU" dirty="0" smtClean="0"/>
              <a:t>интерпретация полученных ответов и представление в доступном для пользователя виде (</a:t>
            </a:r>
            <a:r>
              <a:rPr lang="en-US" dirty="0" smtClean="0"/>
              <a:t>HTML, JavaScript</a:t>
            </a:r>
            <a:r>
              <a:rPr lang="ru-RU" dirty="0" smtClean="0"/>
              <a:t>, сохранение файлов</a:t>
            </a:r>
            <a:r>
              <a:rPr lang="en-US" dirty="0" smtClean="0"/>
              <a:t> </a:t>
            </a:r>
            <a:r>
              <a:rPr lang="ru-RU" dirty="0" smtClean="0"/>
              <a:t>и др.</a:t>
            </a:r>
            <a:r>
              <a:rPr lang="en-US" dirty="0" smtClean="0"/>
              <a:t>)</a:t>
            </a:r>
            <a:r>
              <a:rPr lang="ru-RU" dirty="0" smtClean="0"/>
              <a:t>;</a:t>
            </a:r>
          </a:p>
          <a:p>
            <a:pPr marL="355600" indent="176213" algn="just">
              <a:buFont typeface="Arial" pitchFamily="34" charset="0"/>
              <a:buChar char="•"/>
            </a:pPr>
            <a:r>
              <a:rPr lang="ru-RU" dirty="0" smtClean="0"/>
              <a:t>дополнительные функции – история, кэш, </a:t>
            </a:r>
            <a:r>
              <a:rPr lang="en-US" dirty="0" smtClean="0"/>
              <a:t>cookies</a:t>
            </a:r>
            <a:r>
              <a:rPr lang="ru-RU" dirty="0" smtClean="0"/>
              <a:t>, хранение пользовательских настроек, анализ страниц и др.</a:t>
            </a:r>
          </a:p>
          <a:p>
            <a:pPr indent="355600" algn="just"/>
            <a:endParaRPr lang="ru-RU" dirty="0" smtClean="0"/>
          </a:p>
          <a:p>
            <a:pPr indent="355600" algn="just"/>
            <a:r>
              <a:rPr lang="ru-RU" dirty="0" smtClean="0"/>
              <a:t>Наиболее </a:t>
            </a:r>
            <a:r>
              <a:rPr lang="ru-RU" dirty="0" smtClean="0"/>
              <a:t>распространенные браузеры: </a:t>
            </a:r>
            <a:r>
              <a:rPr lang="en-US" dirty="0" smtClean="0"/>
              <a:t>Google Chrome, Internet </a:t>
            </a:r>
            <a:r>
              <a:rPr lang="en-US" dirty="0" smtClean="0"/>
              <a:t>Explorer, Mozilla Firefox, </a:t>
            </a:r>
            <a:r>
              <a:rPr lang="en-US" dirty="0" smtClean="0"/>
              <a:t>Opera</a:t>
            </a:r>
            <a:r>
              <a:rPr lang="en-US" dirty="0" smtClean="0"/>
              <a:t>, Safari.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Войны браузеров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63</a:t>
            </a:fld>
            <a:endParaRPr lang="ru-RU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4716016" y="3861048"/>
          <a:ext cx="4211960" cy="25753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179512" y="3681028"/>
          <a:ext cx="4464496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28" name="Picture 4" descr="File:Browser Wars (en).svg"/>
          <p:cNvPicPr>
            <a:picLocks noChangeAspect="1" noChangeArrowheads="1"/>
          </p:cNvPicPr>
          <p:nvPr/>
        </p:nvPicPr>
        <p:blipFill>
          <a:blip r:embed="rId4" cstate="print"/>
          <a:srcRect t="8696"/>
          <a:stretch>
            <a:fillRect/>
          </a:stretch>
        </p:blipFill>
        <p:spPr bwMode="auto">
          <a:xfrm>
            <a:off x="179512" y="692696"/>
            <a:ext cx="4416491" cy="3024336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799641" y="6381328"/>
            <a:ext cx="864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Россия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633984" y="6381328"/>
            <a:ext cx="638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Мир</a:t>
            </a:r>
            <a:endParaRPr lang="ru-RU" b="1" dirty="0"/>
          </a:p>
        </p:txBody>
      </p:sp>
      <p:graphicFrame>
        <p:nvGraphicFramePr>
          <p:cNvPr id="10" name="Диаграмма 9"/>
          <p:cNvGraphicFramePr/>
          <p:nvPr/>
        </p:nvGraphicFramePr>
        <p:xfrm>
          <a:off x="4608004" y="656692"/>
          <a:ext cx="4320480" cy="3276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Веб-страница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64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28596" y="3682769"/>
            <a:ext cx="7923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r>
              <a:rPr lang="ru-RU" b="1" dirty="0" smtClean="0"/>
              <a:t>Статические </a:t>
            </a:r>
            <a:r>
              <a:rPr lang="ru-RU" b="1" dirty="0" smtClean="0"/>
              <a:t>страницы</a:t>
            </a:r>
            <a:r>
              <a:rPr lang="ru-RU" dirty="0" smtClean="0"/>
              <a:t> с </a:t>
            </a:r>
            <a:r>
              <a:rPr lang="ru-RU" dirty="0" smtClean="0"/>
              <a:t>фиксированным содержанием, которое сохраняется в сервере. Клиент получает </a:t>
            </a:r>
            <a:r>
              <a:rPr lang="ru-RU" dirty="0" smtClean="0"/>
              <a:t>просто копию </a:t>
            </a:r>
            <a:r>
              <a:rPr lang="ru-RU" dirty="0" smtClean="0"/>
              <a:t>файла. (</a:t>
            </a:r>
            <a:r>
              <a:rPr lang="en-US" dirty="0" smtClean="0"/>
              <a:t>HTML, CSS)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28596" y="4349539"/>
            <a:ext cx="79233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r>
              <a:rPr lang="ru-RU" b="1" dirty="0" smtClean="0"/>
              <a:t>Динамические </a:t>
            </a:r>
            <a:r>
              <a:rPr lang="ru-RU" b="1" dirty="0" smtClean="0"/>
              <a:t>страницы</a:t>
            </a:r>
            <a:r>
              <a:rPr lang="ru-RU" dirty="0" smtClean="0"/>
              <a:t> не </a:t>
            </a:r>
            <a:r>
              <a:rPr lang="ru-RU" dirty="0" smtClean="0"/>
              <a:t>существуют заранее в виде готового файла. Создается </a:t>
            </a:r>
            <a:r>
              <a:rPr lang="ru-RU" dirty="0" err="1" smtClean="0"/>
              <a:t>веб-сервером</a:t>
            </a:r>
            <a:r>
              <a:rPr lang="ru-RU" dirty="0" smtClean="0"/>
              <a:t> каждый раз, когда клиент запрашивает документ.</a:t>
            </a:r>
            <a:r>
              <a:rPr lang="en-US" dirty="0" smtClean="0"/>
              <a:t> </a:t>
            </a:r>
            <a:r>
              <a:rPr lang="ru-RU" dirty="0" smtClean="0"/>
              <a:t>Сервер получает входные данные от клиента</a:t>
            </a:r>
            <a:r>
              <a:rPr lang="en-US" dirty="0" smtClean="0"/>
              <a:t> </a:t>
            </a:r>
            <a:r>
              <a:rPr lang="ru-RU" dirty="0" smtClean="0"/>
              <a:t>с помощью </a:t>
            </a:r>
            <a:r>
              <a:rPr lang="ru-RU" i="1" dirty="0" smtClean="0"/>
              <a:t>форм</a:t>
            </a:r>
            <a:r>
              <a:rPr lang="ru-RU" dirty="0" smtClean="0"/>
              <a:t>. </a:t>
            </a:r>
            <a:r>
              <a:rPr lang="en-US" dirty="0" smtClean="0"/>
              <a:t>(CGI, </a:t>
            </a:r>
            <a:r>
              <a:rPr lang="en-US" dirty="0" smtClean="0"/>
              <a:t>PHP</a:t>
            </a:r>
            <a:r>
              <a:rPr lang="ru-RU" dirty="0" smtClean="0"/>
              <a:t>, </a:t>
            </a:r>
            <a:r>
              <a:rPr lang="en-US" dirty="0" smtClean="0"/>
              <a:t>ASP.NET</a:t>
            </a:r>
            <a:r>
              <a:rPr lang="en-US" dirty="0" smtClean="0"/>
              <a:t>)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28596" y="5590981"/>
            <a:ext cx="7923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r>
              <a:rPr lang="ru-RU" b="1" dirty="0" smtClean="0"/>
              <a:t>Активные </a:t>
            </a:r>
            <a:r>
              <a:rPr lang="ru-RU" b="1" dirty="0" smtClean="0"/>
              <a:t>страницы</a:t>
            </a:r>
            <a:r>
              <a:rPr lang="ru-RU" dirty="0" smtClean="0"/>
              <a:t> включает </a:t>
            </a:r>
            <a:r>
              <a:rPr lang="ru-RU" dirty="0" smtClean="0"/>
              <a:t>программы и активные элементы, обрабатывающиеся на стороне </a:t>
            </a:r>
            <a:r>
              <a:rPr lang="ru-RU" dirty="0" smtClean="0"/>
              <a:t>клиента, </a:t>
            </a:r>
            <a:r>
              <a:rPr lang="ru-RU" dirty="0" smtClean="0"/>
              <a:t>в браузере. </a:t>
            </a:r>
            <a:r>
              <a:rPr lang="en-US" dirty="0" smtClean="0"/>
              <a:t>(JavaScript, Flash)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838453"/>
            <a:ext cx="784887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/>
            <a:r>
              <a:rPr lang="ru-RU" dirty="0" smtClean="0"/>
              <a:t>Гипертекстовый документ, являющийся </a:t>
            </a:r>
            <a:r>
              <a:rPr lang="en-US" dirty="0" smtClean="0"/>
              <a:t>WWW-</a:t>
            </a:r>
            <a:r>
              <a:rPr lang="ru-RU" dirty="0" smtClean="0"/>
              <a:t>ресурсом и доступный для просмотра через </a:t>
            </a:r>
            <a:r>
              <a:rPr lang="ru-RU" dirty="0" err="1" smtClean="0"/>
              <a:t>веб-браузер</a:t>
            </a:r>
            <a:r>
              <a:rPr lang="ru-RU" dirty="0" smtClean="0"/>
              <a:t>.</a:t>
            </a:r>
          </a:p>
          <a:p>
            <a:pPr indent="355600"/>
            <a:r>
              <a:rPr lang="ru-RU" dirty="0" smtClean="0"/>
              <a:t>Информационно </a:t>
            </a:r>
            <a:r>
              <a:rPr lang="ru-RU" dirty="0" smtClean="0"/>
              <a:t>значимое содержимое </a:t>
            </a:r>
            <a:r>
              <a:rPr lang="ru-RU" dirty="0" err="1" smtClean="0"/>
              <a:t>веб-страницы</a:t>
            </a:r>
            <a:r>
              <a:rPr lang="ru-RU" dirty="0" smtClean="0"/>
              <a:t> обычно называется </a:t>
            </a:r>
            <a:r>
              <a:rPr lang="ru-RU" b="1" dirty="0" err="1" smtClean="0"/>
              <a:t>контентом</a:t>
            </a:r>
            <a:r>
              <a:rPr lang="ru-RU" dirty="0" smtClean="0"/>
              <a:t>.</a:t>
            </a:r>
          </a:p>
          <a:p>
            <a:pPr indent="355600"/>
            <a:endParaRPr lang="ru-RU" dirty="0" smtClean="0"/>
          </a:p>
          <a:p>
            <a:r>
              <a:rPr lang="ru-RU" b="1" dirty="0" smtClean="0"/>
              <a:t>Сайт</a:t>
            </a:r>
            <a:r>
              <a:rPr lang="ru-RU" dirty="0" smtClean="0"/>
              <a:t> = множество страниц,</a:t>
            </a:r>
          </a:p>
          <a:p>
            <a:pPr marL="355600" indent="-177800">
              <a:buFont typeface="Arial" pitchFamily="34" charset="0"/>
              <a:buChar char="•"/>
            </a:pPr>
            <a:r>
              <a:rPr lang="ru-RU" dirty="0" smtClean="0"/>
              <a:t>связанных через ссылки,</a:t>
            </a:r>
          </a:p>
          <a:p>
            <a:pPr marL="355600" indent="-177800">
              <a:buFont typeface="Arial" pitchFamily="34" charset="0"/>
              <a:buChar char="•"/>
            </a:pPr>
            <a:r>
              <a:rPr lang="ru-RU" dirty="0" smtClean="0"/>
              <a:t>с общим дизайном,</a:t>
            </a:r>
          </a:p>
          <a:p>
            <a:pPr marL="355600" indent="-177800">
              <a:buFont typeface="Arial" pitchFamily="34" charset="0"/>
              <a:buChar char="•"/>
            </a:pPr>
            <a:r>
              <a:rPr lang="ru-RU" dirty="0" smtClean="0"/>
              <a:t>с общим доменным именем.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Cookies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65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31540" y="1016732"/>
            <a:ext cx="828092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b="1" dirty="0" smtClean="0"/>
              <a:t>Куки, «плюшки», «</a:t>
            </a:r>
            <a:r>
              <a:rPr lang="ru-RU" b="1" dirty="0" err="1" smtClean="0"/>
              <a:t>печеньки</a:t>
            </a:r>
            <a:r>
              <a:rPr lang="ru-RU" b="1" dirty="0" smtClean="0"/>
              <a:t>»</a:t>
            </a:r>
            <a:r>
              <a:rPr lang="ru-RU" dirty="0" smtClean="0"/>
              <a:t> - небольшой фрагмент данных, отправленный </a:t>
            </a:r>
            <a:r>
              <a:rPr lang="ru-RU" dirty="0" err="1" smtClean="0"/>
              <a:t>веб-сервером</a:t>
            </a:r>
            <a:r>
              <a:rPr lang="ru-RU" dirty="0" smtClean="0"/>
              <a:t> и хранимый на компьютере пользователя. </a:t>
            </a:r>
          </a:p>
          <a:p>
            <a:pPr indent="355600" algn="just"/>
            <a:r>
              <a:rPr lang="ru-RU" dirty="0" smtClean="0"/>
              <a:t>Браузер всякий раз при попытке открыть страницу соответствующего сайта пересылает этот фрагмент данных </a:t>
            </a:r>
            <a:r>
              <a:rPr lang="ru-RU" dirty="0" err="1" smtClean="0"/>
              <a:t>веб-серверу</a:t>
            </a:r>
            <a:r>
              <a:rPr lang="ru-RU" dirty="0" smtClean="0"/>
              <a:t> в виде HTTP-запроса. Применяется для сохранения данных на стороне пользователя, на практике обычно используется для:</a:t>
            </a:r>
          </a:p>
          <a:p>
            <a:pPr marL="531813" indent="-176213">
              <a:buFont typeface="Arial" pitchFamily="34" charset="0"/>
              <a:buChar char="•"/>
            </a:pPr>
            <a:r>
              <a:rPr lang="ru-RU" dirty="0" smtClean="0"/>
              <a:t>аутентификации пользователя;</a:t>
            </a:r>
          </a:p>
          <a:p>
            <a:pPr marL="531813" indent="-176213">
              <a:buFont typeface="Arial" pitchFamily="34" charset="0"/>
              <a:buChar char="•"/>
            </a:pPr>
            <a:r>
              <a:rPr lang="ru-RU" dirty="0" smtClean="0"/>
              <a:t>хранения персональных предпочтений и настроек пользователя;</a:t>
            </a:r>
          </a:p>
          <a:p>
            <a:pPr marL="531813" indent="-176213">
              <a:buFont typeface="Arial" pitchFamily="34" charset="0"/>
              <a:buChar char="•"/>
            </a:pPr>
            <a:r>
              <a:rPr lang="ru-RU" dirty="0" smtClean="0"/>
              <a:t>отслеживания состояния сессии доступа пользователя;</a:t>
            </a:r>
          </a:p>
          <a:p>
            <a:pPr marL="531813" indent="-176213">
              <a:buFont typeface="Arial" pitchFamily="34" charset="0"/>
              <a:buChar char="•"/>
            </a:pPr>
            <a:r>
              <a:rPr lang="ru-RU" dirty="0" smtClean="0"/>
              <a:t>ведения статистики о пользователях.</a:t>
            </a:r>
          </a:p>
          <a:p>
            <a:r>
              <a:rPr lang="ru-RU" dirty="0" smtClean="0"/>
              <a:t> </a:t>
            </a:r>
          </a:p>
          <a:p>
            <a:r>
              <a:rPr lang="ru-RU" dirty="0" smtClean="0"/>
              <a:t>Срок хранения </a:t>
            </a:r>
            <a:r>
              <a:rPr lang="ru-RU" dirty="0" err="1" smtClean="0"/>
              <a:t>куки</a:t>
            </a:r>
            <a:r>
              <a:rPr lang="ru-RU" dirty="0" smtClean="0"/>
              <a:t> истекает в следующих случаях:</a:t>
            </a:r>
          </a:p>
          <a:p>
            <a:pPr marL="342900" indent="12700">
              <a:buFont typeface="+mj-lt"/>
              <a:buAutoNum type="arabicPeriod"/>
            </a:pPr>
            <a:r>
              <a:rPr lang="ru-RU" dirty="0" smtClean="0"/>
              <a:t>В конце сессии (например, когда браузер закрывается), если </a:t>
            </a:r>
            <a:r>
              <a:rPr lang="ru-RU" dirty="0" err="1" smtClean="0"/>
              <a:t>куки</a:t>
            </a:r>
            <a:r>
              <a:rPr lang="ru-RU" dirty="0" smtClean="0"/>
              <a:t> не являются постоянными.</a:t>
            </a:r>
          </a:p>
          <a:p>
            <a:pPr marL="342900" indent="12700">
              <a:buFont typeface="+mj-lt"/>
              <a:buAutoNum type="arabicPeriod"/>
            </a:pPr>
            <a:r>
              <a:rPr lang="ru-RU" dirty="0" smtClean="0"/>
              <a:t>Дата истечения была указана и срок хранения вышел.</a:t>
            </a:r>
          </a:p>
          <a:p>
            <a:pPr marL="342900" indent="12700">
              <a:buFont typeface="+mj-lt"/>
              <a:buAutoNum type="arabicPeriod"/>
            </a:pPr>
            <a:r>
              <a:rPr lang="ru-RU" dirty="0" smtClean="0"/>
              <a:t>Браузер удалил </a:t>
            </a:r>
            <a:r>
              <a:rPr lang="ru-RU" dirty="0" err="1" smtClean="0"/>
              <a:t>куки</a:t>
            </a:r>
            <a:r>
              <a:rPr lang="ru-RU" dirty="0" smtClean="0"/>
              <a:t> по запросу пользователя.</a:t>
            </a:r>
          </a:p>
          <a:p>
            <a:pPr indent="355600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Протокол </a:t>
            </a:r>
            <a:r>
              <a:rPr lang="en-US" dirty="0" smtClean="0"/>
              <a:t>HTTP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66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31540" y="908720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/>
            <a:r>
              <a:rPr lang="it-IT" b="1" dirty="0" smtClean="0"/>
              <a:t>HyperText Transfer Protocol</a:t>
            </a:r>
            <a:r>
              <a:rPr lang="it-IT" dirty="0" smtClean="0"/>
              <a:t> - </a:t>
            </a:r>
            <a:r>
              <a:rPr lang="ru-RU" dirty="0" smtClean="0"/>
              <a:t>протокол передачи гипертекста.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31540" y="1268760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/>
              <a:t>Основным объектом манипуляции в HTTP является ресурс, на который указывает URI в запросе клиента. Обычно это хранящиеся на сервере файлы, но могут быть логические объекты, записи БД или что-то абстрактное.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95536" y="2420888"/>
            <a:ext cx="82809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Пример </a:t>
            </a:r>
            <a:r>
              <a:rPr lang="en-US" b="1" dirty="0" smtClean="0"/>
              <a:t>HTTP-</a:t>
            </a:r>
            <a:r>
              <a:rPr lang="ru-RU" b="1" dirty="0" smtClean="0"/>
              <a:t>запроса</a:t>
            </a:r>
            <a:r>
              <a:rPr lang="ru-RU" dirty="0" smtClean="0"/>
              <a:t> от клиента:</a:t>
            </a:r>
          </a:p>
          <a:p>
            <a:pPr marL="355600"/>
            <a:r>
              <a:rPr lang="en-US" dirty="0" smtClean="0">
                <a:latin typeface="Courier New" pitchFamily="49" charset="0"/>
                <a:cs typeface="Courier New" pitchFamily="49" charset="0"/>
              </a:rPr>
              <a:t>GET /user/bin/image1/ HTTP/1.1</a:t>
            </a:r>
          </a:p>
          <a:p>
            <a:pPr marL="355600"/>
            <a:r>
              <a:rPr lang="en-US" dirty="0" smtClean="0">
                <a:latin typeface="Courier New" pitchFamily="49" charset="0"/>
                <a:cs typeface="Courier New" pitchFamily="49" charset="0"/>
              </a:rPr>
              <a:t>Accept: image/gif, image/jpeg</a:t>
            </a:r>
          </a:p>
          <a:p>
            <a:pPr marL="355600"/>
            <a:r>
              <a:rPr lang="en-US" dirty="0" smtClean="0">
                <a:latin typeface="Courier New" pitchFamily="49" charset="0"/>
                <a:cs typeface="Courier New" pitchFamily="49" charset="0"/>
              </a:rPr>
              <a:t>User-Agent: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MyBrowser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/0.1</a:t>
            </a:r>
          </a:p>
          <a:p>
            <a:pPr marL="355600"/>
            <a:r>
              <a:rPr lang="en-US" dirty="0" smtClean="0">
                <a:latin typeface="Courier New" pitchFamily="49" charset="0"/>
                <a:cs typeface="Courier New" pitchFamily="49" charset="0"/>
              </a:rPr>
              <a:t>Host: www.example.net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marL="355600"/>
            <a:r>
              <a:rPr lang="en-US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пустая строка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5536" y="4329100"/>
            <a:ext cx="82809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Пример </a:t>
            </a:r>
            <a:r>
              <a:rPr lang="en-US" b="1" dirty="0" smtClean="0"/>
              <a:t>HTTP-</a:t>
            </a:r>
            <a:r>
              <a:rPr lang="ru-RU" b="1" dirty="0" smtClean="0"/>
              <a:t>отклика </a:t>
            </a:r>
            <a:r>
              <a:rPr lang="ru-RU" dirty="0" smtClean="0"/>
              <a:t>от сервера:</a:t>
            </a:r>
          </a:p>
          <a:p>
            <a:pPr marL="355600"/>
            <a:r>
              <a:rPr lang="en-US" dirty="0" smtClean="0">
                <a:latin typeface="Courier New" pitchFamily="49" charset="0"/>
                <a:cs typeface="Courier New" pitchFamily="49" charset="0"/>
              </a:rPr>
              <a:t>HTTP/1.1 200 OK</a:t>
            </a:r>
          </a:p>
          <a:p>
            <a:pPr marL="355600"/>
            <a:r>
              <a:rPr lang="en-US" dirty="0" smtClean="0">
                <a:latin typeface="Courier New" pitchFamily="49" charset="0"/>
                <a:cs typeface="Courier New" pitchFamily="49" charset="0"/>
              </a:rPr>
              <a:t>Date: Mon,07-Jan-12 13:15:14 GMT</a:t>
            </a:r>
          </a:p>
          <a:p>
            <a:pPr marL="355600"/>
            <a:r>
              <a:rPr lang="en-US" dirty="0" smtClean="0">
                <a:latin typeface="Courier New" pitchFamily="49" charset="0"/>
                <a:cs typeface="Courier New" pitchFamily="49" charset="0"/>
              </a:rPr>
              <a:t>Server: Challenger</a:t>
            </a:r>
          </a:p>
          <a:p>
            <a:pPr marL="355600"/>
            <a:r>
              <a:rPr lang="en-US" dirty="0" smtClean="0">
                <a:latin typeface="Courier New" pitchFamily="49" charset="0"/>
                <a:cs typeface="Courier New" pitchFamily="49" charset="0"/>
              </a:rPr>
              <a:t>Content-length: 2048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marL="355600"/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marL="355600"/>
            <a:r>
              <a:rPr lang="en-US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двоичное содержимое файла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Соединение </a:t>
            </a:r>
            <a:r>
              <a:rPr lang="en-US" dirty="0" smtClean="0"/>
              <a:t>HTTP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67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67544" y="1088740"/>
            <a:ext cx="8280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/>
              <a:t>Обмен сообщениями между клиентом и сервером идёт по обыкновенной схеме «запрос-ответ».</a:t>
            </a:r>
          </a:p>
          <a:p>
            <a:pPr indent="355600" algn="just"/>
            <a:r>
              <a:rPr lang="ru-RU" dirty="0" smtClean="0"/>
              <a:t>HTTP не сохраняет своего состояния. Т.е. каждая фаза «запрос-ответ» происходит так, как будто она единственная.</a:t>
            </a:r>
          </a:p>
          <a:p>
            <a:pPr indent="355600" algn="just"/>
            <a:r>
              <a:rPr lang="ru-RU" dirty="0" smtClean="0"/>
              <a:t>Клиент и сервер могут сохранять  сведения, ранее полученные по </a:t>
            </a:r>
            <a:r>
              <a:rPr lang="en-US" dirty="0" smtClean="0"/>
              <a:t>HTTP</a:t>
            </a:r>
            <a:r>
              <a:rPr lang="ru-RU" dirty="0" smtClean="0"/>
              <a:t>, но протокол работает так, как будто это не предусмотрено. Все необходимые сведения повторяются в каждом запросе и ответе (поддерживаемые форматы файлов, дата последнего обновления и т.п.).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7544" y="4185084"/>
            <a:ext cx="82809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/>
              <a:t>Но </a:t>
            </a:r>
            <a:r>
              <a:rPr lang="en-US" dirty="0" smtClean="0"/>
              <a:t>HTTP </a:t>
            </a:r>
            <a:r>
              <a:rPr lang="ru-RU" dirty="0" smtClean="0"/>
              <a:t>реализуется через протокол </a:t>
            </a:r>
            <a:r>
              <a:rPr lang="en-US" dirty="0" smtClean="0"/>
              <a:t>TCP</a:t>
            </a:r>
            <a:r>
              <a:rPr lang="ru-RU" dirty="0" smtClean="0"/>
              <a:t>, предназначенный для </a:t>
            </a:r>
            <a:r>
              <a:rPr lang="ru-RU" b="1" dirty="0" smtClean="0"/>
              <a:t>продолжительного соединения, </a:t>
            </a:r>
            <a:r>
              <a:rPr lang="ru-RU" dirty="0" smtClean="0"/>
              <a:t>т.е. отправки нескольких запросов в течение одной сессии.</a:t>
            </a:r>
          </a:p>
          <a:p>
            <a:pPr indent="355600" algn="just"/>
            <a:r>
              <a:rPr lang="ru-RU" dirty="0" smtClean="0"/>
              <a:t>Поэтому в последних версиях </a:t>
            </a:r>
            <a:r>
              <a:rPr lang="en-US" dirty="0" smtClean="0"/>
              <a:t>HTTP </a:t>
            </a:r>
            <a:r>
              <a:rPr lang="ru-RU" dirty="0" smtClean="0"/>
              <a:t>включена поддержка продолжительных </a:t>
            </a:r>
            <a:r>
              <a:rPr lang="en-US" dirty="0" smtClean="0"/>
              <a:t>(</a:t>
            </a:r>
            <a:r>
              <a:rPr lang="en-US" b="1" dirty="0" smtClean="0"/>
              <a:t>keep-alive</a:t>
            </a:r>
            <a:r>
              <a:rPr lang="en-US" dirty="0" smtClean="0"/>
              <a:t>) </a:t>
            </a:r>
            <a:r>
              <a:rPr lang="ru-RU" dirty="0" smtClean="0"/>
              <a:t>соединений. Это возможно, если и клиент, и сервер их поддерживают.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31540" y="3466745"/>
            <a:ext cx="8316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Браузеры обычно открывают и закрывают соединение для каждого запроса (</a:t>
            </a:r>
            <a:r>
              <a:rPr lang="ru-RU" b="1" dirty="0" smtClean="0"/>
              <a:t>непродолжительное соединение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HTTP-</a:t>
            </a:r>
            <a:r>
              <a:rPr lang="ru-RU" dirty="0" smtClean="0"/>
              <a:t>сообщение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68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671900" y="944724"/>
            <a:ext cx="43204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Стартовая строка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671900" y="1304764"/>
            <a:ext cx="4320480" cy="6840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ru-RU" dirty="0" smtClean="0"/>
              <a:t>Заголовки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671900" y="1988840"/>
            <a:ext cx="4320480" cy="12241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ru-RU" dirty="0" smtClean="0"/>
              <a:t>Тело запроса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03548" y="3248980"/>
            <a:ext cx="81729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/>
            <a:r>
              <a:rPr lang="ru-RU" b="1" dirty="0" smtClean="0"/>
              <a:t>Стартовая строка запроса</a:t>
            </a:r>
            <a:r>
              <a:rPr lang="ru-RU" dirty="0" smtClean="0"/>
              <a:t>:</a:t>
            </a:r>
          </a:p>
          <a:p>
            <a:pPr algn="ctr"/>
            <a:r>
              <a:rPr lang="ru-RU" dirty="0" smtClean="0">
                <a:latin typeface="Courier New" pitchFamily="49" charset="0"/>
                <a:cs typeface="Courier New" pitchFamily="49" charset="0"/>
              </a:rPr>
              <a:t>Метод 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URI HTTP/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Версия</a:t>
            </a:r>
          </a:p>
          <a:p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GET /index.htm HTTP/1.0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POST 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pic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/img001.gif HTTP/1.1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944724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/>
            <a:r>
              <a:rPr lang="ru-RU" dirty="0" smtClean="0"/>
              <a:t>И запрос, и ответ имеют одинаковую структуру: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3548" y="4820959"/>
            <a:ext cx="81729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/>
            <a:r>
              <a:rPr lang="ru-RU" b="1" dirty="0" smtClean="0"/>
              <a:t>Стартовая строка ответа</a:t>
            </a:r>
            <a:r>
              <a:rPr lang="ru-RU" dirty="0" smtClean="0"/>
              <a:t>:</a:t>
            </a:r>
          </a:p>
          <a:p>
            <a:pPr algn="ctr"/>
            <a:r>
              <a:rPr lang="it-IT" dirty="0" smtClean="0">
                <a:latin typeface="Courier New" pitchFamily="49" charset="0"/>
                <a:cs typeface="Courier New" pitchFamily="49" charset="0"/>
              </a:rPr>
              <a:t>HTTP/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Версия </a:t>
            </a:r>
            <a:r>
              <a:rPr lang="ru-RU" dirty="0" err="1" smtClean="0">
                <a:latin typeface="Courier New" pitchFamily="49" charset="0"/>
                <a:cs typeface="Courier New" pitchFamily="49" charset="0"/>
              </a:rPr>
              <a:t>КодСостояния</a:t>
            </a:r>
            <a:r>
              <a:rPr lang="ru-RU" dirty="0" smtClean="0">
                <a:latin typeface="Courier New" pitchFamily="49" charset="0"/>
                <a:cs typeface="Courier New" pitchFamily="49" charset="0"/>
              </a:rPr>
              <a:t> Пояснение</a:t>
            </a:r>
          </a:p>
          <a:p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it-IT" dirty="0" smtClean="0">
                <a:latin typeface="Courier New" pitchFamily="49" charset="0"/>
                <a:cs typeface="Courier New" pitchFamily="49" charset="0"/>
              </a:rPr>
              <a:t>HTTP/1.0 200 OK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7544" y="6057292"/>
            <a:ext cx="8172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/>
            <a:r>
              <a:rPr lang="ru-RU" dirty="0" smtClean="0"/>
              <a:t>Версии </a:t>
            </a:r>
            <a:r>
              <a:rPr lang="en-US" dirty="0" smtClean="0"/>
              <a:t>HTTP: 0.9, 1.0, 1.1</a:t>
            </a:r>
            <a:r>
              <a:rPr lang="ru-RU" dirty="0" smtClean="0"/>
              <a:t>. Могут не совпадать у клиента и сервера.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</a:t>
            </a:r>
            <a:r>
              <a:rPr lang="en-US" dirty="0" smtClean="0"/>
              <a:t>HTTP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69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31540" y="1052736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/>
            <a:r>
              <a:rPr lang="ru-RU" dirty="0" smtClean="0"/>
              <a:t>Назначение запроса. Чувствительны к регистру символов.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31540" y="1628800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Все </a:t>
            </a:r>
            <a:r>
              <a:rPr lang="en-US" dirty="0" smtClean="0"/>
              <a:t>HTTP-</a:t>
            </a:r>
            <a:r>
              <a:rPr lang="ru-RU" dirty="0" smtClean="0"/>
              <a:t>серверы</a:t>
            </a:r>
            <a:r>
              <a:rPr lang="en-US" dirty="0" smtClean="0"/>
              <a:t> </a:t>
            </a:r>
            <a:r>
              <a:rPr lang="ru-RU" dirty="0" smtClean="0"/>
              <a:t>должны поддерживать как минимум два метода:</a:t>
            </a:r>
          </a:p>
          <a:p>
            <a:pPr indent="355600"/>
            <a:r>
              <a:rPr lang="en-US" b="1" dirty="0" smtClean="0"/>
              <a:t>HEAD</a:t>
            </a:r>
            <a:r>
              <a:rPr lang="en-US" dirty="0" smtClean="0"/>
              <a:t> – </a:t>
            </a:r>
            <a:r>
              <a:rPr lang="ru-RU" dirty="0" smtClean="0"/>
              <a:t>запрос сведений о файле без отправки содержимого</a:t>
            </a:r>
            <a:endParaRPr lang="en-US" dirty="0" smtClean="0"/>
          </a:p>
          <a:p>
            <a:pPr indent="355600"/>
            <a:r>
              <a:rPr lang="en-US" b="1" dirty="0" smtClean="0"/>
              <a:t>GET</a:t>
            </a:r>
            <a:r>
              <a:rPr lang="en-US" dirty="0" smtClean="0"/>
              <a:t> – </a:t>
            </a:r>
            <a:r>
              <a:rPr lang="ru-RU" dirty="0" smtClean="0"/>
              <a:t>запрос на отправку файла с сервера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31540" y="2744924"/>
            <a:ext cx="8280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Другие методы:</a:t>
            </a:r>
          </a:p>
          <a:p>
            <a:pPr indent="355600"/>
            <a:r>
              <a:rPr lang="en-US" b="1" dirty="0" smtClean="0"/>
              <a:t>OPTIONS </a:t>
            </a:r>
            <a:r>
              <a:rPr lang="ru-RU" dirty="0" smtClean="0"/>
              <a:t>– узнать возможности сервера (вместо </a:t>
            </a:r>
            <a:r>
              <a:rPr lang="en-US" dirty="0" smtClean="0"/>
              <a:t>URI </a:t>
            </a:r>
            <a:r>
              <a:rPr lang="ru-RU" dirty="0" smtClean="0"/>
              <a:t>пишется </a:t>
            </a:r>
            <a:r>
              <a:rPr lang="en-US" dirty="0" smtClean="0"/>
              <a:t>*</a:t>
            </a:r>
            <a:r>
              <a:rPr lang="ru-RU" dirty="0" smtClean="0"/>
              <a:t>)</a:t>
            </a:r>
            <a:endParaRPr lang="en-US" dirty="0" smtClean="0"/>
          </a:p>
          <a:p>
            <a:pPr indent="355600" algn="ctr"/>
            <a:r>
              <a:rPr lang="it-IT" dirty="0" smtClean="0">
                <a:latin typeface="Courier New" pitchFamily="49" charset="0"/>
                <a:cs typeface="Courier New" pitchFamily="49" charset="0"/>
              </a:rPr>
              <a:t>OPTIONS * HTTP/1.1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 indent="355600"/>
            <a:r>
              <a:rPr lang="en-US" b="1" dirty="0" smtClean="0"/>
              <a:t>POST </a:t>
            </a:r>
            <a:r>
              <a:rPr lang="en-US" dirty="0" smtClean="0"/>
              <a:t>– </a:t>
            </a:r>
            <a:r>
              <a:rPr lang="ru-RU" dirty="0" smtClean="0"/>
              <a:t>передача пользовательских файлов на сервер (комментарии в </a:t>
            </a:r>
            <a:r>
              <a:rPr lang="ru-RU" dirty="0" err="1" smtClean="0"/>
              <a:t>блогах</a:t>
            </a:r>
            <a:r>
              <a:rPr lang="ru-RU" dirty="0" smtClean="0"/>
              <a:t>, сообщения на форумах и т.д.)</a:t>
            </a:r>
            <a:endParaRPr lang="en-US" dirty="0" smtClean="0"/>
          </a:p>
          <a:p>
            <a:pPr indent="355600"/>
            <a:r>
              <a:rPr lang="en-US" b="1" dirty="0" smtClean="0"/>
              <a:t>PUT </a:t>
            </a:r>
            <a:r>
              <a:rPr lang="en-US" dirty="0" smtClean="0"/>
              <a:t>– </a:t>
            </a:r>
            <a:r>
              <a:rPr lang="ru-RU" dirty="0" smtClean="0"/>
              <a:t>загрузка файлов с клиента на сервер</a:t>
            </a:r>
          </a:p>
          <a:p>
            <a:pPr indent="355600"/>
            <a:r>
              <a:rPr lang="en-US" b="1" dirty="0" smtClean="0"/>
              <a:t>PATCH</a:t>
            </a:r>
            <a:r>
              <a:rPr lang="en-US" dirty="0" smtClean="0"/>
              <a:t> – </a:t>
            </a:r>
            <a:r>
              <a:rPr lang="ru-RU" dirty="0" smtClean="0"/>
              <a:t>обновление уже существующего файла без полной его передачи</a:t>
            </a:r>
          </a:p>
          <a:p>
            <a:pPr indent="355600"/>
            <a:r>
              <a:rPr lang="en-US" b="1" dirty="0" smtClean="0"/>
              <a:t>DELETE </a:t>
            </a:r>
            <a:r>
              <a:rPr lang="en-US" dirty="0" smtClean="0"/>
              <a:t>– </a:t>
            </a:r>
            <a:r>
              <a:rPr lang="ru-RU" dirty="0" smtClean="0"/>
              <a:t>удаление ресурса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31540" y="5363924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/>
              <a:t>Можно использовать собственные методы в виде любой последовательности символов, кроме управляющих и разделителей.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Коммутация каналов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1026" name="modem"/>
          <p:cNvSpPr>
            <a:spLocks noEditPoints="1" noChangeArrowheads="1"/>
          </p:cNvSpPr>
          <p:nvPr/>
        </p:nvSpPr>
        <p:spPr bwMode="auto">
          <a:xfrm>
            <a:off x="1833525" y="5276315"/>
            <a:ext cx="803286" cy="328617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7" name="phone3"/>
          <p:cNvSpPr>
            <a:spLocks noEditPoints="1" noChangeArrowheads="1"/>
          </p:cNvSpPr>
          <p:nvPr/>
        </p:nvSpPr>
        <p:spPr bwMode="auto">
          <a:xfrm>
            <a:off x="303268" y="5020724"/>
            <a:ext cx="792122" cy="779468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200 w 21600"/>
              <a:gd name="T17" fmla="*/ 23516 h 21600"/>
              <a:gd name="T18" fmla="*/ 21400 w 21600"/>
              <a:gd name="T19" fmla="*/ 4048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692" y="21600"/>
                </a:moveTo>
                <a:lnTo>
                  <a:pt x="21600" y="21600"/>
                </a:lnTo>
                <a:lnTo>
                  <a:pt x="21600" y="10684"/>
                </a:lnTo>
                <a:lnTo>
                  <a:pt x="21600" y="0"/>
                </a:lnTo>
                <a:lnTo>
                  <a:pt x="10190" y="0"/>
                </a:lnTo>
                <a:lnTo>
                  <a:pt x="0" y="0"/>
                </a:lnTo>
                <a:lnTo>
                  <a:pt x="0" y="10916"/>
                </a:lnTo>
                <a:lnTo>
                  <a:pt x="0" y="21600"/>
                </a:lnTo>
                <a:lnTo>
                  <a:pt x="10692" y="21600"/>
                </a:lnTo>
                <a:close/>
              </a:path>
              <a:path w="21600" h="21600" extrusionOk="0">
                <a:moveTo>
                  <a:pt x="3552" y="13565"/>
                </a:moveTo>
                <a:lnTo>
                  <a:pt x="3552" y="14206"/>
                </a:lnTo>
                <a:lnTo>
                  <a:pt x="3409" y="14584"/>
                </a:lnTo>
                <a:lnTo>
                  <a:pt x="3050" y="15021"/>
                </a:lnTo>
                <a:lnTo>
                  <a:pt x="2619" y="15429"/>
                </a:lnTo>
                <a:lnTo>
                  <a:pt x="2296" y="15836"/>
                </a:lnTo>
                <a:lnTo>
                  <a:pt x="2045" y="16244"/>
                </a:lnTo>
                <a:lnTo>
                  <a:pt x="1902" y="16564"/>
                </a:lnTo>
                <a:lnTo>
                  <a:pt x="1794" y="17001"/>
                </a:lnTo>
                <a:lnTo>
                  <a:pt x="1830" y="17466"/>
                </a:lnTo>
                <a:lnTo>
                  <a:pt x="2009" y="17932"/>
                </a:lnTo>
                <a:lnTo>
                  <a:pt x="2260" y="18311"/>
                </a:lnTo>
                <a:lnTo>
                  <a:pt x="2548" y="18718"/>
                </a:lnTo>
                <a:lnTo>
                  <a:pt x="3050" y="19126"/>
                </a:lnTo>
                <a:lnTo>
                  <a:pt x="3552" y="19533"/>
                </a:lnTo>
                <a:lnTo>
                  <a:pt x="4342" y="19737"/>
                </a:lnTo>
                <a:lnTo>
                  <a:pt x="5095" y="19737"/>
                </a:lnTo>
                <a:lnTo>
                  <a:pt x="5849" y="19737"/>
                </a:lnTo>
                <a:lnTo>
                  <a:pt x="6351" y="19533"/>
                </a:lnTo>
                <a:lnTo>
                  <a:pt x="7140" y="19126"/>
                </a:lnTo>
                <a:lnTo>
                  <a:pt x="7535" y="18747"/>
                </a:lnTo>
                <a:lnTo>
                  <a:pt x="7894" y="18311"/>
                </a:lnTo>
                <a:lnTo>
                  <a:pt x="8145" y="17903"/>
                </a:lnTo>
                <a:lnTo>
                  <a:pt x="8324" y="17408"/>
                </a:lnTo>
                <a:lnTo>
                  <a:pt x="8324" y="16942"/>
                </a:lnTo>
                <a:lnTo>
                  <a:pt x="8252" y="16593"/>
                </a:lnTo>
                <a:lnTo>
                  <a:pt x="8145" y="16244"/>
                </a:lnTo>
                <a:lnTo>
                  <a:pt x="7894" y="15836"/>
                </a:lnTo>
                <a:lnTo>
                  <a:pt x="7571" y="15429"/>
                </a:lnTo>
                <a:lnTo>
                  <a:pt x="7140" y="15021"/>
                </a:lnTo>
                <a:lnTo>
                  <a:pt x="6853" y="14613"/>
                </a:lnTo>
                <a:lnTo>
                  <a:pt x="6602" y="14206"/>
                </a:lnTo>
                <a:lnTo>
                  <a:pt x="6602" y="13565"/>
                </a:lnTo>
                <a:lnTo>
                  <a:pt x="6602" y="8035"/>
                </a:lnTo>
                <a:lnTo>
                  <a:pt x="6602" y="7598"/>
                </a:lnTo>
                <a:lnTo>
                  <a:pt x="6853" y="6987"/>
                </a:lnTo>
                <a:lnTo>
                  <a:pt x="7212" y="6579"/>
                </a:lnTo>
                <a:lnTo>
                  <a:pt x="7643" y="6171"/>
                </a:lnTo>
                <a:lnTo>
                  <a:pt x="7894" y="5764"/>
                </a:lnTo>
                <a:lnTo>
                  <a:pt x="8037" y="5531"/>
                </a:lnTo>
                <a:lnTo>
                  <a:pt x="8252" y="5153"/>
                </a:lnTo>
                <a:lnTo>
                  <a:pt x="8360" y="4599"/>
                </a:lnTo>
                <a:lnTo>
                  <a:pt x="8288" y="4134"/>
                </a:lnTo>
                <a:lnTo>
                  <a:pt x="8145" y="3697"/>
                </a:lnTo>
                <a:lnTo>
                  <a:pt x="7894" y="3289"/>
                </a:lnTo>
                <a:lnTo>
                  <a:pt x="7499" y="2853"/>
                </a:lnTo>
                <a:lnTo>
                  <a:pt x="7033" y="2533"/>
                </a:lnTo>
                <a:lnTo>
                  <a:pt x="6387" y="2242"/>
                </a:lnTo>
                <a:lnTo>
                  <a:pt x="5849" y="2067"/>
                </a:lnTo>
                <a:lnTo>
                  <a:pt x="5095" y="1950"/>
                </a:lnTo>
                <a:lnTo>
                  <a:pt x="4234" y="2038"/>
                </a:lnTo>
                <a:lnTo>
                  <a:pt x="3552" y="2271"/>
                </a:lnTo>
                <a:lnTo>
                  <a:pt x="3050" y="2504"/>
                </a:lnTo>
                <a:lnTo>
                  <a:pt x="2548" y="2882"/>
                </a:lnTo>
                <a:lnTo>
                  <a:pt x="2225" y="3231"/>
                </a:lnTo>
                <a:lnTo>
                  <a:pt x="1973" y="3697"/>
                </a:lnTo>
                <a:lnTo>
                  <a:pt x="1794" y="4308"/>
                </a:lnTo>
                <a:lnTo>
                  <a:pt x="1794" y="4745"/>
                </a:lnTo>
                <a:lnTo>
                  <a:pt x="1866" y="5123"/>
                </a:lnTo>
                <a:lnTo>
                  <a:pt x="2045" y="5560"/>
                </a:lnTo>
                <a:lnTo>
                  <a:pt x="2296" y="5851"/>
                </a:lnTo>
                <a:lnTo>
                  <a:pt x="2548" y="6171"/>
                </a:lnTo>
                <a:lnTo>
                  <a:pt x="3014" y="6608"/>
                </a:lnTo>
                <a:lnTo>
                  <a:pt x="3301" y="6987"/>
                </a:lnTo>
                <a:lnTo>
                  <a:pt x="3552" y="7598"/>
                </a:lnTo>
                <a:lnTo>
                  <a:pt x="3552" y="8035"/>
                </a:lnTo>
                <a:lnTo>
                  <a:pt x="3552" y="13565"/>
                </a:lnTo>
                <a:close/>
              </a:path>
              <a:path w="21600" h="21600" extrusionOk="0">
                <a:moveTo>
                  <a:pt x="10154" y="1863"/>
                </a:moveTo>
                <a:lnTo>
                  <a:pt x="19088" y="1863"/>
                </a:lnTo>
                <a:lnTo>
                  <a:pt x="19088" y="8238"/>
                </a:lnTo>
                <a:lnTo>
                  <a:pt x="10154" y="8238"/>
                </a:lnTo>
                <a:lnTo>
                  <a:pt x="10154" y="1863"/>
                </a:lnTo>
                <a:moveTo>
                  <a:pt x="10441" y="10101"/>
                </a:moveTo>
                <a:lnTo>
                  <a:pt x="10441" y="9461"/>
                </a:lnTo>
                <a:lnTo>
                  <a:pt x="18837" y="9461"/>
                </a:lnTo>
                <a:lnTo>
                  <a:pt x="18837" y="10101"/>
                </a:lnTo>
                <a:lnTo>
                  <a:pt x="10441" y="10101"/>
                </a:lnTo>
                <a:moveTo>
                  <a:pt x="11374" y="11004"/>
                </a:moveTo>
                <a:lnTo>
                  <a:pt x="12630" y="11004"/>
                </a:lnTo>
                <a:lnTo>
                  <a:pt x="12630" y="12226"/>
                </a:lnTo>
                <a:lnTo>
                  <a:pt x="11374" y="12226"/>
                </a:lnTo>
                <a:lnTo>
                  <a:pt x="11374" y="11004"/>
                </a:lnTo>
                <a:moveTo>
                  <a:pt x="13993" y="11004"/>
                </a:moveTo>
                <a:lnTo>
                  <a:pt x="15249" y="11004"/>
                </a:lnTo>
                <a:lnTo>
                  <a:pt x="15249" y="12226"/>
                </a:lnTo>
                <a:lnTo>
                  <a:pt x="13993" y="12226"/>
                </a:lnTo>
                <a:lnTo>
                  <a:pt x="13993" y="11004"/>
                </a:lnTo>
                <a:moveTo>
                  <a:pt x="16649" y="11004"/>
                </a:moveTo>
                <a:lnTo>
                  <a:pt x="17904" y="11004"/>
                </a:lnTo>
                <a:lnTo>
                  <a:pt x="17904" y="12226"/>
                </a:lnTo>
                <a:lnTo>
                  <a:pt x="16649" y="12226"/>
                </a:lnTo>
                <a:lnTo>
                  <a:pt x="16649" y="11004"/>
                </a:lnTo>
                <a:moveTo>
                  <a:pt x="11374" y="12954"/>
                </a:moveTo>
                <a:lnTo>
                  <a:pt x="12630" y="12954"/>
                </a:lnTo>
                <a:lnTo>
                  <a:pt x="12630" y="14177"/>
                </a:lnTo>
                <a:lnTo>
                  <a:pt x="11374" y="14177"/>
                </a:lnTo>
                <a:lnTo>
                  <a:pt x="11374" y="12954"/>
                </a:lnTo>
                <a:moveTo>
                  <a:pt x="13993" y="12954"/>
                </a:moveTo>
                <a:lnTo>
                  <a:pt x="15249" y="12954"/>
                </a:lnTo>
                <a:lnTo>
                  <a:pt x="15249" y="14177"/>
                </a:lnTo>
                <a:lnTo>
                  <a:pt x="13993" y="14177"/>
                </a:lnTo>
                <a:lnTo>
                  <a:pt x="13993" y="12954"/>
                </a:lnTo>
                <a:moveTo>
                  <a:pt x="16649" y="12954"/>
                </a:moveTo>
                <a:lnTo>
                  <a:pt x="17904" y="12954"/>
                </a:lnTo>
                <a:lnTo>
                  <a:pt x="17904" y="14177"/>
                </a:lnTo>
                <a:lnTo>
                  <a:pt x="16649" y="14177"/>
                </a:lnTo>
                <a:lnTo>
                  <a:pt x="16649" y="12954"/>
                </a:lnTo>
                <a:moveTo>
                  <a:pt x="11374" y="14905"/>
                </a:moveTo>
                <a:lnTo>
                  <a:pt x="12630" y="14905"/>
                </a:lnTo>
                <a:lnTo>
                  <a:pt x="12630" y="16127"/>
                </a:lnTo>
                <a:lnTo>
                  <a:pt x="11374" y="16127"/>
                </a:lnTo>
                <a:lnTo>
                  <a:pt x="11374" y="14905"/>
                </a:lnTo>
                <a:moveTo>
                  <a:pt x="13993" y="14905"/>
                </a:moveTo>
                <a:lnTo>
                  <a:pt x="15249" y="14905"/>
                </a:lnTo>
                <a:lnTo>
                  <a:pt x="15249" y="16127"/>
                </a:lnTo>
                <a:lnTo>
                  <a:pt x="13993" y="16127"/>
                </a:lnTo>
                <a:lnTo>
                  <a:pt x="13993" y="14905"/>
                </a:lnTo>
                <a:moveTo>
                  <a:pt x="16649" y="14905"/>
                </a:moveTo>
                <a:lnTo>
                  <a:pt x="17904" y="14905"/>
                </a:lnTo>
                <a:lnTo>
                  <a:pt x="17904" y="16127"/>
                </a:lnTo>
                <a:lnTo>
                  <a:pt x="16649" y="16127"/>
                </a:lnTo>
                <a:lnTo>
                  <a:pt x="16649" y="14905"/>
                </a:lnTo>
                <a:moveTo>
                  <a:pt x="11374" y="16855"/>
                </a:moveTo>
                <a:lnTo>
                  <a:pt x="12630" y="16855"/>
                </a:lnTo>
                <a:lnTo>
                  <a:pt x="12630" y="18078"/>
                </a:lnTo>
                <a:lnTo>
                  <a:pt x="11374" y="18078"/>
                </a:lnTo>
                <a:lnTo>
                  <a:pt x="11374" y="16855"/>
                </a:lnTo>
                <a:moveTo>
                  <a:pt x="13993" y="16855"/>
                </a:moveTo>
                <a:lnTo>
                  <a:pt x="15249" y="16855"/>
                </a:lnTo>
                <a:lnTo>
                  <a:pt x="15249" y="18078"/>
                </a:lnTo>
                <a:lnTo>
                  <a:pt x="13993" y="18078"/>
                </a:lnTo>
                <a:lnTo>
                  <a:pt x="13993" y="16855"/>
                </a:lnTo>
                <a:moveTo>
                  <a:pt x="16649" y="16855"/>
                </a:moveTo>
                <a:lnTo>
                  <a:pt x="17904" y="16855"/>
                </a:lnTo>
                <a:lnTo>
                  <a:pt x="17904" y="18078"/>
                </a:lnTo>
                <a:lnTo>
                  <a:pt x="16649" y="18078"/>
                </a:lnTo>
                <a:lnTo>
                  <a:pt x="16649" y="16855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phone3"/>
          <p:cNvSpPr>
            <a:spLocks noEditPoints="1" noChangeArrowheads="1"/>
          </p:cNvSpPr>
          <p:nvPr/>
        </p:nvSpPr>
        <p:spPr bwMode="auto">
          <a:xfrm>
            <a:off x="8121636" y="4728620"/>
            <a:ext cx="777927" cy="898533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200 w 21600"/>
              <a:gd name="T17" fmla="*/ 23516 h 21600"/>
              <a:gd name="T18" fmla="*/ 21400 w 21600"/>
              <a:gd name="T19" fmla="*/ 4048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692" y="21600"/>
                </a:moveTo>
                <a:lnTo>
                  <a:pt x="21600" y="21600"/>
                </a:lnTo>
                <a:lnTo>
                  <a:pt x="21600" y="10684"/>
                </a:lnTo>
                <a:lnTo>
                  <a:pt x="21600" y="0"/>
                </a:lnTo>
                <a:lnTo>
                  <a:pt x="10190" y="0"/>
                </a:lnTo>
                <a:lnTo>
                  <a:pt x="0" y="0"/>
                </a:lnTo>
                <a:lnTo>
                  <a:pt x="0" y="10916"/>
                </a:lnTo>
                <a:lnTo>
                  <a:pt x="0" y="21600"/>
                </a:lnTo>
                <a:lnTo>
                  <a:pt x="10692" y="21600"/>
                </a:lnTo>
                <a:close/>
              </a:path>
              <a:path w="21600" h="21600" extrusionOk="0">
                <a:moveTo>
                  <a:pt x="3552" y="13565"/>
                </a:moveTo>
                <a:lnTo>
                  <a:pt x="3552" y="14206"/>
                </a:lnTo>
                <a:lnTo>
                  <a:pt x="3409" y="14584"/>
                </a:lnTo>
                <a:lnTo>
                  <a:pt x="3050" y="15021"/>
                </a:lnTo>
                <a:lnTo>
                  <a:pt x="2619" y="15429"/>
                </a:lnTo>
                <a:lnTo>
                  <a:pt x="2296" y="15836"/>
                </a:lnTo>
                <a:lnTo>
                  <a:pt x="2045" y="16244"/>
                </a:lnTo>
                <a:lnTo>
                  <a:pt x="1902" y="16564"/>
                </a:lnTo>
                <a:lnTo>
                  <a:pt x="1794" y="17001"/>
                </a:lnTo>
                <a:lnTo>
                  <a:pt x="1830" y="17466"/>
                </a:lnTo>
                <a:lnTo>
                  <a:pt x="2009" y="17932"/>
                </a:lnTo>
                <a:lnTo>
                  <a:pt x="2260" y="18311"/>
                </a:lnTo>
                <a:lnTo>
                  <a:pt x="2548" y="18718"/>
                </a:lnTo>
                <a:lnTo>
                  <a:pt x="3050" y="19126"/>
                </a:lnTo>
                <a:lnTo>
                  <a:pt x="3552" y="19533"/>
                </a:lnTo>
                <a:lnTo>
                  <a:pt x="4342" y="19737"/>
                </a:lnTo>
                <a:lnTo>
                  <a:pt x="5095" y="19737"/>
                </a:lnTo>
                <a:lnTo>
                  <a:pt x="5849" y="19737"/>
                </a:lnTo>
                <a:lnTo>
                  <a:pt x="6351" y="19533"/>
                </a:lnTo>
                <a:lnTo>
                  <a:pt x="7140" y="19126"/>
                </a:lnTo>
                <a:lnTo>
                  <a:pt x="7535" y="18747"/>
                </a:lnTo>
                <a:lnTo>
                  <a:pt x="7894" y="18311"/>
                </a:lnTo>
                <a:lnTo>
                  <a:pt x="8145" y="17903"/>
                </a:lnTo>
                <a:lnTo>
                  <a:pt x="8324" y="17408"/>
                </a:lnTo>
                <a:lnTo>
                  <a:pt x="8324" y="16942"/>
                </a:lnTo>
                <a:lnTo>
                  <a:pt x="8252" y="16593"/>
                </a:lnTo>
                <a:lnTo>
                  <a:pt x="8145" y="16244"/>
                </a:lnTo>
                <a:lnTo>
                  <a:pt x="7894" y="15836"/>
                </a:lnTo>
                <a:lnTo>
                  <a:pt x="7571" y="15429"/>
                </a:lnTo>
                <a:lnTo>
                  <a:pt x="7140" y="15021"/>
                </a:lnTo>
                <a:lnTo>
                  <a:pt x="6853" y="14613"/>
                </a:lnTo>
                <a:lnTo>
                  <a:pt x="6602" y="14206"/>
                </a:lnTo>
                <a:lnTo>
                  <a:pt x="6602" y="13565"/>
                </a:lnTo>
                <a:lnTo>
                  <a:pt x="6602" y="8035"/>
                </a:lnTo>
                <a:lnTo>
                  <a:pt x="6602" y="7598"/>
                </a:lnTo>
                <a:lnTo>
                  <a:pt x="6853" y="6987"/>
                </a:lnTo>
                <a:lnTo>
                  <a:pt x="7212" y="6579"/>
                </a:lnTo>
                <a:lnTo>
                  <a:pt x="7643" y="6171"/>
                </a:lnTo>
                <a:lnTo>
                  <a:pt x="7894" y="5764"/>
                </a:lnTo>
                <a:lnTo>
                  <a:pt x="8037" y="5531"/>
                </a:lnTo>
                <a:lnTo>
                  <a:pt x="8252" y="5153"/>
                </a:lnTo>
                <a:lnTo>
                  <a:pt x="8360" y="4599"/>
                </a:lnTo>
                <a:lnTo>
                  <a:pt x="8288" y="4134"/>
                </a:lnTo>
                <a:lnTo>
                  <a:pt x="8145" y="3697"/>
                </a:lnTo>
                <a:lnTo>
                  <a:pt x="7894" y="3289"/>
                </a:lnTo>
                <a:lnTo>
                  <a:pt x="7499" y="2853"/>
                </a:lnTo>
                <a:lnTo>
                  <a:pt x="7033" y="2533"/>
                </a:lnTo>
                <a:lnTo>
                  <a:pt x="6387" y="2242"/>
                </a:lnTo>
                <a:lnTo>
                  <a:pt x="5849" y="2067"/>
                </a:lnTo>
                <a:lnTo>
                  <a:pt x="5095" y="1950"/>
                </a:lnTo>
                <a:lnTo>
                  <a:pt x="4234" y="2038"/>
                </a:lnTo>
                <a:lnTo>
                  <a:pt x="3552" y="2271"/>
                </a:lnTo>
                <a:lnTo>
                  <a:pt x="3050" y="2504"/>
                </a:lnTo>
                <a:lnTo>
                  <a:pt x="2548" y="2882"/>
                </a:lnTo>
                <a:lnTo>
                  <a:pt x="2225" y="3231"/>
                </a:lnTo>
                <a:lnTo>
                  <a:pt x="1973" y="3697"/>
                </a:lnTo>
                <a:lnTo>
                  <a:pt x="1794" y="4308"/>
                </a:lnTo>
                <a:lnTo>
                  <a:pt x="1794" y="4745"/>
                </a:lnTo>
                <a:lnTo>
                  <a:pt x="1866" y="5123"/>
                </a:lnTo>
                <a:lnTo>
                  <a:pt x="2045" y="5560"/>
                </a:lnTo>
                <a:lnTo>
                  <a:pt x="2296" y="5851"/>
                </a:lnTo>
                <a:lnTo>
                  <a:pt x="2548" y="6171"/>
                </a:lnTo>
                <a:lnTo>
                  <a:pt x="3014" y="6608"/>
                </a:lnTo>
                <a:lnTo>
                  <a:pt x="3301" y="6987"/>
                </a:lnTo>
                <a:lnTo>
                  <a:pt x="3552" y="7598"/>
                </a:lnTo>
                <a:lnTo>
                  <a:pt x="3552" y="8035"/>
                </a:lnTo>
                <a:lnTo>
                  <a:pt x="3552" y="13565"/>
                </a:lnTo>
                <a:close/>
              </a:path>
              <a:path w="21600" h="21600" extrusionOk="0">
                <a:moveTo>
                  <a:pt x="10154" y="1863"/>
                </a:moveTo>
                <a:lnTo>
                  <a:pt x="19088" y="1863"/>
                </a:lnTo>
                <a:lnTo>
                  <a:pt x="19088" y="8238"/>
                </a:lnTo>
                <a:lnTo>
                  <a:pt x="10154" y="8238"/>
                </a:lnTo>
                <a:lnTo>
                  <a:pt x="10154" y="1863"/>
                </a:lnTo>
                <a:moveTo>
                  <a:pt x="10441" y="10101"/>
                </a:moveTo>
                <a:lnTo>
                  <a:pt x="10441" y="9461"/>
                </a:lnTo>
                <a:lnTo>
                  <a:pt x="18837" y="9461"/>
                </a:lnTo>
                <a:lnTo>
                  <a:pt x="18837" y="10101"/>
                </a:lnTo>
                <a:lnTo>
                  <a:pt x="10441" y="10101"/>
                </a:lnTo>
                <a:moveTo>
                  <a:pt x="11374" y="11004"/>
                </a:moveTo>
                <a:lnTo>
                  <a:pt x="12630" y="11004"/>
                </a:lnTo>
                <a:lnTo>
                  <a:pt x="12630" y="12226"/>
                </a:lnTo>
                <a:lnTo>
                  <a:pt x="11374" y="12226"/>
                </a:lnTo>
                <a:lnTo>
                  <a:pt x="11374" y="11004"/>
                </a:lnTo>
                <a:moveTo>
                  <a:pt x="13993" y="11004"/>
                </a:moveTo>
                <a:lnTo>
                  <a:pt x="15249" y="11004"/>
                </a:lnTo>
                <a:lnTo>
                  <a:pt x="15249" y="12226"/>
                </a:lnTo>
                <a:lnTo>
                  <a:pt x="13993" y="12226"/>
                </a:lnTo>
                <a:lnTo>
                  <a:pt x="13993" y="11004"/>
                </a:lnTo>
                <a:moveTo>
                  <a:pt x="16649" y="11004"/>
                </a:moveTo>
                <a:lnTo>
                  <a:pt x="17904" y="11004"/>
                </a:lnTo>
                <a:lnTo>
                  <a:pt x="17904" y="12226"/>
                </a:lnTo>
                <a:lnTo>
                  <a:pt x="16649" y="12226"/>
                </a:lnTo>
                <a:lnTo>
                  <a:pt x="16649" y="11004"/>
                </a:lnTo>
                <a:moveTo>
                  <a:pt x="11374" y="12954"/>
                </a:moveTo>
                <a:lnTo>
                  <a:pt x="12630" y="12954"/>
                </a:lnTo>
                <a:lnTo>
                  <a:pt x="12630" y="14177"/>
                </a:lnTo>
                <a:lnTo>
                  <a:pt x="11374" y="14177"/>
                </a:lnTo>
                <a:lnTo>
                  <a:pt x="11374" y="12954"/>
                </a:lnTo>
                <a:moveTo>
                  <a:pt x="13993" y="12954"/>
                </a:moveTo>
                <a:lnTo>
                  <a:pt x="15249" y="12954"/>
                </a:lnTo>
                <a:lnTo>
                  <a:pt x="15249" y="14177"/>
                </a:lnTo>
                <a:lnTo>
                  <a:pt x="13993" y="14177"/>
                </a:lnTo>
                <a:lnTo>
                  <a:pt x="13993" y="12954"/>
                </a:lnTo>
                <a:moveTo>
                  <a:pt x="16649" y="12954"/>
                </a:moveTo>
                <a:lnTo>
                  <a:pt x="17904" y="12954"/>
                </a:lnTo>
                <a:lnTo>
                  <a:pt x="17904" y="14177"/>
                </a:lnTo>
                <a:lnTo>
                  <a:pt x="16649" y="14177"/>
                </a:lnTo>
                <a:lnTo>
                  <a:pt x="16649" y="12954"/>
                </a:lnTo>
                <a:moveTo>
                  <a:pt x="11374" y="14905"/>
                </a:moveTo>
                <a:lnTo>
                  <a:pt x="12630" y="14905"/>
                </a:lnTo>
                <a:lnTo>
                  <a:pt x="12630" y="16127"/>
                </a:lnTo>
                <a:lnTo>
                  <a:pt x="11374" y="16127"/>
                </a:lnTo>
                <a:lnTo>
                  <a:pt x="11374" y="14905"/>
                </a:lnTo>
                <a:moveTo>
                  <a:pt x="13993" y="14905"/>
                </a:moveTo>
                <a:lnTo>
                  <a:pt x="15249" y="14905"/>
                </a:lnTo>
                <a:lnTo>
                  <a:pt x="15249" y="16127"/>
                </a:lnTo>
                <a:lnTo>
                  <a:pt x="13993" y="16127"/>
                </a:lnTo>
                <a:lnTo>
                  <a:pt x="13993" y="14905"/>
                </a:lnTo>
                <a:moveTo>
                  <a:pt x="16649" y="14905"/>
                </a:moveTo>
                <a:lnTo>
                  <a:pt x="17904" y="14905"/>
                </a:lnTo>
                <a:lnTo>
                  <a:pt x="17904" y="16127"/>
                </a:lnTo>
                <a:lnTo>
                  <a:pt x="16649" y="16127"/>
                </a:lnTo>
                <a:lnTo>
                  <a:pt x="16649" y="14905"/>
                </a:lnTo>
                <a:moveTo>
                  <a:pt x="11374" y="16855"/>
                </a:moveTo>
                <a:lnTo>
                  <a:pt x="12630" y="16855"/>
                </a:lnTo>
                <a:lnTo>
                  <a:pt x="12630" y="18078"/>
                </a:lnTo>
                <a:lnTo>
                  <a:pt x="11374" y="18078"/>
                </a:lnTo>
                <a:lnTo>
                  <a:pt x="11374" y="16855"/>
                </a:lnTo>
                <a:moveTo>
                  <a:pt x="13993" y="16855"/>
                </a:moveTo>
                <a:lnTo>
                  <a:pt x="15249" y="16855"/>
                </a:lnTo>
                <a:lnTo>
                  <a:pt x="15249" y="18078"/>
                </a:lnTo>
                <a:lnTo>
                  <a:pt x="13993" y="18078"/>
                </a:lnTo>
                <a:lnTo>
                  <a:pt x="13993" y="16855"/>
                </a:lnTo>
                <a:moveTo>
                  <a:pt x="16649" y="16855"/>
                </a:moveTo>
                <a:lnTo>
                  <a:pt x="17904" y="16855"/>
                </a:lnTo>
                <a:lnTo>
                  <a:pt x="17904" y="18078"/>
                </a:lnTo>
                <a:lnTo>
                  <a:pt x="16649" y="18078"/>
                </a:lnTo>
                <a:lnTo>
                  <a:pt x="16649" y="16855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0" y="5946244"/>
            <a:ext cx="1314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Абонент А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7829532" y="5750984"/>
            <a:ext cx="1314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Абонент Б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943064" y="5641445"/>
            <a:ext cx="584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АТС</a:t>
            </a:r>
            <a:endParaRPr lang="ru-RU" dirty="0"/>
          </a:p>
        </p:txBody>
      </p:sp>
      <p:sp>
        <p:nvSpPr>
          <p:cNvPr id="12" name="modem"/>
          <p:cNvSpPr>
            <a:spLocks noEditPoints="1" noChangeArrowheads="1"/>
          </p:cNvSpPr>
          <p:nvPr/>
        </p:nvSpPr>
        <p:spPr bwMode="auto">
          <a:xfrm>
            <a:off x="5010156" y="4699531"/>
            <a:ext cx="803286" cy="328617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5119695" y="5064661"/>
            <a:ext cx="584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АТС</a:t>
            </a:r>
            <a:endParaRPr lang="ru-RU" dirty="0"/>
          </a:p>
        </p:txBody>
      </p:sp>
      <p:sp>
        <p:nvSpPr>
          <p:cNvPr id="14" name="modem"/>
          <p:cNvSpPr>
            <a:spLocks noEditPoints="1" noChangeArrowheads="1"/>
          </p:cNvSpPr>
          <p:nvPr/>
        </p:nvSpPr>
        <p:spPr bwMode="auto">
          <a:xfrm>
            <a:off x="4645026" y="5860523"/>
            <a:ext cx="803286" cy="328617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4754565" y="6225653"/>
            <a:ext cx="584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АТС</a:t>
            </a:r>
            <a:endParaRPr lang="ru-RU" dirty="0"/>
          </a:p>
        </p:txBody>
      </p:sp>
      <p:sp>
        <p:nvSpPr>
          <p:cNvPr id="16" name="modem"/>
          <p:cNvSpPr>
            <a:spLocks noEditPoints="1" noChangeArrowheads="1"/>
          </p:cNvSpPr>
          <p:nvPr/>
        </p:nvSpPr>
        <p:spPr bwMode="auto">
          <a:xfrm>
            <a:off x="3147993" y="4516966"/>
            <a:ext cx="803286" cy="328617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3257532" y="4882096"/>
            <a:ext cx="584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АТС</a:t>
            </a:r>
            <a:endParaRPr lang="ru-RU" dirty="0"/>
          </a:p>
        </p:txBody>
      </p:sp>
      <p:sp>
        <p:nvSpPr>
          <p:cNvPr id="18" name="modem"/>
          <p:cNvSpPr>
            <a:spLocks noEditPoints="1" noChangeArrowheads="1"/>
          </p:cNvSpPr>
          <p:nvPr/>
        </p:nvSpPr>
        <p:spPr bwMode="auto">
          <a:xfrm>
            <a:off x="2965428" y="6123538"/>
            <a:ext cx="803286" cy="328617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3074967" y="6488668"/>
            <a:ext cx="584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АТС</a:t>
            </a:r>
            <a:endParaRPr lang="ru-RU" dirty="0"/>
          </a:p>
        </p:txBody>
      </p:sp>
      <p:sp>
        <p:nvSpPr>
          <p:cNvPr id="20" name="modem"/>
          <p:cNvSpPr>
            <a:spLocks noEditPoints="1" noChangeArrowheads="1"/>
          </p:cNvSpPr>
          <p:nvPr/>
        </p:nvSpPr>
        <p:spPr bwMode="auto">
          <a:xfrm>
            <a:off x="6397650" y="5977486"/>
            <a:ext cx="803286" cy="328617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6507189" y="6342616"/>
            <a:ext cx="584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АТС</a:t>
            </a:r>
            <a:endParaRPr lang="ru-RU" dirty="0"/>
          </a:p>
        </p:txBody>
      </p:sp>
      <p:sp>
        <p:nvSpPr>
          <p:cNvPr id="22" name="modem"/>
          <p:cNvSpPr>
            <a:spLocks noEditPoints="1" noChangeArrowheads="1"/>
          </p:cNvSpPr>
          <p:nvPr/>
        </p:nvSpPr>
        <p:spPr bwMode="auto">
          <a:xfrm>
            <a:off x="6653241" y="4765133"/>
            <a:ext cx="803286" cy="328617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6762780" y="4400003"/>
            <a:ext cx="584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АТС</a:t>
            </a:r>
            <a:endParaRPr lang="ru-RU" dirty="0"/>
          </a:p>
        </p:txBody>
      </p:sp>
      <p:cxnSp>
        <p:nvCxnSpPr>
          <p:cNvPr id="25" name="Прямая соединительная линия 24"/>
          <p:cNvCxnSpPr>
            <a:stCxn id="1027" idx="3"/>
            <a:endCxn id="1026" idx="8"/>
          </p:cNvCxnSpPr>
          <p:nvPr/>
        </p:nvCxnSpPr>
        <p:spPr>
          <a:xfrm>
            <a:off x="1095390" y="5410458"/>
            <a:ext cx="738135" cy="69356"/>
          </a:xfrm>
          <a:prstGeom prst="line">
            <a:avLst/>
          </a:prstGeom>
          <a:ln w="57150">
            <a:solidFill>
              <a:srgbClr val="008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stCxn id="1026" idx="6"/>
            <a:endCxn id="16" idx="8"/>
          </p:cNvCxnSpPr>
          <p:nvPr/>
        </p:nvCxnSpPr>
        <p:spPr>
          <a:xfrm flipV="1">
            <a:off x="2235168" y="4720465"/>
            <a:ext cx="912825" cy="55585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1026" idx="9"/>
            <a:endCxn id="18" idx="6"/>
          </p:cNvCxnSpPr>
          <p:nvPr/>
        </p:nvCxnSpPr>
        <p:spPr>
          <a:xfrm>
            <a:off x="2636811" y="5479814"/>
            <a:ext cx="730260" cy="643724"/>
          </a:xfrm>
          <a:prstGeom prst="line">
            <a:avLst/>
          </a:prstGeom>
          <a:ln w="57150">
            <a:solidFill>
              <a:srgbClr val="008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16" idx="9"/>
            <a:endCxn id="12" idx="8"/>
          </p:cNvCxnSpPr>
          <p:nvPr/>
        </p:nvCxnSpPr>
        <p:spPr>
          <a:xfrm>
            <a:off x="3951279" y="4720465"/>
            <a:ext cx="1058877" cy="182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stCxn id="18" idx="6"/>
            <a:endCxn id="12" idx="8"/>
          </p:cNvCxnSpPr>
          <p:nvPr/>
        </p:nvCxnSpPr>
        <p:spPr>
          <a:xfrm flipV="1">
            <a:off x="3367071" y="4903030"/>
            <a:ext cx="1643085" cy="122050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18" idx="9"/>
            <a:endCxn id="14" idx="8"/>
          </p:cNvCxnSpPr>
          <p:nvPr/>
        </p:nvCxnSpPr>
        <p:spPr>
          <a:xfrm flipV="1">
            <a:off x="3768714" y="6064022"/>
            <a:ext cx="876312" cy="263015"/>
          </a:xfrm>
          <a:prstGeom prst="line">
            <a:avLst/>
          </a:prstGeom>
          <a:ln w="57150">
            <a:solidFill>
              <a:srgbClr val="008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22" idx="9"/>
            <a:endCxn id="1028" idx="7"/>
          </p:cNvCxnSpPr>
          <p:nvPr/>
        </p:nvCxnSpPr>
        <p:spPr>
          <a:xfrm>
            <a:off x="7456527" y="4968632"/>
            <a:ext cx="665109" cy="209255"/>
          </a:xfrm>
          <a:prstGeom prst="line">
            <a:avLst/>
          </a:prstGeom>
          <a:ln w="57150">
            <a:solidFill>
              <a:srgbClr val="008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stCxn id="12" idx="9"/>
            <a:endCxn id="22" idx="8"/>
          </p:cNvCxnSpPr>
          <p:nvPr/>
        </p:nvCxnSpPr>
        <p:spPr>
          <a:xfrm>
            <a:off x="5813442" y="4903030"/>
            <a:ext cx="839799" cy="6560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stCxn id="14" idx="9"/>
            <a:endCxn id="20" idx="8"/>
          </p:cNvCxnSpPr>
          <p:nvPr/>
        </p:nvCxnSpPr>
        <p:spPr>
          <a:xfrm>
            <a:off x="5448312" y="6064022"/>
            <a:ext cx="949338" cy="116963"/>
          </a:xfrm>
          <a:prstGeom prst="line">
            <a:avLst/>
          </a:prstGeom>
          <a:ln w="57150">
            <a:solidFill>
              <a:srgbClr val="008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20" idx="6"/>
            <a:endCxn id="22" idx="7"/>
          </p:cNvCxnSpPr>
          <p:nvPr/>
        </p:nvCxnSpPr>
        <p:spPr>
          <a:xfrm flipV="1">
            <a:off x="6799293" y="5093750"/>
            <a:ext cx="255591" cy="883736"/>
          </a:xfrm>
          <a:prstGeom prst="line">
            <a:avLst/>
          </a:prstGeom>
          <a:ln w="57150">
            <a:solidFill>
              <a:srgbClr val="008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stCxn id="12" idx="9"/>
            <a:endCxn id="20" idx="6"/>
          </p:cNvCxnSpPr>
          <p:nvPr/>
        </p:nvCxnSpPr>
        <p:spPr>
          <a:xfrm>
            <a:off x="5813442" y="4903030"/>
            <a:ext cx="985851" cy="107445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Прямоугольник 60"/>
          <p:cNvSpPr/>
          <p:nvPr/>
        </p:nvSpPr>
        <p:spPr>
          <a:xfrm>
            <a:off x="446031" y="727038"/>
            <a:ext cx="825193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b="1" dirty="0" smtClean="0"/>
              <a:t>Коммутация каналов </a:t>
            </a:r>
            <a:r>
              <a:rPr lang="ru-RU" dirty="0" smtClean="0"/>
              <a:t>предполагает, что между  связывающимися абонентами устанавливается непрерывная физическая связь. Промежуточные коммутаторы передаваемые данные не задерживают.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519057" y="1712889"/>
            <a:ext cx="828845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+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1. Постоянная и известная скорость передачи данных по установленному между конечными узлами каналу</a:t>
            </a:r>
          </a:p>
          <a:p>
            <a:r>
              <a:rPr lang="ru-RU" dirty="0" smtClean="0"/>
              <a:t>2. Низкий и постоянный уровень задержки передачи данных через сеть. </a:t>
            </a:r>
          </a:p>
          <a:p>
            <a:r>
              <a:rPr lang="ru-RU" b="1" dirty="0" smtClean="0"/>
              <a:t>-</a:t>
            </a:r>
            <a:endParaRPr lang="ru-RU" dirty="0" smtClean="0"/>
          </a:p>
          <a:p>
            <a:r>
              <a:rPr lang="ru-RU" dirty="0" smtClean="0"/>
              <a:t>1. Отказ сети в обслуживании запроса на установление соединения. </a:t>
            </a:r>
          </a:p>
          <a:p>
            <a:r>
              <a:rPr lang="ru-RU" dirty="0" smtClean="0"/>
              <a:t>2. Нерациональное использование пропускной способности физических каналов. 3. Обязательная задержка перед передачей данных из-за фазы установления соединения. </a:t>
            </a:r>
            <a:endParaRPr lang="ru-RU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Коды состояния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70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95536" y="971436"/>
            <a:ext cx="8316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/>
            <a:r>
              <a:rPr lang="ru-RU" dirty="0" smtClean="0"/>
              <a:t>Сообщают о результатах запроса. Записываются в виде трех арабских цифр.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95536" y="1521943"/>
            <a:ext cx="831692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/>
            <a:r>
              <a:rPr lang="ru-RU" dirty="0" smtClean="0"/>
              <a:t>Используется пять классов:</a:t>
            </a:r>
          </a:p>
          <a:p>
            <a:r>
              <a:rPr lang="ru-RU" b="1" dirty="0" smtClean="0"/>
              <a:t>1</a:t>
            </a:r>
            <a:r>
              <a:rPr lang="en-US" b="1" dirty="0" smtClean="0"/>
              <a:t>xx Informational </a:t>
            </a:r>
            <a:r>
              <a:rPr lang="en-US" dirty="0" smtClean="0"/>
              <a:t>– </a:t>
            </a:r>
            <a:r>
              <a:rPr lang="ru-RU" dirty="0" smtClean="0"/>
              <a:t>информационный</a:t>
            </a:r>
          </a:p>
          <a:p>
            <a:pPr marL="355600"/>
            <a:r>
              <a:rPr lang="it-IT" dirty="0" smtClean="0"/>
              <a:t>100 Continue («</a:t>
            </a:r>
            <a:r>
              <a:rPr lang="ru-RU" dirty="0" smtClean="0"/>
              <a:t>продолжить»); 102 </a:t>
            </a:r>
            <a:r>
              <a:rPr lang="it-IT" dirty="0" smtClean="0"/>
              <a:t>Processing</a:t>
            </a:r>
            <a:r>
              <a:rPr lang="ru-RU" dirty="0" smtClean="0"/>
              <a:t> </a:t>
            </a:r>
            <a:r>
              <a:rPr lang="it-IT" dirty="0" smtClean="0"/>
              <a:t>(«</a:t>
            </a:r>
            <a:r>
              <a:rPr lang="ru-RU" dirty="0" smtClean="0"/>
              <a:t>идёт обработка»)</a:t>
            </a:r>
          </a:p>
          <a:p>
            <a:r>
              <a:rPr lang="ru-RU" b="1" dirty="0" smtClean="0"/>
              <a:t>2</a:t>
            </a:r>
            <a:r>
              <a:rPr lang="en-US" b="1" dirty="0" smtClean="0"/>
              <a:t>xx Success </a:t>
            </a:r>
            <a:r>
              <a:rPr lang="en-US" dirty="0" smtClean="0"/>
              <a:t>– </a:t>
            </a:r>
            <a:r>
              <a:rPr lang="ru-RU" dirty="0" smtClean="0"/>
              <a:t>успех</a:t>
            </a:r>
          </a:p>
          <a:p>
            <a:pPr marL="355600"/>
            <a:r>
              <a:rPr lang="it-IT" dirty="0" smtClean="0"/>
              <a:t>200 OK («</a:t>
            </a:r>
            <a:r>
              <a:rPr lang="ru-RU" dirty="0" smtClean="0"/>
              <a:t>хорошо»); 202 </a:t>
            </a:r>
            <a:r>
              <a:rPr lang="it-IT" dirty="0" smtClean="0"/>
              <a:t>Accepted («</a:t>
            </a:r>
            <a:r>
              <a:rPr lang="ru-RU" dirty="0" smtClean="0"/>
              <a:t>принято»); 206 </a:t>
            </a:r>
            <a:r>
              <a:rPr lang="it-IT" dirty="0" smtClean="0"/>
              <a:t>Partial Content («</a:t>
            </a:r>
            <a:r>
              <a:rPr lang="ru-RU" dirty="0" smtClean="0"/>
              <a:t>частичное содержимое»)</a:t>
            </a:r>
            <a:endParaRPr lang="en-US" dirty="0" smtClean="0"/>
          </a:p>
          <a:p>
            <a:r>
              <a:rPr lang="en-US" b="1" dirty="0" smtClean="0"/>
              <a:t>3xx Redirection </a:t>
            </a:r>
            <a:r>
              <a:rPr lang="en-US" dirty="0" smtClean="0"/>
              <a:t>– </a:t>
            </a:r>
            <a:r>
              <a:rPr lang="ru-RU" dirty="0" smtClean="0"/>
              <a:t>перенаправление</a:t>
            </a:r>
          </a:p>
          <a:p>
            <a:pPr marL="355600"/>
            <a:r>
              <a:rPr lang="it-IT" dirty="0" smtClean="0"/>
              <a:t>301 Moved Permanently («</a:t>
            </a:r>
            <a:r>
              <a:rPr lang="ru-RU" dirty="0" smtClean="0"/>
              <a:t>перемещено постоянно»); 302 </a:t>
            </a:r>
            <a:r>
              <a:rPr lang="it-IT" dirty="0" smtClean="0"/>
              <a:t>Moved Temporarily</a:t>
            </a:r>
            <a:r>
              <a:rPr lang="ru-RU" dirty="0" smtClean="0"/>
              <a:t> </a:t>
            </a:r>
            <a:r>
              <a:rPr lang="it-IT" dirty="0" smtClean="0"/>
              <a:t>(«</a:t>
            </a:r>
            <a:r>
              <a:rPr lang="ru-RU" dirty="0" smtClean="0"/>
              <a:t>перемещено временно»); 305 </a:t>
            </a:r>
            <a:r>
              <a:rPr lang="ru-RU" dirty="0" err="1" smtClean="0"/>
              <a:t>Use</a:t>
            </a:r>
            <a:r>
              <a:rPr lang="ru-RU" dirty="0" smtClean="0"/>
              <a:t> </a:t>
            </a:r>
            <a:r>
              <a:rPr lang="ru-RU" dirty="0" err="1" smtClean="0"/>
              <a:t>Proxy</a:t>
            </a:r>
            <a:r>
              <a:rPr lang="ru-RU" dirty="0" smtClean="0"/>
              <a:t> («использовать </a:t>
            </a:r>
            <a:r>
              <a:rPr lang="ru-RU" dirty="0" err="1" smtClean="0"/>
              <a:t>прокси</a:t>
            </a:r>
            <a:r>
              <a:rPr lang="ru-RU" dirty="0" smtClean="0"/>
              <a:t>»)</a:t>
            </a:r>
          </a:p>
          <a:p>
            <a:r>
              <a:rPr lang="en-US" b="1" dirty="0" smtClean="0"/>
              <a:t>4xx Client Error </a:t>
            </a:r>
            <a:r>
              <a:rPr lang="en-US" dirty="0" smtClean="0"/>
              <a:t>– </a:t>
            </a:r>
            <a:r>
              <a:rPr lang="ru-RU" dirty="0" smtClean="0"/>
              <a:t>ошибка клиента</a:t>
            </a:r>
          </a:p>
          <a:p>
            <a:pPr marL="355600"/>
            <a:r>
              <a:rPr lang="it-IT" dirty="0" smtClean="0"/>
              <a:t>400 Bad Request («</a:t>
            </a:r>
            <a:r>
              <a:rPr lang="ru-RU" dirty="0" smtClean="0"/>
              <a:t>неверный запрос»); 403 </a:t>
            </a:r>
            <a:r>
              <a:rPr lang="it-IT" dirty="0" smtClean="0"/>
              <a:t>Forbidden («</a:t>
            </a:r>
            <a:r>
              <a:rPr lang="ru-RU" dirty="0" smtClean="0"/>
              <a:t>запрещено»); 404 </a:t>
            </a:r>
            <a:r>
              <a:rPr lang="it-IT" dirty="0" smtClean="0"/>
              <a:t>Not Found («</a:t>
            </a:r>
            <a:r>
              <a:rPr lang="ru-RU" dirty="0" smtClean="0"/>
              <a:t>не найдено»); 405 </a:t>
            </a:r>
            <a:r>
              <a:rPr lang="it-IT" dirty="0" smtClean="0"/>
              <a:t>Method Not Allowed («</a:t>
            </a:r>
            <a:r>
              <a:rPr lang="ru-RU" dirty="0" smtClean="0"/>
              <a:t>метод не поддерживается»)</a:t>
            </a:r>
          </a:p>
          <a:p>
            <a:r>
              <a:rPr lang="en-US" b="1" dirty="0" smtClean="0"/>
              <a:t>5xx Server Error </a:t>
            </a:r>
            <a:r>
              <a:rPr lang="en-US" dirty="0" smtClean="0"/>
              <a:t>– </a:t>
            </a:r>
            <a:r>
              <a:rPr lang="ru-RU" dirty="0" smtClean="0"/>
              <a:t>ошибка сервера</a:t>
            </a:r>
          </a:p>
          <a:p>
            <a:pPr marL="355600"/>
            <a:r>
              <a:rPr lang="it-IT" dirty="0" smtClean="0"/>
              <a:t>500 Internal Server Error («</a:t>
            </a:r>
            <a:r>
              <a:rPr lang="ru-RU" dirty="0" smtClean="0"/>
              <a:t>внутренняя ошибка сервера»); 503 </a:t>
            </a:r>
            <a:r>
              <a:rPr lang="it-IT" dirty="0" smtClean="0"/>
              <a:t>Service Unavailable («</a:t>
            </a:r>
            <a:r>
              <a:rPr lang="ru-RU" dirty="0" smtClean="0"/>
              <a:t>сервис недоступен»); 504 </a:t>
            </a:r>
            <a:r>
              <a:rPr lang="it-IT" dirty="0" smtClean="0"/>
              <a:t>Gateway Timeout</a:t>
            </a:r>
            <a:r>
              <a:rPr lang="ru-RU" dirty="0" smtClean="0"/>
              <a:t> </a:t>
            </a:r>
            <a:r>
              <a:rPr lang="it-IT" dirty="0" smtClean="0"/>
              <a:t>(«</a:t>
            </a:r>
            <a:r>
              <a:rPr lang="ru-RU" dirty="0" smtClean="0"/>
              <a:t>шлюз не отвечает»)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MIME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71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31540" y="836712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b="1" dirty="0" smtClean="0"/>
              <a:t>MIME</a:t>
            </a:r>
            <a:r>
              <a:rPr lang="ru-RU" dirty="0" smtClean="0"/>
              <a:t> (</a:t>
            </a:r>
            <a:r>
              <a:rPr lang="ru-RU" b="1" dirty="0" err="1" smtClean="0"/>
              <a:t>Multipurpose</a:t>
            </a:r>
            <a:r>
              <a:rPr lang="ru-RU" b="1" dirty="0" smtClean="0"/>
              <a:t> </a:t>
            </a:r>
            <a:r>
              <a:rPr lang="ru-RU" b="1" dirty="0" err="1" smtClean="0"/>
              <a:t>Internet</a:t>
            </a:r>
            <a:r>
              <a:rPr lang="ru-RU" b="1" dirty="0" smtClean="0"/>
              <a:t> </a:t>
            </a:r>
            <a:r>
              <a:rPr lang="ru-RU" b="1" dirty="0" err="1" smtClean="0"/>
              <a:t>Mail</a:t>
            </a:r>
            <a:r>
              <a:rPr lang="ru-RU" b="1" dirty="0" smtClean="0"/>
              <a:t> </a:t>
            </a:r>
            <a:r>
              <a:rPr lang="ru-RU" b="1" dirty="0" err="1" smtClean="0"/>
              <a:t>Extensions</a:t>
            </a:r>
            <a:r>
              <a:rPr lang="ru-RU" dirty="0" smtClean="0"/>
              <a:t> — многоцелевые расширения </a:t>
            </a:r>
            <a:r>
              <a:rPr lang="ru-RU" dirty="0" err="1" smtClean="0"/>
              <a:t>интернет-почты</a:t>
            </a:r>
            <a:r>
              <a:rPr lang="ru-RU" dirty="0" smtClean="0"/>
              <a:t>) — стандарт, описывающий передачу различных типов данных по электронной почте, а также по Интернету вообще.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31540" y="1736812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MIME определяет механизмы для передачи разного рода информации внутри текстовых данных:</a:t>
            </a:r>
          </a:p>
          <a:p>
            <a:pPr indent="355600" algn="just">
              <a:buFont typeface="Arial" pitchFamily="34" charset="0"/>
              <a:buChar char="•"/>
            </a:pPr>
            <a:r>
              <a:rPr lang="ru-RU" dirty="0" smtClean="0"/>
              <a:t>текст на языках, для которых используются кодировки, отличные от ASCII, </a:t>
            </a:r>
          </a:p>
          <a:p>
            <a:pPr indent="355600" algn="just">
              <a:buFont typeface="Arial" pitchFamily="34" charset="0"/>
              <a:buChar char="•"/>
            </a:pPr>
            <a:r>
              <a:rPr lang="ru-RU" dirty="0" smtClean="0"/>
              <a:t>нетекстовый </a:t>
            </a:r>
            <a:r>
              <a:rPr lang="ru-RU" dirty="0" err="1" smtClean="0"/>
              <a:t>контент</a:t>
            </a:r>
            <a:r>
              <a:rPr lang="ru-RU" dirty="0" smtClean="0"/>
              <a:t>, такой как картинки, музыка, фильмы и программы.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3032956"/>
            <a:ext cx="828092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В </a:t>
            </a:r>
            <a:r>
              <a:rPr lang="en-US" dirty="0" smtClean="0"/>
              <a:t>HTTP </a:t>
            </a:r>
            <a:r>
              <a:rPr lang="ru-RU" dirty="0" smtClean="0"/>
              <a:t>используются в первую очередь форматы </a:t>
            </a:r>
            <a:r>
              <a:rPr lang="en-US" dirty="0" smtClean="0"/>
              <a:t>MIME</a:t>
            </a:r>
            <a:r>
              <a:rPr lang="ru-RU" dirty="0" smtClean="0"/>
              <a:t>:</a:t>
            </a:r>
          </a:p>
          <a:p>
            <a:pPr indent="355600" algn="ctr"/>
            <a:r>
              <a:rPr lang="ru-RU" dirty="0" smtClean="0">
                <a:latin typeface="Courier New" pitchFamily="49" charset="0"/>
                <a:cs typeface="Courier New" pitchFamily="49" charset="0"/>
              </a:rPr>
              <a:t>общий тип/подтип</a:t>
            </a:r>
          </a:p>
          <a:p>
            <a:pPr marL="355600" indent="-355600">
              <a:buFont typeface="Arial" pitchFamily="34" charset="0"/>
              <a:buChar char="•"/>
            </a:pPr>
            <a:r>
              <a:rPr lang="it-IT" dirty="0" smtClean="0"/>
              <a:t>text (text/html, text/plain, text/cmd, text/javascript)</a:t>
            </a:r>
          </a:p>
          <a:p>
            <a:pPr marL="355600" indent="-355600">
              <a:buFont typeface="Arial" pitchFamily="34" charset="0"/>
              <a:buChar char="•"/>
            </a:pPr>
            <a:r>
              <a:rPr lang="it-IT" dirty="0" smtClean="0"/>
              <a:t>application</a:t>
            </a:r>
            <a:r>
              <a:rPr lang="ru-RU" dirty="0" smtClean="0"/>
              <a:t> (форматы прикладных программ </a:t>
            </a:r>
            <a:r>
              <a:rPr lang="en-US" dirty="0" smtClean="0"/>
              <a:t>application/</a:t>
            </a:r>
            <a:r>
              <a:rPr lang="en-US" dirty="0" err="1" smtClean="0"/>
              <a:t>pdf</a:t>
            </a:r>
            <a:r>
              <a:rPr lang="en-US" dirty="0" smtClean="0"/>
              <a:t>, application/zip, application/octet-stream)</a:t>
            </a:r>
            <a:endParaRPr lang="it-IT" dirty="0" smtClean="0"/>
          </a:p>
          <a:p>
            <a:pPr marL="355600" indent="-355600">
              <a:buFont typeface="Arial" pitchFamily="34" charset="0"/>
              <a:buChar char="•"/>
            </a:pPr>
            <a:r>
              <a:rPr lang="it-IT" dirty="0" smtClean="0"/>
              <a:t>image</a:t>
            </a:r>
            <a:r>
              <a:rPr lang="ru-RU" dirty="0" smtClean="0"/>
              <a:t> (</a:t>
            </a:r>
            <a:r>
              <a:rPr lang="en-US" dirty="0" smtClean="0"/>
              <a:t>image/gif, image/jpeg, image/</a:t>
            </a:r>
            <a:r>
              <a:rPr lang="en-US" dirty="0" err="1" smtClean="0"/>
              <a:t>png</a:t>
            </a:r>
            <a:r>
              <a:rPr lang="en-US" dirty="0" smtClean="0"/>
              <a:t>)</a:t>
            </a:r>
            <a:endParaRPr lang="it-IT" dirty="0" smtClean="0"/>
          </a:p>
          <a:p>
            <a:pPr marL="355600" indent="-355600">
              <a:buFont typeface="Arial" pitchFamily="34" charset="0"/>
              <a:buChar char="•"/>
            </a:pPr>
            <a:r>
              <a:rPr lang="it-IT" dirty="0" smtClean="0"/>
              <a:t>audio (audio/mp4, audio/ogg)</a:t>
            </a:r>
            <a:endParaRPr lang="ru-RU" dirty="0" smtClean="0"/>
          </a:p>
          <a:p>
            <a:pPr marL="355600" indent="-355600">
              <a:buFont typeface="Arial" pitchFamily="34" charset="0"/>
              <a:buChar char="•"/>
            </a:pPr>
            <a:r>
              <a:rPr lang="it-IT" dirty="0" smtClean="0"/>
              <a:t>video</a:t>
            </a:r>
            <a:r>
              <a:rPr lang="ru-RU" dirty="0" smtClean="0"/>
              <a:t> (</a:t>
            </a:r>
            <a:r>
              <a:rPr lang="en-US" dirty="0" smtClean="0"/>
              <a:t>video/mpeg, video/</a:t>
            </a:r>
            <a:r>
              <a:rPr lang="it-IT" dirty="0" smtClean="0"/>
              <a:t>quicktime</a:t>
            </a:r>
            <a:r>
              <a:rPr lang="en-US" dirty="0" smtClean="0"/>
              <a:t>)</a:t>
            </a:r>
            <a:endParaRPr lang="ru-RU" dirty="0" smtClean="0"/>
          </a:p>
          <a:p>
            <a:pPr marL="355600" indent="-355600">
              <a:buFont typeface="Arial" pitchFamily="34" charset="0"/>
              <a:buChar char="•"/>
            </a:pPr>
            <a:r>
              <a:rPr lang="it-IT" dirty="0" smtClean="0"/>
              <a:t>message (</a:t>
            </a:r>
            <a:r>
              <a:rPr lang="ru-RU" dirty="0" smtClean="0"/>
              <a:t>почтовое сообщение - </a:t>
            </a:r>
            <a:r>
              <a:rPr lang="it-IT" dirty="0" smtClean="0"/>
              <a:t>message/http, message/partial)</a:t>
            </a:r>
          </a:p>
          <a:p>
            <a:pPr marL="355600" indent="-355600">
              <a:buFont typeface="Arial" pitchFamily="34" charset="0"/>
              <a:buChar char="•"/>
            </a:pPr>
            <a:r>
              <a:rPr lang="it-IT" dirty="0" smtClean="0"/>
              <a:t>model</a:t>
            </a:r>
            <a:r>
              <a:rPr lang="ru-RU" dirty="0" smtClean="0"/>
              <a:t> (3</a:t>
            </a:r>
            <a:r>
              <a:rPr lang="en-US" dirty="0" smtClean="0"/>
              <a:t>d</a:t>
            </a:r>
            <a:r>
              <a:rPr lang="ru-RU" dirty="0" smtClean="0"/>
              <a:t>-модели </a:t>
            </a:r>
            <a:r>
              <a:rPr lang="en-US" dirty="0" smtClean="0"/>
              <a:t>model/mesh)</a:t>
            </a:r>
            <a:endParaRPr lang="it-IT" dirty="0" smtClean="0"/>
          </a:p>
          <a:p>
            <a:pPr marL="355600" indent="-355600">
              <a:buFont typeface="Arial" pitchFamily="34" charset="0"/>
              <a:buChar char="•"/>
            </a:pPr>
            <a:r>
              <a:rPr lang="it-IT" dirty="0" smtClean="0"/>
              <a:t>multipart</a:t>
            </a:r>
            <a:r>
              <a:rPr lang="ru-RU" dirty="0" smtClean="0"/>
              <a:t> (несколько разных файлов </a:t>
            </a:r>
            <a:r>
              <a:rPr lang="en-US" dirty="0" smtClean="0"/>
              <a:t>multipart/mixed)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запроса информации о документе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72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95536" y="1304764"/>
            <a:ext cx="82809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Запрос</a:t>
            </a:r>
            <a:r>
              <a:rPr lang="ru-RU" dirty="0" smtClean="0"/>
              <a:t> </a:t>
            </a:r>
            <a:r>
              <a:rPr lang="ru-RU" b="1" dirty="0" smtClean="0"/>
              <a:t>от клиента:</a:t>
            </a:r>
          </a:p>
          <a:p>
            <a:pPr marL="355600"/>
            <a:r>
              <a:rPr lang="en-US" dirty="0" smtClean="0">
                <a:latin typeface="Courier New" pitchFamily="49" charset="0"/>
                <a:cs typeface="Courier New" pitchFamily="49" charset="0"/>
              </a:rPr>
              <a:t>HEAD /user/bin/image1/ HTTP/1.1</a:t>
            </a:r>
          </a:p>
          <a:p>
            <a:pPr marL="355600"/>
            <a:r>
              <a:rPr lang="en-US" dirty="0" smtClean="0">
                <a:latin typeface="Courier New" pitchFamily="49" charset="0"/>
                <a:cs typeface="Courier New" pitchFamily="49" charset="0"/>
              </a:rPr>
              <a:t>Accept: */*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marL="355600"/>
            <a:r>
              <a:rPr lang="en-US" dirty="0" smtClean="0">
                <a:latin typeface="Courier New" pitchFamily="49" charset="0"/>
                <a:cs typeface="Courier New" pitchFamily="49" charset="0"/>
              </a:rPr>
              <a:t>User-Agent: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MyBrowser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/0.1</a:t>
            </a:r>
          </a:p>
          <a:p>
            <a:pPr marL="355600"/>
            <a:r>
              <a:rPr lang="en-US" dirty="0" smtClean="0">
                <a:latin typeface="Courier New" pitchFamily="49" charset="0"/>
                <a:cs typeface="Courier New" pitchFamily="49" charset="0"/>
              </a:rPr>
              <a:t>Connection: Keep-Alive</a:t>
            </a:r>
          </a:p>
          <a:p>
            <a:pPr marL="355600"/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ru-RU" i="1" dirty="0" smtClean="0">
                <a:latin typeface="Courier New" pitchFamily="49" charset="0"/>
                <a:cs typeface="Courier New" pitchFamily="49" charset="0"/>
              </a:rPr>
              <a:t>пустая строка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ru-RU" i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3366862"/>
            <a:ext cx="8280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Отклик от сервера</a:t>
            </a:r>
            <a:r>
              <a:rPr lang="ru-RU" dirty="0" smtClean="0"/>
              <a:t>:</a:t>
            </a:r>
          </a:p>
          <a:p>
            <a:pPr marL="355600"/>
            <a:r>
              <a:rPr lang="en-US" dirty="0" smtClean="0">
                <a:latin typeface="Courier New" pitchFamily="49" charset="0"/>
                <a:cs typeface="Courier New" pitchFamily="49" charset="0"/>
              </a:rPr>
              <a:t>HTTP/1.1 200 OK</a:t>
            </a:r>
          </a:p>
          <a:p>
            <a:pPr marL="355600"/>
            <a:r>
              <a:rPr lang="en-US" dirty="0" smtClean="0">
                <a:latin typeface="Courier New" pitchFamily="49" charset="0"/>
                <a:cs typeface="Courier New" pitchFamily="49" charset="0"/>
              </a:rPr>
              <a:t>Date: Sun,21-Apr-12 13:15:14 GMT</a:t>
            </a:r>
          </a:p>
          <a:p>
            <a:pPr marL="355600"/>
            <a:r>
              <a:rPr lang="en-US" dirty="0" smtClean="0">
                <a:latin typeface="Courier New" pitchFamily="49" charset="0"/>
                <a:cs typeface="Courier New" pitchFamily="49" charset="0"/>
              </a:rPr>
              <a:t>Server: Challenger</a:t>
            </a:r>
          </a:p>
          <a:p>
            <a:pPr marL="355600"/>
            <a:r>
              <a:rPr lang="en-US" dirty="0" smtClean="0">
                <a:latin typeface="Courier New" pitchFamily="49" charset="0"/>
                <a:cs typeface="Courier New" pitchFamily="49" charset="0"/>
              </a:rPr>
              <a:t>Mime-version: 1.0</a:t>
            </a:r>
          </a:p>
          <a:p>
            <a:pPr marL="355600"/>
            <a:r>
              <a:rPr lang="en-US" dirty="0" smtClean="0">
                <a:latin typeface="Courier New" pitchFamily="49" charset="0"/>
                <a:cs typeface="Courier New" pitchFamily="49" charset="0"/>
              </a:rPr>
              <a:t>Content-type: text/html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marL="355600"/>
            <a:r>
              <a:rPr lang="en-US" dirty="0" smtClean="0">
                <a:latin typeface="Courier New" pitchFamily="49" charset="0"/>
                <a:cs typeface="Courier New" pitchFamily="49" charset="0"/>
              </a:rPr>
              <a:t>Content-length: 2048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marL="355600"/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ru-RU" i="1" dirty="0" smtClean="0">
                <a:latin typeface="Courier New" pitchFamily="49" charset="0"/>
                <a:cs typeface="Courier New" pitchFamily="49" charset="0"/>
              </a:rPr>
              <a:t>пустая строка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запроса </a:t>
            </a:r>
            <a:r>
              <a:rPr lang="en-US" dirty="0" smtClean="0"/>
              <a:t>HTML</a:t>
            </a:r>
            <a:r>
              <a:rPr lang="ru-RU" dirty="0" smtClean="0"/>
              <a:t>-документа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73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0" y="800708"/>
            <a:ext cx="91440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77800" algn="l"/>
              </a:tabLst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C: GET /test/test%202.htm HTTP/1.1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177800" algn="l"/>
              </a:tabLst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C: Accept: image/gif, image/x-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xbitmap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image/jpeg, image/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pjpeg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application/x-shockwave-flash, application/vnd.ms-excel, application/vnd.ms-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powerpoint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application/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msword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application/x-ms-application, application/x-ms-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xbap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application/vnd.ms-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xpsdocument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application/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xaml+xml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*/*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177800" algn="l"/>
              </a:tabLst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C: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Referer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: http://localhost/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177800" algn="l"/>
              </a:tabLst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C: Accept-Language: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ru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177800" algn="l"/>
              </a:tabLst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C: Accept-Encoding: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gzip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deflate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177800" algn="l"/>
              </a:tabLst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C: User-Agent: Mozilla/4.0 (compatible; MSIE 6.0; Windows NT 5.1; SV1; .NET CLR 2.0.50727; .NET CLR 3.0.04506.648; .NET CLR 3.5.21022)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177800" algn="l"/>
              </a:tabLst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C: Host: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localhost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177800" algn="l"/>
              </a:tabLst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C: Connection: Keep-Alive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177800" algn="l"/>
              </a:tabLst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C: 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177800" algn="l"/>
              </a:tabLst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177800" algn="l"/>
              </a:tabLst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S: HTTP/1.1 200 OK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177800" algn="l"/>
              </a:tabLst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S: Connection: Keep-Alive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177800" algn="l"/>
              </a:tabLst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S: Server: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StudyWEB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-Sever/1.0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177800" algn="l"/>
              </a:tabLst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S: Allow: HEAD, GET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177800" algn="l"/>
              </a:tabLst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S: Content-Length: 411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177800" algn="l"/>
              </a:tabLst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S: Content-Type: text/html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177800" algn="l"/>
              </a:tabLst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S: 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177800" algn="l"/>
              </a:tabLst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S: &lt;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Содержимое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файла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"I:\web-сервер\home\localhost\test\test 2.htm“&gt;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Запрос на </a:t>
            </a:r>
            <a:r>
              <a:rPr lang="ru-RU" dirty="0" err="1" smtClean="0"/>
              <a:t>докачку</a:t>
            </a:r>
            <a:r>
              <a:rPr lang="ru-RU" dirty="0" smtClean="0"/>
              <a:t> файла</a:t>
            </a:r>
            <a:r>
              <a:rPr lang="en-US" dirty="0" smtClean="0"/>
              <a:t> (</a:t>
            </a:r>
            <a:r>
              <a:rPr lang="ru-RU" dirty="0" smtClean="0"/>
              <a:t>частичный </a:t>
            </a:r>
            <a:r>
              <a:rPr lang="en-US" dirty="0" smtClean="0"/>
              <a:t>GET)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74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59532" y="728700"/>
            <a:ext cx="87844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Запрос</a:t>
            </a:r>
            <a:r>
              <a:rPr lang="ru-RU" dirty="0" smtClean="0"/>
              <a:t> </a:t>
            </a:r>
            <a:r>
              <a:rPr lang="ru-RU" b="1" dirty="0" smtClean="0"/>
              <a:t>от клиента:</a:t>
            </a:r>
          </a:p>
          <a:p>
            <a:pPr marL="355600"/>
            <a:r>
              <a:rPr lang="it-IT" dirty="0" smtClean="0">
                <a:latin typeface="Courier New" pitchFamily="49" charset="0"/>
                <a:cs typeface="Courier New" pitchFamily="49" charset="0"/>
              </a:rPr>
              <a:t>GET /conf-2009.avi HTTP/1.0 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marL="355600"/>
            <a:r>
              <a:rPr lang="it-IT" dirty="0" smtClean="0">
                <a:latin typeface="Courier New" pitchFamily="49" charset="0"/>
                <a:cs typeface="Courier New" pitchFamily="49" charset="0"/>
              </a:rPr>
              <a:t>Host: example.org 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marL="355600"/>
            <a:r>
              <a:rPr lang="it-IT" dirty="0" smtClean="0">
                <a:latin typeface="Courier New" pitchFamily="49" charset="0"/>
                <a:cs typeface="Courier New" pitchFamily="49" charset="0"/>
              </a:rPr>
              <a:t>Accept: */* 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marL="355600"/>
            <a:r>
              <a:rPr lang="it-IT" dirty="0" smtClean="0">
                <a:latin typeface="Courier New" pitchFamily="49" charset="0"/>
                <a:cs typeface="Courier New" pitchFamily="49" charset="0"/>
              </a:rPr>
              <a:t>User-Agent: Mozilla/4.0 (compatible; MSIE 5.0; Windows 98) 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marL="355600"/>
            <a:r>
              <a:rPr lang="it-IT" dirty="0" smtClean="0">
                <a:latin typeface="Courier New" pitchFamily="49" charset="0"/>
                <a:cs typeface="Courier New" pitchFamily="49" charset="0"/>
              </a:rPr>
              <a:t>Range: bytes=88080384- 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marL="355600"/>
            <a:r>
              <a:rPr lang="it-IT" dirty="0" smtClean="0">
                <a:latin typeface="Courier New" pitchFamily="49" charset="0"/>
                <a:cs typeface="Courier New" pitchFamily="49" charset="0"/>
              </a:rPr>
              <a:t>Referer: http://example.org/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marL="355600"/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ru-RU" i="1" dirty="0" smtClean="0">
                <a:latin typeface="Courier New" pitchFamily="49" charset="0"/>
                <a:cs typeface="Courier New" pitchFamily="49" charset="0"/>
              </a:rPr>
              <a:t>пустая строка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ru-RU" i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2996952"/>
            <a:ext cx="82809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Отклик от сервера</a:t>
            </a:r>
            <a:r>
              <a:rPr lang="ru-RU" dirty="0" smtClean="0"/>
              <a:t>:</a:t>
            </a:r>
          </a:p>
          <a:p>
            <a:pPr marL="355600"/>
            <a:r>
              <a:rPr lang="it-IT" dirty="0" smtClean="0">
                <a:latin typeface="Courier New" pitchFamily="49" charset="0"/>
                <a:cs typeface="Courier New" pitchFamily="49" charset="0"/>
              </a:rPr>
              <a:t>HTTP/1.1 206 Partial Content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marL="355600"/>
            <a:r>
              <a:rPr lang="it-IT" dirty="0" smtClean="0">
                <a:latin typeface="Courier New" pitchFamily="49" charset="0"/>
                <a:cs typeface="Courier New" pitchFamily="49" charset="0"/>
              </a:rPr>
              <a:t>Date: Thu, 19 Feb 2009 12:27:08 GMT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marL="355600"/>
            <a:r>
              <a:rPr lang="it-IT" dirty="0" smtClean="0">
                <a:latin typeface="Courier New" pitchFamily="49" charset="0"/>
                <a:cs typeface="Courier New" pitchFamily="49" charset="0"/>
              </a:rPr>
              <a:t>Server: Apache/2.2.3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marL="355600"/>
            <a:r>
              <a:rPr lang="it-IT" dirty="0" smtClean="0">
                <a:latin typeface="Courier New" pitchFamily="49" charset="0"/>
                <a:cs typeface="Courier New" pitchFamily="49" charset="0"/>
              </a:rPr>
              <a:t>Last-Modified: Wed, 18 Jun 2003 16:05:58 GMT 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marL="355600"/>
            <a:r>
              <a:rPr lang="it-IT" dirty="0" smtClean="0">
                <a:latin typeface="Courier New" pitchFamily="49" charset="0"/>
                <a:cs typeface="Courier New" pitchFamily="49" charset="0"/>
              </a:rPr>
              <a:t>Accept-Ranges: bytes 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marL="355600"/>
            <a:r>
              <a:rPr lang="it-IT" dirty="0" smtClean="0">
                <a:latin typeface="Courier New" pitchFamily="49" charset="0"/>
                <a:cs typeface="Courier New" pitchFamily="49" charset="0"/>
              </a:rPr>
              <a:t>Content-Range: bytes 88080384-160993791/160993792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marL="355600"/>
            <a:r>
              <a:rPr lang="it-IT" dirty="0" smtClean="0">
                <a:latin typeface="Courier New" pitchFamily="49" charset="0"/>
                <a:cs typeface="Courier New" pitchFamily="49" charset="0"/>
              </a:rPr>
              <a:t>Content-Length: 72913408 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marL="355600"/>
            <a:r>
              <a:rPr lang="it-IT" dirty="0" smtClean="0">
                <a:latin typeface="Courier New" pitchFamily="49" charset="0"/>
                <a:cs typeface="Courier New" pitchFamily="49" charset="0"/>
              </a:rPr>
              <a:t>Connection: close 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marL="355600"/>
            <a:r>
              <a:rPr lang="it-IT" dirty="0" smtClean="0">
                <a:latin typeface="Courier New" pitchFamily="49" charset="0"/>
                <a:cs typeface="Courier New" pitchFamily="49" charset="0"/>
              </a:rPr>
              <a:t>Content-Type: video/x-msvideo 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marL="355600"/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ru-RU" i="1" dirty="0" smtClean="0">
                <a:latin typeface="Courier New" pitchFamily="49" charset="0"/>
                <a:cs typeface="Courier New" pitchFamily="49" charset="0"/>
              </a:rPr>
              <a:t>пустая строка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  <a:p>
            <a:pPr marL="355600"/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ru-RU" i="1" dirty="0" smtClean="0">
                <a:latin typeface="Courier New" pitchFamily="49" charset="0"/>
                <a:cs typeface="Courier New" pitchFamily="49" charset="0"/>
              </a:rPr>
              <a:t>двоичное содержимое с 84-го мегабайта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ru-RU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Преимущества и недостатки </a:t>
            </a:r>
            <a:r>
              <a:rPr lang="en-US" dirty="0" smtClean="0"/>
              <a:t>HTTP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75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31540" y="1124744"/>
            <a:ext cx="82809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Достоинства</a:t>
            </a:r>
          </a:p>
          <a:p>
            <a:pPr marL="723900" indent="-368300">
              <a:buFont typeface="Arial" pitchFamily="34" charset="0"/>
              <a:buChar char="•"/>
            </a:pPr>
            <a:r>
              <a:rPr lang="ru-RU" dirty="0" smtClean="0"/>
              <a:t>Простота</a:t>
            </a:r>
          </a:p>
          <a:p>
            <a:pPr marL="723900" indent="-368300">
              <a:buFont typeface="Arial" pitchFamily="34" charset="0"/>
              <a:buChar char="•"/>
            </a:pPr>
            <a:r>
              <a:rPr lang="ru-RU" dirty="0" smtClean="0"/>
              <a:t>Расширяемость</a:t>
            </a:r>
          </a:p>
          <a:p>
            <a:pPr marL="723900" indent="-368300">
              <a:buFont typeface="Arial" pitchFamily="34" charset="0"/>
              <a:buChar char="•"/>
            </a:pPr>
            <a:r>
              <a:rPr lang="ru-RU" dirty="0" smtClean="0"/>
              <a:t>Распространенность</a:t>
            </a:r>
          </a:p>
          <a:p>
            <a:endParaRPr lang="ru-RU" b="1" dirty="0" smtClean="0"/>
          </a:p>
          <a:p>
            <a:r>
              <a:rPr lang="ru-RU" b="1" dirty="0" smtClean="0"/>
              <a:t>Недостатки</a:t>
            </a:r>
          </a:p>
          <a:p>
            <a:pPr marL="723900" indent="-368300">
              <a:buFont typeface="Arial" pitchFamily="34" charset="0"/>
              <a:buChar char="•"/>
            </a:pPr>
            <a:r>
              <a:rPr lang="ru-RU" dirty="0" smtClean="0"/>
              <a:t>Отсутствие «навигации»</a:t>
            </a:r>
            <a:r>
              <a:rPr lang="en-US" dirty="0" smtClean="0"/>
              <a:t> (</a:t>
            </a:r>
            <a:r>
              <a:rPr lang="ru-RU" dirty="0" smtClean="0"/>
              <a:t>отображения структуры сайтов)</a:t>
            </a:r>
          </a:p>
          <a:p>
            <a:pPr marL="723900" indent="-368300">
              <a:buFont typeface="Arial" pitchFamily="34" charset="0"/>
              <a:buChar char="•"/>
            </a:pPr>
            <a:r>
              <a:rPr lang="ru-RU" dirty="0" smtClean="0"/>
              <a:t>Отсутствие поддержки </a:t>
            </a:r>
            <a:r>
              <a:rPr lang="ru-RU" dirty="0" err="1" smtClean="0"/>
              <a:t>распределенности</a:t>
            </a:r>
            <a:r>
              <a:rPr lang="ru-RU" dirty="0" smtClean="0"/>
              <a:t> (возможности хранения и передачи файлов с нескольких серверов)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FTP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76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31540" y="1016732"/>
            <a:ext cx="8316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b="1" dirty="0" smtClean="0"/>
              <a:t>Протокол передачи файлов </a:t>
            </a:r>
            <a:r>
              <a:rPr lang="ru-RU" dirty="0" smtClean="0"/>
              <a:t>(</a:t>
            </a:r>
            <a:r>
              <a:rPr lang="ru-RU" b="1" dirty="0" err="1" smtClean="0"/>
              <a:t>File</a:t>
            </a:r>
            <a:r>
              <a:rPr lang="ru-RU" b="1" dirty="0" smtClean="0"/>
              <a:t> </a:t>
            </a:r>
            <a:r>
              <a:rPr lang="ru-RU" b="1" dirty="0" err="1" smtClean="0"/>
              <a:t>Transfer</a:t>
            </a:r>
            <a:r>
              <a:rPr lang="ru-RU" b="1" dirty="0" smtClean="0"/>
              <a:t> </a:t>
            </a:r>
            <a:r>
              <a:rPr lang="ru-RU" b="1" dirty="0" err="1" smtClean="0"/>
              <a:t>Protocol</a:t>
            </a:r>
            <a:r>
              <a:rPr lang="ru-RU" dirty="0" smtClean="0"/>
              <a:t>) – стандартный механизм для копирования файла от одного хоста другим через </a:t>
            </a:r>
            <a:r>
              <a:rPr lang="en-US" dirty="0" smtClean="0"/>
              <a:t>TCP-</a:t>
            </a:r>
            <a:r>
              <a:rPr lang="ru-RU" dirty="0" smtClean="0"/>
              <a:t>соединение.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31540" y="2960948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Основная особенность </a:t>
            </a:r>
            <a:r>
              <a:rPr lang="en-US" dirty="0" smtClean="0"/>
              <a:t>FTP</a:t>
            </a:r>
            <a:r>
              <a:rPr lang="ru-RU" dirty="0" smtClean="0"/>
              <a:t> – использует два соединения между клиентом и сервером:</a:t>
            </a:r>
          </a:p>
          <a:p>
            <a:pPr indent="355600" algn="just">
              <a:buFont typeface="Arial" pitchFamily="34" charset="0"/>
              <a:buChar char="•"/>
            </a:pPr>
            <a:r>
              <a:rPr lang="ru-RU" dirty="0" smtClean="0"/>
              <a:t>порт </a:t>
            </a:r>
            <a:r>
              <a:rPr lang="en-US" dirty="0" smtClean="0"/>
              <a:t>TCP </a:t>
            </a:r>
            <a:r>
              <a:rPr lang="ru-RU" dirty="0" smtClean="0"/>
              <a:t>21 – </a:t>
            </a:r>
            <a:r>
              <a:rPr lang="ru-RU" b="1" dirty="0" smtClean="0"/>
              <a:t>передача команд управления</a:t>
            </a:r>
          </a:p>
          <a:p>
            <a:pPr indent="355600" algn="just">
              <a:buFont typeface="Arial" pitchFamily="34" charset="0"/>
              <a:buChar char="•"/>
            </a:pPr>
            <a:r>
              <a:rPr lang="ru-RU" dirty="0" smtClean="0"/>
              <a:t>порт</a:t>
            </a:r>
            <a:r>
              <a:rPr lang="en-US" dirty="0" smtClean="0"/>
              <a:t> TCP</a:t>
            </a:r>
            <a:r>
              <a:rPr lang="ru-RU" dirty="0" smtClean="0"/>
              <a:t> 20 – </a:t>
            </a:r>
            <a:r>
              <a:rPr lang="ru-RU" b="1" dirty="0" smtClean="0"/>
              <a:t>передача данных</a:t>
            </a:r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1700808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FTP является одним из старейших прикладных протоколов, появившимся задолго до HTTP, в 1971г. Первые клиентские FTP-приложения были интерактивными инструментами командной строки.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31540" y="4221088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Т.е. </a:t>
            </a:r>
            <a:r>
              <a:rPr lang="en-US" dirty="0" smtClean="0"/>
              <a:t>FTP – </a:t>
            </a:r>
            <a:r>
              <a:rPr lang="ru-RU" i="1" dirty="0" err="1" smtClean="0"/>
              <a:t>внешнеполосной</a:t>
            </a:r>
            <a:r>
              <a:rPr lang="ru-RU" dirty="0" smtClean="0"/>
              <a:t> протокол (</a:t>
            </a:r>
            <a:r>
              <a:rPr lang="en-US" dirty="0" smtClean="0"/>
              <a:t>HTTP </a:t>
            </a:r>
            <a:r>
              <a:rPr lang="ru-RU" dirty="0" smtClean="0"/>
              <a:t>и большинство других – </a:t>
            </a:r>
            <a:r>
              <a:rPr lang="ru-RU" i="1" dirty="0" err="1" smtClean="0"/>
              <a:t>внутриполосные</a:t>
            </a:r>
            <a:r>
              <a:rPr lang="ru-RU" dirty="0" smtClean="0"/>
              <a:t>).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31540" y="5013176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Соединение для передачи команд управления остается открытым в течение всего процесса.</a:t>
            </a:r>
          </a:p>
          <a:p>
            <a:pPr indent="355600" algn="just"/>
            <a:r>
              <a:rPr lang="ru-RU" dirty="0" smtClean="0"/>
              <a:t>Соединение передачи данных открывается командой для передачи каждого файла, и закрывается после завершения передачи.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Порядок установления соединений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77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31540" y="105273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Соединение для передачи команд управления</a:t>
            </a:r>
          </a:p>
          <a:p>
            <a:pPr indent="355600" algn="just">
              <a:buFont typeface="+mj-lt"/>
              <a:buAutoNum type="arabicPeriod"/>
            </a:pPr>
            <a:r>
              <a:rPr lang="ru-RU" dirty="0" smtClean="0"/>
              <a:t>Сервер пассивно открывается, слушает заданный порт (21) и ждет клиента.</a:t>
            </a:r>
          </a:p>
          <a:p>
            <a:pPr indent="355600" algn="just">
              <a:buFont typeface="+mj-lt"/>
              <a:buAutoNum type="arabicPeriod"/>
            </a:pPr>
            <a:r>
              <a:rPr lang="ru-RU" dirty="0" smtClean="0"/>
              <a:t>Клиент использует временный порт, и сессия активно открывается.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31540" y="2348880"/>
            <a:ext cx="8280920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Соединение для передачи данных</a:t>
            </a:r>
          </a:p>
          <a:p>
            <a:pPr algn="just">
              <a:spcBef>
                <a:spcPts val="600"/>
              </a:spcBef>
            </a:pPr>
            <a:r>
              <a:rPr lang="ru-RU" i="1" dirty="0" smtClean="0"/>
              <a:t>Активный</a:t>
            </a:r>
            <a:r>
              <a:rPr lang="ru-RU" dirty="0" smtClean="0"/>
              <a:t> режим: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/>
              <a:t>Клиент (не сервер) вызывает пассивное открытие кратковременного порта (слушает временный порт).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/>
              <a:t>Клиент посылает номер этого порта серверу, используя команду PORT.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/>
              <a:t>Сервер получает номер порта, вызывает активное открытие заданного порта 20 и получает номер временного порта.</a:t>
            </a:r>
          </a:p>
          <a:p>
            <a:pPr algn="just">
              <a:spcBef>
                <a:spcPts val="600"/>
              </a:spcBef>
            </a:pPr>
            <a:r>
              <a:rPr lang="ru-RU" i="1" dirty="0" smtClean="0"/>
              <a:t>Пассивный</a:t>
            </a:r>
            <a:r>
              <a:rPr lang="ru-RU" dirty="0" smtClean="0"/>
              <a:t> режим: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/>
              <a:t>Клиент использует поток управления, чтобы послать серверу команду PASV.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/>
              <a:t>Сервер сообщает клиенту свой IP-адрес и номер порта для передачи.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/>
              <a:t>Клиент открывает поток данных с произвольного порта к полученному адресу и порту.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Прямая со стрелкой 34"/>
          <p:cNvCxnSpPr/>
          <p:nvPr/>
        </p:nvCxnSpPr>
        <p:spPr>
          <a:xfrm rot="10800000">
            <a:off x="1547664" y="5003884"/>
            <a:ext cx="597666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1583668" y="4149080"/>
            <a:ext cx="594066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активного соединения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78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719572" y="980728"/>
            <a:ext cx="172819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Клиент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696236" y="980728"/>
            <a:ext cx="16921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Сервер</a:t>
            </a:r>
            <a:endParaRPr lang="ru-RU" dirty="0"/>
          </a:p>
        </p:txBody>
      </p:sp>
      <p:cxnSp>
        <p:nvCxnSpPr>
          <p:cNvPr id="8" name="Прямая со стрелкой 7"/>
          <p:cNvCxnSpPr>
            <a:stCxn id="5" idx="2"/>
          </p:cNvCxnSpPr>
          <p:nvPr/>
        </p:nvCxnSpPr>
        <p:spPr>
          <a:xfrm rot="5400000">
            <a:off x="-823954" y="3721678"/>
            <a:ext cx="4779240" cy="360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6" idx="2"/>
          </p:cNvCxnSpPr>
          <p:nvPr/>
        </p:nvCxnSpPr>
        <p:spPr>
          <a:xfrm rot="5400000">
            <a:off x="5130353" y="3744035"/>
            <a:ext cx="4805952" cy="1800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0800000">
            <a:off x="5508104" y="1772816"/>
            <a:ext cx="201622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012160" y="1592796"/>
            <a:ext cx="129614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Порт 2</a:t>
            </a:r>
            <a:r>
              <a:rPr lang="en-US" dirty="0" smtClean="0"/>
              <a:t>1</a:t>
            </a:r>
            <a:endParaRPr lang="ru-RU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1583668" y="2555612"/>
            <a:ext cx="594066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763688" y="2339588"/>
            <a:ext cx="144016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Порт 62010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3275856" y="2195572"/>
            <a:ext cx="27003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Управляющее соединение</a:t>
            </a:r>
            <a:endParaRPr lang="ru-RU" dirty="0"/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1583668" y="3356992"/>
            <a:ext cx="190821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763688" y="3140968"/>
            <a:ext cx="144016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Порт 63000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1763688" y="3969060"/>
            <a:ext cx="144016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Порт 62010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3239852" y="3825044"/>
            <a:ext cx="273630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PORT 63000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6012160" y="2339588"/>
            <a:ext cx="129614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Порт 2</a:t>
            </a:r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6012160" y="3969060"/>
            <a:ext cx="129614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Порт 2</a:t>
            </a:r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1763688" y="4787860"/>
            <a:ext cx="144016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Порт </a:t>
            </a:r>
            <a:r>
              <a:rPr lang="en-US" dirty="0" smtClean="0"/>
              <a:t>63000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6012160" y="4787860"/>
            <a:ext cx="129614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Порт 2</a:t>
            </a:r>
            <a:r>
              <a:rPr lang="en-US" dirty="0" smtClean="0"/>
              <a:t>0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3239852" y="4689140"/>
            <a:ext cx="27003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Открытие соединения</a:t>
            </a:r>
            <a:endParaRPr lang="ru-RU" dirty="0"/>
          </a:p>
        </p:txBody>
      </p:sp>
      <p:cxnSp>
        <p:nvCxnSpPr>
          <p:cNvPr id="39" name="Прямая со стрелкой 38"/>
          <p:cNvCxnSpPr/>
          <p:nvPr/>
        </p:nvCxnSpPr>
        <p:spPr>
          <a:xfrm rot="10800000">
            <a:off x="1547664" y="5795972"/>
            <a:ext cx="597666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763688" y="5579948"/>
            <a:ext cx="144016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Порт </a:t>
            </a:r>
            <a:r>
              <a:rPr lang="en-US" dirty="0" smtClean="0"/>
              <a:t>63000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6012160" y="5579948"/>
            <a:ext cx="129614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Порт 2</a:t>
            </a:r>
            <a:r>
              <a:rPr lang="en-US" dirty="0" smtClean="0"/>
              <a:t>0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3239852" y="5481228"/>
            <a:ext cx="27003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Передача данных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Прямая со стрелкой 34"/>
          <p:cNvCxnSpPr/>
          <p:nvPr/>
        </p:nvCxnSpPr>
        <p:spPr>
          <a:xfrm rot="10800000">
            <a:off x="1547664" y="5589240"/>
            <a:ext cx="597666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1583668" y="3366284"/>
            <a:ext cx="594066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пассивного соединения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79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719572" y="1062028"/>
            <a:ext cx="172819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Клиент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696236" y="1062028"/>
            <a:ext cx="16921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Сервер</a:t>
            </a:r>
            <a:endParaRPr lang="ru-RU" dirty="0"/>
          </a:p>
        </p:txBody>
      </p:sp>
      <p:cxnSp>
        <p:nvCxnSpPr>
          <p:cNvPr id="8" name="Прямая со стрелкой 7"/>
          <p:cNvCxnSpPr>
            <a:stCxn id="5" idx="2"/>
          </p:cNvCxnSpPr>
          <p:nvPr/>
        </p:nvCxnSpPr>
        <p:spPr>
          <a:xfrm rot="5400000">
            <a:off x="-823954" y="3802978"/>
            <a:ext cx="4779240" cy="360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6" idx="2"/>
          </p:cNvCxnSpPr>
          <p:nvPr/>
        </p:nvCxnSpPr>
        <p:spPr>
          <a:xfrm rot="5400000">
            <a:off x="5130353" y="3825335"/>
            <a:ext cx="4805952" cy="1800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0800000">
            <a:off x="5508104" y="1854116"/>
            <a:ext cx="201622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012160" y="1674096"/>
            <a:ext cx="129614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Порт 2</a:t>
            </a:r>
            <a:r>
              <a:rPr lang="en-US" dirty="0" smtClean="0"/>
              <a:t>1</a:t>
            </a:r>
            <a:endParaRPr lang="ru-RU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1583668" y="2636912"/>
            <a:ext cx="594066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763688" y="2420888"/>
            <a:ext cx="144016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Порт 62010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3275856" y="2276872"/>
            <a:ext cx="27003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Управляющее соединение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1763688" y="3186264"/>
            <a:ext cx="144016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Порт 62010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3239852" y="3042248"/>
            <a:ext cx="273630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PASV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6012160" y="2420888"/>
            <a:ext cx="129614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Порт 2</a:t>
            </a:r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6012160" y="3186264"/>
            <a:ext cx="129614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Порт 2</a:t>
            </a:r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1763688" y="5373216"/>
            <a:ext cx="144016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Порт 63000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6012160" y="5373216"/>
            <a:ext cx="129614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Порт 53048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3239852" y="5274496"/>
            <a:ext cx="27003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Передача данных</a:t>
            </a:r>
            <a:endParaRPr lang="ru-RU" dirty="0"/>
          </a:p>
        </p:txBody>
      </p:sp>
      <p:cxnSp>
        <p:nvCxnSpPr>
          <p:cNvPr id="26" name="Прямая со стрелкой 25"/>
          <p:cNvCxnSpPr/>
          <p:nvPr/>
        </p:nvCxnSpPr>
        <p:spPr>
          <a:xfrm rot="10800000">
            <a:off x="1547664" y="4149080"/>
            <a:ext cx="597666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763688" y="3933056"/>
            <a:ext cx="144016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Порт </a:t>
            </a:r>
            <a:r>
              <a:rPr lang="en-US" dirty="0" smtClean="0"/>
              <a:t>62010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6012160" y="3942348"/>
            <a:ext cx="129614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Порт 2</a:t>
            </a:r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3239852" y="3834336"/>
            <a:ext cx="27003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192</a:t>
            </a:r>
            <a:r>
              <a:rPr lang="en-US" dirty="0" smtClean="0"/>
              <a:t>.</a:t>
            </a:r>
            <a:r>
              <a:rPr lang="ru-RU" dirty="0" smtClean="0"/>
              <a:t>168</a:t>
            </a:r>
            <a:r>
              <a:rPr lang="en-US" dirty="0" smtClean="0"/>
              <a:t>.</a:t>
            </a:r>
            <a:r>
              <a:rPr lang="ru-RU" dirty="0" smtClean="0"/>
              <a:t>254</a:t>
            </a:r>
            <a:r>
              <a:rPr lang="en-US" dirty="0" smtClean="0"/>
              <a:t>.</a:t>
            </a:r>
            <a:r>
              <a:rPr lang="ru-RU" dirty="0" smtClean="0"/>
              <a:t>253</a:t>
            </a:r>
            <a:r>
              <a:rPr lang="en-US" dirty="0" smtClean="0"/>
              <a:t>:</a:t>
            </a:r>
            <a:r>
              <a:rPr lang="ru-RU" dirty="0" smtClean="0"/>
              <a:t>53048</a:t>
            </a:r>
            <a:endParaRPr lang="ru-RU" dirty="0"/>
          </a:p>
        </p:txBody>
      </p:sp>
      <p:cxnSp>
        <p:nvCxnSpPr>
          <p:cNvPr id="32" name="Прямая со стрелкой 31"/>
          <p:cNvCxnSpPr/>
          <p:nvPr/>
        </p:nvCxnSpPr>
        <p:spPr>
          <a:xfrm>
            <a:off x="1583668" y="4869160"/>
            <a:ext cx="594066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763688" y="4689140"/>
            <a:ext cx="144016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Порт 63000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3239852" y="4545124"/>
            <a:ext cx="273630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Открытие соединения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6012160" y="4689140"/>
            <a:ext cx="129614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Порт 53048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Коммутация пакетов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1026" name="modem"/>
          <p:cNvSpPr>
            <a:spLocks noEditPoints="1" noChangeArrowheads="1"/>
          </p:cNvSpPr>
          <p:nvPr/>
        </p:nvSpPr>
        <p:spPr bwMode="auto">
          <a:xfrm>
            <a:off x="1833525" y="5276315"/>
            <a:ext cx="803286" cy="328617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336492" y="5911884"/>
            <a:ext cx="884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Хост А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7829532" y="5437215"/>
            <a:ext cx="1314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Хост Б</a:t>
            </a:r>
            <a:endParaRPr lang="ru-RU" dirty="0"/>
          </a:p>
        </p:txBody>
      </p:sp>
      <p:sp>
        <p:nvSpPr>
          <p:cNvPr id="12" name="modem"/>
          <p:cNvSpPr>
            <a:spLocks noEditPoints="1" noChangeArrowheads="1"/>
          </p:cNvSpPr>
          <p:nvPr/>
        </p:nvSpPr>
        <p:spPr bwMode="auto">
          <a:xfrm>
            <a:off x="5010156" y="4699531"/>
            <a:ext cx="803286" cy="328617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modem"/>
          <p:cNvSpPr>
            <a:spLocks noEditPoints="1" noChangeArrowheads="1"/>
          </p:cNvSpPr>
          <p:nvPr/>
        </p:nvSpPr>
        <p:spPr bwMode="auto">
          <a:xfrm>
            <a:off x="4645026" y="5860523"/>
            <a:ext cx="803286" cy="328617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modem"/>
          <p:cNvSpPr>
            <a:spLocks noEditPoints="1" noChangeArrowheads="1"/>
          </p:cNvSpPr>
          <p:nvPr/>
        </p:nvSpPr>
        <p:spPr bwMode="auto">
          <a:xfrm>
            <a:off x="3147993" y="4516966"/>
            <a:ext cx="803286" cy="328617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" name="modem"/>
          <p:cNvSpPr>
            <a:spLocks noEditPoints="1" noChangeArrowheads="1"/>
          </p:cNvSpPr>
          <p:nvPr/>
        </p:nvSpPr>
        <p:spPr bwMode="auto">
          <a:xfrm>
            <a:off x="2965428" y="6123538"/>
            <a:ext cx="803286" cy="328617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2527273" y="6488668"/>
            <a:ext cx="1752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маршрутизатор</a:t>
            </a:r>
            <a:endParaRPr lang="ru-RU" dirty="0"/>
          </a:p>
        </p:txBody>
      </p:sp>
      <p:sp>
        <p:nvSpPr>
          <p:cNvPr id="20" name="modem"/>
          <p:cNvSpPr>
            <a:spLocks noEditPoints="1" noChangeArrowheads="1"/>
          </p:cNvSpPr>
          <p:nvPr/>
        </p:nvSpPr>
        <p:spPr bwMode="auto">
          <a:xfrm>
            <a:off x="5959494" y="5875371"/>
            <a:ext cx="803286" cy="328617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" name="modem"/>
          <p:cNvSpPr>
            <a:spLocks noEditPoints="1" noChangeArrowheads="1"/>
          </p:cNvSpPr>
          <p:nvPr/>
        </p:nvSpPr>
        <p:spPr bwMode="auto">
          <a:xfrm>
            <a:off x="6653241" y="4765133"/>
            <a:ext cx="803286" cy="328617"/>
          </a:xfrm>
          <a:custGeom>
            <a:avLst/>
            <a:gdLst>
              <a:gd name="T0" fmla="*/ 0 w 21600"/>
              <a:gd name="T1" fmla="*/ 5152 h 21600"/>
              <a:gd name="T2" fmla="*/ 2941 w 21600"/>
              <a:gd name="T3" fmla="*/ 0 h 21600"/>
              <a:gd name="T4" fmla="*/ 18625 w 21600"/>
              <a:gd name="T5" fmla="*/ 0 h 21600"/>
              <a:gd name="T6" fmla="*/ 21600 w 21600"/>
              <a:gd name="T7" fmla="*/ 5152 h 21600"/>
              <a:gd name="T8" fmla="*/ 21600 w 21600"/>
              <a:gd name="T9" fmla="*/ 21600 h 21600"/>
              <a:gd name="T10" fmla="*/ 0 w 21600"/>
              <a:gd name="T11" fmla="*/ 21600 h 21600"/>
              <a:gd name="T12" fmla="*/ 10800 w 21600"/>
              <a:gd name="T13" fmla="*/ 0 h 21600"/>
              <a:gd name="T14" fmla="*/ 10800 w 21600"/>
              <a:gd name="T15" fmla="*/ 21600 h 21600"/>
              <a:gd name="T16" fmla="*/ 0 w 21600"/>
              <a:gd name="T17" fmla="*/ 13376 h 21600"/>
              <a:gd name="T18" fmla="*/ 21600 w 21600"/>
              <a:gd name="T19" fmla="*/ 13376 h 21600"/>
              <a:gd name="T20" fmla="*/ 400 w 21600"/>
              <a:gd name="T21" fmla="*/ 22400 h 21600"/>
              <a:gd name="T22" fmla="*/ 21200 w 21600"/>
              <a:gd name="T23" fmla="*/ 30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5152"/>
                </a:moveTo>
                <a:lnTo>
                  <a:pt x="2941" y="0"/>
                </a:lnTo>
                <a:lnTo>
                  <a:pt x="18625" y="0"/>
                </a:lnTo>
                <a:lnTo>
                  <a:pt x="21600" y="5152"/>
                </a:lnTo>
                <a:lnTo>
                  <a:pt x="21600" y="21600"/>
                </a:lnTo>
                <a:lnTo>
                  <a:pt x="0" y="21600"/>
                </a:lnTo>
                <a:lnTo>
                  <a:pt x="0" y="5152"/>
                </a:lnTo>
                <a:close/>
              </a:path>
              <a:path w="21600" h="21600" extrusionOk="0">
                <a:moveTo>
                  <a:pt x="0" y="5251"/>
                </a:moveTo>
                <a:lnTo>
                  <a:pt x="21600" y="5251"/>
                </a:lnTo>
                <a:moveTo>
                  <a:pt x="1961" y="11791"/>
                </a:moveTo>
                <a:lnTo>
                  <a:pt x="1961" y="14268"/>
                </a:lnTo>
                <a:lnTo>
                  <a:pt x="2806" y="14268"/>
                </a:lnTo>
                <a:lnTo>
                  <a:pt x="2806" y="11791"/>
                </a:lnTo>
                <a:lnTo>
                  <a:pt x="1961" y="11791"/>
                </a:lnTo>
                <a:close/>
              </a:path>
              <a:path w="21600" h="21600" extrusionOk="0">
                <a:moveTo>
                  <a:pt x="3685" y="11791"/>
                </a:moveTo>
                <a:lnTo>
                  <a:pt x="3685" y="14268"/>
                </a:lnTo>
                <a:lnTo>
                  <a:pt x="4530" y="14268"/>
                </a:lnTo>
                <a:lnTo>
                  <a:pt x="4530" y="11791"/>
                </a:lnTo>
                <a:lnTo>
                  <a:pt x="3685" y="11791"/>
                </a:lnTo>
                <a:close/>
              </a:path>
              <a:path w="21600" h="21600" extrusionOk="0">
                <a:moveTo>
                  <a:pt x="5408" y="11791"/>
                </a:moveTo>
                <a:lnTo>
                  <a:pt x="5408" y="14268"/>
                </a:lnTo>
                <a:lnTo>
                  <a:pt x="6254" y="14268"/>
                </a:lnTo>
                <a:lnTo>
                  <a:pt x="6254" y="11791"/>
                </a:lnTo>
                <a:lnTo>
                  <a:pt x="5408" y="11791"/>
                </a:lnTo>
                <a:close/>
              </a:path>
              <a:path w="21600" h="21600" extrusionOk="0">
                <a:moveTo>
                  <a:pt x="7132" y="11791"/>
                </a:moveTo>
                <a:lnTo>
                  <a:pt x="7132" y="14268"/>
                </a:lnTo>
                <a:lnTo>
                  <a:pt x="7977" y="14268"/>
                </a:lnTo>
                <a:lnTo>
                  <a:pt x="7977" y="11791"/>
                </a:lnTo>
                <a:lnTo>
                  <a:pt x="7132" y="11791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25" name="Прямая соединительная линия 24"/>
          <p:cNvCxnSpPr>
            <a:stCxn id="2051" idx="3"/>
            <a:endCxn id="1026" idx="8"/>
          </p:cNvCxnSpPr>
          <p:nvPr/>
        </p:nvCxnSpPr>
        <p:spPr>
          <a:xfrm>
            <a:off x="1138050" y="5427696"/>
            <a:ext cx="695475" cy="52118"/>
          </a:xfrm>
          <a:prstGeom prst="line">
            <a:avLst/>
          </a:prstGeom>
          <a:ln w="19050"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stCxn id="1026" idx="6"/>
            <a:endCxn id="16" idx="8"/>
          </p:cNvCxnSpPr>
          <p:nvPr/>
        </p:nvCxnSpPr>
        <p:spPr>
          <a:xfrm flipV="1">
            <a:off x="2235168" y="4720465"/>
            <a:ext cx="912825" cy="55585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1026" idx="9"/>
            <a:endCxn id="18" idx="6"/>
          </p:cNvCxnSpPr>
          <p:nvPr/>
        </p:nvCxnSpPr>
        <p:spPr>
          <a:xfrm>
            <a:off x="2636811" y="5479814"/>
            <a:ext cx="730260" cy="643724"/>
          </a:xfrm>
          <a:prstGeom prst="line">
            <a:avLst/>
          </a:prstGeom>
          <a:ln w="28575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16" idx="9"/>
            <a:endCxn id="12" idx="8"/>
          </p:cNvCxnSpPr>
          <p:nvPr/>
        </p:nvCxnSpPr>
        <p:spPr>
          <a:xfrm>
            <a:off x="3951279" y="4720465"/>
            <a:ext cx="1058877" cy="18256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stCxn id="18" idx="6"/>
            <a:endCxn id="12" idx="8"/>
          </p:cNvCxnSpPr>
          <p:nvPr/>
        </p:nvCxnSpPr>
        <p:spPr>
          <a:xfrm flipV="1">
            <a:off x="3367071" y="4903030"/>
            <a:ext cx="1643085" cy="122050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18" idx="9"/>
            <a:endCxn id="14" idx="8"/>
          </p:cNvCxnSpPr>
          <p:nvPr/>
        </p:nvCxnSpPr>
        <p:spPr>
          <a:xfrm flipV="1">
            <a:off x="3768714" y="6064022"/>
            <a:ext cx="876312" cy="263015"/>
          </a:xfrm>
          <a:prstGeom prst="line">
            <a:avLst/>
          </a:prstGeom>
          <a:ln w="19050"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22" idx="9"/>
            <a:endCxn id="2050" idx="1"/>
          </p:cNvCxnSpPr>
          <p:nvPr/>
        </p:nvCxnSpPr>
        <p:spPr>
          <a:xfrm flipV="1">
            <a:off x="7456527" y="4813901"/>
            <a:ext cx="638244" cy="154731"/>
          </a:xfrm>
          <a:prstGeom prst="line">
            <a:avLst/>
          </a:prstGeom>
          <a:ln w="19050"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stCxn id="12" idx="9"/>
            <a:endCxn id="22" idx="8"/>
          </p:cNvCxnSpPr>
          <p:nvPr/>
        </p:nvCxnSpPr>
        <p:spPr>
          <a:xfrm>
            <a:off x="5813442" y="4903030"/>
            <a:ext cx="839799" cy="6560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stCxn id="14" idx="9"/>
            <a:endCxn id="20" idx="8"/>
          </p:cNvCxnSpPr>
          <p:nvPr/>
        </p:nvCxnSpPr>
        <p:spPr>
          <a:xfrm>
            <a:off x="5448312" y="6064022"/>
            <a:ext cx="511182" cy="14848"/>
          </a:xfrm>
          <a:prstGeom prst="line">
            <a:avLst/>
          </a:prstGeom>
          <a:ln w="19050"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20" idx="6"/>
            <a:endCxn id="22" idx="7"/>
          </p:cNvCxnSpPr>
          <p:nvPr/>
        </p:nvCxnSpPr>
        <p:spPr>
          <a:xfrm flipV="1">
            <a:off x="6361137" y="5093750"/>
            <a:ext cx="693747" cy="781621"/>
          </a:xfrm>
          <a:prstGeom prst="line">
            <a:avLst/>
          </a:prstGeom>
          <a:ln w="28575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stCxn id="12" idx="9"/>
            <a:endCxn id="20" idx="6"/>
          </p:cNvCxnSpPr>
          <p:nvPr/>
        </p:nvCxnSpPr>
        <p:spPr>
          <a:xfrm>
            <a:off x="5813442" y="4903030"/>
            <a:ext cx="547695" cy="97234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Прямоугольник 60"/>
          <p:cNvSpPr/>
          <p:nvPr/>
        </p:nvSpPr>
        <p:spPr>
          <a:xfrm>
            <a:off x="446031" y="617499"/>
            <a:ext cx="825193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b="1" dirty="0" smtClean="0"/>
              <a:t>Коммутация пакетов </a:t>
            </a:r>
            <a:r>
              <a:rPr lang="ru-RU" dirty="0" smtClean="0"/>
              <a:t>– между абонентами не создается постоянное соединение. Данные передаются отдельными частями (пакетами), каждый из которых доставляется независимо от других. Коммутаторы анализируют сеть для выбора оптимального маршрута доставки.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446031" y="1676376"/>
            <a:ext cx="828845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+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1. Высокая общая пропускная способность сети при передаче пульсирующего трафика. </a:t>
            </a:r>
          </a:p>
          <a:p>
            <a:r>
              <a:rPr lang="ru-RU" dirty="0" smtClean="0"/>
              <a:t>2. Возможность динамически перераспределять пропускную способность в соответствии с реальными потребностями трафика. </a:t>
            </a:r>
          </a:p>
          <a:p>
            <a:r>
              <a:rPr lang="ru-RU" b="1" dirty="0" smtClean="0"/>
              <a:t>-</a:t>
            </a:r>
            <a:endParaRPr lang="ru-RU" dirty="0" smtClean="0"/>
          </a:p>
          <a:p>
            <a:r>
              <a:rPr lang="ru-RU" dirty="0" smtClean="0"/>
              <a:t>1. Неопределенность скорости передачи данных между абонентами сети, возможны задержки в очередях сети. </a:t>
            </a:r>
          </a:p>
          <a:p>
            <a:r>
              <a:rPr lang="ru-RU" dirty="0" smtClean="0"/>
              <a:t>2. Возможные потери данных из-за переполнения буферов. </a:t>
            </a:r>
            <a:endParaRPr lang="ru-RU" dirty="0"/>
          </a:p>
        </p:txBody>
      </p:sp>
      <p:sp>
        <p:nvSpPr>
          <p:cNvPr id="2050" name="laptop"/>
          <p:cNvSpPr>
            <a:spLocks noEditPoints="1" noChangeArrowheads="1"/>
          </p:cNvSpPr>
          <p:nvPr/>
        </p:nvSpPr>
        <p:spPr bwMode="auto">
          <a:xfrm>
            <a:off x="7931196" y="4539238"/>
            <a:ext cx="1050927" cy="82709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1" name="computr3"/>
          <p:cNvSpPr>
            <a:spLocks noEditPoints="1" noChangeArrowheads="1"/>
          </p:cNvSpPr>
          <p:nvPr/>
        </p:nvSpPr>
        <p:spPr bwMode="auto">
          <a:xfrm>
            <a:off x="190440" y="5035572"/>
            <a:ext cx="1128667" cy="784247"/>
          </a:xfrm>
          <a:custGeom>
            <a:avLst/>
            <a:gdLst>
              <a:gd name="T0" fmla="*/ 0 w 21600"/>
              <a:gd name="T1" fmla="*/ 10800 h 21600"/>
              <a:gd name="T2" fmla="*/ 10800 w 21600"/>
              <a:gd name="T3" fmla="*/ 0 h 21600"/>
              <a:gd name="T4" fmla="*/ 10800 w 21600"/>
              <a:gd name="T5" fmla="*/ 21600 h 21600"/>
              <a:gd name="T6" fmla="*/ 18135 w 21600"/>
              <a:gd name="T7" fmla="*/ 10800 h 21600"/>
              <a:gd name="T8" fmla="*/ 7811 w 21600"/>
              <a:gd name="T9" fmla="*/ 2584 h 21600"/>
              <a:gd name="T10" fmla="*/ 16359 w 21600"/>
              <a:gd name="T11" fmla="*/ 1176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8250" y="17743"/>
                </a:moveTo>
                <a:lnTo>
                  <a:pt x="17557" y="16971"/>
                </a:lnTo>
                <a:lnTo>
                  <a:pt x="5429" y="16971"/>
                </a:lnTo>
                <a:lnTo>
                  <a:pt x="4736" y="17743"/>
                </a:lnTo>
                <a:lnTo>
                  <a:pt x="18250" y="17743"/>
                </a:lnTo>
                <a:close/>
              </a:path>
              <a:path w="21600" h="21600" extrusionOk="0">
                <a:moveTo>
                  <a:pt x="18250" y="17743"/>
                </a:moveTo>
                <a:moveTo>
                  <a:pt x="19405" y="19131"/>
                </a:moveTo>
                <a:lnTo>
                  <a:pt x="18712" y="18360"/>
                </a:lnTo>
                <a:lnTo>
                  <a:pt x="4274" y="18360"/>
                </a:lnTo>
                <a:lnTo>
                  <a:pt x="3581" y="19131"/>
                </a:lnTo>
                <a:lnTo>
                  <a:pt x="19405" y="19131"/>
                </a:lnTo>
                <a:close/>
              </a:path>
              <a:path w="21600" h="21600" extrusionOk="0">
                <a:moveTo>
                  <a:pt x="19405" y="19131"/>
                </a:moveTo>
                <a:moveTo>
                  <a:pt x="20560" y="20520"/>
                </a:moveTo>
                <a:lnTo>
                  <a:pt x="19867" y="19749"/>
                </a:lnTo>
                <a:lnTo>
                  <a:pt x="3119" y="19749"/>
                </a:lnTo>
                <a:lnTo>
                  <a:pt x="2426" y="20520"/>
                </a:lnTo>
                <a:lnTo>
                  <a:pt x="20560" y="20520"/>
                </a:lnTo>
                <a:close/>
              </a:path>
              <a:path w="21600" h="21600" extrusionOk="0">
                <a:moveTo>
                  <a:pt x="20560" y="20520"/>
                </a:moveTo>
                <a:moveTo>
                  <a:pt x="4620" y="16971"/>
                </a:moveTo>
                <a:lnTo>
                  <a:pt x="5313" y="16200"/>
                </a:lnTo>
                <a:lnTo>
                  <a:pt x="7624" y="16200"/>
                </a:lnTo>
                <a:lnTo>
                  <a:pt x="7624" y="14194"/>
                </a:lnTo>
                <a:lnTo>
                  <a:pt x="5891" y="14194"/>
                </a:lnTo>
                <a:lnTo>
                  <a:pt x="5891" y="0"/>
                </a:lnTo>
                <a:lnTo>
                  <a:pt x="12013" y="0"/>
                </a:lnTo>
                <a:lnTo>
                  <a:pt x="18135" y="0"/>
                </a:lnTo>
                <a:lnTo>
                  <a:pt x="18135" y="10800"/>
                </a:lnTo>
                <a:lnTo>
                  <a:pt x="18135" y="14194"/>
                </a:lnTo>
                <a:lnTo>
                  <a:pt x="16402" y="14194"/>
                </a:lnTo>
                <a:lnTo>
                  <a:pt x="16402" y="16200"/>
                </a:lnTo>
                <a:lnTo>
                  <a:pt x="17788" y="16200"/>
                </a:lnTo>
                <a:lnTo>
                  <a:pt x="19059" y="17743"/>
                </a:lnTo>
                <a:lnTo>
                  <a:pt x="21022" y="19903"/>
                </a:lnTo>
                <a:lnTo>
                  <a:pt x="21253" y="20057"/>
                </a:lnTo>
                <a:lnTo>
                  <a:pt x="21369" y="20366"/>
                </a:lnTo>
                <a:lnTo>
                  <a:pt x="21600" y="20674"/>
                </a:lnTo>
                <a:lnTo>
                  <a:pt x="21600" y="20829"/>
                </a:lnTo>
                <a:lnTo>
                  <a:pt x="21600" y="20983"/>
                </a:lnTo>
                <a:lnTo>
                  <a:pt x="21600" y="21137"/>
                </a:lnTo>
                <a:lnTo>
                  <a:pt x="21600" y="21291"/>
                </a:lnTo>
                <a:lnTo>
                  <a:pt x="21484" y="21446"/>
                </a:lnTo>
                <a:lnTo>
                  <a:pt x="21369" y="21446"/>
                </a:lnTo>
                <a:lnTo>
                  <a:pt x="21138" y="21600"/>
                </a:lnTo>
                <a:lnTo>
                  <a:pt x="21022" y="21600"/>
                </a:lnTo>
                <a:lnTo>
                  <a:pt x="10973" y="21600"/>
                </a:lnTo>
                <a:lnTo>
                  <a:pt x="2079" y="21600"/>
                </a:lnTo>
                <a:lnTo>
                  <a:pt x="1848" y="21600"/>
                </a:lnTo>
                <a:lnTo>
                  <a:pt x="1733" y="21446"/>
                </a:lnTo>
                <a:lnTo>
                  <a:pt x="1617" y="21446"/>
                </a:lnTo>
                <a:lnTo>
                  <a:pt x="1502" y="21291"/>
                </a:lnTo>
                <a:lnTo>
                  <a:pt x="1386" y="21291"/>
                </a:lnTo>
                <a:lnTo>
                  <a:pt x="1386" y="21137"/>
                </a:lnTo>
                <a:lnTo>
                  <a:pt x="1386" y="20983"/>
                </a:lnTo>
                <a:lnTo>
                  <a:pt x="1386" y="20829"/>
                </a:lnTo>
                <a:lnTo>
                  <a:pt x="1502" y="20674"/>
                </a:lnTo>
                <a:lnTo>
                  <a:pt x="1617" y="20366"/>
                </a:lnTo>
                <a:lnTo>
                  <a:pt x="1733" y="20057"/>
                </a:lnTo>
                <a:lnTo>
                  <a:pt x="1964" y="19903"/>
                </a:lnTo>
                <a:lnTo>
                  <a:pt x="0" y="19903"/>
                </a:lnTo>
                <a:lnTo>
                  <a:pt x="0" y="10800"/>
                </a:lnTo>
                <a:lnTo>
                  <a:pt x="0" y="2777"/>
                </a:lnTo>
                <a:lnTo>
                  <a:pt x="4620" y="2777"/>
                </a:lnTo>
                <a:lnTo>
                  <a:pt x="4620" y="16971"/>
                </a:lnTo>
                <a:moveTo>
                  <a:pt x="4620" y="16971"/>
                </a:moveTo>
                <a:moveTo>
                  <a:pt x="4620" y="16971"/>
                </a:moveTo>
                <a:lnTo>
                  <a:pt x="4158" y="17434"/>
                </a:lnTo>
                <a:lnTo>
                  <a:pt x="2541" y="19286"/>
                </a:lnTo>
                <a:lnTo>
                  <a:pt x="1964" y="19903"/>
                </a:lnTo>
                <a:lnTo>
                  <a:pt x="4620" y="16971"/>
                </a:lnTo>
                <a:close/>
              </a:path>
              <a:path w="21600" h="21600" extrusionOk="0">
                <a:moveTo>
                  <a:pt x="7624" y="2314"/>
                </a:moveTo>
                <a:moveTo>
                  <a:pt x="16402" y="2314"/>
                </a:moveTo>
                <a:lnTo>
                  <a:pt x="16402" y="11880"/>
                </a:lnTo>
                <a:lnTo>
                  <a:pt x="7624" y="11880"/>
                </a:lnTo>
                <a:lnTo>
                  <a:pt x="7624" y="2314"/>
                </a:lnTo>
                <a:close/>
              </a:path>
              <a:path w="21600" h="21600" extrusionOk="0">
                <a:moveTo>
                  <a:pt x="578" y="4011"/>
                </a:moveTo>
                <a:moveTo>
                  <a:pt x="4043" y="4011"/>
                </a:moveTo>
                <a:lnTo>
                  <a:pt x="4043" y="4320"/>
                </a:lnTo>
                <a:lnTo>
                  <a:pt x="578" y="4320"/>
                </a:lnTo>
                <a:lnTo>
                  <a:pt x="578" y="4011"/>
                </a:lnTo>
                <a:close/>
                <a:moveTo>
                  <a:pt x="7624" y="14194"/>
                </a:moveTo>
                <a:lnTo>
                  <a:pt x="16402" y="14194"/>
                </a:lnTo>
                <a:lnTo>
                  <a:pt x="16402" y="16200"/>
                </a:lnTo>
                <a:lnTo>
                  <a:pt x="7624" y="16200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" name="TextBox 37"/>
          <p:cNvSpPr txBox="1"/>
          <p:nvPr/>
        </p:nvSpPr>
        <p:spPr>
          <a:xfrm>
            <a:off x="5010156" y="5072085"/>
            <a:ext cx="839799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Пакет 1</a:t>
            </a:r>
            <a:endParaRPr lang="ru-RU" sz="1600" dirty="0"/>
          </a:p>
        </p:txBody>
      </p:sp>
      <p:sp>
        <p:nvSpPr>
          <p:cNvPr id="40" name="TextBox 39"/>
          <p:cNvSpPr txBox="1"/>
          <p:nvPr/>
        </p:nvSpPr>
        <p:spPr>
          <a:xfrm>
            <a:off x="6762780" y="5437215"/>
            <a:ext cx="839799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Пакет 2</a:t>
            </a:r>
            <a:endParaRPr lang="ru-RU" sz="1600" dirty="0"/>
          </a:p>
        </p:txBody>
      </p:sp>
      <p:sp>
        <p:nvSpPr>
          <p:cNvPr id="42" name="TextBox 41"/>
          <p:cNvSpPr txBox="1"/>
          <p:nvPr/>
        </p:nvSpPr>
        <p:spPr>
          <a:xfrm>
            <a:off x="1833525" y="5656293"/>
            <a:ext cx="839799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Пакет 3</a:t>
            </a:r>
            <a:endParaRPr lang="ru-RU" sz="1600" dirty="0"/>
          </a:p>
        </p:txBody>
      </p:sp>
      <p:sp>
        <p:nvSpPr>
          <p:cNvPr id="51" name="Выноска-облако 50"/>
          <p:cNvSpPr/>
          <p:nvPr/>
        </p:nvSpPr>
        <p:spPr>
          <a:xfrm>
            <a:off x="5667390" y="4341825"/>
            <a:ext cx="657234" cy="438156"/>
          </a:xfrm>
          <a:prstGeom prst="cloudCallout">
            <a:avLst>
              <a:gd name="adj1" fmla="val -64513"/>
              <a:gd name="adj2" fmla="val 72206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sym typeface="Wingdings"/>
              </a:rPr>
              <a:t></a:t>
            </a:r>
            <a:endParaRPr lang="ru-RU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Аутентификация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80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11560" y="2708920"/>
            <a:ext cx="79208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Анонимный FTP</a:t>
            </a:r>
          </a:p>
          <a:p>
            <a:pPr indent="355600" algn="just"/>
            <a:r>
              <a:rPr lang="ru-RU" dirty="0" smtClean="0"/>
              <a:t>Некоторые сайты имеют набор файлов, доступных для общего пользования. Чтобы иметь доступ к этим файлам, пользователю не нужна учетная запись или пароль. Вместо этого пользователь может использовать анонимность (</a:t>
            </a:r>
            <a:r>
              <a:rPr lang="ru-RU" dirty="0" err="1" smtClean="0"/>
              <a:t>anonymous</a:t>
            </a:r>
            <a:r>
              <a:rPr lang="ru-RU" dirty="0" smtClean="0"/>
              <a:t>) как пользовательское bvz-имя и гостевой (</a:t>
            </a:r>
            <a:r>
              <a:rPr lang="ru-RU" dirty="0" err="1" smtClean="0"/>
              <a:t>guest</a:t>
            </a:r>
            <a:r>
              <a:rPr lang="ru-RU" dirty="0" smtClean="0"/>
              <a:t>) пароль. Иногда пользователей просят прислать адрес их электронной почты вместо пароля, никакой проверки фактически не производится.</a:t>
            </a:r>
          </a:p>
          <a:p>
            <a:pPr indent="355600" algn="just"/>
            <a:r>
              <a:rPr lang="ru-RU" dirty="0" smtClean="0"/>
              <a:t>Доступ к системе пользователя очень ограничен. Некоторые сайты разрешают анонимным пользователям только поднабор команд.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1052736"/>
            <a:ext cx="7920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Имя пользователя посылается серверу командой USER, а пароль - командой PASS.</a:t>
            </a:r>
            <a:endParaRPr lang="en-US" dirty="0" smtClean="0"/>
          </a:p>
          <a:p>
            <a:pPr indent="355600" algn="just"/>
            <a:r>
              <a:rPr lang="ru-RU" dirty="0" smtClean="0"/>
              <a:t>Если предоставленная клиентом информация принята сервером, то сервер отправит клиенту приглашение и начинается сессия.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Команды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81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31540" y="908720"/>
            <a:ext cx="828092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Посылаются от FTP-процесса управления клиента.</a:t>
            </a:r>
          </a:p>
          <a:p>
            <a:pPr indent="355600" algn="just"/>
            <a:r>
              <a:rPr lang="ru-RU" dirty="0" smtClean="0"/>
              <a:t>Записываются в виде заглавных букв ASCII, могут сопровождаться аргументом. </a:t>
            </a:r>
          </a:p>
          <a:p>
            <a:pPr indent="355600" algn="just">
              <a:spcBef>
                <a:spcPts val="1200"/>
              </a:spcBef>
            </a:pPr>
            <a:r>
              <a:rPr lang="ru-RU" dirty="0" smtClean="0"/>
              <a:t>Можно разделить команды на шесть групп: </a:t>
            </a:r>
          </a:p>
          <a:p>
            <a:pPr marL="531813" indent="-176213" algn="just">
              <a:buFont typeface="Arial" pitchFamily="34" charset="0"/>
              <a:buChar char="•"/>
            </a:pPr>
            <a:r>
              <a:rPr lang="ru-RU" dirty="0" smtClean="0"/>
              <a:t>команды доступа;</a:t>
            </a:r>
          </a:p>
          <a:p>
            <a:pPr marL="531813" indent="-176213" algn="just">
              <a:buFont typeface="Arial" pitchFamily="34" charset="0"/>
              <a:buChar char="•"/>
            </a:pPr>
            <a:r>
              <a:rPr lang="ru-RU" dirty="0" smtClean="0"/>
              <a:t>команды управления файлами;</a:t>
            </a:r>
          </a:p>
          <a:p>
            <a:pPr marL="531813" indent="-176213" algn="just">
              <a:buFont typeface="Arial" pitchFamily="34" charset="0"/>
              <a:buChar char="•"/>
            </a:pPr>
            <a:r>
              <a:rPr lang="ru-RU" dirty="0" smtClean="0"/>
              <a:t>команды форматирования данных;</a:t>
            </a:r>
          </a:p>
          <a:p>
            <a:pPr marL="531813" indent="-176213" algn="just">
              <a:buFont typeface="Arial" pitchFamily="34" charset="0"/>
              <a:buChar char="•"/>
            </a:pPr>
            <a:r>
              <a:rPr lang="ru-RU" dirty="0" smtClean="0"/>
              <a:t>команды определения порта;</a:t>
            </a:r>
          </a:p>
          <a:p>
            <a:pPr marL="531813" indent="-176213" algn="just">
              <a:buFont typeface="Arial" pitchFamily="34" charset="0"/>
              <a:buChar char="•"/>
            </a:pPr>
            <a:r>
              <a:rPr lang="ru-RU" dirty="0" smtClean="0"/>
              <a:t>команды передачи файла;</a:t>
            </a:r>
          </a:p>
          <a:p>
            <a:pPr marL="531813" indent="-176213" algn="just">
              <a:buFont typeface="Arial" pitchFamily="34" charset="0"/>
              <a:buChar char="•"/>
            </a:pPr>
            <a:r>
              <a:rPr lang="ru-RU" dirty="0" smtClean="0"/>
              <a:t>прочие команды.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Отклики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82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728700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Состоит из трех цифр (</a:t>
            </a:r>
            <a:r>
              <a:rPr lang="en-US" dirty="0" smtClean="0"/>
              <a:t>xyz) </a:t>
            </a:r>
            <a:r>
              <a:rPr lang="ru-RU" dirty="0" smtClean="0"/>
              <a:t>и поясняющего текста.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1088740"/>
            <a:ext cx="871296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Первая цифра </a:t>
            </a:r>
            <a:r>
              <a:rPr lang="ru-RU" dirty="0" smtClean="0"/>
              <a:t>определяет состояние команды:</a:t>
            </a:r>
          </a:p>
          <a:p>
            <a:pPr marL="177800" algn="just"/>
            <a:r>
              <a:rPr lang="ru-RU" b="1" dirty="0" smtClean="0"/>
              <a:t>1yz</a:t>
            </a:r>
            <a:r>
              <a:rPr lang="ru-RU" dirty="0" smtClean="0"/>
              <a:t> (положительный предварительный ответ). Сервер будет посылать другие отклики перед принятием другой команды.</a:t>
            </a:r>
          </a:p>
          <a:p>
            <a:pPr marL="177800" algn="just"/>
            <a:r>
              <a:rPr lang="ru-RU" b="1" dirty="0" smtClean="0"/>
              <a:t>2yz </a:t>
            </a:r>
            <a:r>
              <a:rPr lang="ru-RU" dirty="0" smtClean="0"/>
              <a:t>(положительный отклик завершения). Сервер будет принимать другую команду.</a:t>
            </a:r>
          </a:p>
          <a:p>
            <a:pPr marL="177800" algn="just"/>
            <a:r>
              <a:rPr lang="ru-RU" b="1" dirty="0" smtClean="0"/>
              <a:t>3yz</a:t>
            </a:r>
            <a:r>
              <a:rPr lang="ru-RU" dirty="0" smtClean="0"/>
              <a:t> (положительный промежуточный отклик). Команда принята, но нужна дальнейшая информация.</a:t>
            </a:r>
          </a:p>
          <a:p>
            <a:pPr marL="177800" algn="just"/>
            <a:r>
              <a:rPr lang="ru-RU" b="1" dirty="0" smtClean="0"/>
              <a:t>4yz </a:t>
            </a:r>
            <a:r>
              <a:rPr lang="ru-RU" dirty="0" smtClean="0"/>
              <a:t>(отклик отрицательного переходного завершения). Действие не произошло, но ошибка временная. Та же самая команда будет послана позднее.</a:t>
            </a:r>
          </a:p>
          <a:p>
            <a:pPr marL="177800" algn="just"/>
            <a:r>
              <a:rPr lang="ru-RU" b="1" dirty="0" smtClean="0"/>
              <a:t>5yz</a:t>
            </a:r>
            <a:r>
              <a:rPr lang="ru-RU" dirty="0" smtClean="0"/>
              <a:t> (отклик отрицательного постоянного завершения). Команда не принята и должна быть повторена позже.</a:t>
            </a:r>
          </a:p>
          <a:p>
            <a:r>
              <a:rPr lang="ru-RU" b="1" dirty="0" smtClean="0"/>
              <a:t>Вторая цифра </a:t>
            </a:r>
            <a:r>
              <a:rPr lang="ru-RU" dirty="0" smtClean="0"/>
              <a:t>определяет тип ошибки:</a:t>
            </a:r>
          </a:p>
          <a:p>
            <a:pPr marL="177800"/>
            <a:r>
              <a:rPr lang="ru-RU" b="1" dirty="0" smtClean="0"/>
              <a:t>x0z</a:t>
            </a:r>
            <a:r>
              <a:rPr lang="ru-RU" dirty="0" smtClean="0"/>
              <a:t> – Синтаксическая.</a:t>
            </a:r>
          </a:p>
          <a:p>
            <a:pPr marL="177800"/>
            <a:r>
              <a:rPr lang="ru-RU" b="1" dirty="0" smtClean="0"/>
              <a:t>x1z</a:t>
            </a:r>
            <a:r>
              <a:rPr lang="ru-RU" dirty="0" smtClean="0"/>
              <a:t> – Информация.</a:t>
            </a:r>
          </a:p>
          <a:p>
            <a:pPr marL="177800"/>
            <a:r>
              <a:rPr lang="ru-RU" b="1" dirty="0" smtClean="0"/>
              <a:t>x2z </a:t>
            </a:r>
            <a:r>
              <a:rPr lang="ru-RU" dirty="0" smtClean="0"/>
              <a:t>– Соединения.</a:t>
            </a:r>
          </a:p>
          <a:p>
            <a:pPr marL="177800"/>
            <a:r>
              <a:rPr lang="ru-RU" b="1" dirty="0" smtClean="0"/>
              <a:t>x3z </a:t>
            </a:r>
            <a:r>
              <a:rPr lang="ru-RU" dirty="0" smtClean="0"/>
              <a:t>– Соответствует сообщениям об аутентификации пользователя и его правах.</a:t>
            </a:r>
          </a:p>
          <a:p>
            <a:pPr marL="177800"/>
            <a:r>
              <a:rPr lang="ru-RU" b="1" dirty="0" smtClean="0"/>
              <a:t>x4z </a:t>
            </a:r>
            <a:r>
              <a:rPr lang="ru-RU" dirty="0" smtClean="0"/>
              <a:t>– Не определено.</a:t>
            </a:r>
          </a:p>
          <a:p>
            <a:pPr marL="177800"/>
            <a:r>
              <a:rPr lang="ru-RU" b="1" dirty="0" smtClean="0"/>
              <a:t>x5z</a:t>
            </a:r>
            <a:r>
              <a:rPr lang="ru-RU" dirty="0" smtClean="0"/>
              <a:t> – Файловая система. </a:t>
            </a:r>
          </a:p>
          <a:p>
            <a:pPr algn="just"/>
            <a:r>
              <a:rPr lang="ru-RU" b="1" dirty="0" smtClean="0"/>
              <a:t>Третья цифра</a:t>
            </a:r>
          </a:p>
          <a:p>
            <a:pPr marL="177800" algn="just"/>
            <a:r>
              <a:rPr lang="ru-RU" dirty="0" smtClean="0"/>
              <a:t>Третья цифра обеспечивает дополнительную информацию.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</a:t>
            </a:r>
            <a:r>
              <a:rPr lang="en-US" dirty="0" smtClean="0"/>
              <a:t>FTP </a:t>
            </a:r>
            <a:r>
              <a:rPr lang="ru-RU" dirty="0" smtClean="0"/>
              <a:t>диалога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83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11560" y="836712"/>
            <a:ext cx="792088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S: </a:t>
            </a:r>
            <a:r>
              <a:rPr lang="it-IT" dirty="0" smtClean="0"/>
              <a:t>220 FTP server ready.</a:t>
            </a:r>
            <a:endParaRPr lang="ru-RU" dirty="0" smtClean="0"/>
          </a:p>
          <a:p>
            <a:r>
              <a:rPr lang="it-IT" dirty="0" smtClean="0"/>
              <a:t>C: 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USER</a:t>
            </a:r>
            <a:r>
              <a:rPr lang="it-IT" dirty="0" smtClean="0"/>
              <a:t> anonymous</a:t>
            </a:r>
            <a:endParaRPr lang="ru-RU" dirty="0" smtClean="0">
              <a:solidFill>
                <a:schemeClr val="accent1"/>
              </a:solidFill>
            </a:endParaRPr>
          </a:p>
          <a:p>
            <a:r>
              <a:rPr lang="en-US" dirty="0" smtClean="0"/>
              <a:t>S: </a:t>
            </a:r>
            <a:r>
              <a:rPr lang="ru-RU" dirty="0" smtClean="0"/>
              <a:t>230 </a:t>
            </a:r>
            <a:r>
              <a:rPr lang="it-IT" dirty="0" smtClean="0"/>
              <a:t>Login successful. </a:t>
            </a:r>
            <a:endParaRPr lang="ru-RU" dirty="0" smtClean="0"/>
          </a:p>
          <a:p>
            <a:r>
              <a:rPr lang="it-IT" dirty="0" smtClean="0"/>
              <a:t>C: 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PASV 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/>
              <a:t>S: </a:t>
            </a:r>
            <a:r>
              <a:rPr lang="it-IT" dirty="0" smtClean="0"/>
              <a:t>227 Entering Passive Mode (192,168,254,253,233,92</a:t>
            </a:r>
            <a:r>
              <a:rPr lang="it-IT" dirty="0" smtClean="0">
                <a:solidFill>
                  <a:schemeClr val="accent1"/>
                </a:solidFill>
              </a:rPr>
              <a:t>)</a:t>
            </a:r>
            <a:endParaRPr lang="ru-RU" dirty="0" smtClean="0">
              <a:solidFill>
                <a:schemeClr val="accent1"/>
              </a:solidFill>
            </a:endParaRPr>
          </a:p>
          <a:p>
            <a:r>
              <a:rPr lang="it-IT" dirty="0" smtClean="0">
                <a:solidFill>
                  <a:schemeClr val="accent1"/>
                </a:solidFill>
              </a:rPr>
              <a:t>//</a:t>
            </a:r>
            <a:r>
              <a:rPr lang="ru-RU" dirty="0" smtClean="0">
                <a:solidFill>
                  <a:schemeClr val="accent1"/>
                </a:solidFill>
              </a:rPr>
              <a:t>Клиент должен открыть соединение на переданный </a:t>
            </a:r>
            <a:r>
              <a:rPr lang="it-IT" dirty="0" smtClean="0">
                <a:solidFill>
                  <a:schemeClr val="accent1"/>
                </a:solidFill>
              </a:rPr>
              <a:t>IP </a:t>
            </a:r>
            <a:endParaRPr lang="ru-RU" dirty="0" smtClean="0">
              <a:solidFill>
                <a:schemeClr val="accent1"/>
              </a:solidFill>
            </a:endParaRPr>
          </a:p>
          <a:p>
            <a:r>
              <a:rPr lang="it-IT" dirty="0" smtClean="0"/>
              <a:t>C: 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LIST 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/>
              <a:t>S: </a:t>
            </a:r>
            <a:r>
              <a:rPr lang="it-IT" dirty="0" smtClean="0"/>
              <a:t>150 Here comes the directory listing.</a:t>
            </a:r>
            <a:endParaRPr lang="ru-RU" dirty="0" smtClean="0"/>
          </a:p>
          <a:p>
            <a:r>
              <a:rPr lang="it-IT" dirty="0" smtClean="0">
                <a:solidFill>
                  <a:schemeClr val="accent1"/>
                </a:solidFill>
              </a:rPr>
              <a:t>//</a:t>
            </a:r>
            <a:r>
              <a:rPr lang="ru-RU" dirty="0" smtClean="0">
                <a:solidFill>
                  <a:schemeClr val="accent1"/>
                </a:solidFill>
              </a:rPr>
              <a:t>Сервер передает список файлов в директории </a:t>
            </a:r>
          </a:p>
          <a:p>
            <a:r>
              <a:rPr lang="en-US" dirty="0" smtClean="0"/>
              <a:t>S: </a:t>
            </a:r>
            <a:r>
              <a:rPr lang="ru-RU" dirty="0" smtClean="0"/>
              <a:t>226 </a:t>
            </a:r>
            <a:r>
              <a:rPr lang="it-IT" dirty="0" smtClean="0"/>
              <a:t>Directory send OK. </a:t>
            </a:r>
            <a:endParaRPr lang="ru-RU" dirty="0" smtClean="0"/>
          </a:p>
          <a:p>
            <a:r>
              <a:rPr lang="it-IT" dirty="0" smtClean="0"/>
              <a:t>C: 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CWD</a:t>
            </a:r>
            <a:r>
              <a:rPr lang="it-IT" dirty="0" smtClean="0"/>
              <a:t> incoming </a:t>
            </a:r>
            <a:endParaRPr lang="ru-RU" dirty="0" smtClean="0"/>
          </a:p>
          <a:p>
            <a:r>
              <a:rPr lang="en-US" dirty="0" smtClean="0"/>
              <a:t>S: </a:t>
            </a:r>
            <a:r>
              <a:rPr lang="it-IT" dirty="0" smtClean="0"/>
              <a:t>250 Directory successfully changed. </a:t>
            </a:r>
            <a:endParaRPr lang="ru-RU" dirty="0" smtClean="0"/>
          </a:p>
          <a:p>
            <a:r>
              <a:rPr lang="it-IT" dirty="0" smtClean="0"/>
              <a:t>C: 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PASV 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/>
              <a:t>S: </a:t>
            </a:r>
            <a:r>
              <a:rPr lang="it-IT" dirty="0" smtClean="0"/>
              <a:t>227 Entering Passive Mode (192,168,254,253,207,56) </a:t>
            </a:r>
            <a:endParaRPr lang="ru-RU" dirty="0" smtClean="0"/>
          </a:p>
          <a:p>
            <a:r>
              <a:rPr lang="it-IT" dirty="0" smtClean="0"/>
              <a:t>C: 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STOR</a:t>
            </a:r>
            <a:r>
              <a:rPr lang="it-IT" dirty="0" smtClean="0"/>
              <a:t> gyuyfotry.avi </a:t>
            </a:r>
            <a:endParaRPr lang="ru-RU" dirty="0" smtClean="0"/>
          </a:p>
          <a:p>
            <a:r>
              <a:rPr lang="en-US" dirty="0" smtClean="0"/>
              <a:t>S: </a:t>
            </a:r>
            <a:r>
              <a:rPr lang="it-IT" dirty="0" smtClean="0"/>
              <a:t>150 Ok to send data.</a:t>
            </a:r>
            <a:endParaRPr lang="ru-RU" dirty="0" smtClean="0"/>
          </a:p>
          <a:p>
            <a:r>
              <a:rPr lang="it-IT" dirty="0" smtClean="0">
                <a:solidFill>
                  <a:schemeClr val="accent1"/>
                </a:solidFill>
              </a:rPr>
              <a:t>//</a:t>
            </a:r>
            <a:r>
              <a:rPr lang="ru-RU" dirty="0" smtClean="0">
                <a:solidFill>
                  <a:schemeClr val="accent1"/>
                </a:solidFill>
              </a:rPr>
              <a:t>Клиент передает содержимое файла </a:t>
            </a:r>
          </a:p>
          <a:p>
            <a:r>
              <a:rPr lang="en-US" dirty="0" smtClean="0"/>
              <a:t>S: </a:t>
            </a:r>
            <a:r>
              <a:rPr lang="ru-RU" dirty="0" smtClean="0"/>
              <a:t>226 </a:t>
            </a:r>
            <a:r>
              <a:rPr lang="it-IT" dirty="0" smtClean="0"/>
              <a:t>File receive OK.</a:t>
            </a:r>
            <a:endParaRPr lang="ru-RU" dirty="0" smtClean="0"/>
          </a:p>
          <a:p>
            <a:r>
              <a:rPr lang="it-IT" dirty="0" smtClean="0"/>
              <a:t>C: 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</a:rPr>
              <a:t>QUIT 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/>
              <a:t>S: </a:t>
            </a:r>
            <a:r>
              <a:rPr lang="it-IT" dirty="0" smtClean="0"/>
              <a:t>221 Goodbye.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Безопасность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84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31540" y="1016732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en-US" dirty="0" smtClean="0"/>
              <a:t>FTP </a:t>
            </a:r>
            <a:r>
              <a:rPr lang="ru-RU" dirty="0" smtClean="0"/>
              <a:t>передает имя пользователя, пароль и другую информацию в явном виде, т.е. является </a:t>
            </a:r>
            <a:r>
              <a:rPr lang="ru-RU" b="1" i="1" dirty="0" smtClean="0"/>
              <a:t>небезопасным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95536" y="1736812"/>
            <a:ext cx="82809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/>
              <a:t>«Безопасные </a:t>
            </a:r>
            <a:r>
              <a:rPr lang="en-US" dirty="0" smtClean="0"/>
              <a:t>FTP</a:t>
            </a:r>
            <a:r>
              <a:rPr lang="ru-RU" dirty="0" smtClean="0"/>
              <a:t>»:</a:t>
            </a:r>
          </a:p>
          <a:p>
            <a:pPr indent="355600" algn="just">
              <a:buFont typeface="Arial" pitchFamily="34" charset="0"/>
              <a:buChar char="•"/>
            </a:pPr>
            <a:r>
              <a:rPr lang="en-US" b="1" dirty="0" smtClean="0"/>
              <a:t>FTPS – </a:t>
            </a:r>
            <a:r>
              <a:rPr lang="ru-RU" dirty="0" smtClean="0"/>
              <a:t>расширение FTP, позволяющее клиентам требовать шифрования FTP-сессии (команда AUTH TLS или </a:t>
            </a:r>
            <a:r>
              <a:rPr lang="en-US" dirty="0" smtClean="0"/>
              <a:t>FTPES</a:t>
            </a:r>
            <a:r>
              <a:rPr lang="ru-RU" dirty="0" smtClean="0"/>
              <a:t>). Сервер также может как отклонять, так и принимать  соединения по обычному </a:t>
            </a:r>
            <a:r>
              <a:rPr lang="en-US" dirty="0" smtClean="0"/>
              <a:t>FTP </a:t>
            </a:r>
            <a:r>
              <a:rPr lang="ru-RU" dirty="0" smtClean="0"/>
              <a:t>(без шифрования).</a:t>
            </a:r>
          </a:p>
          <a:p>
            <a:pPr indent="355600" algn="just">
              <a:buFont typeface="Arial" pitchFamily="34" charset="0"/>
              <a:buChar char="•"/>
            </a:pPr>
            <a:r>
              <a:rPr lang="en-US" b="1" dirty="0" smtClean="0"/>
              <a:t>SFTP</a:t>
            </a:r>
            <a:r>
              <a:rPr lang="en-US" dirty="0" smtClean="0"/>
              <a:t> (</a:t>
            </a:r>
            <a:r>
              <a:rPr lang="ru-RU" dirty="0" smtClean="0"/>
              <a:t>SSH </a:t>
            </a:r>
            <a:r>
              <a:rPr lang="ru-RU" dirty="0" err="1" smtClean="0"/>
              <a:t>File</a:t>
            </a:r>
            <a:r>
              <a:rPr lang="ru-RU" dirty="0" smtClean="0"/>
              <a:t> </a:t>
            </a:r>
            <a:r>
              <a:rPr lang="ru-RU" dirty="0" err="1" smtClean="0"/>
              <a:t>Transfer</a:t>
            </a:r>
            <a:r>
              <a:rPr lang="ru-RU" dirty="0" smtClean="0"/>
              <a:t> </a:t>
            </a:r>
            <a:r>
              <a:rPr lang="ru-RU" dirty="0" err="1" smtClean="0"/>
              <a:t>Protocol</a:t>
            </a:r>
            <a:r>
              <a:rPr lang="en-US" dirty="0" smtClean="0"/>
              <a:t>) – </a:t>
            </a:r>
            <a:r>
              <a:rPr lang="ru-RU" dirty="0" smtClean="0"/>
              <a:t>независимый от </a:t>
            </a:r>
            <a:r>
              <a:rPr lang="en-US" dirty="0" smtClean="0"/>
              <a:t>FTP </a:t>
            </a:r>
            <a:r>
              <a:rPr lang="ru-RU" dirty="0" smtClean="0"/>
              <a:t>протокол, хотя их команды похожи. Использует </a:t>
            </a:r>
            <a:r>
              <a:rPr lang="en-US" dirty="0" smtClean="0"/>
              <a:t>SSH (Secure Shell) </a:t>
            </a:r>
            <a:r>
              <a:rPr lang="ru-RU" dirty="0" smtClean="0"/>
              <a:t>шифрование, причем для всего соединения, всех команд и данных. Пользователи стандартного </a:t>
            </a:r>
            <a:r>
              <a:rPr lang="en-US" dirty="0" smtClean="0"/>
              <a:t>FTP </a:t>
            </a:r>
            <a:r>
              <a:rPr lang="ru-RU" dirty="0" smtClean="0"/>
              <a:t>не могут получить доступ к </a:t>
            </a:r>
            <a:r>
              <a:rPr lang="en-US" dirty="0" smtClean="0"/>
              <a:t>SFTP</a:t>
            </a:r>
            <a:r>
              <a:rPr lang="ru-RU" dirty="0" smtClean="0"/>
              <a:t>-серверу.</a:t>
            </a:r>
          </a:p>
          <a:p>
            <a:pPr indent="355600" algn="just">
              <a:buFont typeface="Arial" pitchFamily="34" charset="0"/>
              <a:buChar char="•"/>
            </a:pPr>
            <a:r>
              <a:rPr lang="en-US" b="1" dirty="0" smtClean="0"/>
              <a:t>FTP </a:t>
            </a:r>
            <a:r>
              <a:rPr lang="ru-RU" b="1" dirty="0" smtClean="0"/>
              <a:t>через </a:t>
            </a:r>
            <a:r>
              <a:rPr lang="en-US" b="1" dirty="0" smtClean="0"/>
              <a:t>SSH-</a:t>
            </a:r>
            <a:r>
              <a:rPr lang="ru-RU" b="1" dirty="0" smtClean="0"/>
              <a:t>туннель </a:t>
            </a:r>
            <a:r>
              <a:rPr lang="ru-RU" dirty="0" smtClean="0"/>
              <a:t>– </a:t>
            </a:r>
            <a:r>
              <a:rPr lang="ru-RU" dirty="0" err="1" smtClean="0"/>
              <a:t>туннелирование</a:t>
            </a:r>
            <a:r>
              <a:rPr lang="ru-RU" dirty="0" smtClean="0"/>
              <a:t> обычной </a:t>
            </a:r>
            <a:r>
              <a:rPr lang="en-US" dirty="0" smtClean="0"/>
              <a:t>FTP-</a:t>
            </a:r>
            <a:r>
              <a:rPr lang="ru-RU" dirty="0" smtClean="0"/>
              <a:t>сессии. Довольно затруднено из-за двух каналов.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9532" y="4869160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/>
              <a:t>Аналогично </a:t>
            </a:r>
            <a:r>
              <a:rPr lang="en-US" dirty="0" smtClean="0"/>
              <a:t>FTPS</a:t>
            </a:r>
            <a:r>
              <a:rPr lang="ru-RU" dirty="0" smtClean="0"/>
              <a:t>, существует расширение </a:t>
            </a:r>
            <a:r>
              <a:rPr lang="en-US" dirty="0" smtClean="0"/>
              <a:t>HTTP</a:t>
            </a:r>
            <a:r>
              <a:rPr lang="ru-RU" dirty="0" smtClean="0"/>
              <a:t> для обеспечения безопасности - </a:t>
            </a:r>
            <a:r>
              <a:rPr lang="en-US" dirty="0" smtClean="0"/>
              <a:t>HTTPS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Программное обеспечение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85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31540" y="1268760"/>
            <a:ext cx="82809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/>
            <a:r>
              <a:rPr lang="ru-RU" b="1" dirty="0" smtClean="0"/>
              <a:t>Синтаксис</a:t>
            </a:r>
            <a:r>
              <a:rPr lang="en-US" b="1" dirty="0" smtClean="0"/>
              <a:t> URI</a:t>
            </a:r>
            <a:endParaRPr lang="ru-RU" b="1" dirty="0" smtClean="0"/>
          </a:p>
          <a:p>
            <a:r>
              <a:rPr lang="ru-RU" dirty="0" smtClean="0">
                <a:latin typeface="Courier New" pitchFamily="49" charset="0"/>
                <a:cs typeface="Courier New" pitchFamily="49" charset="0"/>
              </a:rPr>
              <a:t>ftp://[&lt;пользователь&gt;[:&lt;пароль&gt;]@]&lt;хост&gt;[:&lt;порт&gt;]/&lt;путь&gt;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indent="355600"/>
            <a:r>
              <a:rPr lang="ru-RU" dirty="0" smtClean="0"/>
              <a:t>Например:</a:t>
            </a:r>
          </a:p>
          <a:p>
            <a:r>
              <a:rPr lang="ru-RU" dirty="0" smtClean="0">
                <a:latin typeface="Courier New" pitchFamily="49" charset="0"/>
                <a:cs typeface="Courier New" pitchFamily="49" charset="0"/>
              </a:rPr>
              <a:t>ftp://public.ftp-servers.example.com/mydirectory/myfile.txt</a:t>
            </a:r>
          </a:p>
          <a:p>
            <a:r>
              <a:rPr lang="ru-RU" dirty="0" smtClean="0">
                <a:latin typeface="Courier New" pitchFamily="49" charset="0"/>
                <a:cs typeface="Courier New" pitchFamily="49" charset="0"/>
              </a:rPr>
              <a:t>ftp://user001:secretpassword@private.ftp-servers.example.com/mydirectory/myfile.txt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1540" y="836712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Большинство современных браузеров поддерживают </a:t>
            </a:r>
            <a:r>
              <a:rPr lang="ru-RU" u="sng" dirty="0" smtClean="0"/>
              <a:t>извлечение</a:t>
            </a:r>
            <a:r>
              <a:rPr lang="ru-RU" dirty="0" smtClean="0"/>
              <a:t> файлов по </a:t>
            </a:r>
            <a:r>
              <a:rPr lang="en-US" dirty="0" smtClean="0"/>
              <a:t>ftp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3356992"/>
            <a:ext cx="82809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/>
              <a:t>Полноценную поддержку </a:t>
            </a:r>
            <a:r>
              <a:rPr lang="en-US" dirty="0" smtClean="0"/>
              <a:t>ftp</a:t>
            </a:r>
            <a:r>
              <a:rPr lang="ru-RU" dirty="0" smtClean="0"/>
              <a:t>, а также </a:t>
            </a:r>
            <a:r>
              <a:rPr lang="en-US" dirty="0" err="1" smtClean="0"/>
              <a:t>sftp</a:t>
            </a:r>
            <a:r>
              <a:rPr lang="en-US" dirty="0" smtClean="0"/>
              <a:t>, </a:t>
            </a:r>
            <a:r>
              <a:rPr lang="en-US" dirty="0" err="1" smtClean="0"/>
              <a:t>ftps</a:t>
            </a:r>
            <a:r>
              <a:rPr lang="en-US" dirty="0" smtClean="0"/>
              <a:t> </a:t>
            </a:r>
            <a:r>
              <a:rPr lang="ru-RU" dirty="0" smtClean="0"/>
              <a:t>и др. поддерживают специализированные программы (</a:t>
            </a:r>
            <a:r>
              <a:rPr lang="en-US" dirty="0" smtClean="0"/>
              <a:t>FTP-</a:t>
            </a:r>
            <a:r>
              <a:rPr lang="ru-RU" dirty="0" smtClean="0"/>
              <a:t>клиенты):</a:t>
            </a:r>
          </a:p>
          <a:p>
            <a:pPr indent="355600" algn="just">
              <a:buFont typeface="Arial" pitchFamily="34" charset="0"/>
              <a:buChar char="•"/>
            </a:pPr>
            <a:r>
              <a:rPr lang="en-US" dirty="0" err="1" smtClean="0"/>
              <a:t>FileZilla</a:t>
            </a:r>
            <a:r>
              <a:rPr lang="ru-RU" dirty="0" smtClean="0"/>
              <a:t>;</a:t>
            </a:r>
            <a:endParaRPr lang="en-US" dirty="0" smtClean="0"/>
          </a:p>
          <a:p>
            <a:pPr indent="355600" algn="just">
              <a:buFont typeface="Arial" pitchFamily="34" charset="0"/>
              <a:buChar char="•"/>
            </a:pPr>
            <a:r>
              <a:rPr lang="en-US" dirty="0" smtClean="0"/>
              <a:t>FTP Explorer</a:t>
            </a:r>
            <a:r>
              <a:rPr lang="ru-RU" dirty="0" smtClean="0"/>
              <a:t>;</a:t>
            </a:r>
            <a:endParaRPr lang="en-US" dirty="0" smtClean="0"/>
          </a:p>
          <a:p>
            <a:pPr indent="355600" algn="just">
              <a:buFont typeface="Arial" pitchFamily="34" charset="0"/>
              <a:buChar char="•"/>
            </a:pPr>
            <a:r>
              <a:rPr lang="en-US" dirty="0" smtClean="0"/>
              <a:t>FAR Manager</a:t>
            </a:r>
            <a:r>
              <a:rPr lang="ru-RU" dirty="0" smtClean="0"/>
              <a:t>;</a:t>
            </a:r>
            <a:endParaRPr lang="en-US" dirty="0" smtClean="0"/>
          </a:p>
          <a:p>
            <a:pPr indent="355600" algn="just">
              <a:buFont typeface="Arial" pitchFamily="34" charset="0"/>
              <a:buChar char="•"/>
            </a:pPr>
            <a:r>
              <a:rPr lang="en-US" dirty="0" err="1" smtClean="0"/>
              <a:t>SmartFTP</a:t>
            </a:r>
            <a:r>
              <a:rPr lang="ru-RU" dirty="0" smtClean="0"/>
              <a:t>;</a:t>
            </a:r>
            <a:endParaRPr lang="en-US" dirty="0" smtClean="0"/>
          </a:p>
          <a:p>
            <a:pPr indent="355600" algn="just">
              <a:buFont typeface="Arial" pitchFamily="34" charset="0"/>
              <a:buChar char="•"/>
            </a:pPr>
            <a:r>
              <a:rPr lang="ru-RU" dirty="0" smtClean="0"/>
              <a:t>и многие другие.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loud"/>
          <p:cNvSpPr>
            <a:spLocks noChangeAspect="1" noEditPoints="1" noChangeArrowheads="1"/>
          </p:cNvSpPr>
          <p:nvPr/>
        </p:nvSpPr>
        <p:spPr bwMode="auto">
          <a:xfrm>
            <a:off x="2794854" y="2996951"/>
            <a:ext cx="6061622" cy="320435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Схема обмена электронной почтой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86</a:t>
            </a:fld>
            <a:endParaRPr lang="ru-RU"/>
          </a:p>
        </p:txBody>
      </p:sp>
      <p:sp>
        <p:nvSpPr>
          <p:cNvPr id="5" name="computr3"/>
          <p:cNvSpPr>
            <a:spLocks noEditPoints="1" noChangeArrowheads="1"/>
          </p:cNvSpPr>
          <p:nvPr/>
        </p:nvSpPr>
        <p:spPr bwMode="auto">
          <a:xfrm>
            <a:off x="3547743" y="1232756"/>
            <a:ext cx="1404156" cy="1008112"/>
          </a:xfrm>
          <a:custGeom>
            <a:avLst/>
            <a:gdLst>
              <a:gd name="T0" fmla="*/ 0 w 21600"/>
              <a:gd name="T1" fmla="*/ 10800 h 21600"/>
              <a:gd name="T2" fmla="*/ 10800 w 21600"/>
              <a:gd name="T3" fmla="*/ 0 h 21600"/>
              <a:gd name="T4" fmla="*/ 10800 w 21600"/>
              <a:gd name="T5" fmla="*/ 21600 h 21600"/>
              <a:gd name="T6" fmla="*/ 18135 w 21600"/>
              <a:gd name="T7" fmla="*/ 10800 h 21600"/>
              <a:gd name="T8" fmla="*/ 7811 w 21600"/>
              <a:gd name="T9" fmla="*/ 2584 h 21600"/>
              <a:gd name="T10" fmla="*/ 16359 w 21600"/>
              <a:gd name="T11" fmla="*/ 1176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8250" y="17743"/>
                </a:moveTo>
                <a:lnTo>
                  <a:pt x="17557" y="16971"/>
                </a:lnTo>
                <a:lnTo>
                  <a:pt x="5429" y="16971"/>
                </a:lnTo>
                <a:lnTo>
                  <a:pt x="4736" y="17743"/>
                </a:lnTo>
                <a:lnTo>
                  <a:pt x="18250" y="17743"/>
                </a:lnTo>
                <a:close/>
              </a:path>
              <a:path w="21600" h="21600" extrusionOk="0">
                <a:moveTo>
                  <a:pt x="18250" y="17743"/>
                </a:moveTo>
                <a:moveTo>
                  <a:pt x="19405" y="19131"/>
                </a:moveTo>
                <a:lnTo>
                  <a:pt x="18712" y="18360"/>
                </a:lnTo>
                <a:lnTo>
                  <a:pt x="4274" y="18360"/>
                </a:lnTo>
                <a:lnTo>
                  <a:pt x="3581" y="19131"/>
                </a:lnTo>
                <a:lnTo>
                  <a:pt x="19405" y="19131"/>
                </a:lnTo>
                <a:close/>
              </a:path>
              <a:path w="21600" h="21600" extrusionOk="0">
                <a:moveTo>
                  <a:pt x="19405" y="19131"/>
                </a:moveTo>
                <a:moveTo>
                  <a:pt x="20560" y="20520"/>
                </a:moveTo>
                <a:lnTo>
                  <a:pt x="19867" y="19749"/>
                </a:lnTo>
                <a:lnTo>
                  <a:pt x="3119" y="19749"/>
                </a:lnTo>
                <a:lnTo>
                  <a:pt x="2426" y="20520"/>
                </a:lnTo>
                <a:lnTo>
                  <a:pt x="20560" y="20520"/>
                </a:lnTo>
                <a:close/>
              </a:path>
              <a:path w="21600" h="21600" extrusionOk="0">
                <a:moveTo>
                  <a:pt x="20560" y="20520"/>
                </a:moveTo>
                <a:moveTo>
                  <a:pt x="4620" y="16971"/>
                </a:moveTo>
                <a:lnTo>
                  <a:pt x="5313" y="16200"/>
                </a:lnTo>
                <a:lnTo>
                  <a:pt x="7624" y="16200"/>
                </a:lnTo>
                <a:lnTo>
                  <a:pt x="7624" y="14194"/>
                </a:lnTo>
                <a:lnTo>
                  <a:pt x="5891" y="14194"/>
                </a:lnTo>
                <a:lnTo>
                  <a:pt x="5891" y="0"/>
                </a:lnTo>
                <a:lnTo>
                  <a:pt x="12013" y="0"/>
                </a:lnTo>
                <a:lnTo>
                  <a:pt x="18135" y="0"/>
                </a:lnTo>
                <a:lnTo>
                  <a:pt x="18135" y="10800"/>
                </a:lnTo>
                <a:lnTo>
                  <a:pt x="18135" y="14194"/>
                </a:lnTo>
                <a:lnTo>
                  <a:pt x="16402" y="14194"/>
                </a:lnTo>
                <a:lnTo>
                  <a:pt x="16402" y="16200"/>
                </a:lnTo>
                <a:lnTo>
                  <a:pt x="17788" y="16200"/>
                </a:lnTo>
                <a:lnTo>
                  <a:pt x="19059" y="17743"/>
                </a:lnTo>
                <a:lnTo>
                  <a:pt x="21022" y="19903"/>
                </a:lnTo>
                <a:lnTo>
                  <a:pt x="21253" y="20057"/>
                </a:lnTo>
                <a:lnTo>
                  <a:pt x="21369" y="20366"/>
                </a:lnTo>
                <a:lnTo>
                  <a:pt x="21600" y="20674"/>
                </a:lnTo>
                <a:lnTo>
                  <a:pt x="21600" y="20829"/>
                </a:lnTo>
                <a:lnTo>
                  <a:pt x="21600" y="20983"/>
                </a:lnTo>
                <a:lnTo>
                  <a:pt x="21600" y="21137"/>
                </a:lnTo>
                <a:lnTo>
                  <a:pt x="21600" y="21291"/>
                </a:lnTo>
                <a:lnTo>
                  <a:pt x="21484" y="21446"/>
                </a:lnTo>
                <a:lnTo>
                  <a:pt x="21369" y="21446"/>
                </a:lnTo>
                <a:lnTo>
                  <a:pt x="21138" y="21600"/>
                </a:lnTo>
                <a:lnTo>
                  <a:pt x="21022" y="21600"/>
                </a:lnTo>
                <a:lnTo>
                  <a:pt x="10973" y="21600"/>
                </a:lnTo>
                <a:lnTo>
                  <a:pt x="2079" y="21600"/>
                </a:lnTo>
                <a:lnTo>
                  <a:pt x="1848" y="21600"/>
                </a:lnTo>
                <a:lnTo>
                  <a:pt x="1733" y="21446"/>
                </a:lnTo>
                <a:lnTo>
                  <a:pt x="1617" y="21446"/>
                </a:lnTo>
                <a:lnTo>
                  <a:pt x="1502" y="21291"/>
                </a:lnTo>
                <a:lnTo>
                  <a:pt x="1386" y="21291"/>
                </a:lnTo>
                <a:lnTo>
                  <a:pt x="1386" y="21137"/>
                </a:lnTo>
                <a:lnTo>
                  <a:pt x="1386" y="20983"/>
                </a:lnTo>
                <a:lnTo>
                  <a:pt x="1386" y="20829"/>
                </a:lnTo>
                <a:lnTo>
                  <a:pt x="1502" y="20674"/>
                </a:lnTo>
                <a:lnTo>
                  <a:pt x="1617" y="20366"/>
                </a:lnTo>
                <a:lnTo>
                  <a:pt x="1733" y="20057"/>
                </a:lnTo>
                <a:lnTo>
                  <a:pt x="1964" y="19903"/>
                </a:lnTo>
                <a:lnTo>
                  <a:pt x="0" y="19903"/>
                </a:lnTo>
                <a:lnTo>
                  <a:pt x="0" y="10800"/>
                </a:lnTo>
                <a:lnTo>
                  <a:pt x="0" y="2777"/>
                </a:lnTo>
                <a:lnTo>
                  <a:pt x="4620" y="2777"/>
                </a:lnTo>
                <a:lnTo>
                  <a:pt x="4620" y="16971"/>
                </a:lnTo>
                <a:moveTo>
                  <a:pt x="4620" y="16971"/>
                </a:moveTo>
                <a:moveTo>
                  <a:pt x="4620" y="16971"/>
                </a:moveTo>
                <a:lnTo>
                  <a:pt x="4158" y="17434"/>
                </a:lnTo>
                <a:lnTo>
                  <a:pt x="2541" y="19286"/>
                </a:lnTo>
                <a:lnTo>
                  <a:pt x="1964" y="19903"/>
                </a:lnTo>
                <a:lnTo>
                  <a:pt x="4620" y="16971"/>
                </a:lnTo>
                <a:close/>
              </a:path>
              <a:path w="21600" h="21600" extrusionOk="0">
                <a:moveTo>
                  <a:pt x="7624" y="2314"/>
                </a:moveTo>
                <a:moveTo>
                  <a:pt x="16402" y="2314"/>
                </a:moveTo>
                <a:lnTo>
                  <a:pt x="16402" y="11880"/>
                </a:lnTo>
                <a:lnTo>
                  <a:pt x="7624" y="11880"/>
                </a:lnTo>
                <a:lnTo>
                  <a:pt x="7624" y="2314"/>
                </a:lnTo>
                <a:close/>
              </a:path>
              <a:path w="21600" h="21600" extrusionOk="0">
                <a:moveTo>
                  <a:pt x="578" y="4011"/>
                </a:moveTo>
                <a:moveTo>
                  <a:pt x="4043" y="4011"/>
                </a:moveTo>
                <a:lnTo>
                  <a:pt x="4043" y="4320"/>
                </a:lnTo>
                <a:lnTo>
                  <a:pt x="578" y="4320"/>
                </a:lnTo>
                <a:lnTo>
                  <a:pt x="578" y="4011"/>
                </a:lnTo>
                <a:close/>
                <a:moveTo>
                  <a:pt x="7624" y="14194"/>
                </a:moveTo>
                <a:lnTo>
                  <a:pt x="16402" y="14194"/>
                </a:lnTo>
                <a:lnTo>
                  <a:pt x="16402" y="16200"/>
                </a:lnTo>
                <a:lnTo>
                  <a:pt x="7624" y="16200"/>
                </a:ln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6" name="tower"/>
          <p:cNvSpPr>
            <a:spLocks noEditPoints="1" noChangeArrowheads="1"/>
          </p:cNvSpPr>
          <p:nvPr/>
        </p:nvSpPr>
        <p:spPr bwMode="auto">
          <a:xfrm>
            <a:off x="3691759" y="3681028"/>
            <a:ext cx="684075" cy="1152128"/>
          </a:xfrm>
          <a:custGeom>
            <a:avLst/>
            <a:gdLst>
              <a:gd name="T0" fmla="*/ 0 w 21600"/>
              <a:gd name="T1" fmla="*/ 2184 h 21600"/>
              <a:gd name="T2" fmla="*/ 6664 w 21600"/>
              <a:gd name="T3" fmla="*/ 0 h 21600"/>
              <a:gd name="T4" fmla="*/ 10800 w 21600"/>
              <a:gd name="T5" fmla="*/ 0 h 21600"/>
              <a:gd name="T6" fmla="*/ 21600 w 21600"/>
              <a:gd name="T7" fmla="*/ 0 h 21600"/>
              <a:gd name="T8" fmla="*/ 21600 w 21600"/>
              <a:gd name="T9" fmla="*/ 11649 h 21600"/>
              <a:gd name="T10" fmla="*/ 21600 w 21600"/>
              <a:gd name="T11" fmla="*/ 19416 h 21600"/>
              <a:gd name="T12" fmla="*/ 15166 w 21600"/>
              <a:gd name="T13" fmla="*/ 21600 h 21600"/>
              <a:gd name="T14" fmla="*/ 10570 w 21600"/>
              <a:gd name="T15" fmla="*/ 21600 h 21600"/>
              <a:gd name="T16" fmla="*/ 0 w 21600"/>
              <a:gd name="T17" fmla="*/ 21600 h 21600"/>
              <a:gd name="T18" fmla="*/ 0 w 21600"/>
              <a:gd name="T19" fmla="*/ 11528 h 21600"/>
              <a:gd name="T20" fmla="*/ 459 w 21600"/>
              <a:gd name="T21" fmla="*/ 22540 h 21600"/>
              <a:gd name="T22" fmla="*/ 21485 w 21600"/>
              <a:gd name="T23" fmla="*/ 27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tower"/>
          <p:cNvSpPr>
            <a:spLocks noEditPoints="1" noChangeArrowheads="1"/>
          </p:cNvSpPr>
          <p:nvPr/>
        </p:nvSpPr>
        <p:spPr bwMode="auto">
          <a:xfrm>
            <a:off x="4519851" y="3681028"/>
            <a:ext cx="684075" cy="1152128"/>
          </a:xfrm>
          <a:custGeom>
            <a:avLst/>
            <a:gdLst>
              <a:gd name="T0" fmla="*/ 0 w 21600"/>
              <a:gd name="T1" fmla="*/ 2184 h 21600"/>
              <a:gd name="T2" fmla="*/ 6664 w 21600"/>
              <a:gd name="T3" fmla="*/ 0 h 21600"/>
              <a:gd name="T4" fmla="*/ 10800 w 21600"/>
              <a:gd name="T5" fmla="*/ 0 h 21600"/>
              <a:gd name="T6" fmla="*/ 21600 w 21600"/>
              <a:gd name="T7" fmla="*/ 0 h 21600"/>
              <a:gd name="T8" fmla="*/ 21600 w 21600"/>
              <a:gd name="T9" fmla="*/ 11649 h 21600"/>
              <a:gd name="T10" fmla="*/ 21600 w 21600"/>
              <a:gd name="T11" fmla="*/ 19416 h 21600"/>
              <a:gd name="T12" fmla="*/ 15166 w 21600"/>
              <a:gd name="T13" fmla="*/ 21600 h 21600"/>
              <a:gd name="T14" fmla="*/ 10570 w 21600"/>
              <a:gd name="T15" fmla="*/ 21600 h 21600"/>
              <a:gd name="T16" fmla="*/ 0 w 21600"/>
              <a:gd name="T17" fmla="*/ 21600 h 21600"/>
              <a:gd name="T18" fmla="*/ 0 w 21600"/>
              <a:gd name="T19" fmla="*/ 11528 h 21600"/>
              <a:gd name="T20" fmla="*/ 459 w 21600"/>
              <a:gd name="T21" fmla="*/ 22540 h 21600"/>
              <a:gd name="T22" fmla="*/ 21485 w 21600"/>
              <a:gd name="T23" fmla="*/ 27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tower"/>
          <p:cNvSpPr>
            <a:spLocks noEditPoints="1" noChangeArrowheads="1"/>
          </p:cNvSpPr>
          <p:nvPr/>
        </p:nvSpPr>
        <p:spPr bwMode="auto">
          <a:xfrm>
            <a:off x="5996015" y="3681028"/>
            <a:ext cx="684075" cy="1152128"/>
          </a:xfrm>
          <a:custGeom>
            <a:avLst/>
            <a:gdLst>
              <a:gd name="T0" fmla="*/ 0 w 21600"/>
              <a:gd name="T1" fmla="*/ 2184 h 21600"/>
              <a:gd name="T2" fmla="*/ 6664 w 21600"/>
              <a:gd name="T3" fmla="*/ 0 h 21600"/>
              <a:gd name="T4" fmla="*/ 10800 w 21600"/>
              <a:gd name="T5" fmla="*/ 0 h 21600"/>
              <a:gd name="T6" fmla="*/ 21600 w 21600"/>
              <a:gd name="T7" fmla="*/ 0 h 21600"/>
              <a:gd name="T8" fmla="*/ 21600 w 21600"/>
              <a:gd name="T9" fmla="*/ 11649 h 21600"/>
              <a:gd name="T10" fmla="*/ 21600 w 21600"/>
              <a:gd name="T11" fmla="*/ 19416 h 21600"/>
              <a:gd name="T12" fmla="*/ 15166 w 21600"/>
              <a:gd name="T13" fmla="*/ 21600 h 21600"/>
              <a:gd name="T14" fmla="*/ 10570 w 21600"/>
              <a:gd name="T15" fmla="*/ 21600 h 21600"/>
              <a:gd name="T16" fmla="*/ 0 w 21600"/>
              <a:gd name="T17" fmla="*/ 21600 h 21600"/>
              <a:gd name="T18" fmla="*/ 0 w 21600"/>
              <a:gd name="T19" fmla="*/ 11528 h 21600"/>
              <a:gd name="T20" fmla="*/ 459 w 21600"/>
              <a:gd name="T21" fmla="*/ 22540 h 21600"/>
              <a:gd name="T22" fmla="*/ 21485 w 21600"/>
              <a:gd name="T23" fmla="*/ 27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tower"/>
          <p:cNvSpPr>
            <a:spLocks noEditPoints="1" noChangeArrowheads="1"/>
          </p:cNvSpPr>
          <p:nvPr/>
        </p:nvSpPr>
        <p:spPr bwMode="auto">
          <a:xfrm>
            <a:off x="6824107" y="3681028"/>
            <a:ext cx="684075" cy="1152128"/>
          </a:xfrm>
          <a:custGeom>
            <a:avLst/>
            <a:gdLst>
              <a:gd name="T0" fmla="*/ 0 w 21600"/>
              <a:gd name="T1" fmla="*/ 2184 h 21600"/>
              <a:gd name="T2" fmla="*/ 6664 w 21600"/>
              <a:gd name="T3" fmla="*/ 0 h 21600"/>
              <a:gd name="T4" fmla="*/ 10800 w 21600"/>
              <a:gd name="T5" fmla="*/ 0 h 21600"/>
              <a:gd name="T6" fmla="*/ 21600 w 21600"/>
              <a:gd name="T7" fmla="*/ 0 h 21600"/>
              <a:gd name="T8" fmla="*/ 21600 w 21600"/>
              <a:gd name="T9" fmla="*/ 11649 h 21600"/>
              <a:gd name="T10" fmla="*/ 21600 w 21600"/>
              <a:gd name="T11" fmla="*/ 19416 h 21600"/>
              <a:gd name="T12" fmla="*/ 15166 w 21600"/>
              <a:gd name="T13" fmla="*/ 21600 h 21600"/>
              <a:gd name="T14" fmla="*/ 10570 w 21600"/>
              <a:gd name="T15" fmla="*/ 21600 h 21600"/>
              <a:gd name="T16" fmla="*/ 0 w 21600"/>
              <a:gd name="T17" fmla="*/ 21600 h 21600"/>
              <a:gd name="T18" fmla="*/ 0 w 21600"/>
              <a:gd name="T19" fmla="*/ 11528 h 21600"/>
              <a:gd name="T20" fmla="*/ 459 w 21600"/>
              <a:gd name="T21" fmla="*/ 22540 h 21600"/>
              <a:gd name="T22" fmla="*/ 21485 w 21600"/>
              <a:gd name="T23" fmla="*/ 270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0" y="2184"/>
                </a:moveTo>
                <a:lnTo>
                  <a:pt x="6664" y="0"/>
                </a:lnTo>
                <a:lnTo>
                  <a:pt x="10800" y="0"/>
                </a:lnTo>
                <a:lnTo>
                  <a:pt x="21600" y="0"/>
                </a:lnTo>
                <a:lnTo>
                  <a:pt x="21600" y="11649"/>
                </a:lnTo>
                <a:lnTo>
                  <a:pt x="21600" y="19416"/>
                </a:lnTo>
                <a:lnTo>
                  <a:pt x="15166" y="21600"/>
                </a:lnTo>
                <a:lnTo>
                  <a:pt x="10570" y="21600"/>
                </a:lnTo>
                <a:lnTo>
                  <a:pt x="0" y="21600"/>
                </a:lnTo>
                <a:lnTo>
                  <a:pt x="0" y="11528"/>
                </a:lnTo>
                <a:lnTo>
                  <a:pt x="0" y="2184"/>
                </a:lnTo>
                <a:close/>
              </a:path>
              <a:path w="21600" h="21600" extrusionOk="0">
                <a:moveTo>
                  <a:pt x="0" y="2184"/>
                </a:moveTo>
                <a:lnTo>
                  <a:pt x="0" y="2184"/>
                </a:lnTo>
                <a:lnTo>
                  <a:pt x="14706" y="2184"/>
                </a:lnTo>
                <a:lnTo>
                  <a:pt x="21600" y="0"/>
                </a:lnTo>
                <a:moveTo>
                  <a:pt x="0" y="2184"/>
                </a:moveTo>
                <a:lnTo>
                  <a:pt x="14706" y="2184"/>
                </a:lnTo>
                <a:lnTo>
                  <a:pt x="14706" y="5339"/>
                </a:lnTo>
                <a:lnTo>
                  <a:pt x="14706" y="17474"/>
                </a:lnTo>
                <a:lnTo>
                  <a:pt x="14706" y="21600"/>
                </a:lnTo>
                <a:moveTo>
                  <a:pt x="1149" y="3034"/>
                </a:moveTo>
                <a:lnTo>
                  <a:pt x="13328" y="3034"/>
                </a:lnTo>
                <a:lnTo>
                  <a:pt x="13328" y="3519"/>
                </a:lnTo>
                <a:lnTo>
                  <a:pt x="1149" y="3519"/>
                </a:lnTo>
                <a:lnTo>
                  <a:pt x="1149" y="3034"/>
                </a:lnTo>
                <a:moveTo>
                  <a:pt x="1149" y="4490"/>
                </a:moveTo>
                <a:lnTo>
                  <a:pt x="13328" y="4490"/>
                </a:lnTo>
                <a:lnTo>
                  <a:pt x="13328" y="4854"/>
                </a:lnTo>
                <a:lnTo>
                  <a:pt x="1149" y="4854"/>
                </a:lnTo>
                <a:lnTo>
                  <a:pt x="1149" y="4490"/>
                </a:lnTo>
                <a:moveTo>
                  <a:pt x="1149" y="5946"/>
                </a:moveTo>
                <a:lnTo>
                  <a:pt x="13328" y="5946"/>
                </a:lnTo>
                <a:lnTo>
                  <a:pt x="13328" y="6310"/>
                </a:lnTo>
                <a:lnTo>
                  <a:pt x="1149" y="6310"/>
                </a:lnTo>
                <a:lnTo>
                  <a:pt x="1149" y="5946"/>
                </a:ln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computr3"/>
          <p:cNvSpPr>
            <a:spLocks noEditPoints="1" noChangeArrowheads="1"/>
          </p:cNvSpPr>
          <p:nvPr/>
        </p:nvSpPr>
        <p:spPr bwMode="auto">
          <a:xfrm>
            <a:off x="6248043" y="1232756"/>
            <a:ext cx="1404156" cy="1008112"/>
          </a:xfrm>
          <a:custGeom>
            <a:avLst/>
            <a:gdLst>
              <a:gd name="T0" fmla="*/ 0 w 21600"/>
              <a:gd name="T1" fmla="*/ 10800 h 21600"/>
              <a:gd name="T2" fmla="*/ 10800 w 21600"/>
              <a:gd name="T3" fmla="*/ 0 h 21600"/>
              <a:gd name="T4" fmla="*/ 10800 w 21600"/>
              <a:gd name="T5" fmla="*/ 21600 h 21600"/>
              <a:gd name="T6" fmla="*/ 18135 w 21600"/>
              <a:gd name="T7" fmla="*/ 10800 h 21600"/>
              <a:gd name="T8" fmla="*/ 7811 w 21600"/>
              <a:gd name="T9" fmla="*/ 2584 h 21600"/>
              <a:gd name="T10" fmla="*/ 16359 w 21600"/>
              <a:gd name="T11" fmla="*/ 1176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8250" y="17743"/>
                </a:moveTo>
                <a:lnTo>
                  <a:pt x="17557" y="16971"/>
                </a:lnTo>
                <a:lnTo>
                  <a:pt x="5429" y="16971"/>
                </a:lnTo>
                <a:lnTo>
                  <a:pt x="4736" y="17743"/>
                </a:lnTo>
                <a:lnTo>
                  <a:pt x="18250" y="17743"/>
                </a:lnTo>
                <a:close/>
              </a:path>
              <a:path w="21600" h="21600" extrusionOk="0">
                <a:moveTo>
                  <a:pt x="18250" y="17743"/>
                </a:moveTo>
                <a:moveTo>
                  <a:pt x="19405" y="19131"/>
                </a:moveTo>
                <a:lnTo>
                  <a:pt x="18712" y="18360"/>
                </a:lnTo>
                <a:lnTo>
                  <a:pt x="4274" y="18360"/>
                </a:lnTo>
                <a:lnTo>
                  <a:pt x="3581" y="19131"/>
                </a:lnTo>
                <a:lnTo>
                  <a:pt x="19405" y="19131"/>
                </a:lnTo>
                <a:close/>
              </a:path>
              <a:path w="21600" h="21600" extrusionOk="0">
                <a:moveTo>
                  <a:pt x="19405" y="19131"/>
                </a:moveTo>
                <a:moveTo>
                  <a:pt x="20560" y="20520"/>
                </a:moveTo>
                <a:lnTo>
                  <a:pt x="19867" y="19749"/>
                </a:lnTo>
                <a:lnTo>
                  <a:pt x="3119" y="19749"/>
                </a:lnTo>
                <a:lnTo>
                  <a:pt x="2426" y="20520"/>
                </a:lnTo>
                <a:lnTo>
                  <a:pt x="20560" y="20520"/>
                </a:lnTo>
                <a:close/>
              </a:path>
              <a:path w="21600" h="21600" extrusionOk="0">
                <a:moveTo>
                  <a:pt x="20560" y="20520"/>
                </a:moveTo>
                <a:moveTo>
                  <a:pt x="4620" y="16971"/>
                </a:moveTo>
                <a:lnTo>
                  <a:pt x="5313" y="16200"/>
                </a:lnTo>
                <a:lnTo>
                  <a:pt x="7624" y="16200"/>
                </a:lnTo>
                <a:lnTo>
                  <a:pt x="7624" y="14194"/>
                </a:lnTo>
                <a:lnTo>
                  <a:pt x="5891" y="14194"/>
                </a:lnTo>
                <a:lnTo>
                  <a:pt x="5891" y="0"/>
                </a:lnTo>
                <a:lnTo>
                  <a:pt x="12013" y="0"/>
                </a:lnTo>
                <a:lnTo>
                  <a:pt x="18135" y="0"/>
                </a:lnTo>
                <a:lnTo>
                  <a:pt x="18135" y="10800"/>
                </a:lnTo>
                <a:lnTo>
                  <a:pt x="18135" y="14194"/>
                </a:lnTo>
                <a:lnTo>
                  <a:pt x="16402" y="14194"/>
                </a:lnTo>
                <a:lnTo>
                  <a:pt x="16402" y="16200"/>
                </a:lnTo>
                <a:lnTo>
                  <a:pt x="17788" y="16200"/>
                </a:lnTo>
                <a:lnTo>
                  <a:pt x="19059" y="17743"/>
                </a:lnTo>
                <a:lnTo>
                  <a:pt x="21022" y="19903"/>
                </a:lnTo>
                <a:lnTo>
                  <a:pt x="21253" y="20057"/>
                </a:lnTo>
                <a:lnTo>
                  <a:pt x="21369" y="20366"/>
                </a:lnTo>
                <a:lnTo>
                  <a:pt x="21600" y="20674"/>
                </a:lnTo>
                <a:lnTo>
                  <a:pt x="21600" y="20829"/>
                </a:lnTo>
                <a:lnTo>
                  <a:pt x="21600" y="20983"/>
                </a:lnTo>
                <a:lnTo>
                  <a:pt x="21600" y="21137"/>
                </a:lnTo>
                <a:lnTo>
                  <a:pt x="21600" y="21291"/>
                </a:lnTo>
                <a:lnTo>
                  <a:pt x="21484" y="21446"/>
                </a:lnTo>
                <a:lnTo>
                  <a:pt x="21369" y="21446"/>
                </a:lnTo>
                <a:lnTo>
                  <a:pt x="21138" y="21600"/>
                </a:lnTo>
                <a:lnTo>
                  <a:pt x="21022" y="21600"/>
                </a:lnTo>
                <a:lnTo>
                  <a:pt x="10973" y="21600"/>
                </a:lnTo>
                <a:lnTo>
                  <a:pt x="2079" y="21600"/>
                </a:lnTo>
                <a:lnTo>
                  <a:pt x="1848" y="21600"/>
                </a:lnTo>
                <a:lnTo>
                  <a:pt x="1733" y="21446"/>
                </a:lnTo>
                <a:lnTo>
                  <a:pt x="1617" y="21446"/>
                </a:lnTo>
                <a:lnTo>
                  <a:pt x="1502" y="21291"/>
                </a:lnTo>
                <a:lnTo>
                  <a:pt x="1386" y="21291"/>
                </a:lnTo>
                <a:lnTo>
                  <a:pt x="1386" y="21137"/>
                </a:lnTo>
                <a:lnTo>
                  <a:pt x="1386" y="20983"/>
                </a:lnTo>
                <a:lnTo>
                  <a:pt x="1386" y="20829"/>
                </a:lnTo>
                <a:lnTo>
                  <a:pt x="1502" y="20674"/>
                </a:lnTo>
                <a:lnTo>
                  <a:pt x="1617" y="20366"/>
                </a:lnTo>
                <a:lnTo>
                  <a:pt x="1733" y="20057"/>
                </a:lnTo>
                <a:lnTo>
                  <a:pt x="1964" y="19903"/>
                </a:lnTo>
                <a:lnTo>
                  <a:pt x="0" y="19903"/>
                </a:lnTo>
                <a:lnTo>
                  <a:pt x="0" y="10800"/>
                </a:lnTo>
                <a:lnTo>
                  <a:pt x="0" y="2777"/>
                </a:lnTo>
                <a:lnTo>
                  <a:pt x="4620" y="2777"/>
                </a:lnTo>
                <a:lnTo>
                  <a:pt x="4620" y="16971"/>
                </a:lnTo>
                <a:moveTo>
                  <a:pt x="4620" y="16971"/>
                </a:moveTo>
                <a:moveTo>
                  <a:pt x="4620" y="16971"/>
                </a:moveTo>
                <a:lnTo>
                  <a:pt x="4158" y="17434"/>
                </a:lnTo>
                <a:lnTo>
                  <a:pt x="2541" y="19286"/>
                </a:lnTo>
                <a:lnTo>
                  <a:pt x="1964" y="19903"/>
                </a:lnTo>
                <a:lnTo>
                  <a:pt x="4620" y="16971"/>
                </a:lnTo>
                <a:close/>
              </a:path>
              <a:path w="21600" h="21600" extrusionOk="0">
                <a:moveTo>
                  <a:pt x="7624" y="2314"/>
                </a:moveTo>
                <a:moveTo>
                  <a:pt x="16402" y="2314"/>
                </a:moveTo>
                <a:lnTo>
                  <a:pt x="16402" y="11880"/>
                </a:lnTo>
                <a:lnTo>
                  <a:pt x="7624" y="11880"/>
                </a:lnTo>
                <a:lnTo>
                  <a:pt x="7624" y="2314"/>
                </a:lnTo>
                <a:close/>
              </a:path>
              <a:path w="21600" h="21600" extrusionOk="0">
                <a:moveTo>
                  <a:pt x="578" y="4011"/>
                </a:moveTo>
                <a:moveTo>
                  <a:pt x="4043" y="4011"/>
                </a:moveTo>
                <a:lnTo>
                  <a:pt x="4043" y="4320"/>
                </a:lnTo>
                <a:lnTo>
                  <a:pt x="578" y="4320"/>
                </a:lnTo>
                <a:lnTo>
                  <a:pt x="578" y="4011"/>
                </a:lnTo>
                <a:close/>
                <a:moveTo>
                  <a:pt x="7624" y="14194"/>
                </a:moveTo>
                <a:lnTo>
                  <a:pt x="16402" y="14194"/>
                </a:lnTo>
                <a:lnTo>
                  <a:pt x="16402" y="16200"/>
                </a:lnTo>
                <a:lnTo>
                  <a:pt x="7624" y="16200"/>
                </a:ln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13" name="Прямая со стрелкой 12"/>
          <p:cNvCxnSpPr/>
          <p:nvPr/>
        </p:nvCxnSpPr>
        <p:spPr>
          <a:xfrm rot="5400000">
            <a:off x="3224501" y="2960154"/>
            <a:ext cx="144016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3404521" y="2960154"/>
            <a:ext cx="1440160" cy="1588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Дуга 16"/>
          <p:cNvSpPr/>
          <p:nvPr/>
        </p:nvSpPr>
        <p:spPr>
          <a:xfrm rot="5400000">
            <a:off x="4082973" y="4549954"/>
            <a:ext cx="477712" cy="540060"/>
          </a:xfrm>
          <a:prstGeom prst="arc">
            <a:avLst>
              <a:gd name="adj1" fmla="val 16200000"/>
              <a:gd name="adj2" fmla="val 5201440"/>
            </a:avLst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Дуга 17"/>
          <p:cNvSpPr/>
          <p:nvPr/>
        </p:nvSpPr>
        <p:spPr>
          <a:xfrm rot="5400000">
            <a:off x="6423233" y="4549954"/>
            <a:ext cx="477712" cy="540060"/>
          </a:xfrm>
          <a:prstGeom prst="arc">
            <a:avLst>
              <a:gd name="adj1" fmla="val 16200000"/>
              <a:gd name="adj2" fmla="val 5201440"/>
            </a:avLst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 стрелкой 18"/>
          <p:cNvCxnSpPr>
            <a:stCxn id="7" idx="4"/>
            <a:endCxn id="8" idx="9"/>
          </p:cNvCxnSpPr>
          <p:nvPr/>
        </p:nvCxnSpPr>
        <p:spPr>
          <a:xfrm flipV="1">
            <a:off x="5203926" y="4295923"/>
            <a:ext cx="792089" cy="64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5400000">
            <a:off x="6464861" y="2960154"/>
            <a:ext cx="144016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5400000">
            <a:off x="6680885" y="2960154"/>
            <a:ext cx="1440160" cy="1588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242041" y="2240868"/>
            <a:ext cx="684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MUA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6402281" y="2204864"/>
            <a:ext cx="684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MUA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3419871" y="4833156"/>
            <a:ext cx="642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MSA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4602081" y="4833156"/>
            <a:ext cx="684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MTA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5898225" y="4833156"/>
            <a:ext cx="540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MX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6906337" y="4833156"/>
            <a:ext cx="684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MDA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251520" y="1124744"/>
            <a:ext cx="28083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Участники обмена:</a:t>
            </a:r>
            <a:endParaRPr lang="en-US" dirty="0" smtClean="0"/>
          </a:p>
          <a:p>
            <a:pPr marL="177800"/>
            <a:r>
              <a:rPr lang="en-US" dirty="0" smtClean="0"/>
              <a:t>Mail User Agent</a:t>
            </a:r>
          </a:p>
          <a:p>
            <a:pPr marL="177800"/>
            <a:r>
              <a:rPr lang="it-IT" dirty="0" smtClean="0"/>
              <a:t>Mail Submission Agent</a:t>
            </a:r>
          </a:p>
          <a:p>
            <a:pPr marL="177800"/>
            <a:r>
              <a:rPr lang="it-IT" dirty="0" smtClean="0"/>
              <a:t>Mail Transfer Agent</a:t>
            </a:r>
          </a:p>
          <a:p>
            <a:pPr marL="177800"/>
            <a:r>
              <a:rPr lang="it-IT" dirty="0" smtClean="0"/>
              <a:t>Mail eXchanger</a:t>
            </a:r>
          </a:p>
          <a:p>
            <a:pPr marL="177800"/>
            <a:r>
              <a:rPr lang="it-IT" dirty="0" smtClean="0"/>
              <a:t>Mail Delivery Agent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251520" y="3068960"/>
            <a:ext cx="28083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Протоколы: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отправки писем:</a:t>
            </a:r>
            <a:endParaRPr lang="en-US" dirty="0" smtClean="0"/>
          </a:p>
          <a:p>
            <a:pPr marL="177800"/>
            <a:r>
              <a:rPr lang="en-US" dirty="0" smtClean="0"/>
              <a:t>SMTP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получения писем:</a:t>
            </a:r>
            <a:endParaRPr lang="en-US" dirty="0" smtClean="0"/>
          </a:p>
          <a:p>
            <a:pPr marL="177800"/>
            <a:r>
              <a:rPr lang="en-US" dirty="0" smtClean="0"/>
              <a:t>POP</a:t>
            </a:r>
          </a:p>
          <a:p>
            <a:pPr marL="177800"/>
            <a:r>
              <a:rPr lang="en-US" dirty="0" smtClean="0"/>
              <a:t>IMAP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3233929" y="270892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SMTP</a:t>
            </a:r>
            <a:endParaRPr lang="ru-RU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7410393" y="2600908"/>
            <a:ext cx="1260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POP/IMAP</a:t>
            </a:r>
            <a:endParaRPr lang="ru-RU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5220072" y="4329100"/>
            <a:ext cx="792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SMTP,</a:t>
            </a:r>
          </a:p>
          <a:p>
            <a:r>
              <a:rPr lang="en-US" b="1" dirty="0" smtClean="0"/>
              <a:t>DNS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Агент пользователя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87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31540" y="1196752"/>
            <a:ext cx="83169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Основные функции почтового агента пользователя:</a:t>
            </a:r>
          </a:p>
          <a:p>
            <a:pPr marL="355600" indent="-177800">
              <a:buFont typeface="Calibri" pitchFamily="34" charset="0"/>
              <a:buChar char="–"/>
            </a:pPr>
            <a:r>
              <a:rPr lang="ru-RU" dirty="0" smtClean="0"/>
              <a:t>создание и оформление письма</a:t>
            </a:r>
          </a:p>
          <a:p>
            <a:pPr marL="812800" lvl="1" indent="-177800">
              <a:buFont typeface="Calibri" pitchFamily="34" charset="0"/>
              <a:buChar char="–"/>
            </a:pPr>
            <a:r>
              <a:rPr lang="ru-RU" dirty="0" smtClean="0"/>
              <a:t>исходящий адрес, адреса отправки копий</a:t>
            </a:r>
          </a:p>
          <a:p>
            <a:pPr marL="812800" lvl="1" indent="-177800">
              <a:buFont typeface="Calibri" pitchFamily="34" charset="0"/>
              <a:buChar char="–"/>
            </a:pPr>
            <a:r>
              <a:rPr lang="ru-RU" dirty="0" smtClean="0"/>
              <a:t>тема письма</a:t>
            </a:r>
          </a:p>
          <a:p>
            <a:pPr marL="812800" lvl="1" indent="-177800">
              <a:buFont typeface="Calibri" pitchFamily="34" charset="0"/>
              <a:buChar char="–"/>
            </a:pPr>
            <a:r>
              <a:rPr lang="ru-RU" dirty="0" smtClean="0"/>
              <a:t>проверка орфографии</a:t>
            </a:r>
          </a:p>
          <a:p>
            <a:pPr marL="812800" lvl="1" indent="-177800">
              <a:buFont typeface="Calibri" pitchFamily="34" charset="0"/>
              <a:buChar char="–"/>
            </a:pPr>
            <a:r>
              <a:rPr lang="ru-RU" dirty="0" smtClean="0"/>
              <a:t>расширенное форматирование (</a:t>
            </a:r>
            <a:r>
              <a:rPr lang="en-US" dirty="0" smtClean="0"/>
              <a:t>HTML)</a:t>
            </a:r>
            <a:endParaRPr lang="ru-RU" dirty="0" smtClean="0"/>
          </a:p>
          <a:p>
            <a:pPr marL="812800" lvl="1" indent="-177800">
              <a:buFont typeface="Calibri" pitchFamily="34" charset="0"/>
              <a:buChar char="–"/>
            </a:pPr>
            <a:r>
              <a:rPr lang="ru-RU" dirty="0" smtClean="0"/>
              <a:t>вложенные файлы</a:t>
            </a:r>
          </a:p>
          <a:p>
            <a:pPr marL="355600" indent="-177800">
              <a:buFont typeface="Calibri" pitchFamily="34" charset="0"/>
              <a:buChar char="–"/>
            </a:pPr>
            <a:r>
              <a:rPr lang="ru-RU" dirty="0" smtClean="0"/>
              <a:t>получение письма</a:t>
            </a:r>
          </a:p>
          <a:p>
            <a:pPr marL="355600" indent="-177800">
              <a:buFont typeface="Calibri" pitchFamily="34" charset="0"/>
              <a:buChar char="–"/>
            </a:pPr>
            <a:r>
              <a:rPr lang="ru-RU" dirty="0" smtClean="0"/>
              <a:t>создание ответного сообщения</a:t>
            </a:r>
          </a:p>
          <a:p>
            <a:pPr marL="355600" indent="-177800">
              <a:buFont typeface="Calibri" pitchFamily="34" charset="0"/>
              <a:buChar char="–"/>
            </a:pPr>
            <a:r>
              <a:rPr lang="ru-RU" dirty="0" smtClean="0"/>
              <a:t>пересылка полученного письма одному или нескольким адресатам</a:t>
            </a:r>
          </a:p>
          <a:p>
            <a:pPr marL="355600" indent="-177800">
              <a:buFont typeface="Calibri" pitchFamily="34" charset="0"/>
              <a:buChar char="–"/>
            </a:pPr>
            <a:r>
              <a:rPr lang="ru-RU" dirty="0" smtClean="0"/>
              <a:t>работа с почтовым ящиком</a:t>
            </a:r>
          </a:p>
          <a:p>
            <a:pPr marL="812800" lvl="1" indent="-177800">
              <a:buFont typeface="Calibri" pitchFamily="34" charset="0"/>
              <a:buChar char="–"/>
            </a:pPr>
            <a:r>
              <a:rPr lang="ru-RU" dirty="0" smtClean="0"/>
              <a:t>сортировка писем по папкам</a:t>
            </a:r>
          </a:p>
          <a:p>
            <a:pPr marL="812800" lvl="1" indent="-177800">
              <a:buFont typeface="Calibri" pitchFamily="34" charset="0"/>
              <a:buChar char="–"/>
            </a:pPr>
            <a:r>
              <a:rPr lang="ru-RU" dirty="0" smtClean="0"/>
              <a:t>фильтрация спама</a:t>
            </a:r>
          </a:p>
          <a:p>
            <a:pPr marL="812800" lvl="1" indent="-177800">
              <a:buFont typeface="Calibri" pitchFamily="34" charset="0"/>
              <a:buChar char="–"/>
            </a:pPr>
            <a:r>
              <a:rPr lang="ru-RU" dirty="0" smtClean="0"/>
              <a:t>правила обработки писем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31540" y="5193196"/>
            <a:ext cx="8316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Наиболее известные почтовые клиенты: </a:t>
            </a:r>
          </a:p>
          <a:p>
            <a:pPr marL="355600"/>
            <a:r>
              <a:rPr lang="en-US" dirty="0" smtClean="0"/>
              <a:t>The Bat!, MS Outlook, MS Outlook Express, Mozilla Thunderbird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863424"/>
            <a:ext cx="83169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 общем случае пользовательский интерфейс не является необходимым.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5913276"/>
            <a:ext cx="83169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Большое распространение имеют </a:t>
            </a:r>
            <a:r>
              <a:rPr lang="en-US" dirty="0" smtClean="0"/>
              <a:t>web-</a:t>
            </a:r>
            <a:r>
              <a:rPr lang="ru-RU" dirty="0" smtClean="0"/>
              <a:t>клиенты, отображаемые через браузер.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SMTP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88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31540" y="1088740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i="1" dirty="0" err="1" smtClean="0"/>
              <a:t>Simple</a:t>
            </a:r>
            <a:r>
              <a:rPr lang="ru-RU" i="1" dirty="0" smtClean="0"/>
              <a:t> </a:t>
            </a:r>
            <a:r>
              <a:rPr lang="ru-RU" i="1" dirty="0" err="1" smtClean="0"/>
              <a:t>Mail</a:t>
            </a:r>
            <a:r>
              <a:rPr lang="ru-RU" i="1" dirty="0" smtClean="0"/>
              <a:t> </a:t>
            </a:r>
            <a:r>
              <a:rPr lang="ru-RU" i="1" dirty="0" err="1" smtClean="0"/>
              <a:t>Transfer</a:t>
            </a:r>
            <a:r>
              <a:rPr lang="ru-RU" i="1" dirty="0" smtClean="0"/>
              <a:t> </a:t>
            </a:r>
            <a:r>
              <a:rPr lang="ru-RU" i="1" dirty="0" err="1" smtClean="0"/>
              <a:t>Protocol</a:t>
            </a:r>
            <a:r>
              <a:rPr lang="ru-RU" dirty="0" smtClean="0"/>
              <a:t> — простой протокол передачи текстовых сообщений</a:t>
            </a:r>
            <a:r>
              <a:rPr lang="en-US" dirty="0" smtClean="0"/>
              <a:t>.</a:t>
            </a:r>
            <a:r>
              <a:rPr lang="ru-RU" dirty="0" smtClean="0"/>
              <a:t> Предназначен для передачи исходящей почты с использованием порта TCP 25.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31540" y="2045747"/>
            <a:ext cx="82809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dirty="0" smtClean="0"/>
              <a:t>SMTP — требующий соединения текстовый протокол, по которому отправитель сообщения связывается с получателем посредством выдачи командных строк и получения необходимых данных через надёжный канал (TCP-соединение). </a:t>
            </a:r>
          </a:p>
          <a:p>
            <a:pPr indent="355600" algn="just"/>
            <a:r>
              <a:rPr lang="ru-RU" dirty="0" smtClean="0"/>
              <a:t>SMTP-сессия состоит из команд, посылаемых SMTP-клиентом, и соответствующих ответов SMTP-сервера. </a:t>
            </a:r>
          </a:p>
          <a:p>
            <a:pPr indent="355600" algn="just"/>
            <a:r>
              <a:rPr lang="ru-RU" dirty="0" smtClean="0"/>
              <a:t>Сессия может включать ≥0 SMTP-операций (транзакций).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31540" y="4305870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1813" indent="-177800" algn="just"/>
            <a:r>
              <a:rPr lang="ru-RU" dirty="0" smtClean="0"/>
              <a:t>Письмо включает:</a:t>
            </a:r>
          </a:p>
          <a:p>
            <a:pPr marL="531813" indent="-177800" algn="just">
              <a:buFont typeface="Arial" pitchFamily="34" charset="0"/>
              <a:buChar char="•"/>
            </a:pPr>
            <a:r>
              <a:rPr lang="ru-RU" dirty="0" smtClean="0"/>
              <a:t>конверт (заголовок),</a:t>
            </a:r>
          </a:p>
          <a:p>
            <a:pPr marL="531813" indent="-177800" algn="just">
              <a:buFont typeface="Arial" pitchFamily="34" charset="0"/>
              <a:buChar char="•"/>
            </a:pPr>
            <a:r>
              <a:rPr lang="ru-RU" dirty="0" smtClean="0"/>
              <a:t>содержание письма (тело).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</a:t>
            </a:r>
            <a:r>
              <a:rPr lang="en-US" dirty="0" smtClean="0"/>
              <a:t>SMTP-</a:t>
            </a:r>
            <a:r>
              <a:rPr lang="ru-RU" dirty="0" smtClean="0"/>
              <a:t>сессии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89</a:t>
            </a:fld>
            <a:endParaRPr lang="ru-RU"/>
          </a:p>
        </p:txBody>
      </p:sp>
      <p:sp>
        <p:nvSpPr>
          <p:cNvPr id="189441" name="Rectangle 1"/>
          <p:cNvSpPr>
            <a:spLocks noChangeArrowheads="1"/>
          </p:cNvSpPr>
          <p:nvPr/>
        </p:nvSpPr>
        <p:spPr bwMode="auto">
          <a:xfrm>
            <a:off x="431540" y="764704"/>
            <a:ext cx="8280920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S:220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mail.company.tld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ESMTP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CommuniGate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Pro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5.1.4i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is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glad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to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see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you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!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C:HELO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S:250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domain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name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should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be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qualified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C:MAIL FROM: &lt;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someusername@somecompany.ru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&gt;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S:250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someusername@somecompany.ru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sender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accepted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C:RCPT TO:&lt;user1@company.tld&gt;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S:250 user1@company.tld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ok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C:RCPT TO: &lt;user2@company.tld&gt;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S:550 user2@company.tld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unknown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user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account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C:DATA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S:354 Enter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mail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end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with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"."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on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a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line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by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itself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C:from: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someusername@somecompany.ru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C:to: user1@company.tld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C:subject: тема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C: //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C:Hi!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C:.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S:250 769947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message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accepted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for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delivery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C:QUIT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S:221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mail.company.tld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CommuniGate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Pro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SMTP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closing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connection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 Internet 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344707" y="76355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 smtClean="0"/>
              <a:t>Internet</a:t>
            </a:r>
            <a:r>
              <a:rPr lang="en-US" dirty="0" smtClean="0"/>
              <a:t> = </a:t>
            </a:r>
            <a:r>
              <a:rPr lang="en-GB" b="1" dirty="0" smtClean="0"/>
              <a:t>Inter</a:t>
            </a:r>
            <a:r>
              <a:rPr lang="en-GB" dirty="0" smtClean="0"/>
              <a:t>connected </a:t>
            </a:r>
            <a:r>
              <a:rPr lang="en-GB" b="1" dirty="0" smtClean="0"/>
              <a:t>net</a:t>
            </a:r>
            <a:r>
              <a:rPr lang="en-GB" dirty="0" smtClean="0"/>
              <a:t>works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46031" y="1201707"/>
            <a:ext cx="83249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Интернет</a:t>
            </a:r>
            <a:r>
              <a:rPr lang="ru-RU" dirty="0" smtClean="0"/>
              <a:t> – это глобальная система объединенных компьютерных сетей. Интернет использует принцип </a:t>
            </a:r>
            <a:r>
              <a:rPr lang="ru-RU" u="sng" dirty="0" smtClean="0"/>
              <a:t>маршрутизации пакетов</a:t>
            </a:r>
            <a:r>
              <a:rPr lang="ru-RU" dirty="0" smtClean="0"/>
              <a:t> данных и построен на основе </a:t>
            </a:r>
            <a:r>
              <a:rPr lang="ru-RU" u="sng" dirty="0" smtClean="0"/>
              <a:t>стека протоколов</a:t>
            </a:r>
            <a:r>
              <a:rPr lang="ru-RU" dirty="0" smtClean="0"/>
              <a:t> </a:t>
            </a:r>
            <a:r>
              <a:rPr lang="en-US" dirty="0" smtClean="0"/>
              <a:t>TCP/IP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46031" y="2151045"/>
            <a:ext cx="83249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Сервисы Интернет </a:t>
            </a:r>
            <a:r>
              <a:rPr lang="ru-RU" dirty="0" smtClean="0"/>
              <a:t>определяют его </a:t>
            </a:r>
            <a:r>
              <a:rPr lang="ru-RU" u="sng" dirty="0" smtClean="0"/>
              <a:t>структуру</a:t>
            </a:r>
            <a:r>
              <a:rPr lang="ru-RU" dirty="0" smtClean="0"/>
              <a:t> с точки зрения </a:t>
            </a:r>
            <a:r>
              <a:rPr lang="ru-RU" u="sng" dirty="0" smtClean="0"/>
              <a:t>пользователя</a:t>
            </a:r>
            <a:r>
              <a:rPr lang="ru-RU" b="1" dirty="0" smtClean="0"/>
              <a:t>:</a:t>
            </a:r>
          </a:p>
          <a:p>
            <a:pPr lvl="1" algn="just">
              <a:buFont typeface="Arial" pitchFamily="34" charset="0"/>
              <a:buChar char="•"/>
            </a:pPr>
            <a:r>
              <a:rPr lang="ru-RU" dirty="0" smtClean="0"/>
              <a:t>Сервис </a:t>
            </a:r>
            <a:r>
              <a:rPr lang="en-US" dirty="0" smtClean="0"/>
              <a:t>DNS</a:t>
            </a:r>
            <a:r>
              <a:rPr lang="ru-RU" dirty="0" smtClean="0"/>
              <a:t>(система доменных имен)</a:t>
            </a:r>
          </a:p>
          <a:p>
            <a:pPr lvl="1" algn="just">
              <a:buFont typeface="Arial" pitchFamily="34" charset="0"/>
              <a:buChar char="•"/>
            </a:pPr>
            <a:r>
              <a:rPr lang="ru-RU" dirty="0" smtClean="0"/>
              <a:t>Всемирная паутина (</a:t>
            </a:r>
            <a:r>
              <a:rPr lang="en-US" dirty="0" smtClean="0"/>
              <a:t>WWW, Web)</a:t>
            </a:r>
            <a:r>
              <a:rPr lang="ru-RU" dirty="0" smtClean="0"/>
              <a:t>, в том числе:</a:t>
            </a:r>
          </a:p>
          <a:p>
            <a:pPr lvl="2" algn="just">
              <a:buFont typeface="Arial" pitchFamily="34" charset="0"/>
              <a:buChar char="•"/>
            </a:pPr>
            <a:r>
              <a:rPr lang="ru-RU" dirty="0" err="1" smtClean="0"/>
              <a:t>Веб-сайты</a:t>
            </a:r>
            <a:endParaRPr lang="ru-RU" dirty="0" smtClean="0"/>
          </a:p>
          <a:p>
            <a:pPr lvl="2" algn="just">
              <a:buFont typeface="Arial" pitchFamily="34" charset="0"/>
              <a:buChar char="•"/>
            </a:pPr>
            <a:r>
              <a:rPr lang="ru-RU" dirty="0" err="1" smtClean="0"/>
              <a:t>Веб-форумы</a:t>
            </a:r>
            <a:endParaRPr lang="ru-RU" dirty="0" smtClean="0"/>
          </a:p>
          <a:p>
            <a:pPr lvl="2" algn="just">
              <a:buFont typeface="Arial" pitchFamily="34" charset="0"/>
              <a:buChar char="•"/>
            </a:pPr>
            <a:r>
              <a:rPr lang="ru-RU" dirty="0" smtClean="0"/>
              <a:t>Социальные сети</a:t>
            </a:r>
          </a:p>
          <a:p>
            <a:pPr lvl="2" algn="just">
              <a:buFont typeface="Arial" pitchFamily="34" charset="0"/>
              <a:buChar char="•"/>
            </a:pPr>
            <a:r>
              <a:rPr lang="ru-RU" dirty="0" err="1" smtClean="0"/>
              <a:t>Блоги</a:t>
            </a:r>
            <a:endParaRPr lang="ru-RU" dirty="0" smtClean="0"/>
          </a:p>
          <a:p>
            <a:pPr lvl="1" algn="just">
              <a:buFont typeface="Arial" pitchFamily="34" charset="0"/>
              <a:buChar char="•"/>
            </a:pPr>
            <a:r>
              <a:rPr lang="ru-RU" dirty="0" smtClean="0"/>
              <a:t>Электронная почта</a:t>
            </a:r>
          </a:p>
          <a:p>
            <a:pPr lvl="1" algn="just">
              <a:buFont typeface="Arial" pitchFamily="34" charset="0"/>
              <a:buChar char="•"/>
            </a:pPr>
            <a:r>
              <a:rPr lang="ru-RU" dirty="0" smtClean="0"/>
              <a:t>Системы мгновенного обмена сообщениями</a:t>
            </a:r>
          </a:p>
          <a:p>
            <a:pPr lvl="1" algn="just">
              <a:buFont typeface="Arial" pitchFamily="34" charset="0"/>
              <a:buChar char="•"/>
            </a:pPr>
            <a:r>
              <a:rPr lang="ru-RU" dirty="0" smtClean="0"/>
              <a:t>Системы файлового обмена </a:t>
            </a:r>
          </a:p>
          <a:p>
            <a:pPr lvl="1" algn="just">
              <a:buFont typeface="Arial" pitchFamily="34" charset="0"/>
              <a:buChar char="•"/>
            </a:pPr>
            <a:r>
              <a:rPr lang="ru-RU" dirty="0" smtClean="0"/>
              <a:t>Телеконференции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dirty="0" smtClean="0"/>
              <a:t>IPTV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dirty="0" smtClean="0"/>
              <a:t>IP-</a:t>
            </a:r>
            <a:r>
              <a:rPr lang="ru-RU" dirty="0" smtClean="0"/>
              <a:t>телефония</a:t>
            </a:r>
          </a:p>
          <a:p>
            <a:pPr lvl="1" algn="just">
              <a:buFont typeface="Arial" pitchFamily="34" charset="0"/>
              <a:buChar char="•"/>
            </a:pPr>
            <a:r>
              <a:rPr lang="ru-RU" dirty="0" smtClean="0"/>
              <a:t>Удаленное управление</a:t>
            </a:r>
          </a:p>
          <a:p>
            <a:pPr lvl="1" algn="just">
              <a:buFont typeface="Arial" pitchFamily="34" charset="0"/>
              <a:buChar char="•"/>
            </a:pPr>
            <a:r>
              <a:rPr lang="ru-RU" dirty="0" smtClean="0"/>
              <a:t>и др.</a:t>
            </a:r>
            <a:endParaRPr lang="ru-RU" dirty="0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Фазы передачи почты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90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31540" y="1016732"/>
            <a:ext cx="82809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Процесс передачи почтовых сообщений осуществляется в три фазы:</a:t>
            </a:r>
          </a:p>
          <a:p>
            <a:pPr marL="698500" indent="-342900" algn="just">
              <a:buFont typeface="+mj-lt"/>
              <a:buAutoNum type="arabicPeriod"/>
            </a:pPr>
            <a:r>
              <a:rPr lang="ru-RU" b="1" dirty="0" smtClean="0"/>
              <a:t>установление соединения</a:t>
            </a:r>
          </a:p>
          <a:p>
            <a:pPr marL="531813" algn="just"/>
            <a:r>
              <a:rPr lang="ru-RU" dirty="0" smtClean="0"/>
              <a:t>отклик сервера 220, 250 </a:t>
            </a:r>
            <a:endParaRPr lang="en-US" dirty="0" smtClean="0"/>
          </a:p>
          <a:p>
            <a:pPr marL="531813" algn="just"/>
            <a:r>
              <a:rPr lang="ru-RU" dirty="0" smtClean="0"/>
              <a:t>команда</a:t>
            </a:r>
            <a:r>
              <a:rPr lang="en-US" dirty="0" smtClean="0"/>
              <a:t> HELO</a:t>
            </a:r>
          </a:p>
          <a:p>
            <a:pPr marL="698500" indent="-342900" algn="just">
              <a:buFont typeface="+mj-lt"/>
              <a:buAutoNum type="arabicPeriod" startAt="2"/>
            </a:pPr>
            <a:r>
              <a:rPr lang="ru-RU" b="1" dirty="0" smtClean="0"/>
              <a:t>передача почты</a:t>
            </a:r>
            <a:endParaRPr lang="en-US" b="1" dirty="0" smtClean="0"/>
          </a:p>
          <a:p>
            <a:pPr marL="531813" algn="just"/>
            <a:r>
              <a:rPr lang="ru-RU" dirty="0" smtClean="0"/>
              <a:t>команды </a:t>
            </a:r>
            <a:r>
              <a:rPr lang="it-IT" dirty="0" smtClean="0"/>
              <a:t>MAIL FROM, RCPT TO,</a:t>
            </a:r>
            <a:r>
              <a:rPr lang="ru-RU" dirty="0" smtClean="0"/>
              <a:t> </a:t>
            </a:r>
            <a:r>
              <a:rPr lang="en-US" dirty="0" smtClean="0"/>
              <a:t>DATA</a:t>
            </a:r>
            <a:endParaRPr lang="ru-RU" dirty="0" smtClean="0"/>
          </a:p>
          <a:p>
            <a:pPr marL="531813" algn="just"/>
            <a:r>
              <a:rPr lang="ru-RU" dirty="0" smtClean="0"/>
              <a:t>отклики сервера 250, 354</a:t>
            </a:r>
          </a:p>
          <a:p>
            <a:pPr marL="698500" indent="-342900" algn="just">
              <a:buFont typeface="+mj-lt"/>
              <a:buAutoNum type="arabicPeriod" startAt="3"/>
            </a:pPr>
            <a:r>
              <a:rPr lang="ru-RU" b="1" dirty="0" smtClean="0"/>
              <a:t>завершение соединения</a:t>
            </a:r>
            <a:endParaRPr lang="en-US" b="1" dirty="0" smtClean="0"/>
          </a:p>
          <a:p>
            <a:pPr marL="531813" algn="just"/>
            <a:r>
              <a:rPr lang="ru-RU" dirty="0" smtClean="0"/>
              <a:t>команда </a:t>
            </a:r>
            <a:r>
              <a:rPr lang="en-US" dirty="0" smtClean="0"/>
              <a:t>QUIT</a:t>
            </a:r>
            <a:endParaRPr lang="ru-RU" dirty="0" smtClean="0"/>
          </a:p>
          <a:p>
            <a:pPr marL="531813" algn="just"/>
            <a:r>
              <a:rPr lang="ru-RU" dirty="0" smtClean="0"/>
              <a:t>отклик 221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Адресация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91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016732"/>
            <a:ext cx="83169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/>
            <a:r>
              <a:rPr lang="ru-RU" dirty="0" smtClean="0"/>
              <a:t>Формат </a:t>
            </a:r>
            <a:r>
              <a:rPr lang="en-US" dirty="0" smtClean="0"/>
              <a:t>SMTP</a:t>
            </a:r>
            <a:r>
              <a:rPr lang="ru-RU" dirty="0" smtClean="0"/>
              <a:t>-адреса</a:t>
            </a:r>
            <a:r>
              <a:rPr lang="en-US" dirty="0" smtClean="0"/>
              <a:t> </a:t>
            </a:r>
            <a:r>
              <a:rPr lang="ru-RU" dirty="0" smtClean="0"/>
              <a:t>аналогичен </a:t>
            </a:r>
            <a:r>
              <a:rPr lang="en-US" dirty="0" smtClean="0"/>
              <a:t>DNS-</a:t>
            </a:r>
            <a:r>
              <a:rPr lang="ru-RU" dirty="0" smtClean="0"/>
              <a:t>адресации: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1412776"/>
            <a:ext cx="83169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&lt;</a:t>
            </a:r>
            <a:r>
              <a:rPr lang="ru-RU" dirty="0" err="1" smtClean="0"/>
              <a:t>имя_пользователя</a:t>
            </a:r>
            <a:r>
              <a:rPr lang="en-US" dirty="0" smtClean="0"/>
              <a:t>&gt;@&lt;</a:t>
            </a:r>
            <a:r>
              <a:rPr lang="ru-RU" dirty="0" err="1" smtClean="0"/>
              <a:t>имя_сервера</a:t>
            </a:r>
            <a:r>
              <a:rPr lang="en-US" dirty="0" smtClean="0"/>
              <a:t>&gt;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59532" y="4257092"/>
            <a:ext cx="83169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/>
            <a:r>
              <a:rPr lang="ru-RU" dirty="0" smtClean="0"/>
              <a:t>Варианты отправки сообщений:</a:t>
            </a:r>
          </a:p>
          <a:p>
            <a:pPr marL="531813" indent="-176213">
              <a:buFont typeface="Arial" pitchFamily="34" charset="0"/>
              <a:buChar char="•"/>
            </a:pPr>
            <a:r>
              <a:rPr lang="ru-RU" dirty="0" smtClean="0"/>
              <a:t>«</a:t>
            </a:r>
            <a:r>
              <a:rPr lang="ru-RU" dirty="0" err="1" smtClean="0"/>
              <a:t>один-к-одному</a:t>
            </a:r>
            <a:r>
              <a:rPr lang="ru-RU" dirty="0" smtClean="0"/>
              <a:t>»</a:t>
            </a:r>
          </a:p>
          <a:p>
            <a:pPr marL="531813" indent="-176213">
              <a:buFont typeface="Arial" pitchFamily="34" charset="0"/>
              <a:buChar char="•"/>
            </a:pPr>
            <a:r>
              <a:rPr lang="ru-RU" dirty="0" smtClean="0"/>
              <a:t>«</a:t>
            </a:r>
            <a:r>
              <a:rPr lang="ru-RU" dirty="0" err="1" smtClean="0"/>
              <a:t>один-ко-многим</a:t>
            </a:r>
            <a:r>
              <a:rPr lang="ru-RU" dirty="0" smtClean="0"/>
              <a:t>»</a:t>
            </a:r>
          </a:p>
          <a:p>
            <a:pPr marL="531813" indent="-176213">
              <a:buFont typeface="Arial" pitchFamily="34" charset="0"/>
              <a:buChar char="•"/>
            </a:pPr>
            <a:r>
              <a:rPr lang="ru-RU" dirty="0" smtClean="0"/>
              <a:t>«</a:t>
            </a:r>
            <a:r>
              <a:rPr lang="ru-RU" dirty="0" err="1" smtClean="0"/>
              <a:t>многие-к-одному</a:t>
            </a:r>
            <a:r>
              <a:rPr lang="ru-RU" dirty="0" smtClean="0"/>
              <a:t>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59532" y="1952836"/>
            <a:ext cx="83169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b="1" dirty="0" err="1" smtClean="0"/>
              <a:t>За́пись</a:t>
            </a:r>
            <a:r>
              <a:rPr lang="ru-RU" b="1" dirty="0" smtClean="0"/>
              <a:t> MX</a:t>
            </a:r>
            <a:r>
              <a:rPr lang="ru-RU" dirty="0" smtClean="0"/>
              <a:t> (</a:t>
            </a:r>
            <a:r>
              <a:rPr lang="ru-RU" b="1" i="1" dirty="0" err="1" smtClean="0"/>
              <a:t>M</a:t>
            </a:r>
            <a:r>
              <a:rPr lang="ru-RU" i="1" dirty="0" err="1" smtClean="0"/>
              <a:t>ail</a:t>
            </a:r>
            <a:r>
              <a:rPr lang="ru-RU" i="1" dirty="0" smtClean="0"/>
              <a:t> </a:t>
            </a:r>
            <a:r>
              <a:rPr lang="ru-RU" i="1" dirty="0" err="1" smtClean="0"/>
              <a:t>e</a:t>
            </a:r>
            <a:r>
              <a:rPr lang="ru-RU" b="1" i="1" dirty="0" err="1" smtClean="0"/>
              <a:t>X</a:t>
            </a:r>
            <a:r>
              <a:rPr lang="ru-RU" i="1" dirty="0" err="1" smtClean="0"/>
              <a:t>changer</a:t>
            </a:r>
            <a:r>
              <a:rPr lang="ru-RU" dirty="0" smtClean="0"/>
              <a:t>) — это один из типов записей в DNS, указывающий способ маршрутизации электронной почты. </a:t>
            </a:r>
          </a:p>
          <a:p>
            <a:pPr indent="355600" algn="just"/>
            <a:r>
              <a:rPr lang="ru-RU" dirty="0" smtClean="0"/>
              <a:t>MX-записи для данного домена указывают серверы, на которые нужно отправлять электронную почту, предназначенную для адресов в данном домене. Кроме того, MX-записи указывают приоритет каждого из возможных серверов для отправки.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ESMTP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92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31540" y="1511496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en-US" dirty="0" smtClean="0"/>
              <a:t>Extended SMTP </a:t>
            </a:r>
            <a:r>
              <a:rPr lang="ru-RU" dirty="0" smtClean="0"/>
              <a:t>– обеспечивает дополнительные команды.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31540" y="2045747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en-US" dirty="0" smtClean="0"/>
              <a:t>ESMTP</a:t>
            </a:r>
            <a:r>
              <a:rPr lang="ru-RU" dirty="0" smtClean="0"/>
              <a:t>-сессия начинается командой </a:t>
            </a:r>
            <a:r>
              <a:rPr lang="en-US" dirty="0" smtClean="0"/>
              <a:t>EHLO</a:t>
            </a:r>
            <a:r>
              <a:rPr lang="ru-RU" dirty="0" smtClean="0"/>
              <a:t>,  на которую сервер должен ответить списком поддерживаемых расширений.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31540" y="2816932"/>
            <a:ext cx="828092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355600" algn="l"/>
              </a:tabLst>
            </a:pPr>
            <a:r>
              <a:rPr lang="en-US" dirty="0" smtClean="0">
                <a:solidFill>
                  <a:srgbClr val="0070C0"/>
                </a:solidFill>
              </a:rPr>
              <a:t>S:	220 mail.ru ESMTP Mon, 25 Jan 2010 19:10:14 +0300</a:t>
            </a:r>
            <a:endParaRPr lang="ru-RU" dirty="0" smtClean="0">
              <a:solidFill>
                <a:srgbClr val="0070C0"/>
              </a:solidFill>
            </a:endParaRPr>
          </a:p>
          <a:p>
            <a:pPr>
              <a:tabLst>
                <a:tab pos="355600" algn="l"/>
              </a:tabLst>
            </a:pPr>
            <a:r>
              <a:rPr lang="en-US" dirty="0" smtClean="0"/>
              <a:t>C:	EHLO </a:t>
            </a:r>
            <a:r>
              <a:rPr lang="en-US" dirty="0" err="1" smtClean="0"/>
              <a:t>StudyPost</a:t>
            </a:r>
            <a:endParaRPr lang="ru-RU" dirty="0" smtClean="0"/>
          </a:p>
          <a:p>
            <a:pPr>
              <a:tabLst>
                <a:tab pos="355600" algn="l"/>
              </a:tabLst>
            </a:pPr>
            <a:r>
              <a:rPr lang="en-US" dirty="0" smtClean="0">
                <a:solidFill>
                  <a:srgbClr val="0070C0"/>
                </a:solidFill>
              </a:rPr>
              <a:t>S:	250-mx71.mail.ru Hello </a:t>
            </a:r>
            <a:r>
              <a:rPr lang="en-US" dirty="0" err="1" smtClean="0">
                <a:solidFill>
                  <a:srgbClr val="0070C0"/>
                </a:solidFill>
              </a:rPr>
              <a:t>StudyPost</a:t>
            </a:r>
            <a:r>
              <a:rPr lang="en-US" dirty="0" smtClean="0">
                <a:solidFill>
                  <a:srgbClr val="0070C0"/>
                </a:solidFill>
              </a:rPr>
              <a:t> [213.178.53.68]</a:t>
            </a:r>
            <a:endParaRPr lang="ru-RU" dirty="0" smtClean="0">
              <a:solidFill>
                <a:srgbClr val="0070C0"/>
              </a:solidFill>
            </a:endParaRPr>
          </a:p>
          <a:p>
            <a:pPr>
              <a:tabLst>
                <a:tab pos="355600" algn="l"/>
              </a:tabLst>
            </a:pPr>
            <a:r>
              <a:rPr lang="en-US" dirty="0" smtClean="0">
                <a:solidFill>
                  <a:srgbClr val="0070C0"/>
                </a:solidFill>
              </a:rPr>
              <a:t>S:	250-SIZE</a:t>
            </a:r>
            <a:r>
              <a:rPr lang="ru-RU" dirty="0" smtClean="0">
                <a:solidFill>
                  <a:srgbClr val="0070C0"/>
                </a:solidFill>
              </a:rPr>
              <a:t> 31457280</a:t>
            </a:r>
          </a:p>
          <a:p>
            <a:pPr>
              <a:tabLst>
                <a:tab pos="355600" algn="l"/>
              </a:tabLst>
            </a:pPr>
            <a:r>
              <a:rPr lang="en-US" dirty="0" smtClean="0">
                <a:solidFill>
                  <a:srgbClr val="0070C0"/>
                </a:solidFill>
              </a:rPr>
              <a:t>S:	250-8BITMIME</a:t>
            </a:r>
            <a:endParaRPr lang="ru-RU" dirty="0" smtClean="0">
              <a:solidFill>
                <a:srgbClr val="0070C0"/>
              </a:solidFill>
            </a:endParaRPr>
          </a:p>
          <a:p>
            <a:pPr>
              <a:tabLst>
                <a:tab pos="355600" algn="l"/>
              </a:tabLst>
            </a:pPr>
            <a:r>
              <a:rPr lang="en-US" dirty="0" smtClean="0">
                <a:solidFill>
                  <a:srgbClr val="0070C0"/>
                </a:solidFill>
              </a:rPr>
              <a:t>S:	250-AUTH PLAIN LOGIN</a:t>
            </a:r>
            <a:endParaRPr lang="ru-RU" dirty="0" smtClean="0">
              <a:solidFill>
                <a:srgbClr val="0070C0"/>
              </a:solidFill>
            </a:endParaRPr>
          </a:p>
          <a:p>
            <a:pPr>
              <a:tabLst>
                <a:tab pos="355600" algn="l"/>
              </a:tabLst>
            </a:pPr>
            <a:r>
              <a:rPr lang="en-US" dirty="0" smtClean="0">
                <a:solidFill>
                  <a:srgbClr val="0070C0"/>
                </a:solidFill>
              </a:rPr>
              <a:t>S:	250 PIPELINING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800708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en-US" dirty="0" smtClean="0"/>
              <a:t>SMTP </a:t>
            </a:r>
            <a:r>
              <a:rPr lang="ru-RU" dirty="0" smtClean="0"/>
              <a:t>поддерживает только отправку текстовых сообщений в </a:t>
            </a:r>
            <a:r>
              <a:rPr lang="en-US" dirty="0" smtClean="0"/>
              <a:t>ASCII</a:t>
            </a:r>
            <a:r>
              <a:rPr lang="ru-RU" dirty="0" smtClean="0"/>
              <a:t>, не поддерживает авторизацию.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Расширение </a:t>
            </a:r>
            <a:r>
              <a:rPr lang="en-US" dirty="0" smtClean="0"/>
              <a:t>MIME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93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31540" y="908720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it-IT" dirty="0" smtClean="0"/>
              <a:t>Multipurpose Internet Mail Extensions</a:t>
            </a:r>
            <a:r>
              <a:rPr lang="ru-RU" dirty="0" smtClean="0"/>
              <a:t> (Многоцелевое расширение </a:t>
            </a:r>
            <a:r>
              <a:rPr lang="ru-RU" dirty="0" err="1" smtClean="0"/>
              <a:t>интернет-почты</a:t>
            </a:r>
            <a:r>
              <a:rPr lang="ru-RU" dirty="0" smtClean="0"/>
              <a:t>) — дополняющий протокол, позволяющий передавать сообщения, используя SMTP-данные, которые не имеют вид ASCII.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31540" y="1916832"/>
            <a:ext cx="828092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it-IT" dirty="0" smtClean="0"/>
              <a:t>MIME </a:t>
            </a:r>
            <a:r>
              <a:rPr lang="ru-RU" dirty="0" smtClean="0"/>
              <a:t>определяет пять заголовков, которые могут быть дополнены к исходной секции заголовков </a:t>
            </a:r>
            <a:r>
              <a:rPr lang="it-IT" dirty="0" smtClean="0"/>
              <a:t>SMTP </a:t>
            </a:r>
            <a:r>
              <a:rPr lang="ru-RU" dirty="0" smtClean="0"/>
              <a:t>для определения параметров преобразования:</a:t>
            </a:r>
          </a:p>
          <a:p>
            <a:pPr marL="531813" indent="-176213" algn="just">
              <a:buFont typeface="Arial" pitchFamily="34" charset="0"/>
              <a:buChar char="•"/>
            </a:pPr>
            <a:r>
              <a:rPr lang="it-IT" dirty="0" smtClean="0"/>
              <a:t>MIME – Version 1.1</a:t>
            </a:r>
            <a:endParaRPr lang="ru-RU" dirty="0" smtClean="0"/>
          </a:p>
          <a:p>
            <a:pPr marL="531813" indent="-176213" algn="just">
              <a:buFont typeface="Arial" pitchFamily="34" charset="0"/>
              <a:buChar char="•"/>
            </a:pPr>
            <a:r>
              <a:rPr lang="it-IT" dirty="0" smtClean="0"/>
              <a:t>Content – Type: &lt;type/subtype; parameters&gt;</a:t>
            </a:r>
            <a:endParaRPr lang="ru-RU" dirty="0" smtClean="0"/>
          </a:p>
          <a:p>
            <a:pPr marL="531813" indent="-176213" algn="just">
              <a:buFont typeface="Arial" pitchFamily="34" charset="0"/>
              <a:buChar char="•"/>
            </a:pPr>
            <a:r>
              <a:rPr lang="it-IT" dirty="0" smtClean="0"/>
              <a:t>Content – Transfer – Encoding: &lt;type&gt;</a:t>
            </a:r>
            <a:endParaRPr lang="ru-RU" dirty="0" smtClean="0"/>
          </a:p>
          <a:p>
            <a:pPr marL="989013" lvl="1" indent="-176213" algn="just">
              <a:buFont typeface="Calibri" pitchFamily="34" charset="0"/>
              <a:buChar char="–"/>
            </a:pPr>
            <a:r>
              <a:rPr lang="ru-RU" dirty="0" smtClean="0"/>
              <a:t>7</a:t>
            </a:r>
            <a:r>
              <a:rPr lang="en-US" dirty="0" smtClean="0"/>
              <a:t>bit:</a:t>
            </a:r>
            <a:r>
              <a:rPr lang="ru-RU" dirty="0" smtClean="0"/>
              <a:t> </a:t>
            </a:r>
            <a:r>
              <a:rPr lang="en-US" dirty="0" smtClean="0"/>
              <a:t>NVT ASCII</a:t>
            </a:r>
          </a:p>
          <a:p>
            <a:pPr marL="989013" lvl="1" indent="-176213" algn="just">
              <a:buFont typeface="Calibri" pitchFamily="34" charset="0"/>
              <a:buChar char="–"/>
            </a:pPr>
            <a:r>
              <a:rPr lang="en-US" dirty="0" smtClean="0"/>
              <a:t>8bit: ASCII</a:t>
            </a:r>
          </a:p>
          <a:p>
            <a:pPr marL="989013" lvl="1" indent="-176213" algn="just">
              <a:buFont typeface="Calibri" pitchFamily="34" charset="0"/>
              <a:buChar char="–"/>
            </a:pPr>
            <a:r>
              <a:rPr lang="en-US" dirty="0" smtClean="0"/>
              <a:t>base64: </a:t>
            </a:r>
            <a:r>
              <a:rPr lang="ru-RU" dirty="0" smtClean="0"/>
              <a:t>кодировка </a:t>
            </a:r>
            <a:r>
              <a:rPr lang="en-US" dirty="0" smtClean="0"/>
              <a:t>BASE 64</a:t>
            </a:r>
          </a:p>
          <a:p>
            <a:pPr marL="989013" lvl="1" indent="-176213" algn="just">
              <a:buFont typeface="Calibri" pitchFamily="34" charset="0"/>
              <a:buChar char="–"/>
            </a:pPr>
            <a:r>
              <a:rPr lang="en-US" dirty="0" smtClean="0"/>
              <a:t>binary: </a:t>
            </a:r>
            <a:r>
              <a:rPr lang="ru-RU" dirty="0" smtClean="0"/>
              <a:t>двоичные данные</a:t>
            </a:r>
          </a:p>
          <a:p>
            <a:pPr marL="989013" lvl="1" indent="-176213" algn="just">
              <a:buFont typeface="Calibri" pitchFamily="34" charset="0"/>
              <a:buChar char="–"/>
            </a:pPr>
            <a:r>
              <a:rPr lang="it-IT" dirty="0" smtClean="0"/>
              <a:t>quoted-printable: </a:t>
            </a:r>
            <a:r>
              <a:rPr lang="ru-RU" dirty="0" smtClean="0"/>
              <a:t>для печати (смешанные </a:t>
            </a:r>
            <a:r>
              <a:rPr lang="en-US" dirty="0" smtClean="0"/>
              <a:t>ASCII </a:t>
            </a:r>
            <a:r>
              <a:rPr lang="ru-RU" dirty="0" smtClean="0"/>
              <a:t>и не-</a:t>
            </a:r>
            <a:r>
              <a:rPr lang="en-US" dirty="0" smtClean="0"/>
              <a:t>ASCII </a:t>
            </a:r>
            <a:r>
              <a:rPr lang="ru-RU" dirty="0" smtClean="0"/>
              <a:t>данные)</a:t>
            </a:r>
          </a:p>
          <a:p>
            <a:pPr marL="531813" indent="-176213" algn="just">
              <a:buFont typeface="Arial" pitchFamily="34" charset="0"/>
              <a:buChar char="•"/>
            </a:pPr>
            <a:r>
              <a:rPr lang="it-IT" dirty="0" smtClean="0"/>
              <a:t>Content – Id: id=&lt;content.id&gt;</a:t>
            </a:r>
            <a:endParaRPr lang="ru-RU" dirty="0" smtClean="0"/>
          </a:p>
          <a:p>
            <a:pPr marL="531813" indent="-176213" algn="just">
              <a:buFont typeface="Arial" pitchFamily="34" charset="0"/>
              <a:buChar char="•"/>
            </a:pPr>
            <a:r>
              <a:rPr lang="it-IT" dirty="0" smtClean="0"/>
              <a:t>Content – Description: &lt;description&gt;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5517232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en-US" dirty="0" smtClean="0"/>
              <a:t>BASE 64 – </a:t>
            </a:r>
            <a:r>
              <a:rPr lang="ru-RU" dirty="0" smtClean="0"/>
              <a:t>это схема, позволяющая любую последовательность байт представить в виде печатных </a:t>
            </a:r>
            <a:r>
              <a:rPr lang="en-US" dirty="0" smtClean="0"/>
              <a:t>ASCII-</a:t>
            </a:r>
            <a:r>
              <a:rPr lang="ru-RU" dirty="0" smtClean="0"/>
              <a:t>символов.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Отправка сообщения с вложениями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94</a:t>
            </a:fld>
            <a:endParaRPr lang="ru-RU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536" y="1155231"/>
            <a:ext cx="828092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DATA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S:	354 Enter message, ending with "." on a line by itself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From: kornast@mail.ru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Subject: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тестирование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программы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To: test5@mail.ru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MIME-Version: 1.0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Content-Type: multipart/mixed; boundary=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MyMIMEBoundary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This is a multi-part message in MIME format.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--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MyMIMEBoundary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Content-Type: text/plain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Content-Transfer-Encoding: 8bit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  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Это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тестовое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письмо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содержит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два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вложенных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файла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: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рисунок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и </a:t>
            </a:r>
            <a:r>
              <a:rPr kumimoji="0" lang="en-US" b="0" i="0" u="none" strike="noStrike" cap="none" normalizeH="0" baseline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текст</a:t>
            </a:r>
            <a:r>
              <a:rPr kumimoji="0" 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Отправка сообщения с вложениями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95</a:t>
            </a:fld>
            <a:endParaRPr lang="ru-RU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31540" y="878233"/>
            <a:ext cx="8280920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--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MyMIMEBoundary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Content-Type: application/octet-stream; name=attach.png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Content-Disposition: attachment; filename=attach.png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Content-Transfer-Encoding: base64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55600" algn="l"/>
              </a:tabLst>
            </a:pPr>
            <a:r>
              <a:rPr lang="en-US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</a:t>
            </a:r>
            <a:r>
              <a:rPr lang="ru-RU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&lt;</a:t>
            </a:r>
            <a:r>
              <a:rPr lang="ru-RU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передача рисунка</a:t>
            </a:r>
            <a:r>
              <a:rPr lang="en-US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в кодировке </a:t>
            </a:r>
            <a:r>
              <a:rPr lang="en-US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base64&gt;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--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MyMIMEBoundary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Content-Type: application/octet-stream; name=Приложение.txt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Content-Disposition: attachment; filename=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В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ложение.txt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Content-Transfer-Encoding: base64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6+7m5e3o5SDqIO/o8fzs8w==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--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MyMIMEBoundary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--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C:	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S:	250 OK id=1NZRW2-000Ioa-00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POP3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96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31540" y="800708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it-IT" i="1" dirty="0" smtClean="0"/>
              <a:t>Post Office Protocol Version 3</a:t>
            </a:r>
            <a:r>
              <a:rPr lang="it-IT" dirty="0" smtClean="0"/>
              <a:t> - </a:t>
            </a:r>
            <a:r>
              <a:rPr lang="ru-RU" dirty="0" smtClean="0"/>
              <a:t>стандартный Интернет-протокол прикладного уровня, используемый для извлечения электронного сообщения с удаленного сервера по TCP/IP-соединению.</a:t>
            </a:r>
            <a:endParaRPr lang="en-US" dirty="0" smtClean="0"/>
          </a:p>
          <a:p>
            <a:pPr indent="355600" algn="just"/>
            <a:r>
              <a:rPr lang="ru-RU" dirty="0" smtClean="0"/>
              <a:t>Сервер прослушивает порт 110.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31540" y="2096852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algn="just"/>
            <a:r>
              <a:rPr lang="ru-RU" dirty="0" smtClean="0"/>
              <a:t>POP поддерживает простые требования «</a:t>
            </a:r>
            <a:r>
              <a:rPr lang="ru-RU" dirty="0" err="1" smtClean="0"/>
              <a:t>загрузи-и-удали</a:t>
            </a:r>
            <a:r>
              <a:rPr lang="ru-RU" dirty="0" smtClean="0"/>
              <a:t>» для доступа к удаленным почтовым ящикам.</a:t>
            </a:r>
            <a:endParaRPr lang="ru-RU" i="1" dirty="0"/>
          </a:p>
        </p:txBody>
      </p:sp>
      <p:sp>
        <p:nvSpPr>
          <p:cNvPr id="192513" name="Rectangle 1"/>
          <p:cNvSpPr>
            <a:spLocks noChangeArrowheads="1"/>
          </p:cNvSpPr>
          <p:nvPr/>
        </p:nvSpPr>
        <p:spPr bwMode="auto">
          <a:xfrm>
            <a:off x="431540" y="3063443"/>
            <a:ext cx="828092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В протоколе POP3 предусмотрено 3 состояния сеанса: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Авторизация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 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Клиент проходит процедуру аутентификации.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Транзакция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 </a:t>
            </a: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Клиент получает информацию о состоянии почтового ящика, принимает и удаляет почту.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Обновление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 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Сервер удаляет выбранные письма и закрывает соединение.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</a:t>
            </a:r>
            <a:r>
              <a:rPr lang="en-US" dirty="0" smtClean="0"/>
              <a:t>POP3-</a:t>
            </a:r>
            <a:r>
              <a:rPr lang="ru-RU" dirty="0" smtClean="0"/>
              <a:t>сессии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97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31540" y="908720"/>
            <a:ext cx="828092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0070C0"/>
                </a:solidFill>
              </a:rPr>
              <a:t>S: &lt;</a:t>
            </a:r>
            <a:r>
              <a:rPr lang="ru-RU" dirty="0" smtClean="0">
                <a:solidFill>
                  <a:srgbClr val="0070C0"/>
                </a:solidFill>
              </a:rPr>
              <a:t>Сервер ожидает входящие соединения на порту 110&gt;</a:t>
            </a:r>
          </a:p>
          <a:p>
            <a:r>
              <a:rPr lang="it-IT" dirty="0" smtClean="0"/>
              <a:t>C: &lt;</a:t>
            </a:r>
            <a:r>
              <a:rPr lang="ru-RU" dirty="0" smtClean="0"/>
              <a:t>подключается к серверу&gt;</a:t>
            </a:r>
          </a:p>
          <a:p>
            <a:r>
              <a:rPr lang="it-IT" dirty="0" smtClean="0">
                <a:solidFill>
                  <a:srgbClr val="0070C0"/>
                </a:solidFill>
              </a:rPr>
              <a:t>S: +OK POP3 server ready 1896.697170952@dbc.mtview.ca.us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it-IT" dirty="0" smtClean="0"/>
              <a:t>C: APOP mrose c4c9334bac560ecc979e58001b3e22fb</a:t>
            </a:r>
            <a:endParaRPr lang="ru-RU" dirty="0" smtClean="0"/>
          </a:p>
          <a:p>
            <a:r>
              <a:rPr lang="it-IT" dirty="0" smtClean="0">
                <a:solidFill>
                  <a:srgbClr val="0070C0"/>
                </a:solidFill>
              </a:rPr>
              <a:t>S: +OK mrose's maildrop has 2 messages (320 octets)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it-IT" dirty="0" smtClean="0"/>
              <a:t>C: STAT</a:t>
            </a:r>
            <a:endParaRPr lang="ru-RU" dirty="0" smtClean="0"/>
          </a:p>
          <a:p>
            <a:r>
              <a:rPr lang="it-IT" dirty="0" smtClean="0">
                <a:solidFill>
                  <a:srgbClr val="0070C0"/>
                </a:solidFill>
              </a:rPr>
              <a:t>S: +OK 2 320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it-IT" dirty="0" smtClean="0"/>
              <a:t>C: LIST</a:t>
            </a:r>
            <a:endParaRPr lang="ru-RU" dirty="0" smtClean="0"/>
          </a:p>
          <a:p>
            <a:r>
              <a:rPr lang="it-IT" dirty="0" smtClean="0">
                <a:solidFill>
                  <a:srgbClr val="0070C0"/>
                </a:solidFill>
              </a:rPr>
              <a:t>S: +OK 2 messages (320 octets)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it-IT" dirty="0" smtClean="0">
                <a:solidFill>
                  <a:srgbClr val="0070C0"/>
                </a:solidFill>
              </a:rPr>
              <a:t>S: 1 120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it-IT" dirty="0" smtClean="0">
                <a:solidFill>
                  <a:srgbClr val="0070C0"/>
                </a:solidFill>
              </a:rPr>
              <a:t>S: 2 200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it-IT" dirty="0" smtClean="0">
                <a:solidFill>
                  <a:srgbClr val="0070C0"/>
                </a:solidFill>
              </a:rPr>
              <a:t>S: . 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it-IT" dirty="0" smtClean="0"/>
              <a:t>C: RETR 1</a:t>
            </a:r>
            <a:endParaRPr lang="ru-RU" dirty="0" smtClean="0"/>
          </a:p>
          <a:p>
            <a:r>
              <a:rPr lang="it-IT" dirty="0" smtClean="0">
                <a:solidFill>
                  <a:srgbClr val="0070C0"/>
                </a:solidFill>
              </a:rPr>
              <a:t>S: +OK 120 octets 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it-IT" dirty="0" smtClean="0">
                <a:solidFill>
                  <a:srgbClr val="0070C0"/>
                </a:solidFill>
              </a:rPr>
              <a:t>S: &lt;</a:t>
            </a:r>
            <a:r>
              <a:rPr lang="ru-RU" dirty="0" smtClean="0">
                <a:solidFill>
                  <a:srgbClr val="0070C0"/>
                </a:solidFill>
              </a:rPr>
              <a:t>сервер передаёт сообщение 1&gt; </a:t>
            </a:r>
          </a:p>
          <a:p>
            <a:r>
              <a:rPr lang="it-IT" dirty="0" smtClean="0">
                <a:solidFill>
                  <a:srgbClr val="0070C0"/>
                </a:solidFill>
              </a:rPr>
              <a:t>S: . 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it-IT" dirty="0" smtClean="0"/>
              <a:t>C: DELE 1 </a:t>
            </a:r>
            <a:endParaRPr lang="ru-RU" dirty="0" smtClean="0"/>
          </a:p>
          <a:p>
            <a:r>
              <a:rPr lang="it-IT" dirty="0" smtClean="0">
                <a:solidFill>
                  <a:srgbClr val="0070C0"/>
                </a:solidFill>
              </a:rPr>
              <a:t>S: +OK message 1 deleted </a:t>
            </a:r>
            <a:endParaRPr lang="ru-RU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</a:t>
            </a:r>
            <a:r>
              <a:rPr lang="en-US" dirty="0" smtClean="0"/>
              <a:t>POP3-</a:t>
            </a:r>
            <a:r>
              <a:rPr lang="ru-RU" dirty="0" smtClean="0"/>
              <a:t>сессии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98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31540" y="908720"/>
            <a:ext cx="82809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C: RETR 2 </a:t>
            </a:r>
            <a:endParaRPr lang="ru-RU" dirty="0" smtClean="0"/>
          </a:p>
          <a:p>
            <a:r>
              <a:rPr lang="it-IT" dirty="0" smtClean="0">
                <a:solidFill>
                  <a:srgbClr val="0070C0"/>
                </a:solidFill>
              </a:rPr>
              <a:t>S: +OK 200 octets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it-IT" dirty="0" smtClean="0">
                <a:solidFill>
                  <a:srgbClr val="0070C0"/>
                </a:solidFill>
              </a:rPr>
              <a:t>S: &lt;</a:t>
            </a:r>
            <a:r>
              <a:rPr lang="ru-RU" dirty="0" smtClean="0">
                <a:solidFill>
                  <a:srgbClr val="0070C0"/>
                </a:solidFill>
              </a:rPr>
              <a:t>сервер передаёт сообщение 2&gt;</a:t>
            </a:r>
          </a:p>
          <a:p>
            <a:r>
              <a:rPr lang="it-IT" dirty="0" smtClean="0">
                <a:solidFill>
                  <a:srgbClr val="0070C0"/>
                </a:solidFill>
              </a:rPr>
              <a:t>S: . 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it-IT" dirty="0" smtClean="0"/>
              <a:t>C: DELE 2</a:t>
            </a:r>
            <a:endParaRPr lang="ru-RU" dirty="0" smtClean="0"/>
          </a:p>
          <a:p>
            <a:r>
              <a:rPr lang="it-IT" dirty="0" smtClean="0">
                <a:solidFill>
                  <a:srgbClr val="0070C0"/>
                </a:solidFill>
              </a:rPr>
              <a:t>S: +OK message 2 deleted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it-IT" dirty="0" smtClean="0"/>
              <a:t>C: QUIT</a:t>
            </a:r>
            <a:endParaRPr lang="ru-RU" dirty="0" smtClean="0"/>
          </a:p>
          <a:p>
            <a:r>
              <a:rPr lang="it-IT" dirty="0" smtClean="0">
                <a:solidFill>
                  <a:srgbClr val="0070C0"/>
                </a:solidFill>
              </a:rPr>
              <a:t>S: +OK dewey POP3 server signing off (maildrop empty)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it-IT" dirty="0" smtClean="0"/>
              <a:t>C: &lt;</a:t>
            </a:r>
            <a:r>
              <a:rPr lang="ru-RU" dirty="0" smtClean="0"/>
              <a:t>закрывает соединение&gt;</a:t>
            </a:r>
          </a:p>
          <a:p>
            <a:r>
              <a:rPr lang="it-IT" dirty="0" smtClean="0">
                <a:solidFill>
                  <a:srgbClr val="0070C0"/>
                </a:solidFill>
              </a:rPr>
              <a:t>S: &lt;</a:t>
            </a:r>
            <a:r>
              <a:rPr lang="ru-RU" dirty="0" smtClean="0">
                <a:solidFill>
                  <a:srgbClr val="0070C0"/>
                </a:solidFill>
              </a:rPr>
              <a:t>продолжает ждать входящие соединения&gt;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Варианты аутентификации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D0455-737D-4DB9-B431-BAF730AA86B2}" type="slidenum">
              <a:rPr lang="ru-RU" smtClean="0"/>
              <a:pPr/>
              <a:t>99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67544" y="1023860"/>
          <a:ext cx="8244916" cy="3233232"/>
        </p:xfrm>
        <a:graphic>
          <a:graphicData uri="http://schemas.openxmlformats.org/drawingml/2006/table">
            <a:tbl>
              <a:tblPr/>
              <a:tblGrid>
                <a:gridCol w="1008112"/>
                <a:gridCol w="2773647"/>
                <a:gridCol w="4463157"/>
              </a:tblGrid>
              <a:tr h="18002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Команда</a:t>
                      </a:r>
                      <a:endParaRPr lang="ru-RU" sz="1800" dirty="0"/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Аргументы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Возможные ответы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550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Аутентификация открытым текстом</a:t>
                      </a:r>
                      <a:endParaRPr lang="it-IT" sz="1800" dirty="0"/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550">
                <a:tc>
                  <a:txBody>
                    <a:bodyPr/>
                    <a:lstStyle/>
                    <a:p>
                      <a:r>
                        <a:rPr lang="it-IT" sz="1800" dirty="0"/>
                        <a:t>USER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[имя] 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+</a:t>
                      </a:r>
                      <a:r>
                        <a:rPr lang="en-US" sz="1800" dirty="0"/>
                        <a:t>OK name is a valid </a:t>
                      </a:r>
                      <a:r>
                        <a:rPr lang="en-US" sz="1800" dirty="0" smtClean="0"/>
                        <a:t>mailbox</a:t>
                      </a:r>
                      <a:endParaRPr lang="ru-RU" sz="1800" dirty="0" smtClean="0"/>
                    </a:p>
                    <a:p>
                      <a:r>
                        <a:rPr lang="en-US" sz="1800" dirty="0" smtClean="0"/>
                        <a:t>-</a:t>
                      </a:r>
                      <a:r>
                        <a:rPr lang="en-US" sz="1800" dirty="0"/>
                        <a:t>ERR never heard of mailbox name 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114">
                <a:tc>
                  <a:txBody>
                    <a:bodyPr/>
                    <a:lstStyle/>
                    <a:p>
                      <a:r>
                        <a:rPr lang="it-IT" sz="1800"/>
                        <a:t>PASS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[пароль] 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+</a:t>
                      </a:r>
                      <a:r>
                        <a:rPr lang="en-US" sz="1800" dirty="0"/>
                        <a:t>OK </a:t>
                      </a:r>
                      <a:r>
                        <a:rPr lang="en-US" sz="1800" dirty="0" err="1"/>
                        <a:t>maildrop</a:t>
                      </a:r>
                      <a:r>
                        <a:rPr lang="en-US" sz="1800" dirty="0"/>
                        <a:t> locked and </a:t>
                      </a:r>
                      <a:r>
                        <a:rPr lang="en-US" sz="1800" dirty="0" smtClean="0"/>
                        <a:t>ready</a:t>
                      </a:r>
                      <a:endParaRPr lang="ru-RU" sz="1800" dirty="0" smtClean="0"/>
                    </a:p>
                    <a:p>
                      <a:r>
                        <a:rPr lang="en-US" sz="1800" dirty="0" smtClean="0"/>
                        <a:t>-</a:t>
                      </a:r>
                      <a:r>
                        <a:rPr lang="en-US" sz="1800" dirty="0"/>
                        <a:t>ERR invalid </a:t>
                      </a:r>
                      <a:r>
                        <a:rPr lang="en-US" sz="1800" dirty="0" smtClean="0"/>
                        <a:t>password</a:t>
                      </a:r>
                      <a:endParaRPr lang="ru-RU" sz="1800" dirty="0" smtClean="0"/>
                    </a:p>
                    <a:p>
                      <a:r>
                        <a:rPr lang="en-US" sz="1800" dirty="0" smtClean="0"/>
                        <a:t>-</a:t>
                      </a:r>
                      <a:r>
                        <a:rPr lang="en-US" sz="1800" dirty="0"/>
                        <a:t>ERR unable to lock </a:t>
                      </a:r>
                      <a:r>
                        <a:rPr lang="en-US" sz="1800" dirty="0" err="1"/>
                        <a:t>maildrop</a:t>
                      </a:r>
                      <a:r>
                        <a:rPr lang="en-US" sz="1800" dirty="0"/>
                        <a:t> </a:t>
                      </a:r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114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Аутентификация с зашифрованным паролем </a:t>
                      </a:r>
                      <a:endParaRPr lang="it-IT" sz="1800" dirty="0"/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114">
                <a:tc>
                  <a:txBody>
                    <a:bodyPr/>
                    <a:lstStyle/>
                    <a:p>
                      <a:r>
                        <a:rPr lang="it-IT" sz="1800" smtClean="0"/>
                        <a:t>APOP </a:t>
                      </a:r>
                      <a:endParaRPr lang="it-IT" sz="1800" dirty="0"/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[имя] [</a:t>
                      </a:r>
                      <a:r>
                        <a:rPr lang="it-IT" sz="1800" dirty="0" smtClean="0"/>
                        <a:t>digest] </a:t>
                      </a:r>
                      <a:endParaRPr lang="it-IT" sz="1800" dirty="0"/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+OK </a:t>
                      </a:r>
                      <a:r>
                        <a:rPr lang="en-US" sz="1800" dirty="0" err="1" smtClean="0"/>
                        <a:t>maildrop</a:t>
                      </a:r>
                      <a:r>
                        <a:rPr lang="en-US" sz="1800" dirty="0" smtClean="0"/>
                        <a:t> has n message</a:t>
                      </a:r>
                      <a:endParaRPr lang="ru-RU" sz="1800" dirty="0" smtClean="0"/>
                    </a:p>
                    <a:p>
                      <a:r>
                        <a:rPr lang="en-US" sz="1800" dirty="0" smtClean="0"/>
                        <a:t>-ERR password </a:t>
                      </a:r>
                      <a:r>
                        <a:rPr lang="en-US" sz="1800" dirty="0" err="1" smtClean="0"/>
                        <a:t>suplied</a:t>
                      </a:r>
                      <a:r>
                        <a:rPr lang="en-US" sz="1800" dirty="0" smtClean="0"/>
                        <a:t> for [</a:t>
                      </a:r>
                      <a:r>
                        <a:rPr lang="en-US" sz="1800" dirty="0" err="1" smtClean="0"/>
                        <a:t>имя</a:t>
                      </a:r>
                      <a:r>
                        <a:rPr lang="en-US" sz="1800" dirty="0" smtClean="0"/>
                        <a:t>] is incorrect </a:t>
                      </a:r>
                      <a:endParaRPr lang="en-US" sz="1800" dirty="0"/>
                    </a:p>
                  </a:txBody>
                  <a:tcPr marL="21503" marR="21503" marT="10751" marB="107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9681" name="Rectangle 1"/>
          <p:cNvSpPr>
            <a:spLocks noChangeArrowheads="1"/>
          </p:cNvSpPr>
          <p:nvPr/>
        </p:nvSpPr>
        <p:spPr bwMode="auto">
          <a:xfrm>
            <a:off x="431539" y="4473116"/>
            <a:ext cx="83169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C: USER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mrose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S +OK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User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accepted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C: PASS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mrosepass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S +OK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Pass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itchFamily="34" charset="0"/>
              </a:rPr>
              <a:t>accepted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</a:t>
            </a:r>
          </a:p>
        </p:txBody>
      </p:sp>
      <p:sp>
        <p:nvSpPr>
          <p:cNvPr id="199682" name="Rectangle 2"/>
          <p:cNvSpPr>
            <a:spLocks noChangeArrowheads="1"/>
          </p:cNvSpPr>
          <p:nvPr/>
        </p:nvSpPr>
        <p:spPr bwMode="auto">
          <a:xfrm>
            <a:off x="431540" y="5893242"/>
            <a:ext cx="828092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C: APOP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mrose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c4c9334bac560ecc979e58001b3e22fb</a:t>
            </a:r>
            <a:endParaRPr lang="ru-RU" dirty="0" smtClean="0">
              <a:latin typeface="+mj-lt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FF"/>
                </a:solidFill>
                <a:latin typeface="+mj-lt"/>
              </a:rPr>
              <a:t>S: +OK </a:t>
            </a:r>
            <a:r>
              <a:rPr lang="en-US" dirty="0" err="1" smtClean="0">
                <a:solidFill>
                  <a:srgbClr val="0000FF"/>
                </a:solidFill>
                <a:latin typeface="+mj-lt"/>
              </a:rPr>
              <a:t>mrose's</a:t>
            </a:r>
            <a:r>
              <a:rPr lang="en-US" dirty="0" smtClean="0">
                <a:solidFill>
                  <a:srgbClr val="0000FF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+mj-lt"/>
              </a:rPr>
              <a:t>maildrop</a:t>
            </a:r>
            <a:r>
              <a:rPr lang="en-US" dirty="0" smtClean="0">
                <a:solidFill>
                  <a:srgbClr val="0000FF"/>
                </a:solidFill>
                <a:latin typeface="+mj-lt"/>
              </a:rPr>
              <a:t> has 2 messages (320 octets)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8961</TotalTime>
  <Words>8664</Words>
  <Application>Microsoft Office PowerPoint</Application>
  <PresentationFormat>Экран (4:3)</PresentationFormat>
  <Paragraphs>1660</Paragraphs>
  <Slides>105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105</vt:i4>
      </vt:variant>
    </vt:vector>
  </HeadingPairs>
  <TitlesOfParts>
    <vt:vector size="106" baseType="lpstr">
      <vt:lpstr>Тема Office</vt:lpstr>
      <vt:lpstr>Интернет-технологии</vt:lpstr>
      <vt:lpstr>Лекция 1</vt:lpstr>
      <vt:lpstr>Основные понятия</vt:lpstr>
      <vt:lpstr>Классификации компьютерных сетей</vt:lpstr>
      <vt:lpstr>Особенности локальных и глобальных сетей</vt:lpstr>
      <vt:lpstr>Методы коммутации</vt:lpstr>
      <vt:lpstr>Коммутация каналов</vt:lpstr>
      <vt:lpstr>Коммутация пакетов</vt:lpstr>
      <vt:lpstr> Internet </vt:lpstr>
      <vt:lpstr>Развитие сети Интернет</vt:lpstr>
      <vt:lpstr>Intranet</vt:lpstr>
      <vt:lpstr>Беспроводная связь</vt:lpstr>
      <vt:lpstr>Топология локальных сетей</vt:lpstr>
      <vt:lpstr>Примеры сложной топологии сети</vt:lpstr>
      <vt:lpstr>Лекция 2</vt:lpstr>
      <vt:lpstr>Основные сетевые устройства</vt:lpstr>
      <vt:lpstr>Витая пара</vt:lpstr>
      <vt:lpstr>Коаксиальный кабель</vt:lpstr>
      <vt:lpstr>Оптоволоконный кабель</vt:lpstr>
      <vt:lpstr>Беспроводная связь</vt:lpstr>
      <vt:lpstr>Промежуточные сетевые устройства</vt:lpstr>
      <vt:lpstr>Обобщённая структура сети Интернет</vt:lpstr>
      <vt:lpstr>Автономная система (AS)</vt:lpstr>
      <vt:lpstr>Разделение сети на зоны</vt:lpstr>
      <vt:lpstr>Маршрутизация</vt:lpstr>
      <vt:lpstr>Протокол IP</vt:lpstr>
      <vt:lpstr>IP-адресация</vt:lpstr>
      <vt:lpstr>IP-адресация версии 4</vt:lpstr>
      <vt:lpstr>Классовая система адресации</vt:lpstr>
      <vt:lpstr>Бесклассовая система адресации</vt:lpstr>
      <vt:lpstr>Специальные адреса</vt:lpstr>
      <vt:lpstr>Типы IP-адресов</vt:lpstr>
      <vt:lpstr>IP-адресация версии 6</vt:lpstr>
      <vt:lpstr>Типы IPv6-адресов</vt:lpstr>
      <vt:lpstr>Динамическое назначение IP-адресов (DHCP)</vt:lpstr>
      <vt:lpstr>Слайд 36</vt:lpstr>
      <vt:lpstr>Пример получения адреса</vt:lpstr>
      <vt:lpstr>Эталонная модель взаимодействия открытых систем </vt:lpstr>
      <vt:lpstr>Взаимодействие уровней</vt:lpstr>
      <vt:lpstr>Стек протоколов TCP/IP</vt:lpstr>
      <vt:lpstr>Структура пакета</vt:lpstr>
      <vt:lpstr>Сессия передачи данных</vt:lpstr>
      <vt:lpstr>Транспортный уровень (инкапсуляция)</vt:lpstr>
      <vt:lpstr>Транспортный уровень (деинкапсуляция)</vt:lpstr>
      <vt:lpstr>Основные протоколы транспортного уровня</vt:lpstr>
      <vt:lpstr>Порт</vt:lpstr>
      <vt:lpstr>Система доменных имен (DNS)</vt:lpstr>
      <vt:lpstr>Иерархия доменных имен</vt:lpstr>
      <vt:lpstr>Домены верхнего уровня</vt:lpstr>
      <vt:lpstr>Правила записи доменных имен</vt:lpstr>
      <vt:lpstr>DNS-сервер</vt:lpstr>
      <vt:lpstr>Динамический DNS</vt:lpstr>
      <vt:lpstr>Распределение имен</vt:lpstr>
      <vt:lpstr>nslookup</vt:lpstr>
      <vt:lpstr>Файл hosts</vt:lpstr>
      <vt:lpstr>URL</vt:lpstr>
      <vt:lpstr>Кодирование URL</vt:lpstr>
      <vt:lpstr>Нормализация URL</vt:lpstr>
      <vt:lpstr>Нормализация URL (продолжение)</vt:lpstr>
      <vt:lpstr>URL или URI?</vt:lpstr>
      <vt:lpstr>Всемирная паутина (WWW)</vt:lpstr>
      <vt:lpstr>Архитектура WWW</vt:lpstr>
      <vt:lpstr>Войны браузеров</vt:lpstr>
      <vt:lpstr>Веб-страница</vt:lpstr>
      <vt:lpstr>Cookies</vt:lpstr>
      <vt:lpstr>Протокол HTTP</vt:lpstr>
      <vt:lpstr>Соединение HTTP</vt:lpstr>
      <vt:lpstr>HTTP-сообщение</vt:lpstr>
      <vt:lpstr>Методы HTTP</vt:lpstr>
      <vt:lpstr>Коды состояния</vt:lpstr>
      <vt:lpstr>MIME</vt:lpstr>
      <vt:lpstr>Пример запроса информации о документе</vt:lpstr>
      <vt:lpstr>Пример запроса HTML-документа</vt:lpstr>
      <vt:lpstr>Запрос на докачку файла (частичный GET)</vt:lpstr>
      <vt:lpstr>Преимущества и недостатки HTTP</vt:lpstr>
      <vt:lpstr>FTP</vt:lpstr>
      <vt:lpstr>Порядок установления соединений</vt:lpstr>
      <vt:lpstr>Пример активного соединения</vt:lpstr>
      <vt:lpstr>Пример пассивного соединения</vt:lpstr>
      <vt:lpstr>Аутентификация</vt:lpstr>
      <vt:lpstr>Команды</vt:lpstr>
      <vt:lpstr>Отклики</vt:lpstr>
      <vt:lpstr>Пример FTP диалога</vt:lpstr>
      <vt:lpstr>Безопасность</vt:lpstr>
      <vt:lpstr>Программное обеспечение</vt:lpstr>
      <vt:lpstr>Схема обмена электронной почтой</vt:lpstr>
      <vt:lpstr>Агент пользователя</vt:lpstr>
      <vt:lpstr>SMTP</vt:lpstr>
      <vt:lpstr>Пример SMTP-сессии</vt:lpstr>
      <vt:lpstr>Фазы передачи почты</vt:lpstr>
      <vt:lpstr>Адресация</vt:lpstr>
      <vt:lpstr>ESMTP</vt:lpstr>
      <vt:lpstr>Расширение MIME</vt:lpstr>
      <vt:lpstr>Отправка сообщения с вложениями</vt:lpstr>
      <vt:lpstr>Отправка сообщения с вложениями</vt:lpstr>
      <vt:lpstr>POP3</vt:lpstr>
      <vt:lpstr>Пример POP3-сессии</vt:lpstr>
      <vt:lpstr>Пример POP3-сессии</vt:lpstr>
      <vt:lpstr>Варианты аутентификации</vt:lpstr>
      <vt:lpstr>Команды и ответы POP3</vt:lpstr>
      <vt:lpstr>IMAP</vt:lpstr>
      <vt:lpstr>Основные отличия POP3 и IMAP</vt:lpstr>
      <vt:lpstr>Атрибуты сообщений</vt:lpstr>
      <vt:lpstr>Флаги сообщения</vt:lpstr>
      <vt:lpstr>Взаимодействие сервера и клиента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Локальные, корпоративные и глобальные компьютерные сети</dc:title>
  <dc:creator>Анастасия</dc:creator>
  <cp:lastModifiedBy>student</cp:lastModifiedBy>
  <cp:revision>903</cp:revision>
  <dcterms:created xsi:type="dcterms:W3CDTF">2013-02-10T22:04:26Z</dcterms:created>
  <dcterms:modified xsi:type="dcterms:W3CDTF">2014-04-09T09:47:08Z</dcterms:modified>
</cp:coreProperties>
</file>