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8" r:id="rId3"/>
    <p:sldId id="257" r:id="rId4"/>
    <p:sldId id="271" r:id="rId5"/>
    <p:sldId id="269" r:id="rId6"/>
    <p:sldId id="272" r:id="rId7"/>
    <p:sldId id="270" r:id="rId8"/>
    <p:sldId id="273" r:id="rId9"/>
    <p:sldId id="274" r:id="rId10"/>
    <p:sldId id="268" r:id="rId11"/>
    <p:sldId id="259" r:id="rId12"/>
    <p:sldId id="264" r:id="rId13"/>
    <p:sldId id="263" r:id="rId14"/>
    <p:sldId id="265" r:id="rId15"/>
    <p:sldId id="266" r:id="rId16"/>
    <p:sldId id="267" r:id="rId17"/>
    <p:sldId id="262" r:id="rId18"/>
    <p:sldId id="275" r:id="rId19"/>
    <p:sldId id="276" r:id="rId20"/>
    <p:sldId id="278" r:id="rId21"/>
    <p:sldId id="279" r:id="rId22"/>
    <p:sldId id="260" r:id="rId23"/>
    <p:sldId id="277" r:id="rId24"/>
    <p:sldId id="261" r:id="rId25"/>
    <p:sldId id="280" r:id="rId26"/>
    <p:sldId id="281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82" r:id="rId37"/>
    <p:sldId id="293" r:id="rId38"/>
    <p:sldId id="294" r:id="rId39"/>
    <p:sldId id="295" r:id="rId40"/>
    <p:sldId id="298" r:id="rId41"/>
    <p:sldId id="297" r:id="rId42"/>
    <p:sldId id="29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C0C0C0"/>
    <a:srgbClr val="FF8080"/>
    <a:srgbClr val="800080"/>
    <a:srgbClr val="008080"/>
    <a:srgbClr val="808000"/>
    <a:srgbClr val="000080"/>
    <a:srgbClr val="008000"/>
    <a:srgbClr val="800000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784" autoAdjust="0"/>
    <p:restoredTop sz="94660"/>
  </p:normalViewPr>
  <p:slideViewPr>
    <p:cSldViewPr>
      <p:cViewPr>
        <p:scale>
          <a:sx n="90" d="100"/>
          <a:sy n="90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114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B4995-4970-4694-A851-B9B409A0571D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DA505-D565-4CA9-8820-786D8BF174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2BCAF-F0C8-4081-B2F9-892825B497EE}" type="datetimeFigureOut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F4160-7970-423F-AD80-0061F8249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3568" y="6492875"/>
            <a:ext cx="1224136" cy="365125"/>
          </a:xfrm>
        </p:spPr>
        <p:txBody>
          <a:bodyPr/>
          <a:lstStyle/>
          <a:p>
            <a:fld id="{309F8D7D-4ED9-4424-9A48-9335DA2CED1F}" type="datetime1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07704" y="6492875"/>
            <a:ext cx="7236296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7504" y="6093296"/>
            <a:ext cx="720080" cy="432048"/>
          </a:xfrm>
        </p:spPr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9A4C0-673C-48ED-A773-6854A488C9AA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84759-5F1C-4517-8686-C3F9DBD3F73E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9EAD-6BF2-40FE-9577-9E77BE18D71E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572" y="3501008"/>
            <a:ext cx="7772400" cy="2556284"/>
          </a:xfrm>
        </p:spPr>
        <p:txBody>
          <a:bodyPr anchor="t">
            <a:normAutofit/>
          </a:bodyPr>
          <a:lstStyle>
            <a:lvl1pPr algn="l">
              <a:defRPr sz="3200" b="1" cap="none" baseline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9572" y="1916832"/>
            <a:ext cx="7772400" cy="1500187"/>
          </a:xfr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ru-RU" sz="2800" b="0" u="sng" kern="1200" cap="none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A819F-F9AB-4F17-A605-DF841A8E0D70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E0F19-F797-49A7-90F1-59C6611B75D7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458A-5A36-40E8-9835-104EF1A0DF41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496944" cy="76355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063E5-C0F9-4352-BE97-63AB357E1B42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EA7EE-23A9-4006-BEC5-FC03B2E920DF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FB592-43FD-4644-B526-C027595355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496944" cy="90872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9208" y="980728"/>
            <a:ext cx="8363272" cy="532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3568" y="6492875"/>
            <a:ext cx="1296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1009E3AE-0F02-421B-99B9-87516A72FA81}" type="datetime1">
              <a:rPr lang="ru-RU" smtClean="0"/>
              <a:pPr/>
              <a:t>28.03.2014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07704" y="6492875"/>
            <a:ext cx="7236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ru-RU" sz="1800" kern="12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107504" cy="6858000"/>
          </a:xfrm>
          <a:prstGeom prst="rect">
            <a:avLst/>
          </a:prstGeom>
          <a:solidFill>
            <a:srgbClr val="F79646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0"/>
            <a:ext cx="72008" cy="6858000"/>
          </a:xfrm>
          <a:prstGeom prst="rect">
            <a:avLst/>
          </a:prstGeom>
          <a:solidFill>
            <a:srgbClr val="F79646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323528" y="0"/>
            <a:ext cx="36000" cy="6858000"/>
          </a:xfrm>
          <a:prstGeom prst="rect">
            <a:avLst/>
          </a:prstGeom>
          <a:solidFill>
            <a:srgbClr val="F79646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95536" y="0"/>
            <a:ext cx="18000" cy="6858000"/>
          </a:xfrm>
          <a:prstGeom prst="rect">
            <a:avLst/>
          </a:prstGeom>
          <a:solidFill>
            <a:srgbClr val="F79646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 userDrawn="1"/>
        </p:nvSpPr>
        <p:spPr>
          <a:xfrm>
            <a:off x="72008" y="6234436"/>
            <a:ext cx="576064" cy="576064"/>
          </a:xfrm>
          <a:prstGeom prst="ellipse">
            <a:avLst/>
          </a:prstGeom>
          <a:solidFill>
            <a:srgbClr val="8BD157">
              <a:alpha val="89804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306444"/>
            <a:ext cx="720080" cy="432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i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04031D58-EDA9-4F69-B289-F3FD0011612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Овал 11"/>
          <p:cNvSpPr/>
          <p:nvPr userDrawn="1"/>
        </p:nvSpPr>
        <p:spPr>
          <a:xfrm>
            <a:off x="720080" y="6234436"/>
            <a:ext cx="288032" cy="288032"/>
          </a:xfrm>
          <a:prstGeom prst="ellipse">
            <a:avLst/>
          </a:prstGeom>
          <a:solidFill>
            <a:srgbClr val="FFFF00">
              <a:alpha val="80000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 userDrawn="1"/>
        </p:nvSpPr>
        <p:spPr>
          <a:xfrm>
            <a:off x="648072" y="6522468"/>
            <a:ext cx="144016" cy="14401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1259632" y="6381328"/>
            <a:ext cx="7884368" cy="7200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ln>
            <a:noFill/>
          </a:ln>
          <a:solidFill>
            <a:srgbClr val="8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n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smtClean="0"/>
              <a:t>Высокоуровневая компьютерная </a:t>
            </a:r>
            <a:r>
              <a:rPr lang="ru-RU" sz="3200" dirty="0" smtClean="0"/>
              <a:t>графика, анимация и средства мультипликации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Пыль Кантора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6" name="Picture 2" descr="http://multifractals.narod.ru/RF/imagesFRM/Image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00" y="1712889"/>
            <a:ext cx="7752274" cy="3468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Геометрические фракталы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7213" y="836577"/>
            <a:ext cx="7594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Этот тип фракталов получается путем простых геометрических построений.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0700" y="1457298"/>
            <a:ext cx="3541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Берется начальная фигура (аксиома, затравка).</a:t>
            </a:r>
          </a:p>
          <a:p>
            <a:endParaRPr lang="ru-RU" dirty="0" smtClean="0"/>
          </a:p>
          <a:p>
            <a:r>
              <a:rPr lang="ru-RU" dirty="0" smtClean="0"/>
              <a:t>К каждой линии применяется некоторое правило, по которому из нее получаются другие линии. </a:t>
            </a:r>
          </a:p>
          <a:p>
            <a:r>
              <a:rPr lang="ru-RU" dirty="0" smtClean="0"/>
              <a:t>К полученным линиям правила применяются повторно.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46669" y="1274733"/>
            <a:ext cx="3359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Триадная</a:t>
            </a:r>
            <a:r>
              <a:rPr lang="ru-RU" b="1" dirty="0" smtClean="0"/>
              <a:t> кривая</a:t>
            </a:r>
            <a:br>
              <a:rPr lang="ru-RU" b="1" dirty="0" smtClean="0"/>
            </a:br>
            <a:r>
              <a:rPr lang="ru-RU" b="1" dirty="0" smtClean="0"/>
              <a:t>(</a:t>
            </a:r>
            <a:r>
              <a:rPr lang="ru-RU" b="1" dirty="0" err="1" smtClean="0"/>
              <a:t>кривая</a:t>
            </a:r>
            <a:r>
              <a:rPr lang="ru-RU" b="1" dirty="0" smtClean="0"/>
              <a:t> </a:t>
            </a:r>
            <a:r>
              <a:rPr lang="ru-RU" b="1" dirty="0" err="1" smtClean="0"/>
              <a:t>Хельги</a:t>
            </a:r>
            <a:r>
              <a:rPr lang="ru-RU" b="1" dirty="0" smtClean="0"/>
              <a:t> фон Кох)</a:t>
            </a:r>
            <a:endParaRPr lang="ru-RU" dirty="0"/>
          </a:p>
        </p:txBody>
      </p:sp>
      <p:pic>
        <p:nvPicPr>
          <p:cNvPr id="113666" name="Picture 2" descr="http://www.zhaba.ru/site_data/10667/objects_images/2/a/2/original/2a2ff9c739df4c40fb2d2437cd65935b_391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078" y="1885988"/>
            <a:ext cx="3810000" cy="4391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Снежинка Кох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6" name="Picture 2" descr="http://novosti-n.mk.ua/upload/ukraine/164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4187" y="690525"/>
            <a:ext cx="2898982" cy="2592423"/>
          </a:xfrm>
          <a:prstGeom prst="rect">
            <a:avLst/>
          </a:prstGeom>
          <a:noFill/>
        </p:spPr>
      </p:pic>
      <p:pic>
        <p:nvPicPr>
          <p:cNvPr id="162818" name="Picture 2" descr="http://fr.academic.ru/pictures/frwiki/83/Solko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0818" y="946116"/>
            <a:ext cx="4710177" cy="4710178"/>
          </a:xfrm>
          <a:prstGeom prst="rect">
            <a:avLst/>
          </a:prstGeom>
          <a:noFill/>
        </p:spPr>
      </p:pic>
      <p:pic>
        <p:nvPicPr>
          <p:cNvPr id="162820" name="Picture 4" descr="http://www.conlabora.net/blogs/media/blogs/conlabora/immagini/fiocco_ko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674" y="3209922"/>
            <a:ext cx="2884527" cy="2884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Салфетка </a:t>
            </a:r>
            <a:r>
              <a:rPr lang="ru-RU" dirty="0" err="1" smtClean="0"/>
              <a:t>Серпинского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61798" name="Picture 6" descr="&amp;IEcy;&amp;shchcy;&amp;iecy; &amp;ocy;&amp;dcy;&amp;icy;&amp;ncy; &amp;scy;&amp;pcy;&amp;ocy;&amp;scy;&amp;ocy;&amp;bcy; &amp;pcy;&amp;ocy;&amp;lcy;&amp;ucy;&amp;chcy;&amp;icy;&amp;tcy;&amp;softcy; &amp;tcy;&amp;rcy;&amp;iecy;&amp;ucy;&amp;gcy;&amp;ocy;&amp;lcy;&amp;softcy;&amp;ncy;&amp;icy;&amp;kcy; &amp;Scy;&amp;iecy;&amp;rcy;&amp;pcy;&amp;icy;&amp;ncy;&amp;scy;&amp;kcy;&amp;ocy;&amp;g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3726" y="2370123"/>
            <a:ext cx="7594704" cy="3658116"/>
          </a:xfrm>
          <a:prstGeom prst="rect">
            <a:avLst/>
          </a:prstGeom>
          <a:noFill/>
        </p:spPr>
      </p:pic>
      <p:pic>
        <p:nvPicPr>
          <p:cNvPr id="161800" name="Picture 8" descr="&amp;Pcy;&amp;ocy;&amp;scy;&amp;tcy;&amp;rcy;&amp;ocy;&amp;iecy;&amp;ncy;&amp;icy;&amp;iecy; &amp;tcy;&amp;rcy;&amp;iecy;&amp;ucy;&amp;gcy;&amp;ocy;&amp;lcy;&amp;softcy;&amp;ncy;&amp;icy;&amp;kcy;&amp;acy; &amp;Scy;&amp;iecy;&amp;rcy;&amp;pcy;&amp;icy;&amp;ncy;&amp;scy;&amp;kcy;&amp;ocy;&amp;gcy;&amp;ocy; «&amp;vcy; &amp;ocy;&amp;bcy;&amp;rcy;&amp;acy;&amp;tcy;&amp;ncy;&amp;ocy;&amp;mcy; &amp;ncy;&amp;acy;&amp;pcy;&amp;rcy;&amp;acy;&amp;vcy;&amp;lcy;&amp;iecy;&amp;ncy;&amp;icy;&amp;icy;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0239" y="690525"/>
            <a:ext cx="7590098" cy="1606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Ковер </a:t>
            </a:r>
            <a:r>
              <a:rPr lang="ru-RU" dirty="0" err="1" smtClean="0"/>
              <a:t>Серпинского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163842" name="Picture 2" descr="http://elementy.ru/images/posters/sierpinski_fig6_6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083" y="1128681"/>
            <a:ext cx="8309852" cy="4016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Пирамида </a:t>
            </a:r>
            <a:r>
              <a:rPr lang="ru-RU" dirty="0" err="1" smtClean="0"/>
              <a:t>Серпинского</a:t>
            </a:r>
            <a:r>
              <a:rPr lang="ru-RU" dirty="0" smtClean="0"/>
              <a:t> и губка </a:t>
            </a:r>
            <a:r>
              <a:rPr lang="ru-RU" dirty="0" err="1" smtClean="0"/>
              <a:t>Менгера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64866" name="Picture 2" descr="http://i.gitak.ru/u/87/519d06c75d717e1b4307e6d822dbea/-/sierpinski_fi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2863" y="836577"/>
            <a:ext cx="3619500" cy="3200401"/>
          </a:xfrm>
          <a:prstGeom prst="rect">
            <a:avLst/>
          </a:prstGeom>
          <a:noFill/>
        </p:spPr>
      </p:pic>
      <p:pic>
        <p:nvPicPr>
          <p:cNvPr id="164868" name="Picture 4" descr="http://i.gitak.ru/u/4e/bf58fa88542cd5d7f68996a0971710/-/sierpinski_fi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7473" y="4268799"/>
            <a:ext cx="571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Дерево Пифагора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65890" name="Picture 2" descr="&amp;Dcy;&amp;iecy;&amp;rcy;&amp;iecy;&amp;vcy;&amp;ocy; &amp;Pcy;&amp;icy;&amp;fcy;&amp;acy;&amp;gcy;&amp;ocy;&amp;r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083" y="727038"/>
            <a:ext cx="8257553" cy="5367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Дракон </a:t>
            </a:r>
            <a:r>
              <a:rPr lang="ru-RU" dirty="0" err="1" smtClean="0"/>
              <a:t>Хартера-Хейтуэя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17733" y="5911884"/>
            <a:ext cx="4240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http://elementy.ru/posters/fractals/dragon</a:t>
            </a:r>
            <a:endParaRPr lang="ru-RU" dirty="0"/>
          </a:p>
        </p:txBody>
      </p:sp>
      <p:pic>
        <p:nvPicPr>
          <p:cNvPr id="110596" name="Picture 4" descr="http://www.studmed.ru/docs/static/8/9/9/b/f/899bf37710f.gif"/>
          <p:cNvPicPr>
            <a:picLocks noChangeAspect="1" noChangeArrowheads="1"/>
          </p:cNvPicPr>
          <p:nvPr/>
        </p:nvPicPr>
        <p:blipFill>
          <a:blip r:embed="rId2"/>
          <a:srcRect l="19445" t="4444" r="6249" b="3332"/>
          <a:stretch>
            <a:fillRect/>
          </a:stretch>
        </p:blipFill>
        <p:spPr bwMode="auto">
          <a:xfrm>
            <a:off x="920700" y="836577"/>
            <a:ext cx="3906891" cy="3030579"/>
          </a:xfrm>
          <a:prstGeom prst="rect">
            <a:avLst/>
          </a:prstGeom>
          <a:noFill/>
        </p:spPr>
      </p:pic>
      <p:pic>
        <p:nvPicPr>
          <p:cNvPr id="110598" name="Picture 6" descr="http://hijos.ru/wp-content/uploads/2011/12/drag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3442" y="3867156"/>
            <a:ext cx="2164636" cy="1611271"/>
          </a:xfrm>
          <a:prstGeom prst="rect">
            <a:avLst/>
          </a:prstGeom>
          <a:noFill/>
        </p:spPr>
      </p:pic>
      <p:pic>
        <p:nvPicPr>
          <p:cNvPr id="110600" name="Picture 8" descr="http://fractalworld.xaoc.ru/images/dragon_curve_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90" y="1055655"/>
            <a:ext cx="2619375" cy="2333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Кривая Гильберта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74084" name="Picture 4" descr="http://upload.wikimedia.org/wikipedia/commons/3/3a/Hilbert_curv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674" y="836577"/>
            <a:ext cx="7956513" cy="51483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6" name="Picture 2" descr="&amp;Kcy;&amp;rcy;&amp;icy;&amp;vcy;&amp;acy;&amp;yacy; &amp;Gcy;&amp;icy;&amp;lcy;&amp;softcy;&amp;bcy;&amp;iecy;&amp;rcy;&amp;tcy;&amp;acy;"/>
          <p:cNvPicPr>
            <a:picLocks noChangeAspect="1" noChangeArrowheads="1"/>
          </p:cNvPicPr>
          <p:nvPr/>
        </p:nvPicPr>
        <p:blipFill>
          <a:blip r:embed="rId2"/>
          <a:srcRect b="14381"/>
          <a:stretch>
            <a:fillRect/>
          </a:stretch>
        </p:blipFill>
        <p:spPr bwMode="auto">
          <a:xfrm>
            <a:off x="1614447" y="763551"/>
            <a:ext cx="5769054" cy="47466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17733" y="5692806"/>
            <a:ext cx="4062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http://fractalworld.xaoc.ru/Hilbert_curve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Фрактальная графика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A819F-F9AB-4F17-A605-DF841A8E0D70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77154" name="Picture 2" descr="&amp;Kcy;&amp;rcy;&amp;icy;&amp;vcy;&amp;acy;&amp;yacy; &amp;Gcy;&amp;icy;&amp;lcy;&amp;softcy;&amp;bcy;&amp;iecy;&amp;rcy;&amp;t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43" y="1092168"/>
            <a:ext cx="6477000" cy="487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78178" name="Picture 2" descr="&amp;Kcy;&amp;rcy;&amp;icy;&amp;vcy;&amp;acy;&amp;yacy; &amp;Gcy;&amp;icy;&amp;lcy;&amp;softcy;&amp;bcy;&amp;iecy;&amp;rcy;&amp;t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6291" y="1019142"/>
            <a:ext cx="6667500" cy="487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L-</a:t>
            </a:r>
            <a:r>
              <a:rPr lang="ru-RU" dirty="0" smtClean="0"/>
              <a:t>фракталы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39778" y="836577"/>
            <a:ext cx="57325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Алфавит.</a:t>
            </a:r>
          </a:p>
          <a:p>
            <a:pPr marL="342900" indent="-342900">
              <a:buAutoNum type="arabicPeriod"/>
            </a:pPr>
            <a:r>
              <a:rPr lang="ru-RU" dirty="0" smtClean="0"/>
              <a:t>Аксиома.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Правила.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650960" y="2187558"/>
          <a:ext cx="6096000" cy="25958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9598"/>
                <a:gridCol w="44164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Команда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Нарисовать линию (заданной длины)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Переместиться без рисования линии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Поворот</a:t>
                      </a:r>
                      <a:r>
                        <a:rPr lang="ru-RU" baseline="0" dirty="0" smtClean="0"/>
                        <a:t> по часовой стрелке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Поворот</a:t>
                      </a:r>
                      <a:r>
                        <a:rPr lang="ru-RU" baseline="0" dirty="0" smtClean="0"/>
                        <a:t> против часовой стрелке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Запомнить текущее положение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]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Вспомнить положение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16090" y="5875371"/>
            <a:ext cx="6097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http://fractalworld.xaoc.ru/L-system_collection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Алгебраические фракталы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03265" y="654012"/>
            <a:ext cx="452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 </a:t>
            </a:r>
            <a:r>
              <a:rPr lang="ru-RU" dirty="0" smtClean="0"/>
              <a:t>= </a:t>
            </a:r>
            <a:r>
              <a:rPr lang="en-US" dirty="0" smtClean="0"/>
              <a:t>a + b*</a:t>
            </a:r>
            <a:r>
              <a:rPr lang="en-US" dirty="0" err="1" smtClean="0"/>
              <a:t>i</a:t>
            </a:r>
            <a:r>
              <a:rPr lang="en-US" dirty="0" smtClean="0"/>
              <a:t> – </a:t>
            </a:r>
            <a:r>
              <a:rPr lang="ru-RU" dirty="0" smtClean="0"/>
              <a:t>комплексная точка на плоскости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31882" y="1566837"/>
            <a:ext cx="3801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 = 1..n</a:t>
            </a:r>
            <a:r>
              <a:rPr lang="ru-RU" dirty="0" smtClean="0"/>
              <a:t>, </a:t>
            </a:r>
            <a:r>
              <a:rPr lang="en-US" dirty="0" smtClean="0"/>
              <a:t>n </a:t>
            </a:r>
            <a:r>
              <a:rPr lang="ru-RU" dirty="0" smtClean="0"/>
              <a:t>– число цветов на рисунке</a:t>
            </a:r>
            <a:endParaRPr lang="en-US" dirty="0" smtClean="0"/>
          </a:p>
          <a:p>
            <a:r>
              <a:rPr lang="en-US" dirty="0" smtClean="0"/>
              <a:t>Z</a:t>
            </a:r>
            <a:r>
              <a:rPr lang="ru-RU" dirty="0" smtClean="0"/>
              <a:t>(</a:t>
            </a:r>
            <a:r>
              <a:rPr lang="en-US" dirty="0" smtClean="0"/>
              <a:t>k+1) = f(Z(k))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03265" y="1165194"/>
            <a:ext cx="464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каждой точки </a:t>
            </a:r>
            <a:r>
              <a:rPr lang="en-US" dirty="0" smtClean="0"/>
              <a:t>Z</a:t>
            </a:r>
            <a:r>
              <a:rPr lang="ru-RU" dirty="0" smtClean="0"/>
              <a:t> на рисунке</a:t>
            </a:r>
            <a:r>
              <a:rPr lang="en-US" dirty="0" smtClean="0"/>
              <a:t> </a:t>
            </a:r>
            <a:r>
              <a:rPr lang="ru-RU" dirty="0" smtClean="0"/>
              <a:t>вычисляется 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39778" y="2406636"/>
            <a:ext cx="6246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Если </a:t>
            </a:r>
            <a:r>
              <a:rPr lang="en-US" dirty="0" smtClean="0"/>
              <a:t> </a:t>
            </a:r>
            <a:r>
              <a:rPr lang="ru-RU" dirty="0" smtClean="0"/>
              <a:t>на каком-то шаге </a:t>
            </a:r>
            <a:r>
              <a:rPr lang="en-US" dirty="0" smtClean="0"/>
              <a:t>Z &gt; 2</a:t>
            </a:r>
            <a:r>
              <a:rPr lang="ru-RU" dirty="0" smtClean="0"/>
              <a:t>, то закрашиваем точку  цветом </a:t>
            </a:r>
            <a:r>
              <a:rPr lang="en-US" dirty="0" smtClean="0"/>
              <a:t>k.</a:t>
            </a:r>
          </a:p>
          <a:p>
            <a:r>
              <a:rPr lang="ru-RU" dirty="0" smtClean="0"/>
              <a:t>Иначе (за все </a:t>
            </a:r>
            <a:r>
              <a:rPr lang="en-US" dirty="0" smtClean="0"/>
              <a:t>n </a:t>
            </a:r>
            <a:r>
              <a:rPr lang="ru-RU" dirty="0" smtClean="0"/>
              <a:t>итераций </a:t>
            </a:r>
            <a:r>
              <a:rPr lang="en-US" dirty="0" smtClean="0"/>
              <a:t>Z</a:t>
            </a:r>
            <a:r>
              <a:rPr lang="en-US" dirty="0" smtClean="0"/>
              <a:t> </a:t>
            </a:r>
            <a:r>
              <a:rPr lang="en-US" dirty="0" smtClean="0"/>
              <a:t>&lt;= 2) </a:t>
            </a:r>
            <a:r>
              <a:rPr lang="ru-RU" dirty="0" smtClean="0"/>
              <a:t>– закрашиваем черным.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Множество Мандельброта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6" name="Picture 4" descr="http://sakva.narod.ru/Gif/MandelbrotBig.GIF"/>
          <p:cNvPicPr>
            <a:picLocks noChangeAspect="1" noChangeArrowheads="1"/>
          </p:cNvPicPr>
          <p:nvPr/>
        </p:nvPicPr>
        <p:blipFill>
          <a:blip r:embed="rId2"/>
          <a:srcRect l="5690"/>
          <a:stretch>
            <a:fillRect/>
          </a:stretch>
        </p:blipFill>
        <p:spPr bwMode="auto">
          <a:xfrm>
            <a:off x="665109" y="2625714"/>
            <a:ext cx="8322712" cy="33093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57213" y="836577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r>
              <a:rPr lang="ru-RU" dirty="0" smtClean="0"/>
              <a:t>(</a:t>
            </a:r>
            <a:r>
              <a:rPr lang="en-US" dirty="0" smtClean="0"/>
              <a:t>k+1) = Z(k)</a:t>
            </a:r>
            <a:r>
              <a:rPr lang="ru-RU" baseline="30000" dirty="0" smtClean="0"/>
              <a:t>2 </a:t>
            </a:r>
            <a:r>
              <a:rPr lang="ru-RU" dirty="0" smtClean="0"/>
              <a:t>+ С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12804" y="1238220"/>
            <a:ext cx="1394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</a:t>
            </a:r>
            <a:r>
              <a:rPr lang="en-US" dirty="0" smtClean="0"/>
              <a:t> </a:t>
            </a:r>
            <a:r>
              <a:rPr lang="ru-RU" dirty="0" smtClean="0"/>
              <a:t>=</a:t>
            </a:r>
            <a:r>
              <a:rPr lang="en-US" dirty="0" smtClean="0"/>
              <a:t> x</a:t>
            </a:r>
            <a:r>
              <a:rPr lang="ru-RU" dirty="0" smtClean="0"/>
              <a:t>+</a:t>
            </a:r>
            <a:r>
              <a:rPr lang="en-US" dirty="0" smtClean="0"/>
              <a:t>y*</a:t>
            </a:r>
            <a:r>
              <a:rPr lang="ru-RU" dirty="0" err="1" smtClean="0"/>
              <a:t>i</a:t>
            </a:r>
            <a:endParaRPr lang="en-US" dirty="0" smtClean="0"/>
          </a:p>
          <a:p>
            <a:r>
              <a:rPr lang="en-US" dirty="0" smtClean="0"/>
              <a:t>Z(0) = 0 + 0*</a:t>
            </a:r>
            <a:r>
              <a:rPr lang="en-US" dirty="0" err="1" smtClean="0"/>
              <a:t>i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Множество Жюлиа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57213" y="836577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r>
              <a:rPr lang="ru-RU" dirty="0" smtClean="0"/>
              <a:t>(</a:t>
            </a:r>
            <a:r>
              <a:rPr lang="en-US" dirty="0" smtClean="0"/>
              <a:t>k+1) = Z(k)</a:t>
            </a:r>
            <a:r>
              <a:rPr lang="ru-RU" baseline="30000" dirty="0" smtClean="0"/>
              <a:t>2 </a:t>
            </a:r>
            <a:r>
              <a:rPr lang="ru-RU" dirty="0" smtClean="0"/>
              <a:t>+ С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2804" y="1238220"/>
            <a:ext cx="12586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</a:t>
            </a:r>
            <a:r>
              <a:rPr lang="en-US" dirty="0" smtClean="0"/>
              <a:t> </a:t>
            </a:r>
            <a:r>
              <a:rPr lang="ru-RU" dirty="0" smtClean="0"/>
              <a:t>=</a:t>
            </a:r>
            <a:r>
              <a:rPr lang="en-US" dirty="0" smtClean="0"/>
              <a:t> random</a:t>
            </a:r>
          </a:p>
          <a:p>
            <a:r>
              <a:rPr lang="en-US" dirty="0" smtClean="0"/>
              <a:t>Z(0) = </a:t>
            </a:r>
            <a:r>
              <a:rPr lang="en-US" dirty="0" smtClean="0"/>
              <a:t>x</a:t>
            </a:r>
            <a:r>
              <a:rPr lang="ru-RU" dirty="0" smtClean="0"/>
              <a:t>+</a:t>
            </a:r>
            <a:r>
              <a:rPr lang="en-US" dirty="0" smtClean="0"/>
              <a:t>y*</a:t>
            </a:r>
            <a:r>
              <a:rPr lang="ru-RU" dirty="0" err="1" smtClean="0"/>
              <a:t>i</a:t>
            </a:r>
            <a:endParaRPr lang="ru-RU" dirty="0"/>
          </a:p>
        </p:txBody>
      </p:sp>
      <p:pic>
        <p:nvPicPr>
          <p:cNvPr id="179202" name="Picture 2" descr="http://www.schoolofwisdom.com/ChanceandChoice/juliaconnect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08" y="1968480"/>
            <a:ext cx="6791418" cy="4233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180226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756" y="617499"/>
            <a:ext cx="5586489" cy="5586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182274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0499" y="690525"/>
            <a:ext cx="5623002" cy="5623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184322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756" y="727038"/>
            <a:ext cx="5586489" cy="5586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185346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2243" y="690525"/>
            <a:ext cx="5659515" cy="56595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57213" y="654012"/>
            <a:ext cx="77042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Мандельброт </a:t>
            </a:r>
            <a:r>
              <a:rPr lang="ru-RU" dirty="0" smtClean="0"/>
              <a:t>ввел слово </a:t>
            </a:r>
            <a:r>
              <a:rPr lang="ru-RU" b="1" dirty="0" err="1" smtClean="0"/>
              <a:t>fractal</a:t>
            </a:r>
            <a:r>
              <a:rPr lang="ru-RU" dirty="0" smtClean="0"/>
              <a:t> от латинского слова </a:t>
            </a:r>
            <a:r>
              <a:rPr lang="ru-RU" dirty="0" err="1" smtClean="0"/>
              <a:t>fractus</a:t>
            </a:r>
            <a:r>
              <a:rPr lang="ru-RU" dirty="0" smtClean="0"/>
              <a:t>, что означает разбитый (поделенный на части). </a:t>
            </a:r>
            <a:r>
              <a:rPr lang="ru-RU" dirty="0" smtClean="0"/>
              <a:t>Одно </a:t>
            </a:r>
            <a:r>
              <a:rPr lang="ru-RU" dirty="0" smtClean="0"/>
              <a:t>из определений фрактала – это геометрическая фигура, </a:t>
            </a:r>
            <a:r>
              <a:rPr lang="ru-RU" dirty="0" smtClean="0"/>
              <a:t>которая </a:t>
            </a:r>
            <a:r>
              <a:rPr lang="ru-RU" dirty="0" smtClean="0"/>
              <a:t>может быть поделена на части, каждая из которых будет представлять уменьшенную копию целого (по крайней мере, приблизительно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Основное свойство фракталов – </a:t>
            </a:r>
            <a:r>
              <a:rPr lang="ru-RU" b="1" dirty="0" err="1" smtClean="0"/>
              <a:t>самоподобие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15716" name="Picture 4" descr="http://velopiter.spb.ru/forum/index.php?t=getfile&amp;id=53220&amp;private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0298" y="2406636"/>
            <a:ext cx="3943404" cy="39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186370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6589" y="836577"/>
            <a:ext cx="5430822" cy="5430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187394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6589" y="836577"/>
            <a:ext cx="5430822" cy="5430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188418" name="Picture 2" descr="&amp;Pcy;&amp;ocy;&amp;scy;&amp;tcy;&amp;rcy;&amp;ocy;&amp;iecy;&amp;ncy;&amp;icy;&amp;iecy; &amp;mcy;&amp;ncy;&amp;ocy;&amp;zhcy;&amp;iecy;&amp;scy;&amp;tcy;&amp;vcy;&amp;acy; &amp;ZHcy;&amp;yucy;&amp;lcy;&amp;i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3064" y="836577"/>
            <a:ext cx="5440437" cy="5440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189442" name="AutoShape 2" descr="http://www.space-burger.com/files/wp/render1.jpg"/>
          <p:cNvSpPr>
            <a:spLocks noChangeAspect="1" noChangeArrowheads="1"/>
          </p:cNvSpPr>
          <p:nvPr/>
        </p:nvSpPr>
        <p:spPr bwMode="auto">
          <a:xfrm>
            <a:off x="63500" y="-136525"/>
            <a:ext cx="6715125" cy="4781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9444" name="Picture 4" descr="http://www.space-burger.com/files/wp/render1-600x4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0238" y="836577"/>
            <a:ext cx="7631217" cy="5430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190466" name="Picture 2" descr="http://img0.liveinternet.ru/images/attach/c/5/86/201/86201062_1007982ac0834341195m750x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6291" y="800064"/>
            <a:ext cx="7229574" cy="5433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91490" name="Picture 2" descr="http://newprogi.com/uploads/posts/2012-08/1345994014_se_screensavers-31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6291" y="763551"/>
            <a:ext cx="7448652" cy="5592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1" name="Picture 3" descr="plasma3dbig"/>
          <p:cNvPicPr>
            <a:picLocks noChangeAspect="1" noChangeArrowheads="1"/>
          </p:cNvPicPr>
          <p:nvPr/>
        </p:nvPicPr>
        <p:blipFill>
          <a:blip r:embed="rId2"/>
          <a:srcRect t="14090" b="11871"/>
          <a:stretch>
            <a:fillRect/>
          </a:stretch>
        </p:blipFill>
        <p:spPr bwMode="auto">
          <a:xfrm>
            <a:off x="4243384" y="3575052"/>
            <a:ext cx="4900616" cy="270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 «Плазма»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181250" name="Picture 2" descr="plasma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083" y="763551"/>
            <a:ext cx="4345047" cy="325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Системы итерируемых функций </a:t>
            </a:r>
            <a:r>
              <a:rPr lang="en-US" dirty="0" smtClean="0"/>
              <a:t>(IFS)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192514" name="Picture 2" descr="http://lib3.podelise.ru/tw_files2/urls_35/98/d-97812/97812_html_190a31d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7733" y="1603350"/>
            <a:ext cx="4514850" cy="45243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11161" y="800064"/>
            <a:ext cx="7923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/>
            <a:r>
              <a:rPr lang="ru-RU" dirty="0" smtClean="0"/>
              <a:t>К каждой точки рисунка применяются аффинные преобразования, задающиеся обычно матрицей коэффициентов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IFS-</a:t>
            </a:r>
            <a:r>
              <a:rPr lang="ru-RU" dirty="0" smtClean="0"/>
              <a:t>деревья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193538" name="Picture 2" descr="http://habrastorage.org/storage2/5dd/4a5/329/5dd4a532985d5a672077aff1487ae7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7012" y="654012"/>
            <a:ext cx="5623002" cy="5623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194562" name="Picture 2" descr="http://img1.liveinternet.ru/images/attach/c/1/57/782/57782527_1696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648" y="1457298"/>
            <a:ext cx="8032860" cy="4016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68964" name="Picture 4" descr="http://s002.radikal.ru/i198/1101/33/6563c45488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1882" y="1201707"/>
            <a:ext cx="6535827" cy="4646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197634" name="Picture 2" descr="http://toptrader.com.ua/wp-content/uploads/2013/07/fractal-analys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9778" y="1019142"/>
            <a:ext cx="7172325" cy="4781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Фрактальное сжатие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96610" name="Picture 2" descr="http://habrastorage.org/storage1/e75d64a2/98d59fdf/7ac9438c/55b5c04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570" y="1274733"/>
            <a:ext cx="8420741" cy="489274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84187" y="654012"/>
            <a:ext cx="7667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Формат файла </a:t>
            </a:r>
            <a:r>
              <a:rPr lang="en-US" dirty="0" smtClean="0"/>
              <a:t>FIF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Восстановление изображения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195586" name="Picture 2" descr="http://habrastorage.org/storage1/a5debe51/cc63e90a/8a7ec436/6496d77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674" y="727038"/>
            <a:ext cx="7959834" cy="5484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67940" name="Picture 4" descr="http://saga-ra.ucoz.ru/_fr/0/19533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43" y="836577"/>
            <a:ext cx="6535827" cy="53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71010" name="Picture 2" descr="http://www.constantaconstruct.ro/images/stories/articole/mountain-range-fract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25" y="690525"/>
            <a:ext cx="5403924" cy="5427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69986" name="Picture 2" descr="http://www.krasfun.ru/images/2010/9/0fa07_fraktaly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03" y="507960"/>
            <a:ext cx="4892742" cy="5752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72034" name="Picture 2" descr="http://nssdc.gsfc.nasa.gov/imgcat/hires/g04_s65_3465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3064" y="690525"/>
            <a:ext cx="5513463" cy="5513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E903-A2FD-4F3B-970B-21241F5C840D}" type="datetime1">
              <a:rPr lang="ru-RU" smtClean="0"/>
              <a:pPr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31D58-EDA9-4F69-B289-F3FD0011612D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73058" name="Picture 2" descr="http://biglux.ru/photos/fraktaly/fraktaly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544" y="1493811"/>
            <a:ext cx="8507529" cy="3704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4366</TotalTime>
  <Words>399</Words>
  <Application>Microsoft Office PowerPoint</Application>
  <PresentationFormat>Экран (4:3)</PresentationFormat>
  <Paragraphs>145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Высокоуровневая компьютерная графика, анимация и средства мультипликации</vt:lpstr>
      <vt:lpstr>Фрактальная графика</vt:lpstr>
      <vt:lpstr>Фрактал</vt:lpstr>
      <vt:lpstr>Слайд 4</vt:lpstr>
      <vt:lpstr>Слайд 5</vt:lpstr>
      <vt:lpstr>Слайд 6</vt:lpstr>
      <vt:lpstr>Слайд 7</vt:lpstr>
      <vt:lpstr>Слайд 8</vt:lpstr>
      <vt:lpstr>Слайд 9</vt:lpstr>
      <vt:lpstr>Пыль Кантора</vt:lpstr>
      <vt:lpstr>Геометрические фракталы</vt:lpstr>
      <vt:lpstr>Снежинка Кох</vt:lpstr>
      <vt:lpstr>Салфетка Серпинского</vt:lpstr>
      <vt:lpstr>Ковер Серпинского</vt:lpstr>
      <vt:lpstr>Пирамида Серпинского и губка Менгера</vt:lpstr>
      <vt:lpstr>Дерево Пифагора</vt:lpstr>
      <vt:lpstr>Дракон Хартера-Хейтуэя</vt:lpstr>
      <vt:lpstr>Кривая Гильберта</vt:lpstr>
      <vt:lpstr>Слайд 19</vt:lpstr>
      <vt:lpstr>Слайд 20</vt:lpstr>
      <vt:lpstr>Слайд 21</vt:lpstr>
      <vt:lpstr>L-фракталы</vt:lpstr>
      <vt:lpstr>Алгебраические фракталы</vt:lpstr>
      <vt:lpstr>Множество Мандельброта</vt:lpstr>
      <vt:lpstr>Множество Жюлиа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Фрактал «Плазма»</vt:lpstr>
      <vt:lpstr>Системы итерируемых функций (IFS)</vt:lpstr>
      <vt:lpstr>IFS-деревья</vt:lpstr>
      <vt:lpstr>Слайд 39</vt:lpstr>
      <vt:lpstr>Слайд 40</vt:lpstr>
      <vt:lpstr>Фрактальное сжатие</vt:lpstr>
      <vt:lpstr>Восстановление изображения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Высокоуровневая компьютерная графика, анимация и средства мультимедиа</dc:title>
  <dc:creator>Анастасия</dc:creator>
  <cp:lastModifiedBy>Анастасия</cp:lastModifiedBy>
  <cp:revision>482</cp:revision>
  <dcterms:created xsi:type="dcterms:W3CDTF">2013-02-12T16:50:45Z</dcterms:created>
  <dcterms:modified xsi:type="dcterms:W3CDTF">2014-03-28T07:51:50Z</dcterms:modified>
</cp:coreProperties>
</file>