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7.xml" ContentType="application/vnd.openxmlformats-officedocument.drawingml.chart+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harts/chart8.xml" ContentType="application/vnd.openxmlformats-officedocument.drawingml.chart+xml"/>
  <Default Extension="wdp" ContentType="image/vnd.ms-photo"/>
  <Override PartName="/ppt/slideLayouts/slideLayout10.xml" ContentType="application/vnd.openxmlformats-officedocument.presentationml.slideLayout+xml"/>
  <Default Extension="gif" ContentType="image/gif"/>
  <Default Extension="vml" ContentType="application/vnd.openxmlformats-officedocument.vmlDrawing"/>
  <Override PartName="/ppt/charts/chart6.xml" ContentType="application/vnd.openxmlformats-officedocument.drawingml.chart+xml"/>
  <Override PartName="/ppt/charts/chart4.xml" ContentType="application/vnd.openxmlformats-officedocument.drawingml.chart+xml"/>
  <Override PartName="/ppt/slides/slide8.xml" ContentType="application/vnd.openxmlformats-officedocument.presentationml.slide+xml"/>
  <Override PartName="/ppt/slides/slide49.xml" ContentType="application/vnd.openxmlformats-officedocument.presentationml.slide+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sldIdLst>
    <p:sldId id="256" r:id="rId2"/>
    <p:sldId id="347" r:id="rId3"/>
    <p:sldId id="309" r:id="rId4"/>
    <p:sldId id="310" r:id="rId5"/>
    <p:sldId id="312" r:id="rId6"/>
    <p:sldId id="311" r:id="rId7"/>
    <p:sldId id="315" r:id="rId8"/>
    <p:sldId id="314" r:id="rId9"/>
    <p:sldId id="339" r:id="rId10"/>
    <p:sldId id="316" r:id="rId11"/>
    <p:sldId id="340" r:id="rId12"/>
    <p:sldId id="341" r:id="rId13"/>
    <p:sldId id="342" r:id="rId14"/>
    <p:sldId id="343" r:id="rId15"/>
    <p:sldId id="344" r:id="rId16"/>
    <p:sldId id="345" r:id="rId17"/>
    <p:sldId id="346" r:id="rId18"/>
    <p:sldId id="337" r:id="rId19"/>
    <p:sldId id="281" r:id="rId20"/>
    <p:sldId id="317" r:id="rId21"/>
    <p:sldId id="329" r:id="rId22"/>
    <p:sldId id="330" r:id="rId23"/>
    <p:sldId id="331" r:id="rId24"/>
    <p:sldId id="334" r:id="rId25"/>
    <p:sldId id="338" r:id="rId26"/>
    <p:sldId id="287" r:id="rId27"/>
    <p:sldId id="318" r:id="rId28"/>
    <p:sldId id="319" r:id="rId29"/>
    <p:sldId id="320" r:id="rId30"/>
    <p:sldId id="336" r:id="rId31"/>
    <p:sldId id="291" r:id="rId32"/>
    <p:sldId id="293" r:id="rId33"/>
    <p:sldId id="297" r:id="rId34"/>
    <p:sldId id="298" r:id="rId35"/>
    <p:sldId id="296" r:id="rId36"/>
    <p:sldId id="295" r:id="rId37"/>
    <p:sldId id="308" r:id="rId38"/>
    <p:sldId id="335" r:id="rId39"/>
    <p:sldId id="322" r:id="rId40"/>
    <p:sldId id="348" r:id="rId41"/>
    <p:sldId id="349" r:id="rId42"/>
    <p:sldId id="323" r:id="rId43"/>
    <p:sldId id="313" r:id="rId44"/>
    <p:sldId id="286" r:id="rId45"/>
    <p:sldId id="353" r:id="rId46"/>
    <p:sldId id="354" r:id="rId47"/>
    <p:sldId id="356" r:id="rId48"/>
    <p:sldId id="357" r:id="rId49"/>
    <p:sldId id="355" r:id="rId50"/>
    <p:sldId id="350" r:id="rId51"/>
    <p:sldId id="352" r:id="rId52"/>
    <p:sldId id="324" r:id="rId53"/>
    <p:sldId id="351" r:id="rId54"/>
    <p:sldId id="326" r:id="rId55"/>
    <p:sldId id="327" r:id="rId56"/>
    <p:sldId id="328" r:id="rId5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9900"/>
    <a:srgbClr val="006600"/>
    <a:srgbClr val="003300"/>
    <a:srgbClr val="FF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2DE63D5-997A-4646-A377-4702673A728D}" styleName="Светлый стиль 2 - акцент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7853C-536D-4A76-A0AE-DD22124D55A5}" styleName="Стиль из темы 1 - акцент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Светлый стиль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8799B23B-EC83-4686-B30A-512413B5E67A}" styleName="Светлый стиль 3 - акцент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60" autoAdjust="0"/>
    <p:restoredTop sz="94660" autoAdjust="0"/>
  </p:normalViewPr>
  <p:slideViewPr>
    <p:cSldViewPr snapToGrid="0">
      <p:cViewPr varScale="1">
        <p:scale>
          <a:sx n="83" d="100"/>
          <a:sy n="83" d="100"/>
        </p:scale>
        <p:origin x="-84" y="-132"/>
      </p:cViewPr>
      <p:guideLst>
        <p:guide orient="horz" pos="2160"/>
        <p:guide pos="2880"/>
      </p:guideLst>
    </p:cSldViewPr>
  </p:slideViewPr>
  <p:outlineViewPr>
    <p:cViewPr>
      <p:scale>
        <a:sx n="33" d="100"/>
        <a:sy n="33" d="100"/>
      </p:scale>
      <p:origin x="0" y="2040"/>
    </p:cViewPr>
  </p:outlineViewPr>
  <p:notesTextViewPr>
    <p:cViewPr>
      <p:scale>
        <a:sx n="100" d="100"/>
        <a:sy n="100" d="100"/>
      </p:scale>
      <p:origin x="0" y="0"/>
    </p:cViewPr>
  </p:notesTextViewPr>
  <p:notesViewPr>
    <p:cSldViewPr snapToGrid="0">
      <p:cViewPr varScale="1">
        <p:scale>
          <a:sx n="52" d="100"/>
          <a:sy n="52" d="100"/>
        </p:scale>
        <p:origin x="-2814" y="-96"/>
      </p:cViewPr>
      <p:guideLst>
        <p:guide orient="horz" pos="2880"/>
        <p:guide pos="2160"/>
      </p:guideLst>
    </p:cSldViewPr>
  </p:notesViewPr>
  <p:gridSpacing cx="36868100" cy="368681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1050;&#1085;&#1080;&#1075;&#1072;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1050;&#1085;&#1080;&#1075;&#1072;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1050;&#1085;&#1080;&#1075;&#1072;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1050;&#1085;&#1080;&#1075;&#1072;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1050;&#1085;&#1080;&#1075;&#1072;1"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1050;&#1085;&#1080;&#1075;&#1072;1"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1050;&#1085;&#1080;&#1075;&#1072;1"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1050;&#1085;&#1080;&#1075;&#1072;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plotArea>
      <c:layout/>
      <c:lineChart>
        <c:grouping val="standard"/>
        <c:ser>
          <c:idx val="0"/>
          <c:order val="0"/>
          <c:val>
            <c:numRef>
              <c:f>Лист4!$B$3:$B$52</c:f>
              <c:numCache>
                <c:formatCode>General</c:formatCode>
                <c:ptCount val="50"/>
                <c:pt idx="0">
                  <c:v>-0.47184988492308932</c:v>
                </c:pt>
                <c:pt idx="1">
                  <c:v>-0.20107653949239923</c:v>
                </c:pt>
                <c:pt idx="2">
                  <c:v>-1.0966996385701726</c:v>
                </c:pt>
                <c:pt idx="3">
                  <c:v>-0.55953579033256451</c:v>
                </c:pt>
                <c:pt idx="4">
                  <c:v>-0.81234819688601267</c:v>
                </c:pt>
                <c:pt idx="5">
                  <c:v>-1.206320509194261</c:v>
                </c:pt>
                <c:pt idx="6">
                  <c:v>0.24189147089692475</c:v>
                </c:pt>
                <c:pt idx="7">
                  <c:v>-1.4780297741435693</c:v>
                </c:pt>
                <c:pt idx="8">
                  <c:v>-0.37730956228524626</c:v>
                </c:pt>
                <c:pt idx="9">
                  <c:v>-0.18903409832490761</c:v>
                </c:pt>
                <c:pt idx="10">
                  <c:v>-0.44227088523657543</c:v>
                </c:pt>
                <c:pt idx="11">
                  <c:v>2.9493770829242139E-2</c:v>
                </c:pt>
                <c:pt idx="12">
                  <c:v>1.2108898301504998</c:v>
                </c:pt>
                <c:pt idx="13">
                  <c:v>-0.93314614628454484</c:v>
                </c:pt>
                <c:pt idx="14">
                  <c:v>-1.5074354938305166</c:v>
                </c:pt>
                <c:pt idx="15">
                  <c:v>0.54090945625698772</c:v>
                </c:pt>
                <c:pt idx="16">
                  <c:v>-0.37296822385298789</c:v>
                </c:pt>
                <c:pt idx="17">
                  <c:v>-0.92150837098430449</c:v>
                </c:pt>
                <c:pt idx="18">
                  <c:v>1.3591594039114743</c:v>
                </c:pt>
                <c:pt idx="19">
                  <c:v>-0.10055235004317022</c:v>
                </c:pt>
                <c:pt idx="20">
                  <c:v>1.6312110784407645</c:v>
                </c:pt>
                <c:pt idx="21">
                  <c:v>1.5017885580458348</c:v>
                </c:pt>
                <c:pt idx="22">
                  <c:v>0.3320458380966344</c:v>
                </c:pt>
                <c:pt idx="23">
                  <c:v>-1.066694183315865</c:v>
                </c:pt>
                <c:pt idx="24">
                  <c:v>3.4248075967054113E-2</c:v>
                </c:pt>
                <c:pt idx="25">
                  <c:v>-0.84292433477362594</c:v>
                </c:pt>
                <c:pt idx="26">
                  <c:v>-1.3939547333957241</c:v>
                </c:pt>
                <c:pt idx="27">
                  <c:v>-1.159271357695143</c:v>
                </c:pt>
                <c:pt idx="28">
                  <c:v>0.94932626481653959</c:v>
                </c:pt>
                <c:pt idx="29">
                  <c:v>9.8008890178872099E-2</c:v>
                </c:pt>
                <c:pt idx="30">
                  <c:v>1.3861267523470338</c:v>
                </c:pt>
                <c:pt idx="31">
                  <c:v>-0.37407223534723316</c:v>
                </c:pt>
                <c:pt idx="32">
                  <c:v>0.8442687800493055</c:v>
                </c:pt>
                <c:pt idx="33">
                  <c:v>-0.50937693728433908</c:v>
                </c:pt>
                <c:pt idx="34">
                  <c:v>1.8988965120228878</c:v>
                </c:pt>
                <c:pt idx="35">
                  <c:v>-0.1907098300572444</c:v>
                </c:pt>
                <c:pt idx="36">
                  <c:v>-8.5350402296753225E-2</c:v>
                </c:pt>
                <c:pt idx="37">
                  <c:v>-0.79731745392958664</c:v>
                </c:pt>
                <c:pt idx="38">
                  <c:v>0.83397677815887583</c:v>
                </c:pt>
                <c:pt idx="39">
                  <c:v>8.6462154322715229E-3</c:v>
                </c:pt>
                <c:pt idx="40">
                  <c:v>2.4452493882614732</c:v>
                </c:pt>
                <c:pt idx="41">
                  <c:v>0.40241930762125788</c:v>
                </c:pt>
                <c:pt idx="42">
                  <c:v>1.9247038183056604</c:v>
                </c:pt>
                <c:pt idx="43">
                  <c:v>1.059306146697214</c:v>
                </c:pt>
                <c:pt idx="44">
                  <c:v>1.1749119217374742</c:v>
                </c:pt>
                <c:pt idx="45">
                  <c:v>-0.64787746196794549</c:v>
                </c:pt>
                <c:pt idx="46">
                  <c:v>-0.47452898048525316</c:v>
                </c:pt>
                <c:pt idx="47">
                  <c:v>0.47609339797595163</c:v>
                </c:pt>
                <c:pt idx="48">
                  <c:v>-0.89181004674719122</c:v>
                </c:pt>
                <c:pt idx="49">
                  <c:v>-1.2795982345200054</c:v>
                </c:pt>
              </c:numCache>
            </c:numRef>
          </c:val>
        </c:ser>
        <c:marker val="1"/>
        <c:axId val="51767552"/>
        <c:axId val="51826688"/>
      </c:lineChart>
      <c:catAx>
        <c:axId val="51767552"/>
        <c:scaling>
          <c:orientation val="minMax"/>
        </c:scaling>
        <c:axPos val="b"/>
        <c:majorTickMark val="none"/>
        <c:tickLblPos val="none"/>
        <c:crossAx val="51826688"/>
        <c:crosses val="autoZero"/>
        <c:auto val="1"/>
        <c:lblAlgn val="ctr"/>
        <c:lblOffset val="100"/>
      </c:catAx>
      <c:valAx>
        <c:axId val="51826688"/>
        <c:scaling>
          <c:orientation val="minMax"/>
        </c:scaling>
        <c:axPos val="l"/>
        <c:numFmt formatCode="General" sourceLinked="1"/>
        <c:majorTickMark val="none"/>
        <c:tickLblPos val="none"/>
        <c:crossAx val="51767552"/>
        <c:crosses val="autoZero"/>
        <c:crossBetween val="between"/>
      </c:valAx>
    </c:plotArea>
    <c:plotVisOnly val="1"/>
    <c:dispBlanksAs val="gap"/>
  </c:chart>
  <c:spPr>
    <a:ln>
      <a:no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chart>
    <c:plotArea>
      <c:layout/>
      <c:lineChart>
        <c:grouping val="standard"/>
        <c:ser>
          <c:idx val="1"/>
          <c:order val="0"/>
          <c:marker>
            <c:symbol val="none"/>
          </c:marker>
          <c:val>
            <c:numRef>
              <c:f>'Лист4 (3)'!$G$3:$G$52</c:f>
              <c:numCache>
                <c:formatCode>General</c:formatCode>
                <c:ptCount val="50"/>
                <c:pt idx="1">
                  <c:v>0.32870377232596504</c:v>
                </c:pt>
                <c:pt idx="2">
                  <c:v>0.32870377232596504</c:v>
                </c:pt>
                <c:pt idx="3">
                  <c:v>0.32870377232596504</c:v>
                </c:pt>
                <c:pt idx="4">
                  <c:v>0.32870377232596504</c:v>
                </c:pt>
                <c:pt idx="5">
                  <c:v>0.32870377232596504</c:v>
                </c:pt>
                <c:pt idx="6">
                  <c:v>0.32870377232596504</c:v>
                </c:pt>
                <c:pt idx="7">
                  <c:v>0.32870377232596504</c:v>
                </c:pt>
                <c:pt idx="8">
                  <c:v>0.32870377232596504</c:v>
                </c:pt>
                <c:pt idx="9">
                  <c:v>0.32870377232596504</c:v>
                </c:pt>
                <c:pt idx="10">
                  <c:v>0.32870377232596504</c:v>
                </c:pt>
                <c:pt idx="11">
                  <c:v>0.32870377232596504</c:v>
                </c:pt>
                <c:pt idx="12">
                  <c:v>0.32870377232596504</c:v>
                </c:pt>
                <c:pt idx="13">
                  <c:v>0.32870377232596504</c:v>
                </c:pt>
                <c:pt idx="14">
                  <c:v>0.32870377232596504</c:v>
                </c:pt>
                <c:pt idx="15">
                  <c:v>0.32870377232596504</c:v>
                </c:pt>
                <c:pt idx="16">
                  <c:v>0.32870377232596504</c:v>
                </c:pt>
                <c:pt idx="17">
                  <c:v>0.32870377232596504</c:v>
                </c:pt>
                <c:pt idx="18">
                  <c:v>0.32870377232596504</c:v>
                </c:pt>
                <c:pt idx="19">
                  <c:v>0.32870377232596504</c:v>
                </c:pt>
                <c:pt idx="20">
                  <c:v>0.32870377232596504</c:v>
                </c:pt>
                <c:pt idx="21">
                  <c:v>0.32870377232596504</c:v>
                </c:pt>
                <c:pt idx="22">
                  <c:v>0.32870377232596504</c:v>
                </c:pt>
                <c:pt idx="23">
                  <c:v>0.32870377232596504</c:v>
                </c:pt>
                <c:pt idx="24">
                  <c:v>0.32870377232596504</c:v>
                </c:pt>
                <c:pt idx="25">
                  <c:v>0.32870377232596504</c:v>
                </c:pt>
                <c:pt idx="26">
                  <c:v>0.32870377232596504</c:v>
                </c:pt>
                <c:pt idx="27">
                  <c:v>0.32870377232596504</c:v>
                </c:pt>
                <c:pt idx="28">
                  <c:v>0.32870377232596504</c:v>
                </c:pt>
                <c:pt idx="29">
                  <c:v>0.32870377232596504</c:v>
                </c:pt>
                <c:pt idx="30">
                  <c:v>0.32870377232596504</c:v>
                </c:pt>
                <c:pt idx="31">
                  <c:v>0.32870377232596504</c:v>
                </c:pt>
                <c:pt idx="32">
                  <c:v>0.32870377232596504</c:v>
                </c:pt>
                <c:pt idx="33">
                  <c:v>0.32870377232596504</c:v>
                </c:pt>
                <c:pt idx="34">
                  <c:v>0.32870377232596504</c:v>
                </c:pt>
                <c:pt idx="35">
                  <c:v>0.32870377232596504</c:v>
                </c:pt>
                <c:pt idx="36">
                  <c:v>0.32870377232596504</c:v>
                </c:pt>
                <c:pt idx="37">
                  <c:v>0.32870377232596504</c:v>
                </c:pt>
                <c:pt idx="38">
                  <c:v>0.32870377232596504</c:v>
                </c:pt>
                <c:pt idx="39">
                  <c:v>0.32870377232596504</c:v>
                </c:pt>
                <c:pt idx="40">
                  <c:v>0.32870377232596504</c:v>
                </c:pt>
                <c:pt idx="41">
                  <c:v>0.32870377232596504</c:v>
                </c:pt>
                <c:pt idx="42">
                  <c:v>0.32870377232596504</c:v>
                </c:pt>
                <c:pt idx="43">
                  <c:v>0.32870377232596504</c:v>
                </c:pt>
                <c:pt idx="44">
                  <c:v>0.32870377232596504</c:v>
                </c:pt>
                <c:pt idx="45">
                  <c:v>0.32870377232596504</c:v>
                </c:pt>
                <c:pt idx="46">
                  <c:v>0.32870377232596504</c:v>
                </c:pt>
                <c:pt idx="47">
                  <c:v>0.32870377232596504</c:v>
                </c:pt>
                <c:pt idx="48">
                  <c:v>0.32870377232596504</c:v>
                </c:pt>
                <c:pt idx="49">
                  <c:v>0.32870377232596504</c:v>
                </c:pt>
              </c:numCache>
            </c:numRef>
          </c:val>
        </c:ser>
        <c:ser>
          <c:idx val="0"/>
          <c:order val="1"/>
          <c:val>
            <c:numRef>
              <c:f>'Лист4 (3)'!$F$3:$F$52</c:f>
              <c:numCache>
                <c:formatCode>General</c:formatCode>
                <c:ptCount val="50"/>
                <c:pt idx="1">
                  <c:v>-0.3572468917109145</c:v>
                </c:pt>
                <c:pt idx="2">
                  <c:v>1.1351848510612441</c:v>
                </c:pt>
                <c:pt idx="3">
                  <c:v>0.36126995114900395</c:v>
                </c:pt>
                <c:pt idx="4">
                  <c:v>2.6106270484555614</c:v>
                </c:pt>
                <c:pt idx="5">
                  <c:v>-0.10910112083333906</c:v>
                </c:pt>
                <c:pt idx="6">
                  <c:v>-0.54682819638408686</c:v>
                </c:pt>
                <c:pt idx="7">
                  <c:v>1.1685235561982621</c:v>
                </c:pt>
                <c:pt idx="8">
                  <c:v>-0.56739157406456264</c:v>
                </c:pt>
                <c:pt idx="9">
                  <c:v>-0.47935578862911082</c:v>
                </c:pt>
                <c:pt idx="10">
                  <c:v>1.7953816816070838</c:v>
                </c:pt>
                <c:pt idx="11">
                  <c:v>9.7330787476597819E-2</c:v>
                </c:pt>
                <c:pt idx="12">
                  <c:v>-1.0709697221660495</c:v>
                </c:pt>
                <c:pt idx="13">
                  <c:v>0.63668486689517789</c:v>
                </c:pt>
                <c:pt idx="14">
                  <c:v>-0.36671373425005532</c:v>
                </c:pt>
                <c:pt idx="15">
                  <c:v>1.4889775342253921</c:v>
                </c:pt>
                <c:pt idx="16">
                  <c:v>1.4459703643234478</c:v>
                </c:pt>
                <c:pt idx="17">
                  <c:v>-0.82140737233426186</c:v>
                </c:pt>
                <c:pt idx="18">
                  <c:v>0.57133837224626649</c:v>
                </c:pt>
                <c:pt idx="19">
                  <c:v>-0.81532840999313561</c:v>
                </c:pt>
                <c:pt idx="20">
                  <c:v>-2.9122911706036078E-2</c:v>
                </c:pt>
                <c:pt idx="21">
                  <c:v>1.4064994184333122</c:v>
                </c:pt>
                <c:pt idx="22">
                  <c:v>1.310635885133614</c:v>
                </c:pt>
                <c:pt idx="23">
                  <c:v>-1.8007575608497177</c:v>
                </c:pt>
                <c:pt idx="24">
                  <c:v>2.5377286000750789</c:v>
                </c:pt>
                <c:pt idx="25">
                  <c:v>-0.33592716951506468</c:v>
                </c:pt>
                <c:pt idx="26">
                  <c:v>-1.5774478873596418</c:v>
                </c:pt>
                <c:pt idx="27">
                  <c:v>3.0262414936789881</c:v>
                </c:pt>
                <c:pt idx="28">
                  <c:v>-0.31633011597370514</c:v>
                </c:pt>
                <c:pt idx="29">
                  <c:v>-1.3971631432421778</c:v>
                </c:pt>
                <c:pt idx="30">
                  <c:v>3.1390705448374052</c:v>
                </c:pt>
                <c:pt idx="31">
                  <c:v>-1.4221925054575077</c:v>
                </c:pt>
                <c:pt idx="32">
                  <c:v>1.5766424601263682</c:v>
                </c:pt>
                <c:pt idx="33">
                  <c:v>-1.0128690915484198</c:v>
                </c:pt>
                <c:pt idx="34">
                  <c:v>2.7746827704095232</c:v>
                </c:pt>
                <c:pt idx="35">
                  <c:v>-1.7538443520762346</c:v>
                </c:pt>
                <c:pt idx="36">
                  <c:v>0.4560773182815101</c:v>
                </c:pt>
                <c:pt idx="37">
                  <c:v>-0.36681820172455903</c:v>
                </c:pt>
                <c:pt idx="38">
                  <c:v>1.9924094278625821</c:v>
                </c:pt>
                <c:pt idx="39">
                  <c:v>-0.48095414098895339</c:v>
                </c:pt>
                <c:pt idx="40">
                  <c:v>2.8032055249721139</c:v>
                </c:pt>
                <c:pt idx="41">
                  <c:v>-1.7067493698971279</c:v>
                </c:pt>
                <c:pt idx="42">
                  <c:v>1.8826569438281799</c:v>
                </c:pt>
                <c:pt idx="43">
                  <c:v>-0.52129425626692361</c:v>
                </c:pt>
                <c:pt idx="44">
                  <c:v>0.46639348138833031</c:v>
                </c:pt>
                <c:pt idx="45">
                  <c:v>-1.4852093754250757</c:v>
                </c:pt>
                <c:pt idx="46">
                  <c:v>0.52452963094728844</c:v>
                </c:pt>
                <c:pt idx="47">
                  <c:v>1.3070996611218106</c:v>
                </c:pt>
                <c:pt idx="48">
                  <c:v>-1.0272239672193926</c:v>
                </c:pt>
                <c:pt idx="49">
                  <c:v>-4.0430471145853811E-2</c:v>
                </c:pt>
              </c:numCache>
            </c:numRef>
          </c:val>
        </c:ser>
        <c:marker val="1"/>
        <c:axId val="52081408"/>
        <c:axId val="52082944"/>
      </c:lineChart>
      <c:catAx>
        <c:axId val="52081408"/>
        <c:scaling>
          <c:orientation val="minMax"/>
        </c:scaling>
        <c:axPos val="b"/>
        <c:numFmt formatCode="General" sourceLinked="1"/>
        <c:majorTickMark val="none"/>
        <c:tickLblPos val="none"/>
        <c:crossAx val="52082944"/>
        <c:crosses val="autoZero"/>
        <c:auto val="1"/>
        <c:lblAlgn val="ctr"/>
        <c:lblOffset val="100"/>
      </c:catAx>
      <c:valAx>
        <c:axId val="52082944"/>
        <c:scaling>
          <c:orientation val="minMax"/>
        </c:scaling>
        <c:axPos val="l"/>
        <c:numFmt formatCode="General" sourceLinked="1"/>
        <c:majorTickMark val="cross"/>
        <c:tickLblPos val="nextTo"/>
        <c:crossAx val="52081408"/>
        <c:crosses val="autoZero"/>
        <c:crossBetween val="between"/>
      </c:valAx>
    </c:plotArea>
    <c:plotVisOnly val="1"/>
    <c:dispBlanksAs val="gap"/>
  </c:chart>
  <c:spPr>
    <a:ln>
      <a:noFill/>
    </a:ln>
  </c:spPr>
  <c:txPr>
    <a:bodyPr/>
    <a:lstStyle/>
    <a:p>
      <a:pPr>
        <a:defRPr sz="1200"/>
      </a:pPr>
      <a:endParaRPr lang="ru-RU"/>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chart>
    <c:plotArea>
      <c:layout/>
      <c:lineChart>
        <c:grouping val="standard"/>
        <c:ser>
          <c:idx val="0"/>
          <c:order val="0"/>
          <c:val>
            <c:numRef>
              <c:f>'Лист4 (3)'!$E$3:$E$52</c:f>
              <c:numCache>
                <c:formatCode>General</c:formatCode>
                <c:ptCount val="50"/>
                <c:pt idx="0">
                  <c:v>2.1462755556472226</c:v>
                </c:pt>
                <c:pt idx="1">
                  <c:v>1.7890286639363089</c:v>
                </c:pt>
                <c:pt idx="2">
                  <c:v>2.9242135149975552</c:v>
                </c:pt>
                <c:pt idx="3">
                  <c:v>3.2854834661465602</c:v>
                </c:pt>
                <c:pt idx="4">
                  <c:v>5.8961105146021096</c:v>
                </c:pt>
                <c:pt idx="5">
                  <c:v>5.7870093937687734</c:v>
                </c:pt>
                <c:pt idx="6">
                  <c:v>5.2401811973846923</c:v>
                </c:pt>
                <c:pt idx="7">
                  <c:v>6.4087047535829473</c:v>
                </c:pt>
                <c:pt idx="8">
                  <c:v>5.8413131795183864</c:v>
                </c:pt>
                <c:pt idx="9">
                  <c:v>5.361957390889275</c:v>
                </c:pt>
                <c:pt idx="10">
                  <c:v>7.1573390724963488</c:v>
                </c:pt>
                <c:pt idx="11">
                  <c:v>7.2546698599729575</c:v>
                </c:pt>
                <c:pt idx="12">
                  <c:v>6.1837001378069045</c:v>
                </c:pt>
                <c:pt idx="13">
                  <c:v>6.820385004702084</c:v>
                </c:pt>
                <c:pt idx="14">
                  <c:v>6.4536712704520314</c:v>
                </c:pt>
                <c:pt idx="15">
                  <c:v>7.9426488046774191</c:v>
                </c:pt>
                <c:pt idx="16">
                  <c:v>9.3886191690008669</c:v>
                </c:pt>
                <c:pt idx="17">
                  <c:v>8.567211796666605</c:v>
                </c:pt>
                <c:pt idx="18">
                  <c:v>9.1385501689128361</c:v>
                </c:pt>
                <c:pt idx="19">
                  <c:v>8.3232217589197219</c:v>
                </c:pt>
                <c:pt idx="20">
                  <c:v>8.2940988472136983</c:v>
                </c:pt>
                <c:pt idx="21">
                  <c:v>9.7005982656470167</c:v>
                </c:pt>
                <c:pt idx="22">
                  <c:v>11.011234150780629</c:v>
                </c:pt>
                <c:pt idx="23">
                  <c:v>9.2104765899309164</c:v>
                </c:pt>
                <c:pt idx="24">
                  <c:v>11.748205190005969</c:v>
                </c:pt>
                <c:pt idx="25">
                  <c:v>11.412278020490918</c:v>
                </c:pt>
                <c:pt idx="26">
                  <c:v>9.8348301331312893</c:v>
                </c:pt>
                <c:pt idx="27">
                  <c:v>12.861071626810283</c:v>
                </c:pt>
                <c:pt idx="28">
                  <c:v>12.544741510836568</c:v>
                </c:pt>
                <c:pt idx="29">
                  <c:v>11.147578367594376</c:v>
                </c:pt>
                <c:pt idx="30">
                  <c:v>14.286648912431803</c:v>
                </c:pt>
                <c:pt idx="31">
                  <c:v>12.864456406974325</c:v>
                </c:pt>
                <c:pt idx="32">
                  <c:v>14.441098867100663</c:v>
                </c:pt>
                <c:pt idx="33">
                  <c:v>13.428229775552243</c:v>
                </c:pt>
                <c:pt idx="34">
                  <c:v>16.20291254596167</c:v>
                </c:pt>
                <c:pt idx="35">
                  <c:v>14.449068193885518</c:v>
                </c:pt>
                <c:pt idx="36">
                  <c:v>14.905145512167076</c:v>
                </c:pt>
                <c:pt idx="37">
                  <c:v>14.538327310442456</c:v>
                </c:pt>
                <c:pt idx="38">
                  <c:v>16.530736738305006</c:v>
                </c:pt>
                <c:pt idx="39">
                  <c:v>16.049782597316089</c:v>
                </c:pt>
                <c:pt idx="40">
                  <c:v>18.852988122288295</c:v>
                </c:pt>
                <c:pt idx="41">
                  <c:v>17.146238752391096</c:v>
                </c:pt>
                <c:pt idx="42">
                  <c:v>19.028895696219291</c:v>
                </c:pt>
                <c:pt idx="43">
                  <c:v>18.507601439952349</c:v>
                </c:pt>
                <c:pt idx="44">
                  <c:v>18.97399492134069</c:v>
                </c:pt>
                <c:pt idx="45">
                  <c:v>17.488785545915537</c:v>
                </c:pt>
                <c:pt idx="46">
                  <c:v>18.013315176862893</c:v>
                </c:pt>
                <c:pt idx="47">
                  <c:v>19.320414837984689</c:v>
                </c:pt>
                <c:pt idx="48">
                  <c:v>18.293190870765198</c:v>
                </c:pt>
                <c:pt idx="49">
                  <c:v>18.252760399619451</c:v>
                </c:pt>
              </c:numCache>
            </c:numRef>
          </c:val>
        </c:ser>
        <c:marker val="1"/>
        <c:axId val="52098176"/>
        <c:axId val="52099712"/>
      </c:lineChart>
      <c:catAx>
        <c:axId val="52098176"/>
        <c:scaling>
          <c:orientation val="minMax"/>
        </c:scaling>
        <c:axPos val="b"/>
        <c:majorTickMark val="none"/>
        <c:tickLblPos val="none"/>
        <c:crossAx val="52099712"/>
        <c:crosses val="autoZero"/>
        <c:auto val="1"/>
        <c:lblAlgn val="ctr"/>
        <c:lblOffset val="100"/>
      </c:catAx>
      <c:valAx>
        <c:axId val="52099712"/>
        <c:scaling>
          <c:orientation val="minMax"/>
        </c:scaling>
        <c:axPos val="l"/>
        <c:numFmt formatCode="General" sourceLinked="1"/>
        <c:majorTickMark val="cross"/>
        <c:tickLblPos val="nextTo"/>
        <c:crossAx val="52098176"/>
        <c:crosses val="autoZero"/>
        <c:crossBetween val="between"/>
      </c:valAx>
    </c:plotArea>
    <c:plotVisOnly val="1"/>
    <c:dispBlanksAs val="gap"/>
  </c:chart>
  <c:spPr>
    <a:ln>
      <a:noFill/>
    </a:ln>
  </c:spPr>
  <c:txPr>
    <a:bodyPr/>
    <a:lstStyle/>
    <a:p>
      <a:pPr>
        <a:defRPr sz="1200"/>
      </a:pPr>
      <a:endParaRPr lang="ru-RU"/>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ru-RU"/>
  <c:chart>
    <c:plotArea>
      <c:layout/>
      <c:lineChart>
        <c:grouping val="standard"/>
        <c:ser>
          <c:idx val="0"/>
          <c:order val="0"/>
          <c:val>
            <c:numRef>
              <c:f>'Лист4 (2)'!$E$3:$E$52</c:f>
              <c:numCache>
                <c:formatCode>General</c:formatCode>
                <c:ptCount val="50"/>
                <c:pt idx="0">
                  <c:v>6.3692923986704404</c:v>
                </c:pt>
                <c:pt idx="1">
                  <c:v>12.037267471699641</c:v>
                </c:pt>
                <c:pt idx="2">
                  <c:v>13.347555785009325</c:v>
                </c:pt>
                <c:pt idx="3">
                  <c:v>18.198393385031356</c:v>
                </c:pt>
                <c:pt idx="4">
                  <c:v>10.315650126342236</c:v>
                </c:pt>
                <c:pt idx="5">
                  <c:v>16.206811551879387</c:v>
                </c:pt>
                <c:pt idx="6">
                  <c:v>15.877276418459056</c:v>
                </c:pt>
                <c:pt idx="7">
                  <c:v>21.531817791145791</c:v>
                </c:pt>
                <c:pt idx="8">
                  <c:v>10.54169692542667</c:v>
                </c:pt>
                <c:pt idx="9">
                  <c:v>16.05110970945519</c:v>
                </c:pt>
                <c:pt idx="10">
                  <c:v>18.017086144822191</c:v>
                </c:pt>
                <c:pt idx="11">
                  <c:v>22.638246607197086</c:v>
                </c:pt>
                <c:pt idx="12">
                  <c:v>11.156275352153468</c:v>
                </c:pt>
                <c:pt idx="13">
                  <c:v>17.737129789087223</c:v>
                </c:pt>
                <c:pt idx="14">
                  <c:v>17.594135818489942</c:v>
                </c:pt>
                <c:pt idx="15">
                  <c:v>23.590056570671191</c:v>
                </c:pt>
                <c:pt idx="16">
                  <c:v>14.570182122266296</c:v>
                </c:pt>
                <c:pt idx="17">
                  <c:v>18.684169381476067</c:v>
                </c:pt>
                <c:pt idx="18">
                  <c:v>18.859590737170379</c:v>
                </c:pt>
                <c:pt idx="19">
                  <c:v>25.181256539504286</c:v>
                </c:pt>
                <c:pt idx="20">
                  <c:v>13.397451476000256</c:v>
                </c:pt>
                <c:pt idx="21">
                  <c:v>20.741202698198727</c:v>
                </c:pt>
                <c:pt idx="22">
                  <c:v>21.495464063803439</c:v>
                </c:pt>
                <c:pt idx="23">
                  <c:v>26.155493198768642</c:v>
                </c:pt>
                <c:pt idx="24">
                  <c:v>16.53085885499323</c:v>
                </c:pt>
                <c:pt idx="25">
                  <c:v>23.933482847549456</c:v>
                </c:pt>
                <c:pt idx="26">
                  <c:v>22.397251846385771</c:v>
                </c:pt>
                <c:pt idx="27">
                  <c:v>26.754490913308988</c:v>
                </c:pt>
                <c:pt idx="28">
                  <c:v>18.683697596452927</c:v>
                </c:pt>
                <c:pt idx="29">
                  <c:v>24.002677456016535</c:v>
                </c:pt>
                <c:pt idx="30">
                  <c:v>24.043176904172118</c:v>
                </c:pt>
                <c:pt idx="31">
                  <c:v>31.22431838756307</c:v>
                </c:pt>
                <c:pt idx="32">
                  <c:v>19.701622219486186</c:v>
                </c:pt>
                <c:pt idx="33">
                  <c:v>27.6043426342987</c:v>
                </c:pt>
                <c:pt idx="34">
                  <c:v>28.063541396840829</c:v>
                </c:pt>
                <c:pt idx="35">
                  <c:v>31.860521551167633</c:v>
                </c:pt>
                <c:pt idx="36">
                  <c:v>20.400022693636529</c:v>
                </c:pt>
                <c:pt idx="37">
                  <c:v>27.660473182122029</c:v>
                </c:pt>
                <c:pt idx="38">
                  <c:v>27.389703550507136</c:v>
                </c:pt>
                <c:pt idx="39">
                  <c:v>33.189427741191594</c:v>
                </c:pt>
                <c:pt idx="40">
                  <c:v>25.50739378499928</c:v>
                </c:pt>
                <c:pt idx="41">
                  <c:v>29.651268294231247</c:v>
                </c:pt>
                <c:pt idx="42">
                  <c:v>31.749223365522283</c:v>
                </c:pt>
                <c:pt idx="43">
                  <c:v>35.871016260413271</c:v>
                </c:pt>
                <c:pt idx="44">
                  <c:v>25.906572232966294</c:v>
                </c:pt>
                <c:pt idx="45">
                  <c:v>30.245450326830024</c:v>
                </c:pt>
                <c:pt idx="46">
                  <c:v>31.021857565110331</c:v>
                </c:pt>
                <c:pt idx="47">
                  <c:v>36.943869873594487</c:v>
                </c:pt>
                <c:pt idx="48">
                  <c:v>25.521816051304633</c:v>
                </c:pt>
                <c:pt idx="49">
                  <c:v>31.25165521338495</c:v>
                </c:pt>
              </c:numCache>
            </c:numRef>
          </c:val>
        </c:ser>
        <c:marker val="1"/>
        <c:axId val="53569792"/>
        <c:axId val="53575680"/>
      </c:lineChart>
      <c:catAx>
        <c:axId val="53569792"/>
        <c:scaling>
          <c:orientation val="minMax"/>
        </c:scaling>
        <c:axPos val="b"/>
        <c:majorTickMark val="none"/>
        <c:tickLblPos val="none"/>
        <c:crossAx val="53575680"/>
        <c:crosses val="autoZero"/>
        <c:auto val="1"/>
        <c:lblAlgn val="ctr"/>
        <c:lblOffset val="100"/>
      </c:catAx>
      <c:valAx>
        <c:axId val="53575680"/>
        <c:scaling>
          <c:orientation val="minMax"/>
        </c:scaling>
        <c:axPos val="l"/>
        <c:numFmt formatCode="General" sourceLinked="1"/>
        <c:majorTickMark val="cross"/>
        <c:tickLblPos val="nextTo"/>
        <c:crossAx val="53569792"/>
        <c:crosses val="autoZero"/>
        <c:crossBetween val="between"/>
      </c:valAx>
    </c:plotArea>
    <c:plotVisOnly val="1"/>
    <c:dispBlanksAs val="gap"/>
  </c:chart>
  <c:spPr>
    <a:ln>
      <a:noFill/>
    </a:ln>
  </c:spPr>
  <c:txPr>
    <a:bodyPr/>
    <a:lstStyle/>
    <a:p>
      <a:pPr>
        <a:defRPr sz="1200"/>
      </a:pPr>
      <a:endParaRPr lang="ru-RU"/>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ru-RU"/>
  <c:chart>
    <c:plotArea>
      <c:layout/>
      <c:lineChart>
        <c:grouping val="standard"/>
        <c:ser>
          <c:idx val="0"/>
          <c:order val="0"/>
          <c:val>
            <c:numRef>
              <c:f>'Лист4 (2)'!$F$3:$F$52</c:f>
              <c:numCache>
                <c:formatCode>General</c:formatCode>
                <c:ptCount val="50"/>
                <c:pt idx="1">
                  <c:v>5.6679750730291865</c:v>
                </c:pt>
                <c:pt idx="2">
                  <c:v>1.3102883133096839</c:v>
                </c:pt>
                <c:pt idx="3">
                  <c:v>4.8508376000220697</c:v>
                </c:pt>
                <c:pt idx="4">
                  <c:v>-7.8827432586891817</c:v>
                </c:pt>
                <c:pt idx="5">
                  <c:v>5.8911614255371871</c:v>
                </c:pt>
                <c:pt idx="6">
                  <c:v>-0.32953513342033425</c:v>
                </c:pt>
                <c:pt idx="7">
                  <c:v>5.6545413726866931</c:v>
                </c:pt>
                <c:pt idx="8">
                  <c:v>-10.990120865719101</c:v>
                </c:pt>
                <c:pt idx="9">
                  <c:v>5.5094127840285134</c:v>
                </c:pt>
                <c:pt idx="10">
                  <c:v>1.9659764353670148</c:v>
                </c:pt>
                <c:pt idx="11">
                  <c:v>4.621160462374899</c:v>
                </c:pt>
                <c:pt idx="12">
                  <c:v>-11.48197125504362</c:v>
                </c:pt>
                <c:pt idx="13">
                  <c:v>6.5808544369337545</c:v>
                </c:pt>
                <c:pt idx="14">
                  <c:v>-0.14299397059728192</c:v>
                </c:pt>
                <c:pt idx="15">
                  <c:v>5.995920752181302</c:v>
                </c:pt>
                <c:pt idx="16">
                  <c:v>-9.0198744484049662</c:v>
                </c:pt>
                <c:pt idx="17">
                  <c:v>4.1139872592097708</c:v>
                </c:pt>
                <c:pt idx="18">
                  <c:v>0.17542135569431141</c:v>
                </c:pt>
                <c:pt idx="19">
                  <c:v>6.321665802333932</c:v>
                </c:pt>
                <c:pt idx="20">
                  <c:v>-11.783805063504071</c:v>
                </c:pt>
                <c:pt idx="21">
                  <c:v>7.3437512221984855</c:v>
                </c:pt>
                <c:pt idx="22">
                  <c:v>0.7542613656047088</c:v>
                </c:pt>
                <c:pt idx="23">
                  <c:v>4.6600291349652005</c:v>
                </c:pt>
                <c:pt idx="24">
                  <c:v>-9.624634343775412</c:v>
                </c:pt>
                <c:pt idx="25">
                  <c:v>7.4026239925562729</c:v>
                </c:pt>
                <c:pt idx="26">
                  <c:v>-1.5362310011637221</c:v>
                </c:pt>
                <c:pt idx="27">
                  <c:v>4.3572390669232082</c:v>
                </c:pt>
                <c:pt idx="28">
                  <c:v>-8.0707933168560668</c:v>
                </c:pt>
                <c:pt idx="29">
                  <c:v>5.3189798595636075</c:v>
                </c:pt>
                <c:pt idx="30">
                  <c:v>4.0499448155621592E-2</c:v>
                </c:pt>
                <c:pt idx="31">
                  <c:v>7.1811414833909701</c:v>
                </c:pt>
                <c:pt idx="32">
                  <c:v>-11.522696168076926</c:v>
                </c:pt>
                <c:pt idx="33">
                  <c:v>7.9027204148124923</c:v>
                </c:pt>
                <c:pt idx="34">
                  <c:v>0.4591987625421618</c:v>
                </c:pt>
                <c:pt idx="35">
                  <c:v>3.7969801543268318</c:v>
                </c:pt>
                <c:pt idx="36">
                  <c:v>-11.460498857531174</c:v>
                </c:pt>
                <c:pt idx="37">
                  <c:v>7.2604504884855086</c:v>
                </c:pt>
                <c:pt idx="38">
                  <c:v>-0.2707696316148514</c:v>
                </c:pt>
                <c:pt idx="39">
                  <c:v>5.7997241906844081</c:v>
                </c:pt>
                <c:pt idx="40">
                  <c:v>-7.6820339561923046</c:v>
                </c:pt>
                <c:pt idx="41">
                  <c:v>4.1438745092319573</c:v>
                </c:pt>
                <c:pt idx="42">
                  <c:v>2.0979550712910893</c:v>
                </c:pt>
                <c:pt idx="43">
                  <c:v>4.1217928948910121</c:v>
                </c:pt>
                <c:pt idx="44">
                  <c:v>-9.9644440274470032</c:v>
                </c:pt>
                <c:pt idx="45">
                  <c:v>4.3388780938636557</c:v>
                </c:pt>
                <c:pt idx="46">
                  <c:v>0.7764072382802899</c:v>
                </c:pt>
                <c:pt idx="47">
                  <c:v>5.9220123084843017</c:v>
                </c:pt>
                <c:pt idx="48">
                  <c:v>-11.422053822290001</c:v>
                </c:pt>
                <c:pt idx="49">
                  <c:v>5.7298391620803173</c:v>
                </c:pt>
              </c:numCache>
            </c:numRef>
          </c:val>
        </c:ser>
        <c:marker val="1"/>
        <c:axId val="53593600"/>
        <c:axId val="53595136"/>
      </c:lineChart>
      <c:catAx>
        <c:axId val="53593600"/>
        <c:scaling>
          <c:orientation val="minMax"/>
        </c:scaling>
        <c:axPos val="b"/>
        <c:majorTickMark val="none"/>
        <c:tickLblPos val="none"/>
        <c:crossAx val="53595136"/>
        <c:crosses val="autoZero"/>
        <c:auto val="1"/>
        <c:lblAlgn val="ctr"/>
        <c:lblOffset val="100"/>
      </c:catAx>
      <c:valAx>
        <c:axId val="53595136"/>
        <c:scaling>
          <c:orientation val="minMax"/>
        </c:scaling>
        <c:axPos val="l"/>
        <c:numFmt formatCode="General" sourceLinked="1"/>
        <c:majorTickMark val="cross"/>
        <c:tickLblPos val="nextTo"/>
        <c:crossAx val="53593600"/>
        <c:crosses val="autoZero"/>
        <c:crossBetween val="between"/>
      </c:valAx>
    </c:plotArea>
    <c:plotVisOnly val="1"/>
    <c:dispBlanksAs val="gap"/>
  </c:chart>
  <c:spPr>
    <a:ln>
      <a:noFill/>
    </a:ln>
  </c:sp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ru-RU"/>
  <c:chart>
    <c:plotArea>
      <c:layout/>
      <c:lineChart>
        <c:grouping val="standard"/>
        <c:ser>
          <c:idx val="0"/>
          <c:order val="0"/>
          <c:val>
            <c:numRef>
              <c:f>'Лист4 (2)'!$I$3:$I$52</c:f>
              <c:numCache>
                <c:formatCode>General</c:formatCode>
                <c:ptCount val="50"/>
                <c:pt idx="4">
                  <c:v>-24.172366191855545</c:v>
                </c:pt>
                <c:pt idx="5">
                  <c:v>42.781615688361242</c:v>
                </c:pt>
                <c:pt idx="6">
                  <c:v>-46.502086786121481</c:v>
                </c:pt>
                <c:pt idx="7">
                  <c:v>32.199374308248423</c:v>
                </c:pt>
                <c:pt idx="8">
                  <c:v>-34.833511809577402</c:v>
                </c:pt>
                <c:pt idx="9">
                  <c:v>55.772934632666264</c:v>
                </c:pt>
                <c:pt idx="10">
                  <c:v>-53.187165886562525</c:v>
                </c:pt>
                <c:pt idx="11">
                  <c:v>26.241590374078484</c:v>
                </c:pt>
                <c:pt idx="12">
                  <c:v>-24.95693612009579</c:v>
                </c:pt>
                <c:pt idx="13">
                  <c:v>52.924273153822199</c:v>
                </c:pt>
                <c:pt idx="14">
                  <c:v>-58.952631508904297</c:v>
                </c:pt>
                <c:pt idx="15">
                  <c:v>37.649437229818034</c:v>
                </c:pt>
                <c:pt idx="16">
                  <c:v>-34.017473053674337</c:v>
                </c:pt>
                <c:pt idx="17">
                  <c:v>49.304366831565872</c:v>
                </c:pt>
                <c:pt idx="18">
                  <c:v>-45.222084519331254</c:v>
                </c:pt>
                <c:pt idx="19">
                  <c:v>27.157237961285333</c:v>
                </c:pt>
                <c:pt idx="20">
                  <c:v>-34.336525662632724</c:v>
                </c:pt>
                <c:pt idx="21">
                  <c:v>61.484742464018098</c:v>
                </c:pt>
                <c:pt idx="22">
                  <c:v>-62.950073293836894</c:v>
                </c:pt>
                <c:pt idx="23">
                  <c:v>36.212303768250621</c:v>
                </c:pt>
                <c:pt idx="24">
                  <c:v>-28.685688874055348</c:v>
                </c:pt>
                <c:pt idx="25">
                  <c:v>49.502353063173402</c:v>
                </c:pt>
                <c:pt idx="26">
                  <c:v>-57.2780351451241</c:v>
                </c:pt>
                <c:pt idx="27">
                  <c:v>40.798438391858674</c:v>
                </c:pt>
                <c:pt idx="28">
                  <c:v>-33.153827513672994</c:v>
                </c:pt>
                <c:pt idx="29">
                  <c:v>44.139308012065236</c:v>
                </c:pt>
                <c:pt idx="30">
                  <c:v>-44.486059148026605</c:v>
                </c:pt>
                <c:pt idx="31">
                  <c:v>31.087376034470982</c:v>
                </c:pt>
                <c:pt idx="32">
                  <c:v>-38.263602133346524</c:v>
                </c:pt>
                <c:pt idx="33">
                  <c:v>63.973733921060472</c:v>
                </c:pt>
                <c:pt idx="34">
                  <c:v>-64.998192469516994</c:v>
                </c:pt>
                <c:pt idx="35">
                  <c:v>37.650241279214576</c:v>
                </c:pt>
                <c:pt idx="36">
                  <c:v>-29.376563447697691</c:v>
                </c:pt>
                <c:pt idx="37">
                  <c:v>52.573688761517197</c:v>
                </c:pt>
                <c:pt idx="38">
                  <c:v>-60.230597823991687</c:v>
                </c:pt>
                <c:pt idx="39">
                  <c:v>39.853883408516438</c:v>
                </c:pt>
                <c:pt idx="40">
                  <c:v>-33.153965911575568</c:v>
                </c:pt>
                <c:pt idx="41">
                  <c:v>44.859918581476947</c:v>
                </c:pt>
                <c:pt idx="42">
                  <c:v>-39.179494515666008</c:v>
                </c:pt>
                <c:pt idx="43">
                  <c:v>17.941585164905959</c:v>
                </c:pt>
                <c:pt idx="44">
                  <c:v>-20.179832007478701</c:v>
                </c:pt>
                <c:pt idx="45">
                  <c:v>44.499633789586476</c:v>
                </c:pt>
                <c:pt idx="46">
                  <c:v>-46.255352020542553</c:v>
                </c:pt>
                <c:pt idx="47">
                  <c:v>26.57386890268133</c:v>
                </c:pt>
                <c:pt idx="48">
                  <c:v>-31.197747126765663</c:v>
                </c:pt>
                <c:pt idx="49">
                  <c:v>56.985630316122958</c:v>
                </c:pt>
              </c:numCache>
            </c:numRef>
          </c:val>
        </c:ser>
        <c:marker val="1"/>
        <c:axId val="55814016"/>
        <c:axId val="55815552"/>
      </c:lineChart>
      <c:catAx>
        <c:axId val="55814016"/>
        <c:scaling>
          <c:orientation val="minMax"/>
        </c:scaling>
        <c:axPos val="b"/>
        <c:majorTickMark val="none"/>
        <c:tickLblPos val="none"/>
        <c:crossAx val="55815552"/>
        <c:crosses val="autoZero"/>
        <c:auto val="1"/>
        <c:lblAlgn val="ctr"/>
        <c:lblOffset val="100"/>
      </c:catAx>
      <c:valAx>
        <c:axId val="55815552"/>
        <c:scaling>
          <c:orientation val="minMax"/>
        </c:scaling>
        <c:axPos val="l"/>
        <c:numFmt formatCode="General" sourceLinked="1"/>
        <c:majorTickMark val="cross"/>
        <c:tickLblPos val="nextTo"/>
        <c:crossAx val="55814016"/>
        <c:crosses val="autoZero"/>
        <c:crossBetween val="between"/>
      </c:valAx>
    </c:plotArea>
    <c:plotVisOnly val="1"/>
    <c:dispBlanksAs val="gap"/>
  </c:chart>
  <c:spPr>
    <a:ln>
      <a:noFill/>
    </a:ln>
  </c:sp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ru-RU"/>
  <c:chart>
    <c:plotArea>
      <c:layout/>
      <c:lineChart>
        <c:grouping val="standard"/>
        <c:ser>
          <c:idx val="0"/>
          <c:order val="0"/>
          <c:marker>
            <c:symbol val="none"/>
          </c:marker>
          <c:val>
            <c:numRef>
              <c:f>Лист10!$B$3:$B$252</c:f>
              <c:numCache>
                <c:formatCode>General</c:formatCode>
                <c:ptCount val="250"/>
                <c:pt idx="0">
                  <c:v>-0.52028781283297576</c:v>
                </c:pt>
                <c:pt idx="1">
                  <c:v>1.2194118426123142</c:v>
                </c:pt>
                <c:pt idx="2">
                  <c:v>0.29399188861134462</c:v>
                </c:pt>
                <c:pt idx="3">
                  <c:v>-1.1890392670466099</c:v>
                </c:pt>
                <c:pt idx="4">
                  <c:v>1.4311058293969841</c:v>
                </c:pt>
                <c:pt idx="5">
                  <c:v>0.53943722377880476</c:v>
                </c:pt>
                <c:pt idx="6">
                  <c:v>1.7069874047592761</c:v>
                </c:pt>
                <c:pt idx="7">
                  <c:v>3.8242001210164744</c:v>
                </c:pt>
                <c:pt idx="8">
                  <c:v>4.3616455513983965</c:v>
                </c:pt>
                <c:pt idx="9">
                  <c:v>3.5285620469949261</c:v>
                </c:pt>
                <c:pt idx="10">
                  <c:v>4.9265599955106314</c:v>
                </c:pt>
                <c:pt idx="11">
                  <c:v>3.2036405173130342</c:v>
                </c:pt>
                <c:pt idx="12">
                  <c:v>3.5652919905260205</c:v>
                </c:pt>
                <c:pt idx="13">
                  <c:v>2.0995003069401719</c:v>
                </c:pt>
                <c:pt idx="14">
                  <c:v>1.2543421235022869</c:v>
                </c:pt>
                <c:pt idx="15">
                  <c:v>1.9932292616431369</c:v>
                </c:pt>
                <c:pt idx="16">
                  <c:v>0.51500478548405226</c:v>
                </c:pt>
                <c:pt idx="17">
                  <c:v>-1.8417870251141719</c:v>
                </c:pt>
                <c:pt idx="18">
                  <c:v>-1.727363496684116</c:v>
                </c:pt>
                <c:pt idx="19">
                  <c:v>-1.0218388979410518</c:v>
                </c:pt>
                <c:pt idx="20">
                  <c:v>-1.0642702363838907</c:v>
                </c:pt>
                <c:pt idx="21">
                  <c:v>-1.8739865481620654</c:v>
                </c:pt>
                <c:pt idx="22">
                  <c:v>-0.78285665949806571</c:v>
                </c:pt>
                <c:pt idx="23">
                  <c:v>-1.164098648587242</c:v>
                </c:pt>
                <c:pt idx="24">
                  <c:v>-1.9768970105360522</c:v>
                </c:pt>
                <c:pt idx="25">
                  <c:v>-3.0051262456254424</c:v>
                </c:pt>
                <c:pt idx="26">
                  <c:v>-2.0827530988754006</c:v>
                </c:pt>
                <c:pt idx="27">
                  <c:v>-1.6121123280754561</c:v>
                </c:pt>
                <c:pt idx="28">
                  <c:v>-0.44153125600132476</c:v>
                </c:pt>
                <c:pt idx="29">
                  <c:v>-0.93494122666016022</c:v>
                </c:pt>
                <c:pt idx="30">
                  <c:v>-1.2441489616321659</c:v>
                </c:pt>
                <c:pt idx="31">
                  <c:v>-1.8760965758701786</c:v>
                </c:pt>
                <c:pt idx="32">
                  <c:v>-2.367261231484008</c:v>
                </c:pt>
                <c:pt idx="33">
                  <c:v>-1.9734022771444841</c:v>
                </c:pt>
                <c:pt idx="34">
                  <c:v>-0.76272840487945526</c:v>
                </c:pt>
                <c:pt idx="35">
                  <c:v>-3.1958506951923482E-2</c:v>
                </c:pt>
                <c:pt idx="36">
                  <c:v>0.84186581261747395</c:v>
                </c:pt>
                <c:pt idx="37">
                  <c:v>1.8706134596868682</c:v>
                </c:pt>
                <c:pt idx="38">
                  <c:v>0.60597017181862611</c:v>
                </c:pt>
                <c:pt idx="39">
                  <c:v>-0.51119400268362525</c:v>
                </c:pt>
                <c:pt idx="40">
                  <c:v>-0.68786448537139222</c:v>
                </c:pt>
                <c:pt idx="41">
                  <c:v>-0.46969262257334776</c:v>
                </c:pt>
                <c:pt idx="42">
                  <c:v>0.57767238104133856</c:v>
                </c:pt>
                <c:pt idx="43">
                  <c:v>1.0696135177568067</c:v>
                </c:pt>
                <c:pt idx="44">
                  <c:v>0.40328814066015184</c:v>
                </c:pt>
                <c:pt idx="45">
                  <c:v>1.7794627638068061</c:v>
                </c:pt>
                <c:pt idx="46">
                  <c:v>2.1553614715230647</c:v>
                </c:pt>
                <c:pt idx="47">
                  <c:v>2.0048969417985072</c:v>
                </c:pt>
                <c:pt idx="48">
                  <c:v>1.0185931387240998</c:v>
                </c:pt>
                <c:pt idx="49">
                  <c:v>-1.8979017113451819</c:v>
                </c:pt>
                <c:pt idx="50">
                  <c:v>-3.8595271689700894</c:v>
                </c:pt>
                <c:pt idx="51">
                  <c:v>-4.8797414820001244</c:v>
                </c:pt>
                <c:pt idx="52">
                  <c:v>-5.7395322983211434</c:v>
                </c:pt>
                <c:pt idx="53">
                  <c:v>-6.5147946770593803</c:v>
                </c:pt>
                <c:pt idx="54">
                  <c:v>-5.1708320825127894</c:v>
                </c:pt>
                <c:pt idx="55">
                  <c:v>-5.3592475524055772</c:v>
                </c:pt>
                <c:pt idx="56">
                  <c:v>-3.4320646591368127</c:v>
                </c:pt>
                <c:pt idx="57">
                  <c:v>-1.4357510735862888</c:v>
                </c:pt>
                <c:pt idx="58">
                  <c:v>-0.75097432272741571</c:v>
                </c:pt>
                <c:pt idx="59">
                  <c:v>-1.0832150110218235</c:v>
                </c:pt>
                <c:pt idx="60">
                  <c:v>-1.7447723621444298</c:v>
                </c:pt>
                <c:pt idx="61">
                  <c:v>-2.624665285111405</c:v>
                </c:pt>
                <c:pt idx="62">
                  <c:v>-1.9584354049584396</c:v>
                </c:pt>
                <c:pt idx="63">
                  <c:v>-3.2589446163910911</c:v>
                </c:pt>
                <c:pt idx="64">
                  <c:v>-4.3613817979348823</c:v>
                </c:pt>
                <c:pt idx="65">
                  <c:v>-3.5443190427031412</c:v>
                </c:pt>
                <c:pt idx="66">
                  <c:v>-2.2523158804688137</c:v>
                </c:pt>
                <c:pt idx="67">
                  <c:v>-1.93989762919955</c:v>
                </c:pt>
                <c:pt idx="68">
                  <c:v>-0.42124156607314944</c:v>
                </c:pt>
                <c:pt idx="69">
                  <c:v>-1.1920678844035191</c:v>
                </c:pt>
                <c:pt idx="70">
                  <c:v>-1.8813977931131376</c:v>
                </c:pt>
                <c:pt idx="71">
                  <c:v>-2.1837115582457174</c:v>
                </c:pt>
                <c:pt idx="72">
                  <c:v>-2.7245175715506855</c:v>
                </c:pt>
                <c:pt idx="73">
                  <c:v>-3.4478159705031377</c:v>
                </c:pt>
                <c:pt idx="74">
                  <c:v>-1.8235175502923084</c:v>
                </c:pt>
                <c:pt idx="75">
                  <c:v>0.33112087294284953</c:v>
                </c:pt>
                <c:pt idx="76">
                  <c:v>0.35854895941156428</c:v>
                </c:pt>
                <c:pt idx="77">
                  <c:v>-1.4938643744244422</c:v>
                </c:pt>
                <c:pt idx="78">
                  <c:v>-1.1386566711735244</c:v>
                </c:pt>
                <c:pt idx="79">
                  <c:v>-1.4128988823358637</c:v>
                </c:pt>
                <c:pt idx="80">
                  <c:v>-0.99620251603482768</c:v>
                </c:pt>
                <c:pt idx="81">
                  <c:v>-3.1191996185953084</c:v>
                </c:pt>
                <c:pt idx="82">
                  <c:v>-2.5828160232776987</c:v>
                </c:pt>
                <c:pt idx="83">
                  <c:v>-3.6385597468324806</c:v>
                </c:pt>
                <c:pt idx="84">
                  <c:v>-3.5831078548653856</c:v>
                </c:pt>
                <c:pt idx="85">
                  <c:v>-4.5821832372894136</c:v>
                </c:pt>
                <c:pt idx="86">
                  <c:v>-3.5738673886953642</c:v>
                </c:pt>
                <c:pt idx="87">
                  <c:v>-2.6453915324964443</c:v>
                </c:pt>
                <c:pt idx="88">
                  <c:v>-1.6943101854849381</c:v>
                </c:pt>
                <c:pt idx="89">
                  <c:v>-2.1211246803432005</c:v>
                </c:pt>
                <c:pt idx="90">
                  <c:v>-1.6900332866498502</c:v>
                </c:pt>
                <c:pt idx="91">
                  <c:v>-2.0167010461591417</c:v>
                </c:pt>
                <c:pt idx="92">
                  <c:v>-0.67593987296277491</c:v>
                </c:pt>
                <c:pt idx="93">
                  <c:v>-0.51602910389192358</c:v>
                </c:pt>
                <c:pt idx="94">
                  <c:v>-0.22067524696467417</c:v>
                </c:pt>
                <c:pt idx="95">
                  <c:v>-0.29406464818748718</c:v>
                </c:pt>
                <c:pt idx="96">
                  <c:v>-1.0914186532318126</c:v>
                </c:pt>
                <c:pt idx="97">
                  <c:v>-0.99069211501046051</c:v>
                </c:pt>
                <c:pt idx="98">
                  <c:v>1.2569603313750122</c:v>
                </c:pt>
                <c:pt idx="99">
                  <c:v>1.4761508282390423</c:v>
                </c:pt>
                <c:pt idx="100">
                  <c:v>2.2097219698480384</c:v>
                </c:pt>
                <c:pt idx="101">
                  <c:v>2.2920119135960704</c:v>
                </c:pt>
                <c:pt idx="102">
                  <c:v>2.6282975795766172</c:v>
                </c:pt>
                <c:pt idx="103">
                  <c:v>2.7609905828285348</c:v>
                </c:pt>
                <c:pt idx="104">
                  <c:v>1.8506091237213727</c:v>
                </c:pt>
                <c:pt idx="105">
                  <c:v>3.5181813018425658</c:v>
                </c:pt>
                <c:pt idx="106">
                  <c:v>2.677714974197448</c:v>
                </c:pt>
                <c:pt idx="107">
                  <c:v>3.1484398732573089</c:v>
                </c:pt>
                <c:pt idx="108">
                  <c:v>3.0229216463340012</c:v>
                </c:pt>
                <c:pt idx="109">
                  <c:v>2.8909244065289381</c:v>
                </c:pt>
                <c:pt idx="110">
                  <c:v>3.1185061288852003</c:v>
                </c:pt>
                <c:pt idx="111">
                  <c:v>2.3608947685716051</c:v>
                </c:pt>
                <c:pt idx="112">
                  <c:v>3.8651671729894592</c:v>
                </c:pt>
                <c:pt idx="113">
                  <c:v>5.20161961503619</c:v>
                </c:pt>
                <c:pt idx="114">
                  <c:v>4.812881115867639</c:v>
                </c:pt>
                <c:pt idx="115">
                  <c:v>4.5599449549627016</c:v>
                </c:pt>
                <c:pt idx="116">
                  <c:v>3.8269740798568797</c:v>
                </c:pt>
                <c:pt idx="117">
                  <c:v>1.3330668480193677</c:v>
                </c:pt>
                <c:pt idx="118">
                  <c:v>2.1552682483161352</c:v>
                </c:pt>
                <c:pt idx="119">
                  <c:v>0.61593027567141834</c:v>
                </c:pt>
                <c:pt idx="120">
                  <c:v>2.3985489860933678</c:v>
                </c:pt>
                <c:pt idx="121">
                  <c:v>2.4344728899450216</c:v>
                </c:pt>
                <c:pt idx="122">
                  <c:v>2.4564678824390267</c:v>
                </c:pt>
                <c:pt idx="123">
                  <c:v>3.4605955079314392</c:v>
                </c:pt>
                <c:pt idx="124">
                  <c:v>3.7024108223704402</c:v>
                </c:pt>
                <c:pt idx="125">
                  <c:v>3.6035282846569405</c:v>
                </c:pt>
                <c:pt idx="126">
                  <c:v>4.5675562887481647</c:v>
                </c:pt>
                <c:pt idx="127">
                  <c:v>4.018852450826671</c:v>
                </c:pt>
                <c:pt idx="128">
                  <c:v>3.3811033972597198</c:v>
                </c:pt>
                <c:pt idx="129">
                  <c:v>3.6165431538392965</c:v>
                </c:pt>
                <c:pt idx="130">
                  <c:v>3.666095835797023</c:v>
                </c:pt>
                <c:pt idx="131">
                  <c:v>3.7674385566788282</c:v>
                </c:pt>
                <c:pt idx="132">
                  <c:v>4.9971163207373896</c:v>
                </c:pt>
                <c:pt idx="133">
                  <c:v>5.4153986184246747</c:v>
                </c:pt>
                <c:pt idx="134">
                  <c:v>4.5965180106577455</c:v>
                </c:pt>
                <c:pt idx="135">
                  <c:v>4.6452282731479455</c:v>
                </c:pt>
                <c:pt idx="136">
                  <c:v>5.0959636155312182</c:v>
                </c:pt>
                <c:pt idx="137">
                  <c:v>5.4460429055325443</c:v>
                </c:pt>
                <c:pt idx="138">
                  <c:v>5.2489770041574957</c:v>
                </c:pt>
                <c:pt idx="139">
                  <c:v>5.1963604619231889</c:v>
                </c:pt>
                <c:pt idx="140">
                  <c:v>4.3970067054033324</c:v>
                </c:pt>
                <c:pt idx="141">
                  <c:v>4.5655247049580785</c:v>
                </c:pt>
                <c:pt idx="142">
                  <c:v>4.664099151341361</c:v>
                </c:pt>
                <c:pt idx="143">
                  <c:v>6.0383047184586784</c:v>
                </c:pt>
                <c:pt idx="144">
                  <c:v>5.1839253956131914</c:v>
                </c:pt>
                <c:pt idx="145">
                  <c:v>5.8884700138150947</c:v>
                </c:pt>
                <c:pt idx="146">
                  <c:v>5.7580155043979051</c:v>
                </c:pt>
                <c:pt idx="147">
                  <c:v>7.4826266427407973</c:v>
                </c:pt>
                <c:pt idx="148">
                  <c:v>6.0555885283974691</c:v>
                </c:pt>
                <c:pt idx="149">
                  <c:v>5.0287871999898925</c:v>
                </c:pt>
                <c:pt idx="150">
                  <c:v>7.9452820500591814</c:v>
                </c:pt>
                <c:pt idx="151">
                  <c:v>8.9779337031359336</c:v>
                </c:pt>
                <c:pt idx="152">
                  <c:v>8.3584541243908461</c:v>
                </c:pt>
                <c:pt idx="153">
                  <c:v>7.7418440014298584</c:v>
                </c:pt>
                <c:pt idx="154">
                  <c:v>8.338408861163769</c:v>
                </c:pt>
                <c:pt idx="155">
                  <c:v>9.1485492248466525</c:v>
                </c:pt>
                <c:pt idx="156">
                  <c:v>8.7886940036696668</c:v>
                </c:pt>
                <c:pt idx="157">
                  <c:v>9.1507547494984465</c:v>
                </c:pt>
                <c:pt idx="158">
                  <c:v>9.0574826572265348</c:v>
                </c:pt>
                <c:pt idx="159">
                  <c:v>9.3414291768567637</c:v>
                </c:pt>
                <c:pt idx="160">
                  <c:v>11.407528290874325</c:v>
                </c:pt>
                <c:pt idx="161">
                  <c:v>13.161297829356046</c:v>
                </c:pt>
                <c:pt idx="162">
                  <c:v>13.586686691269326</c:v>
                </c:pt>
                <c:pt idx="163">
                  <c:v>13.372665534916475</c:v>
                </c:pt>
                <c:pt idx="164">
                  <c:v>13.864002994523645</c:v>
                </c:pt>
                <c:pt idx="165">
                  <c:v>13.724902601097698</c:v>
                </c:pt>
                <c:pt idx="166">
                  <c:v>13.722799394599862</c:v>
                </c:pt>
                <c:pt idx="167">
                  <c:v>14.290454828369556</c:v>
                </c:pt>
                <c:pt idx="168">
                  <c:v>13.993181937621557</c:v>
                </c:pt>
                <c:pt idx="169">
                  <c:v>14.180196785673616</c:v>
                </c:pt>
                <c:pt idx="170">
                  <c:v>14.147793763186201</c:v>
                </c:pt>
                <c:pt idx="171">
                  <c:v>14.322133665700676</c:v>
                </c:pt>
                <c:pt idx="172">
                  <c:v>14.382105746335583</c:v>
                </c:pt>
                <c:pt idx="173">
                  <c:v>14.54744278817086</c:v>
                </c:pt>
                <c:pt idx="174">
                  <c:v>15.057423752296017</c:v>
                </c:pt>
                <c:pt idx="175">
                  <c:v>13.917115211370401</c:v>
                </c:pt>
                <c:pt idx="176">
                  <c:v>12.7422754303552</c:v>
                </c:pt>
                <c:pt idx="177">
                  <c:v>12.803703839381376</c:v>
                </c:pt>
                <c:pt idx="178">
                  <c:v>14.12498590980249</c:v>
                </c:pt>
                <c:pt idx="179">
                  <c:v>13.40674657512869</c:v>
                </c:pt>
                <c:pt idx="180">
                  <c:v>13.479599374477431</c:v>
                </c:pt>
                <c:pt idx="181">
                  <c:v>12.54723088095486</c:v>
                </c:pt>
                <c:pt idx="182">
                  <c:v>10.955810694213152</c:v>
                </c:pt>
                <c:pt idx="183">
                  <c:v>10.353295465392868</c:v>
                </c:pt>
                <c:pt idx="184">
                  <c:v>10.586926464384305</c:v>
                </c:pt>
                <c:pt idx="185">
                  <c:v>10.790782880576444</c:v>
                </c:pt>
                <c:pt idx="186">
                  <c:v>11.30730879594922</c:v>
                </c:pt>
                <c:pt idx="187">
                  <c:v>12.345319646556163</c:v>
                </c:pt>
                <c:pt idx="188">
                  <c:v>11.267959507677006</c:v>
                </c:pt>
                <c:pt idx="189">
                  <c:v>11.938493571506116</c:v>
                </c:pt>
                <c:pt idx="190">
                  <c:v>12.792872894351603</c:v>
                </c:pt>
                <c:pt idx="191">
                  <c:v>12.929733657074404</c:v>
                </c:pt>
                <c:pt idx="192">
                  <c:v>12.673795026785253</c:v>
                </c:pt>
                <c:pt idx="193">
                  <c:v>12.78406102755978</c:v>
                </c:pt>
                <c:pt idx="194">
                  <c:v>13.204013384893146</c:v>
                </c:pt>
                <c:pt idx="195">
                  <c:v>12.8919157305063</c:v>
                </c:pt>
                <c:pt idx="196">
                  <c:v>12.434820746420856</c:v>
                </c:pt>
                <c:pt idx="197">
                  <c:v>13.277795005706139</c:v>
                </c:pt>
                <c:pt idx="198">
                  <c:v>12.29062036145476</c:v>
                </c:pt>
                <c:pt idx="199">
                  <c:v>14.657380233984465</c:v>
                </c:pt>
                <c:pt idx="200">
                  <c:v>14.412019027076894</c:v>
                </c:pt>
                <c:pt idx="201">
                  <c:v>12.737339147861348</c:v>
                </c:pt>
                <c:pt idx="202">
                  <c:v>12.018208508379749</c:v>
                </c:pt>
                <c:pt idx="203">
                  <c:v>12.076264965799055</c:v>
                </c:pt>
                <c:pt idx="204">
                  <c:v>13.723596339332314</c:v>
                </c:pt>
                <c:pt idx="205">
                  <c:v>14.399022347788559</c:v>
                </c:pt>
                <c:pt idx="206">
                  <c:v>15.123910088732368</c:v>
                </c:pt>
                <c:pt idx="207">
                  <c:v>17.624729480303291</c:v>
                </c:pt>
                <c:pt idx="208">
                  <c:v>17.432029153496842</c:v>
                </c:pt>
                <c:pt idx="209">
                  <c:v>17.38446712806763</c:v>
                </c:pt>
                <c:pt idx="210">
                  <c:v>17.912215071191849</c:v>
                </c:pt>
                <c:pt idx="211">
                  <c:v>16.392344832638589</c:v>
                </c:pt>
                <c:pt idx="212">
                  <c:v>17.243092997887246</c:v>
                </c:pt>
                <c:pt idx="213">
                  <c:v>18.589890942166676</c:v>
                </c:pt>
                <c:pt idx="214">
                  <c:v>19.107203570456491</c:v>
                </c:pt>
                <c:pt idx="215">
                  <c:v>18.456746602168902</c:v>
                </c:pt>
                <c:pt idx="216">
                  <c:v>18.586121086627781</c:v>
                </c:pt>
                <c:pt idx="217">
                  <c:v>16.898553667488191</c:v>
                </c:pt>
                <c:pt idx="218">
                  <c:v>15.158508404056191</c:v>
                </c:pt>
                <c:pt idx="219">
                  <c:v>14.651835726908757</c:v>
                </c:pt>
                <c:pt idx="220">
                  <c:v>13.820591675539626</c:v>
                </c:pt>
                <c:pt idx="221">
                  <c:v>14.076056231715508</c:v>
                </c:pt>
                <c:pt idx="222">
                  <c:v>13.024177860643249</c:v>
                </c:pt>
                <c:pt idx="223">
                  <c:v>13.8015070660913</c:v>
                </c:pt>
                <c:pt idx="224">
                  <c:v>12.467853593989306</c:v>
                </c:pt>
                <c:pt idx="225">
                  <c:v>13.910307643527632</c:v>
                </c:pt>
                <c:pt idx="226">
                  <c:v>13.682176813745174</c:v>
                </c:pt>
                <c:pt idx="227">
                  <c:v>14.107649803918322</c:v>
                </c:pt>
                <c:pt idx="228">
                  <c:v>13.486408079188575</c:v>
                </c:pt>
                <c:pt idx="229">
                  <c:v>13.187536751502224</c:v>
                </c:pt>
                <c:pt idx="230">
                  <c:v>13.694383369511343</c:v>
                </c:pt>
                <c:pt idx="231">
                  <c:v>11.44673092312587</c:v>
                </c:pt>
                <c:pt idx="232">
                  <c:v>10.306422382200275</c:v>
                </c:pt>
                <c:pt idx="233">
                  <c:v>10.532590977163668</c:v>
                </c:pt>
                <c:pt idx="234">
                  <c:v>9.7976169399771607</c:v>
                </c:pt>
                <c:pt idx="235">
                  <c:v>9.4744166290184033</c:v>
                </c:pt>
                <c:pt idx="236">
                  <c:v>10.25932306220054</c:v>
                </c:pt>
                <c:pt idx="237">
                  <c:v>10.073631528939586</c:v>
                </c:pt>
                <c:pt idx="238">
                  <c:v>9.3134690359875343</c:v>
                </c:pt>
                <c:pt idx="239">
                  <c:v>8.1141774899151251</c:v>
                </c:pt>
                <c:pt idx="240">
                  <c:v>8.6820125488884567</c:v>
                </c:pt>
                <c:pt idx="241">
                  <c:v>7.9045787515497068</c:v>
                </c:pt>
                <c:pt idx="242">
                  <c:v>9.3130176992417546</c:v>
                </c:pt>
                <c:pt idx="243">
                  <c:v>8.8301214873353899</c:v>
                </c:pt>
                <c:pt idx="244">
                  <c:v>9.4046197318675695</c:v>
                </c:pt>
                <c:pt idx="245">
                  <c:v>12.355020544418979</c:v>
                </c:pt>
                <c:pt idx="246">
                  <c:v>12.246831602169548</c:v>
                </c:pt>
                <c:pt idx="247">
                  <c:v>11.90868374578713</c:v>
                </c:pt>
                <c:pt idx="248">
                  <c:v>12.427658475644421</c:v>
                </c:pt>
                <c:pt idx="249">
                  <c:v>11.768290733016318</c:v>
                </c:pt>
              </c:numCache>
            </c:numRef>
          </c:val>
        </c:ser>
        <c:marker val="1"/>
        <c:axId val="56298880"/>
        <c:axId val="56304768"/>
      </c:lineChart>
      <c:catAx>
        <c:axId val="56298880"/>
        <c:scaling>
          <c:orientation val="minMax"/>
        </c:scaling>
        <c:axPos val="b"/>
        <c:tickLblPos val="none"/>
        <c:crossAx val="56304768"/>
        <c:crosses val="autoZero"/>
        <c:auto val="1"/>
        <c:lblAlgn val="ctr"/>
        <c:lblOffset val="100"/>
        <c:tickLblSkip val="50"/>
        <c:tickMarkSkip val="50"/>
      </c:catAx>
      <c:valAx>
        <c:axId val="56304768"/>
        <c:scaling>
          <c:orientation val="minMax"/>
        </c:scaling>
        <c:axPos val="l"/>
        <c:numFmt formatCode="General" sourceLinked="1"/>
        <c:tickLblPos val="nextTo"/>
        <c:crossAx val="56298880"/>
        <c:crosses val="autoZero"/>
        <c:crossBetween val="between"/>
      </c:valAx>
    </c:plotArea>
    <c:plotVisOnly val="1"/>
    <c:dispBlanksAs val="gap"/>
  </c:chart>
  <c:spPr>
    <a:ln>
      <a:noFill/>
    </a:ln>
  </c:spPr>
  <c:txPr>
    <a:bodyPr/>
    <a:lstStyle/>
    <a:p>
      <a:pPr>
        <a:defRPr sz="1200"/>
      </a:pPr>
      <a:endParaRPr lang="ru-RU"/>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ru-RU"/>
  <c:chart>
    <c:plotArea>
      <c:layout/>
      <c:lineChart>
        <c:grouping val="standard"/>
        <c:ser>
          <c:idx val="0"/>
          <c:order val="0"/>
          <c:marker>
            <c:symbol val="none"/>
          </c:marker>
          <c:val>
            <c:numRef>
              <c:f>Лист10!$A$3:$A$252</c:f>
              <c:numCache>
                <c:formatCode>General</c:formatCode>
                <c:ptCount val="250"/>
                <c:pt idx="0">
                  <c:v>-0.52028781283297576</c:v>
                </c:pt>
                <c:pt idx="1">
                  <c:v>1.7396996554452868</c:v>
                </c:pt>
                <c:pt idx="2">
                  <c:v>-0.92541995400097221</c:v>
                </c:pt>
                <c:pt idx="3">
                  <c:v>-1.483031155657951</c:v>
                </c:pt>
                <c:pt idx="4">
                  <c:v>2.6201450964435935</c:v>
                </c:pt>
                <c:pt idx="5">
                  <c:v>-0.89166860561818084</c:v>
                </c:pt>
                <c:pt idx="6">
                  <c:v>1.16755018098047</c:v>
                </c:pt>
                <c:pt idx="7">
                  <c:v>2.1172127162571996</c:v>
                </c:pt>
                <c:pt idx="8">
                  <c:v>0.53744543038192205</c:v>
                </c:pt>
                <c:pt idx="9">
                  <c:v>-0.83308350440347712</c:v>
                </c:pt>
                <c:pt idx="10">
                  <c:v>1.3979979485156946</c:v>
                </c:pt>
                <c:pt idx="11">
                  <c:v>-1.7229194781975818</c:v>
                </c:pt>
                <c:pt idx="12">
                  <c:v>0.36165147321298802</c:v>
                </c:pt>
                <c:pt idx="13">
                  <c:v>-1.465791683585844</c:v>
                </c:pt>
                <c:pt idx="14">
                  <c:v>-0.84515818343788862</c:v>
                </c:pt>
                <c:pt idx="15">
                  <c:v>0.73888713814085361</c:v>
                </c:pt>
                <c:pt idx="16">
                  <c:v>-1.4782244761590815</c:v>
                </c:pt>
                <c:pt idx="17">
                  <c:v>-2.3567918105982191</c:v>
                </c:pt>
                <c:pt idx="18">
                  <c:v>0.11442352843005227</c:v>
                </c:pt>
                <c:pt idx="19">
                  <c:v>0.7055245987430675</c:v>
                </c:pt>
                <c:pt idx="20">
                  <c:v>-4.2431338442838834E-2</c:v>
                </c:pt>
                <c:pt idx="21">
                  <c:v>-0.80971631177817471</c:v>
                </c:pt>
                <c:pt idx="22">
                  <c:v>1.0911298886639971</c:v>
                </c:pt>
                <c:pt idx="23">
                  <c:v>-0.38124198908917678</c:v>
                </c:pt>
                <c:pt idx="24">
                  <c:v>-0.81279836194880772</c:v>
                </c:pt>
                <c:pt idx="25">
                  <c:v>-1.0282292350893798</c:v>
                </c:pt>
                <c:pt idx="26">
                  <c:v>0.92237314675003257</c:v>
                </c:pt>
                <c:pt idx="27">
                  <c:v>0.47064077079994726</c:v>
                </c:pt>
                <c:pt idx="28">
                  <c:v>1.1705810720741279</c:v>
                </c:pt>
                <c:pt idx="29">
                  <c:v>-0.49340997065883208</c:v>
                </c:pt>
                <c:pt idx="30">
                  <c:v>-0.30920773497200582</c:v>
                </c:pt>
                <c:pt idx="31">
                  <c:v>-0.63194761423801837</c:v>
                </c:pt>
                <c:pt idx="32">
                  <c:v>-0.49116465561382938</c:v>
                </c:pt>
                <c:pt idx="33">
                  <c:v>0.3938589543395225</c:v>
                </c:pt>
                <c:pt idx="34">
                  <c:v>1.2106738722650334</c:v>
                </c:pt>
                <c:pt idx="35">
                  <c:v>0.73076989792753144</c:v>
                </c:pt>
                <c:pt idx="36">
                  <c:v>0.87382431956939666</c:v>
                </c:pt>
                <c:pt idx="37">
                  <c:v>1.0287476470693915</c:v>
                </c:pt>
                <c:pt idx="38">
                  <c:v>-1.264643287868239</c:v>
                </c:pt>
                <c:pt idx="39">
                  <c:v>-1.11716417450225</c:v>
                </c:pt>
                <c:pt idx="40">
                  <c:v>-0.17667048268776889</c:v>
                </c:pt>
                <c:pt idx="41">
                  <c:v>0.21817186279804437</c:v>
                </c:pt>
                <c:pt idx="42">
                  <c:v>1.0473650036146858</c:v>
                </c:pt>
                <c:pt idx="43">
                  <c:v>0.49194113671546802</c:v>
                </c:pt>
                <c:pt idx="44">
                  <c:v>-0.66632537709665485</c:v>
                </c:pt>
                <c:pt idx="45">
                  <c:v>1.3761746231466541</c:v>
                </c:pt>
                <c:pt idx="46">
                  <c:v>0.37589870771626138</c:v>
                </c:pt>
                <c:pt idx="47">
                  <c:v>-0.15046452972455882</c:v>
                </c:pt>
                <c:pt idx="48">
                  <c:v>-0.98630380307440668</c:v>
                </c:pt>
                <c:pt idx="49">
                  <c:v>-2.9164948500692827</c:v>
                </c:pt>
                <c:pt idx="50">
                  <c:v>-1.9616254576249017</c:v>
                </c:pt>
                <c:pt idx="51">
                  <c:v>-1.0202143130300099</c:v>
                </c:pt>
                <c:pt idx="52">
                  <c:v>-0.85979081632104071</c:v>
                </c:pt>
                <c:pt idx="53">
                  <c:v>-0.7752623787382602</c:v>
                </c:pt>
                <c:pt idx="54">
                  <c:v>1.3439625945466105</c:v>
                </c:pt>
                <c:pt idx="55">
                  <c:v>-0.18841546989278946</c:v>
                </c:pt>
                <c:pt idx="56">
                  <c:v>1.9271828932687671</c:v>
                </c:pt>
                <c:pt idx="57">
                  <c:v>1.9963135855505283</c:v>
                </c:pt>
                <c:pt idx="58">
                  <c:v>0.68477675085887468</c:v>
                </c:pt>
                <c:pt idx="59">
                  <c:v>-0.33224068829440662</c:v>
                </c:pt>
                <c:pt idx="60">
                  <c:v>-0.66155735112261027</c:v>
                </c:pt>
                <c:pt idx="61">
                  <c:v>-0.87989292296697463</c:v>
                </c:pt>
                <c:pt idx="62">
                  <c:v>0.66622988015296869</c:v>
                </c:pt>
                <c:pt idx="63">
                  <c:v>-1.3005092114326517</c:v>
                </c:pt>
                <c:pt idx="64">
                  <c:v>-1.1024371815437963</c:v>
                </c:pt>
                <c:pt idx="65">
                  <c:v>0.8170627552317441</c:v>
                </c:pt>
                <c:pt idx="66">
                  <c:v>1.2920031622343231</c:v>
                </c:pt>
                <c:pt idx="67">
                  <c:v>0.31241825126926587</c:v>
                </c:pt>
                <c:pt idx="68">
                  <c:v>1.5186560631264001</c:v>
                </c:pt>
                <c:pt idx="69">
                  <c:v>-0.77082631833036463</c:v>
                </c:pt>
                <c:pt idx="70">
                  <c:v>-0.68932990870962352</c:v>
                </c:pt>
                <c:pt idx="71">
                  <c:v>-0.30231376513256841</c:v>
                </c:pt>
                <c:pt idx="72">
                  <c:v>-0.54080601330497446</c:v>
                </c:pt>
                <c:pt idx="73">
                  <c:v>-0.7232983989524655</c:v>
                </c:pt>
                <c:pt idx="74">
                  <c:v>1.6242984202108361</c:v>
                </c:pt>
                <c:pt idx="75">
                  <c:v>2.154638423235149</c:v>
                </c:pt>
                <c:pt idx="76">
                  <c:v>2.742808646871709E-2</c:v>
                </c:pt>
                <c:pt idx="77">
                  <c:v>-1.8524133338360149</c:v>
                </c:pt>
                <c:pt idx="78">
                  <c:v>0.35520770325092632</c:v>
                </c:pt>
                <c:pt idx="79">
                  <c:v>-0.27424221116234548</c:v>
                </c:pt>
                <c:pt idx="80">
                  <c:v>0.41669636630103934</c:v>
                </c:pt>
                <c:pt idx="81">
                  <c:v>-2.1229971025604812</c:v>
                </c:pt>
                <c:pt idx="82">
                  <c:v>0.53638359531760016</c:v>
                </c:pt>
                <c:pt idx="83">
                  <c:v>-1.0557437235547695</c:v>
                </c:pt>
                <c:pt idx="84">
                  <c:v>5.5451891967095483E-2</c:v>
                </c:pt>
                <c:pt idx="85">
                  <c:v>-0.9990753824240528</c:v>
                </c:pt>
                <c:pt idx="86">
                  <c:v>1.008315848594066</c:v>
                </c:pt>
                <c:pt idx="87">
                  <c:v>0.92847585619893103</c:v>
                </c:pt>
                <c:pt idx="88">
                  <c:v>0.9510813470114956</c:v>
                </c:pt>
                <c:pt idx="89">
                  <c:v>-0.4268144948582645</c:v>
                </c:pt>
                <c:pt idx="90">
                  <c:v>0.43109139369335031</c:v>
                </c:pt>
                <c:pt idx="91">
                  <c:v>-0.32666775950929217</c:v>
                </c:pt>
                <c:pt idx="92">
                  <c:v>1.34076117319637</c:v>
                </c:pt>
                <c:pt idx="93">
                  <c:v>0.15991076907084825</c:v>
                </c:pt>
                <c:pt idx="94">
                  <c:v>0.29535385692725047</c:v>
                </c:pt>
                <c:pt idx="95">
                  <c:v>-7.3389401222812123E-2</c:v>
                </c:pt>
                <c:pt idx="96">
                  <c:v>-0.79735400504432619</c:v>
                </c:pt>
                <c:pt idx="97">
                  <c:v>0.10072653822135211</c:v>
                </c:pt>
                <c:pt idx="98">
                  <c:v>2.2476524463854752</c:v>
                </c:pt>
                <c:pt idx="99">
                  <c:v>0.2191904968640308</c:v>
                </c:pt>
                <c:pt idx="100">
                  <c:v>0.73357114160899073</c:v>
                </c:pt>
                <c:pt idx="101">
                  <c:v>8.2289943748037345E-2</c:v>
                </c:pt>
                <c:pt idx="102">
                  <c:v>0.33628566598054216</c:v>
                </c:pt>
                <c:pt idx="103">
                  <c:v>0.1326930032519158</c:v>
                </c:pt>
                <c:pt idx="104">
                  <c:v>-0.91038145910715651</c:v>
                </c:pt>
                <c:pt idx="105">
                  <c:v>1.6675721781211905</c:v>
                </c:pt>
                <c:pt idx="106">
                  <c:v>-0.84046632764511742</c:v>
                </c:pt>
                <c:pt idx="107">
                  <c:v>0.47072489905986176</c:v>
                </c:pt>
                <c:pt idx="108">
                  <c:v>-0.125518226923305</c:v>
                </c:pt>
                <c:pt idx="109">
                  <c:v>-0.13199723980506076</c:v>
                </c:pt>
                <c:pt idx="110">
                  <c:v>0.22758172235626264</c:v>
                </c:pt>
                <c:pt idx="111">
                  <c:v>-0.75761136031360365</c:v>
                </c:pt>
                <c:pt idx="112">
                  <c:v>1.5042724044178621</c:v>
                </c:pt>
                <c:pt idx="113">
                  <c:v>1.3364524420467245</c:v>
                </c:pt>
                <c:pt idx="114">
                  <c:v>-0.38873849916853942</c:v>
                </c:pt>
                <c:pt idx="115">
                  <c:v>-0.25293616090493742</c:v>
                </c:pt>
                <c:pt idx="116">
                  <c:v>-0.73297087510582215</c:v>
                </c:pt>
                <c:pt idx="117">
                  <c:v>-2.4939072318375173</c:v>
                </c:pt>
                <c:pt idx="118">
                  <c:v>0.8222014002967627</c:v>
                </c:pt>
                <c:pt idx="119">
                  <c:v>-1.5393379726447165</c:v>
                </c:pt>
                <c:pt idx="120">
                  <c:v>1.7826187104219571</c:v>
                </c:pt>
                <c:pt idx="121">
                  <c:v>3.5923903851653456E-2</c:v>
                </c:pt>
                <c:pt idx="122">
                  <c:v>2.1994992494001081E-2</c:v>
                </c:pt>
                <c:pt idx="123">
                  <c:v>1.0041276254924014</c:v>
                </c:pt>
                <c:pt idx="124">
                  <c:v>0.24181531443900894</c:v>
                </c:pt>
                <c:pt idx="125">
                  <c:v>-9.888253771350719E-2</c:v>
                </c:pt>
                <c:pt idx="126">
                  <c:v>0.96402800409123302</c:v>
                </c:pt>
                <c:pt idx="127">
                  <c:v>-0.54870383792149513</c:v>
                </c:pt>
                <c:pt idx="128">
                  <c:v>-0.63774905356695211</c:v>
                </c:pt>
                <c:pt idx="129">
                  <c:v>0.23543975657958074</c:v>
                </c:pt>
                <c:pt idx="130">
                  <c:v>4.955268195772114E-2</c:v>
                </c:pt>
                <c:pt idx="131">
                  <c:v>0.10134272088180314</c:v>
                </c:pt>
                <c:pt idx="132">
                  <c:v>1.2296777640585801</c:v>
                </c:pt>
                <c:pt idx="133">
                  <c:v>0.41828229768725711</c:v>
                </c:pt>
                <c:pt idx="134">
                  <c:v>-0.81888060776691418</c:v>
                </c:pt>
                <c:pt idx="135">
                  <c:v>4.8710262490203715E-2</c:v>
                </c:pt>
                <c:pt idx="136">
                  <c:v>0.45073534238326829</c:v>
                </c:pt>
                <c:pt idx="137">
                  <c:v>0.35007929000130389</c:v>
                </c:pt>
                <c:pt idx="138">
                  <c:v>-0.19706590137502644</c:v>
                </c:pt>
                <c:pt idx="139">
                  <c:v>-5.2616542234318414E-2</c:v>
                </c:pt>
                <c:pt idx="140">
                  <c:v>-0.79935375651984963</c:v>
                </c:pt>
                <c:pt idx="141">
                  <c:v>0.16851799955475144</c:v>
                </c:pt>
                <c:pt idx="142">
                  <c:v>9.8574446383282319E-2</c:v>
                </c:pt>
                <c:pt idx="143">
                  <c:v>1.3742055671173161</c:v>
                </c:pt>
                <c:pt idx="144">
                  <c:v>-0.85437932284549023</c:v>
                </c:pt>
                <c:pt idx="145">
                  <c:v>0.70454461820190772</c:v>
                </c:pt>
                <c:pt idx="146">
                  <c:v>-0.13045450941717721</c:v>
                </c:pt>
                <c:pt idx="147">
                  <c:v>1.7246111383428797</c:v>
                </c:pt>
                <c:pt idx="148">
                  <c:v>-1.4270381143433042</c:v>
                </c:pt>
                <c:pt idx="149">
                  <c:v>-1.0268013284075999</c:v>
                </c:pt>
                <c:pt idx="150">
                  <c:v>2.9164948500692827</c:v>
                </c:pt>
                <c:pt idx="151">
                  <c:v>1.0326516530767549</c:v>
                </c:pt>
                <c:pt idx="152">
                  <c:v>-0.61947957874508575</c:v>
                </c:pt>
                <c:pt idx="153">
                  <c:v>-0.6166101229609926</c:v>
                </c:pt>
                <c:pt idx="154">
                  <c:v>0.59656485973391471</c:v>
                </c:pt>
                <c:pt idx="155">
                  <c:v>0.8101403636828779</c:v>
                </c:pt>
                <c:pt idx="156">
                  <c:v>-0.35985522117698582</c:v>
                </c:pt>
                <c:pt idx="157">
                  <c:v>0.36206074582878567</c:v>
                </c:pt>
                <c:pt idx="158">
                  <c:v>-9.3272092271945467E-2</c:v>
                </c:pt>
                <c:pt idx="159">
                  <c:v>0.28394651963026352</c:v>
                </c:pt>
                <c:pt idx="160">
                  <c:v>2.0660991140175597</c:v>
                </c:pt>
                <c:pt idx="161">
                  <c:v>1.75376953848172</c:v>
                </c:pt>
                <c:pt idx="162">
                  <c:v>0.42538886191323599</c:v>
                </c:pt>
                <c:pt idx="163">
                  <c:v>-0.21402115635282862</c:v>
                </c:pt>
                <c:pt idx="164">
                  <c:v>0.49133745960716635</c:v>
                </c:pt>
                <c:pt idx="165">
                  <c:v>-0.13910039342590624</c:v>
                </c:pt>
                <c:pt idx="166">
                  <c:v>-2.1032064978498992E-3</c:v>
                </c:pt>
                <c:pt idx="167">
                  <c:v>0.56765543376968952</c:v>
                </c:pt>
                <c:pt idx="168">
                  <c:v>-0.29727289074799135</c:v>
                </c:pt>
                <c:pt idx="169">
                  <c:v>0.18701484805205879</c:v>
                </c:pt>
                <c:pt idx="170">
                  <c:v>-3.2403022487415167E-2</c:v>
                </c:pt>
                <c:pt idx="171">
                  <c:v>0.17433990251447579</c:v>
                </c:pt>
                <c:pt idx="172">
                  <c:v>5.9972080634907027E-2</c:v>
                </c:pt>
                <c:pt idx="173">
                  <c:v>0.16533704183530107</c:v>
                </c:pt>
                <c:pt idx="174">
                  <c:v>0.5099809641251335</c:v>
                </c:pt>
                <c:pt idx="175">
                  <c:v>-1.1403085409256191</c:v>
                </c:pt>
                <c:pt idx="176">
                  <c:v>-1.1748397810151798</c:v>
                </c:pt>
                <c:pt idx="177">
                  <c:v>6.1428409026120803E-2</c:v>
                </c:pt>
                <c:pt idx="178">
                  <c:v>1.3212820704211481</c:v>
                </c:pt>
                <c:pt idx="179">
                  <c:v>-0.71823933467385526</c:v>
                </c:pt>
                <c:pt idx="180">
                  <c:v>7.2852799348766206E-2</c:v>
                </c:pt>
                <c:pt idx="181">
                  <c:v>-0.93236849352251761</c:v>
                </c:pt>
                <c:pt idx="182">
                  <c:v>-1.5914201867417441</c:v>
                </c:pt>
                <c:pt idx="183">
                  <c:v>-0.60251522882026476</c:v>
                </c:pt>
                <c:pt idx="184">
                  <c:v>0.23363099899142994</c:v>
                </c:pt>
                <c:pt idx="185">
                  <c:v>0.20385641619213904</c:v>
                </c:pt>
                <c:pt idx="186">
                  <c:v>0.51652591537276749</c:v>
                </c:pt>
                <c:pt idx="187">
                  <c:v>1.0380108506069521</c:v>
                </c:pt>
                <c:pt idx="188">
                  <c:v>-1.0773601388791576</c:v>
                </c:pt>
                <c:pt idx="189">
                  <c:v>0.67053406382910963</c:v>
                </c:pt>
                <c:pt idx="190">
                  <c:v>0.85437932284549023</c:v>
                </c:pt>
                <c:pt idx="191">
                  <c:v>0.13686076272279024</c:v>
                </c:pt>
                <c:pt idx="192">
                  <c:v>-0.2559386302891653</c:v>
                </c:pt>
                <c:pt idx="193">
                  <c:v>0.11026600077457278</c:v>
                </c:pt>
                <c:pt idx="194">
                  <c:v>0.41995235733338632</c:v>
                </c:pt>
                <c:pt idx="195">
                  <c:v>-0.3120976543868893</c:v>
                </c:pt>
                <c:pt idx="196">
                  <c:v>-0.45709498408541582</c:v>
                </c:pt>
                <c:pt idx="197">
                  <c:v>0.8429742592852566</c:v>
                </c:pt>
                <c:pt idx="198">
                  <c:v>-0.98717464425135359</c:v>
                </c:pt>
                <c:pt idx="199">
                  <c:v>2.3667598725296557</c:v>
                </c:pt>
                <c:pt idx="200">
                  <c:v>-0.2453612069075462</c:v>
                </c:pt>
                <c:pt idx="201">
                  <c:v>-1.6746798792155486</c:v>
                </c:pt>
                <c:pt idx="202">
                  <c:v>-0.71913063948159306</c:v>
                </c:pt>
                <c:pt idx="203">
                  <c:v>5.8056457419297734E-2</c:v>
                </c:pt>
                <c:pt idx="204">
                  <c:v>1.647331373533234</c:v>
                </c:pt>
                <c:pt idx="205">
                  <c:v>0.67542600845627065</c:v>
                </c:pt>
                <c:pt idx="206">
                  <c:v>0.7248877409438137</c:v>
                </c:pt>
                <c:pt idx="207">
                  <c:v>2.5008193915709853</c:v>
                </c:pt>
                <c:pt idx="208">
                  <c:v>-0.19270032680651639</c:v>
                </c:pt>
                <c:pt idx="209">
                  <c:v>-4.7562025429215442E-2</c:v>
                </c:pt>
                <c:pt idx="210">
                  <c:v>0.5277479431242682</c:v>
                </c:pt>
                <c:pt idx="211">
                  <c:v>-1.519870238553267</c:v>
                </c:pt>
                <c:pt idx="212">
                  <c:v>0.8507481652486607</c:v>
                </c:pt>
                <c:pt idx="213">
                  <c:v>1.346797944279388</c:v>
                </c:pt>
                <c:pt idx="214">
                  <c:v>0.51731262828980107</c:v>
                </c:pt>
                <c:pt idx="215">
                  <c:v>-0.65045696828747168</c:v>
                </c:pt>
                <c:pt idx="216">
                  <c:v>0.12937448445882191</c:v>
                </c:pt>
                <c:pt idx="217">
                  <c:v>-1.6875674191396679</c:v>
                </c:pt>
                <c:pt idx="218">
                  <c:v>-1.7400452634319663</c:v>
                </c:pt>
                <c:pt idx="219">
                  <c:v>-0.50667267714743502</c:v>
                </c:pt>
                <c:pt idx="220">
                  <c:v>-0.8312440513691417</c:v>
                </c:pt>
                <c:pt idx="221">
                  <c:v>0.25546455617586683</c:v>
                </c:pt>
                <c:pt idx="222">
                  <c:v>-1.0518783710722346</c:v>
                </c:pt>
                <c:pt idx="223">
                  <c:v>0.77732920544804274</c:v>
                </c:pt>
                <c:pt idx="224">
                  <c:v>-1.3336534721020139</c:v>
                </c:pt>
                <c:pt idx="225">
                  <c:v>1.4424540495383553</c:v>
                </c:pt>
                <c:pt idx="226">
                  <c:v>-0.22813082978245802</c:v>
                </c:pt>
                <c:pt idx="227">
                  <c:v>0.42547299017314916</c:v>
                </c:pt>
                <c:pt idx="228">
                  <c:v>-0.62124172472977224</c:v>
                </c:pt>
                <c:pt idx="229">
                  <c:v>-0.29887132768635638</c:v>
                </c:pt>
                <c:pt idx="230">
                  <c:v>0.50684661800914965</c:v>
                </c:pt>
                <c:pt idx="231">
                  <c:v>-2.2476524463854752</c:v>
                </c:pt>
                <c:pt idx="232">
                  <c:v>-1.1403085409256191</c:v>
                </c:pt>
                <c:pt idx="233">
                  <c:v>0.22616859496338287</c:v>
                </c:pt>
                <c:pt idx="234">
                  <c:v>-0.73497403718647847</c:v>
                </c:pt>
                <c:pt idx="235">
                  <c:v>-0.32320031095878232</c:v>
                </c:pt>
                <c:pt idx="236">
                  <c:v>0.784906433182188</c:v>
                </c:pt>
                <c:pt idx="237">
                  <c:v>-0.18569153326097876</c:v>
                </c:pt>
                <c:pt idx="238">
                  <c:v>-0.76016249295207672</c:v>
                </c:pt>
                <c:pt idx="239">
                  <c:v>-1.1992915460723452</c:v>
                </c:pt>
                <c:pt idx="240">
                  <c:v>0.56783505897328879</c:v>
                </c:pt>
                <c:pt idx="241">
                  <c:v>-0.77743379733874463</c:v>
                </c:pt>
                <c:pt idx="242">
                  <c:v>1.4084389476920478</c:v>
                </c:pt>
                <c:pt idx="243">
                  <c:v>-0.4828962119063363</c:v>
                </c:pt>
                <c:pt idx="244">
                  <c:v>0.57449824453215115</c:v>
                </c:pt>
                <c:pt idx="245">
                  <c:v>2.9504008125513792</c:v>
                </c:pt>
                <c:pt idx="246">
                  <c:v>-0.10818894224939868</c:v>
                </c:pt>
                <c:pt idx="247">
                  <c:v>-0.33814785638242106</c:v>
                </c:pt>
                <c:pt idx="248">
                  <c:v>0.51897472985728965</c:v>
                </c:pt>
                <c:pt idx="249">
                  <c:v>-0.65936774262809394</c:v>
                </c:pt>
              </c:numCache>
            </c:numRef>
          </c:val>
        </c:ser>
        <c:marker val="1"/>
        <c:axId val="56315904"/>
        <c:axId val="56317440"/>
      </c:lineChart>
      <c:catAx>
        <c:axId val="56315904"/>
        <c:scaling>
          <c:orientation val="minMax"/>
        </c:scaling>
        <c:axPos val="b"/>
        <c:tickLblPos val="none"/>
        <c:crossAx val="56317440"/>
        <c:crosses val="autoZero"/>
        <c:auto val="1"/>
        <c:lblAlgn val="ctr"/>
        <c:lblOffset val="100"/>
        <c:tickLblSkip val="50"/>
        <c:tickMarkSkip val="50"/>
      </c:catAx>
      <c:valAx>
        <c:axId val="56317440"/>
        <c:scaling>
          <c:orientation val="minMax"/>
        </c:scaling>
        <c:axPos val="l"/>
        <c:numFmt formatCode="General" sourceLinked="1"/>
        <c:tickLblPos val="nextTo"/>
        <c:crossAx val="56315904"/>
        <c:crosses val="autoZero"/>
        <c:crossBetween val="between"/>
      </c:valAx>
    </c:plotArea>
    <c:plotVisOnly val="1"/>
    <c:dispBlanksAs val="gap"/>
  </c:chart>
  <c:spPr>
    <a:ln>
      <a:noFill/>
    </a:ln>
  </c:spPr>
  <c:txPr>
    <a:bodyPr/>
    <a:lstStyle/>
    <a:p>
      <a:pPr>
        <a:defRPr sz="1200"/>
      </a:pPr>
      <a:endParaRPr lang="ru-RU"/>
    </a:p>
  </c:txPr>
  <c:externalData r:id="rId1"/>
</c:chartSpace>
</file>

<file path=ppt/drawings/_rels/vmlDrawing1.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6" Type="http://schemas.openxmlformats.org/officeDocument/2006/relationships/image" Target="../media/image13.wmf"/><Relationship Id="rId5" Type="http://schemas.openxmlformats.org/officeDocument/2006/relationships/image" Target="../media/image12.wmf"/><Relationship Id="rId4"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image" Target="../media/image16.wmf"/><Relationship Id="rId7" Type="http://schemas.openxmlformats.org/officeDocument/2006/relationships/image" Target="../media/image20.wmf"/><Relationship Id="rId2" Type="http://schemas.openxmlformats.org/officeDocument/2006/relationships/image" Target="../media/image15.wmf"/><Relationship Id="rId1" Type="http://schemas.openxmlformats.org/officeDocument/2006/relationships/image" Target="../media/image14.wmf"/><Relationship Id="rId6" Type="http://schemas.openxmlformats.org/officeDocument/2006/relationships/image" Target="../media/image19.wmf"/><Relationship Id="rId5" Type="http://schemas.openxmlformats.org/officeDocument/2006/relationships/image" Target="../media/image18.wmf"/><Relationship Id="rId4" Type="http://schemas.openxmlformats.org/officeDocument/2006/relationships/image" Target="../media/image17.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29.wmf"/><Relationship Id="rId3" Type="http://schemas.openxmlformats.org/officeDocument/2006/relationships/image" Target="../media/image24.wmf"/><Relationship Id="rId7" Type="http://schemas.openxmlformats.org/officeDocument/2006/relationships/image" Target="../media/image28.wmf"/><Relationship Id="rId2" Type="http://schemas.openxmlformats.org/officeDocument/2006/relationships/image" Target="../media/image23.wmf"/><Relationship Id="rId1" Type="http://schemas.openxmlformats.org/officeDocument/2006/relationships/image" Target="../media/image22.wmf"/><Relationship Id="rId6" Type="http://schemas.openxmlformats.org/officeDocument/2006/relationships/image" Target="../media/image27.wmf"/><Relationship Id="rId5" Type="http://schemas.openxmlformats.org/officeDocument/2006/relationships/image" Target="../media/image26.wmf"/><Relationship Id="rId10" Type="http://schemas.openxmlformats.org/officeDocument/2006/relationships/image" Target="../media/image31.wmf"/><Relationship Id="rId4" Type="http://schemas.openxmlformats.org/officeDocument/2006/relationships/image" Target="../media/image25.wmf"/><Relationship Id="rId9" Type="http://schemas.openxmlformats.org/officeDocument/2006/relationships/image" Target="../media/image30.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26.wmf"/><Relationship Id="rId1" Type="http://schemas.openxmlformats.org/officeDocument/2006/relationships/image" Target="../media/image32.wmf"/><Relationship Id="rId5" Type="http://schemas.openxmlformats.org/officeDocument/2006/relationships/image" Target="../media/image35.wmf"/><Relationship Id="rId4" Type="http://schemas.openxmlformats.org/officeDocument/2006/relationships/image" Target="../media/image3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581034-A91B-4546-999C-44767BA4D8C5}" type="datetimeFigureOut">
              <a:rPr lang="ru-RU" smtClean="0"/>
              <a:pPr/>
              <a:t>09.04.2016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6F3E13-E9A0-4644-8326-8CA66AFE4592}" type="slidenum">
              <a:rPr lang="ru-RU" smtClean="0"/>
              <a:pPr/>
              <a:t>‹#›</a:t>
            </a:fld>
            <a:endParaRPr lang="ru-RU"/>
          </a:p>
        </p:txBody>
      </p:sp>
    </p:spTree>
    <p:extLst>
      <p:ext uri="{BB962C8B-B14F-4D97-AF65-F5344CB8AC3E}">
        <p14:creationId xmlns:p14="http://schemas.microsoft.com/office/powerpoint/2010/main" xmlns="" val="2902713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1BB01EC-26EA-4DB7-B83C-AE1D0C6CAB73}" type="datetime1">
              <a:rPr lang="ru-RU" smtClean="0"/>
              <a:pPr/>
              <a:t>09.04.2016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92996B6-944A-4A11-9064-95E51A78E86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3BB3CC4-FFF9-4922-85F6-91A6FCD048D6}" type="datetime1">
              <a:rPr lang="ru-RU" smtClean="0"/>
              <a:pPr/>
              <a:t>09.04.2016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92996B6-944A-4A11-9064-95E51A78E86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BEBAC88-8C8C-49C2-990E-C2F56590F63B}" type="datetime1">
              <a:rPr lang="ru-RU" smtClean="0"/>
              <a:pPr/>
              <a:t>09.04.2016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92996B6-944A-4A11-9064-95E51A78E86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24F2169-90BA-4C97-89D4-FEA6F6322A90}" type="datetime1">
              <a:rPr lang="ru-RU" smtClean="0"/>
              <a:pPr/>
              <a:t>09.04.2016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92996B6-944A-4A11-9064-95E51A78E86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none" baseline="0"/>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6E1BE6E-CE7B-4E5F-B5E7-BB439D292F12}" type="datetime1">
              <a:rPr lang="ru-RU" smtClean="0"/>
              <a:pPr/>
              <a:t>09.04.2016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92996B6-944A-4A11-9064-95E51A78E86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A29321F-C0A3-4319-9E5D-C1229188A922}" type="datetime1">
              <a:rPr lang="ru-RU" smtClean="0"/>
              <a:pPr/>
              <a:t>09.04.2016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92996B6-944A-4A11-9064-95E51A78E86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A8EA110-FA7F-4824-909F-45F3C9A8ED95}" type="datetime1">
              <a:rPr lang="ru-RU" smtClean="0"/>
              <a:pPr/>
              <a:t>09.04.2016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92996B6-944A-4A11-9064-95E51A78E86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15308B9-665E-42EE-803C-49977B615270}" type="datetime1">
              <a:rPr lang="ru-RU" smtClean="0"/>
              <a:pPr/>
              <a:t>09.04.2016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92996B6-944A-4A11-9064-95E51A78E86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2FEF741-EF1F-446B-A851-B11D7598244A}" type="datetime1">
              <a:rPr lang="ru-RU" smtClean="0"/>
              <a:pPr/>
              <a:t>09.04.2016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92996B6-944A-4A11-9064-95E51A78E86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2847007-F741-4A2D-BD56-E6972D196CC7}" type="datetime1">
              <a:rPr lang="ru-RU" smtClean="0"/>
              <a:pPr/>
              <a:t>09.04.2016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92996B6-944A-4A11-9064-95E51A78E86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1B09BEE-69B0-402B-91AA-8D152A702D72}" type="datetime1">
              <a:rPr lang="ru-RU" smtClean="0"/>
              <a:pPr/>
              <a:t>09.04.2016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92996B6-944A-4A11-9064-95E51A78E86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857232"/>
          </a:xfrm>
          <a:prstGeom prst="rect">
            <a:avLst/>
          </a:prstGeom>
        </p:spPr>
        <p:txBody>
          <a:bodyPr vert="horz" lIns="91440" tIns="45720" rIns="91440" bIns="45720" rtlCol="0" anchor="t">
            <a:normAutofit/>
          </a:bodyPr>
          <a:lstStyle/>
          <a:p>
            <a:r>
              <a:rPr lang="ru-RU" dirty="0" smtClean="0"/>
              <a:t>Образец заголовка</a:t>
            </a:r>
            <a:endParaRPr lang="ru-RU" dirty="0"/>
          </a:p>
        </p:txBody>
      </p:sp>
      <p:sp>
        <p:nvSpPr>
          <p:cNvPr id="3" name="Текст 2"/>
          <p:cNvSpPr>
            <a:spLocks noGrp="1"/>
          </p:cNvSpPr>
          <p:nvPr>
            <p:ph type="body" idx="1"/>
          </p:nvPr>
        </p:nvSpPr>
        <p:spPr>
          <a:xfrm>
            <a:off x="457200" y="857232"/>
            <a:ext cx="8229600" cy="5500726"/>
          </a:xfrm>
          <a:prstGeom prst="rect">
            <a:avLst/>
          </a:prstGeom>
        </p:spPr>
        <p:txBody>
          <a:bodyPr vert="horz" lIns="91440" tIns="45720" rIns="91440" bIns="45720"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2"/>
          </p:nvPr>
        </p:nvSpPr>
        <p:spPr>
          <a:xfrm>
            <a:off x="0" y="6492875"/>
            <a:ext cx="1428728" cy="365125"/>
          </a:xfrm>
          <a:prstGeom prst="rect">
            <a:avLst/>
          </a:prstGeom>
        </p:spPr>
        <p:txBody>
          <a:bodyPr vert="horz" lIns="91440" tIns="45720" rIns="91440" bIns="45720" rtlCol="0" anchor="ctr"/>
          <a:lstStyle>
            <a:lvl1pPr algn="l">
              <a:defRPr sz="1400" i="1">
                <a:solidFill>
                  <a:schemeClr val="tx1"/>
                </a:solidFill>
              </a:defRPr>
            </a:lvl1pPr>
          </a:lstStyle>
          <a:p>
            <a:fld id="{6D5D0325-DEAF-4B4A-9D4E-D444C284A05A}" type="datetime1">
              <a:rPr lang="ru-RU" smtClean="0"/>
              <a:pPr/>
              <a:t>09.04.2016</a:t>
            </a:fld>
            <a:endParaRPr lang="ru-RU"/>
          </a:p>
        </p:txBody>
      </p:sp>
      <p:sp>
        <p:nvSpPr>
          <p:cNvPr id="5" name="Нижний колонтитул 4"/>
          <p:cNvSpPr>
            <a:spLocks noGrp="1"/>
          </p:cNvSpPr>
          <p:nvPr>
            <p:ph type="ftr" sz="quarter" idx="3"/>
          </p:nvPr>
        </p:nvSpPr>
        <p:spPr>
          <a:xfrm>
            <a:off x="1428728" y="6492875"/>
            <a:ext cx="6753252" cy="365125"/>
          </a:xfrm>
          <a:prstGeom prst="rect">
            <a:avLst/>
          </a:prstGeom>
        </p:spPr>
        <p:txBody>
          <a:bodyPr vert="horz" lIns="91440" tIns="45720" rIns="91440" bIns="45720" rtlCol="0" anchor="ctr"/>
          <a:lstStyle>
            <a:lvl1pPr algn="ctr">
              <a:defRPr sz="1400" i="1">
                <a:solidFill>
                  <a:schemeClr val="tx1"/>
                </a:solidFill>
              </a:defRPr>
            </a:lvl1pPr>
          </a:lstStyle>
          <a:p>
            <a:endParaRPr lang="ru-RU" dirty="0"/>
          </a:p>
        </p:txBody>
      </p:sp>
      <p:sp>
        <p:nvSpPr>
          <p:cNvPr id="6" name="Номер слайда 5"/>
          <p:cNvSpPr>
            <a:spLocks noGrp="1"/>
          </p:cNvSpPr>
          <p:nvPr>
            <p:ph type="sldNum" sz="quarter" idx="4"/>
          </p:nvPr>
        </p:nvSpPr>
        <p:spPr>
          <a:xfrm>
            <a:off x="8215338" y="0"/>
            <a:ext cx="928662" cy="357166"/>
          </a:xfrm>
          <a:prstGeom prst="rect">
            <a:avLst/>
          </a:prstGeom>
        </p:spPr>
        <p:txBody>
          <a:bodyPr vert="horz" lIns="91440" tIns="45720" rIns="91440" bIns="45720" rtlCol="0" anchor="ctr"/>
          <a:lstStyle>
            <a:lvl1pPr algn="r">
              <a:defRPr sz="2800">
                <a:solidFill>
                  <a:srgbClr val="006600"/>
                </a:solidFill>
              </a:defRPr>
            </a:lvl1pPr>
          </a:lstStyle>
          <a:p>
            <a:fld id="{C92996B6-944A-4A11-9064-95E51A78E860}"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3600" b="1" i="0" u="none" kern="1200">
          <a:solidFill>
            <a:srgbClr val="003300"/>
          </a:solidFill>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victor-safronov.ru/systems-analysis/lectures.html" TargetMode="Externa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oleObject" Target="../embeddings/oleObject7.bin"/><Relationship Id="rId7" Type="http://schemas.openxmlformats.org/officeDocument/2006/relationships/oleObject" Target="../embeddings/oleObject11.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oleObject" Target="../embeddings/oleObject10.bin"/><Relationship Id="rId5" Type="http://schemas.openxmlformats.org/officeDocument/2006/relationships/oleObject" Target="../embeddings/oleObject9.bin"/><Relationship Id="rId10" Type="http://schemas.openxmlformats.org/officeDocument/2006/relationships/oleObject" Target="../embeddings/oleObject14.bin"/><Relationship Id="rId4" Type="http://schemas.openxmlformats.org/officeDocument/2006/relationships/oleObject" Target="../embeddings/oleObject8.bin"/><Relationship Id="rId9" Type="http://schemas.openxmlformats.org/officeDocument/2006/relationships/oleObject" Target="../embeddings/oleObject13.bin"/></Relationships>
</file>

<file path=ppt/slides/_rels/slide23.xml.rels><?xml version="1.0" encoding="UTF-8" standalone="yes"?>
<Relationships xmlns="http://schemas.openxmlformats.org/package/2006/relationships"><Relationship Id="rId8" Type="http://schemas.openxmlformats.org/officeDocument/2006/relationships/chart" Target="../charts/chart2.xml"/><Relationship Id="rId13" Type="http://schemas.openxmlformats.org/officeDocument/2006/relationships/oleObject" Target="../embeddings/oleObject22.bin"/><Relationship Id="rId3" Type="http://schemas.openxmlformats.org/officeDocument/2006/relationships/chart" Target="../charts/chart1.xml"/><Relationship Id="rId7" Type="http://schemas.openxmlformats.org/officeDocument/2006/relationships/oleObject" Target="../embeddings/oleObject18.bin"/><Relationship Id="rId12" Type="http://schemas.openxmlformats.org/officeDocument/2006/relationships/oleObject" Target="../embeddings/oleObject21.bin"/><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oleObject" Target="../embeddings/oleObject17.bin"/><Relationship Id="rId11" Type="http://schemas.openxmlformats.org/officeDocument/2006/relationships/oleObject" Target="../embeddings/oleObject20.bin"/><Relationship Id="rId5" Type="http://schemas.openxmlformats.org/officeDocument/2006/relationships/oleObject" Target="../embeddings/oleObject16.bin"/><Relationship Id="rId15" Type="http://schemas.openxmlformats.org/officeDocument/2006/relationships/oleObject" Target="../embeddings/oleObject24.bin"/><Relationship Id="rId10" Type="http://schemas.openxmlformats.org/officeDocument/2006/relationships/oleObject" Target="../embeddings/oleObject19.bin"/><Relationship Id="rId4" Type="http://schemas.openxmlformats.org/officeDocument/2006/relationships/oleObject" Target="../embeddings/oleObject15.bin"/><Relationship Id="rId9" Type="http://schemas.openxmlformats.org/officeDocument/2006/relationships/chart" Target="../charts/chart3.xml"/><Relationship Id="rId14" Type="http://schemas.openxmlformats.org/officeDocument/2006/relationships/oleObject" Target="../embeddings/oleObject23.bin"/></Relationships>
</file>

<file path=ppt/slides/_rels/slide24.xml.rels><?xml version="1.0" encoding="UTF-8" standalone="yes"?>
<Relationships xmlns="http://schemas.openxmlformats.org/package/2006/relationships"><Relationship Id="rId8" Type="http://schemas.openxmlformats.org/officeDocument/2006/relationships/chart" Target="../charts/chart6.xml"/><Relationship Id="rId3" Type="http://schemas.openxmlformats.org/officeDocument/2006/relationships/oleObject" Target="../embeddings/oleObject25.bin"/><Relationship Id="rId7" Type="http://schemas.openxmlformats.org/officeDocument/2006/relationships/oleObject" Target="../embeddings/oleObject27.bin"/><Relationship Id="rId12" Type="http://schemas.openxmlformats.org/officeDocument/2006/relationships/chart" Target="../charts/chart8.xml"/><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chart" Target="../charts/chart5.xml"/><Relationship Id="rId11" Type="http://schemas.openxmlformats.org/officeDocument/2006/relationships/chart" Target="../charts/chart7.xml"/><Relationship Id="rId5" Type="http://schemas.openxmlformats.org/officeDocument/2006/relationships/oleObject" Target="../embeddings/oleObject26.bin"/><Relationship Id="rId10" Type="http://schemas.openxmlformats.org/officeDocument/2006/relationships/oleObject" Target="../embeddings/oleObject29.bin"/><Relationship Id="rId4" Type="http://schemas.openxmlformats.org/officeDocument/2006/relationships/chart" Target="../charts/chart4.xml"/><Relationship Id="rId9" Type="http://schemas.openxmlformats.org/officeDocument/2006/relationships/oleObject" Target="../embeddings/oleObject28.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image" Target="../media/image36.gif"/><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image" Target="../media/image36.gif"/><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image" Target="../media/image41.gif"/><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png"/><Relationship Id="rId1" Type="http://schemas.openxmlformats.org/officeDocument/2006/relationships/slideLayout" Target="../slideLayouts/slideLayout6.xml"/><Relationship Id="rId6" Type="http://schemas.openxmlformats.org/officeDocument/2006/relationships/image" Target="../media/image46.png"/><Relationship Id="rId5" Type="http://schemas.openxmlformats.org/officeDocument/2006/relationships/image" Target="../media/image45.png"/><Relationship Id="rId4" Type="http://schemas.openxmlformats.org/officeDocument/2006/relationships/image" Target="../media/image44.png"/></Relationships>
</file>

<file path=ppt/slides/_rels/slide53.xml.rels><?xml version="1.0" encoding="UTF-8" standalone="yes"?>
<Relationships xmlns="http://schemas.openxmlformats.org/package/2006/relationships"><Relationship Id="rId3" Type="http://schemas.openxmlformats.org/officeDocument/2006/relationships/image" Target="../media/image48.gif"/><Relationship Id="rId2" Type="http://schemas.openxmlformats.org/officeDocument/2006/relationships/image" Target="../media/image47.gif"/><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image" Target="../media/image51.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sz="4800" dirty="0" smtClean="0"/>
              <a:t>Теория систем и </a:t>
            </a:r>
            <a:br>
              <a:rPr lang="ru-RU" sz="4800" dirty="0" smtClean="0"/>
            </a:br>
            <a:r>
              <a:rPr lang="ru-RU" sz="4800" dirty="0" smtClean="0"/>
              <a:t>системный анализ</a:t>
            </a:r>
            <a:endParaRPr lang="ru-RU" sz="4800" dirty="0"/>
          </a:p>
        </p:txBody>
      </p:sp>
      <p:sp>
        <p:nvSpPr>
          <p:cNvPr id="3" name="Подзаголовок 2"/>
          <p:cNvSpPr>
            <a:spLocks noGrp="1"/>
          </p:cNvSpPr>
          <p:nvPr>
            <p:ph type="subTitle" idx="1"/>
          </p:nvPr>
        </p:nvSpPr>
        <p:spPr/>
        <p:txBody>
          <a:bodyPr/>
          <a:lstStyle/>
          <a:p>
            <a:endParaRPr lang="ru-RU" dirty="0"/>
          </a:p>
        </p:txBody>
      </p:sp>
      <p:sp>
        <p:nvSpPr>
          <p:cNvPr id="4" name="Номер слайда 3"/>
          <p:cNvSpPr>
            <a:spLocks noGrp="1"/>
          </p:cNvSpPr>
          <p:nvPr>
            <p:ph type="sldNum" sz="quarter" idx="12"/>
          </p:nvPr>
        </p:nvSpPr>
        <p:spPr/>
        <p:txBody>
          <a:bodyPr/>
          <a:lstStyle/>
          <a:p>
            <a:fld id="{C92996B6-944A-4A11-9064-95E51A78E860}" type="slidenum">
              <a:rPr lang="ru-RU" smtClean="0"/>
              <a:pPr/>
              <a:t>1</a:t>
            </a:fld>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Цели и задачи</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10</a:t>
            </a:fld>
            <a:endParaRPr lang="ru-RU"/>
          </a:p>
        </p:txBody>
      </p:sp>
      <p:sp>
        <p:nvSpPr>
          <p:cNvPr id="4" name="TextBox 3"/>
          <p:cNvSpPr txBox="1"/>
          <p:nvPr/>
        </p:nvSpPr>
        <p:spPr>
          <a:xfrm>
            <a:off x="632012" y="766482"/>
            <a:ext cx="8054788" cy="2708434"/>
          </a:xfrm>
          <a:prstGeom prst="rect">
            <a:avLst/>
          </a:prstGeom>
          <a:noFill/>
        </p:spPr>
        <p:txBody>
          <a:bodyPr wrap="square" rtlCol="0">
            <a:spAutoFit/>
          </a:bodyPr>
          <a:lstStyle/>
          <a:p>
            <a:pPr algn="just">
              <a:spcBef>
                <a:spcPts val="1200"/>
              </a:spcBef>
            </a:pPr>
            <a:r>
              <a:rPr lang="ru-RU" sz="2000" dirty="0" smtClean="0"/>
              <a:t>Определить </a:t>
            </a:r>
            <a:r>
              <a:rPr lang="ru-RU" sz="2000" b="1" dirty="0" smtClean="0"/>
              <a:t>главную</a:t>
            </a:r>
            <a:r>
              <a:rPr lang="ru-RU" sz="2000" dirty="0" smtClean="0"/>
              <a:t> </a:t>
            </a:r>
            <a:r>
              <a:rPr lang="ru-RU" sz="2000" b="1" dirty="0" smtClean="0"/>
              <a:t>цель</a:t>
            </a:r>
            <a:r>
              <a:rPr lang="ru-RU" sz="2000" dirty="0" smtClean="0"/>
              <a:t> системы (в идеале – одну).</a:t>
            </a:r>
          </a:p>
          <a:p>
            <a:pPr algn="just">
              <a:spcBef>
                <a:spcPts val="1200"/>
              </a:spcBef>
            </a:pPr>
            <a:r>
              <a:rPr lang="ru-RU" sz="2000" dirty="0" smtClean="0"/>
              <a:t>Создать </a:t>
            </a:r>
            <a:r>
              <a:rPr lang="ru-RU" sz="2000" b="1" dirty="0" smtClean="0"/>
              <a:t>дерево целей </a:t>
            </a:r>
            <a:r>
              <a:rPr lang="ru-RU" sz="2000" dirty="0" smtClean="0"/>
              <a:t>от общего к частному (от стратегических целей к операционным).</a:t>
            </a:r>
          </a:p>
          <a:p>
            <a:pPr algn="just">
              <a:spcBef>
                <a:spcPts val="1200"/>
              </a:spcBef>
            </a:pPr>
            <a:r>
              <a:rPr lang="ru-RU" sz="2000" dirty="0" smtClean="0"/>
              <a:t>Определить </a:t>
            </a:r>
            <a:r>
              <a:rPr lang="ru-RU" sz="2000" b="1" dirty="0" smtClean="0"/>
              <a:t>критерии</a:t>
            </a:r>
            <a:r>
              <a:rPr lang="ru-RU" sz="2000" dirty="0" smtClean="0"/>
              <a:t> достижения каждой цели (качественные и количественные).</a:t>
            </a:r>
            <a:endParaRPr lang="en-US" sz="2000" dirty="0" smtClean="0"/>
          </a:p>
          <a:p>
            <a:pPr algn="just">
              <a:spcBef>
                <a:spcPts val="1200"/>
              </a:spcBef>
            </a:pPr>
            <a:r>
              <a:rPr lang="ru-RU" sz="2000" dirty="0" smtClean="0"/>
              <a:t>Цели должны быть: достижимыми, гибкими, измеримыми, совместимыми, приемлемыми.</a:t>
            </a:r>
          </a:p>
        </p:txBody>
      </p:sp>
      <p:sp>
        <p:nvSpPr>
          <p:cNvPr id="5" name="TextBox 4"/>
          <p:cNvSpPr txBox="1"/>
          <p:nvPr/>
        </p:nvSpPr>
        <p:spPr>
          <a:xfrm>
            <a:off x="632012" y="3724835"/>
            <a:ext cx="8054788" cy="2554545"/>
          </a:xfrm>
          <a:prstGeom prst="rect">
            <a:avLst/>
          </a:prstGeom>
          <a:noFill/>
        </p:spPr>
        <p:txBody>
          <a:bodyPr wrap="square" rtlCol="0">
            <a:spAutoFit/>
          </a:bodyPr>
          <a:lstStyle/>
          <a:p>
            <a:pPr algn="just">
              <a:spcBef>
                <a:spcPts val="600"/>
              </a:spcBef>
            </a:pPr>
            <a:r>
              <a:rPr lang="ru-RU" sz="2000" b="1" dirty="0" smtClean="0"/>
              <a:t>Задача</a:t>
            </a:r>
            <a:r>
              <a:rPr lang="ru-RU" sz="2000" dirty="0" smtClean="0"/>
              <a:t>:</a:t>
            </a:r>
          </a:p>
          <a:p>
            <a:pPr marL="457200" indent="-457200" algn="just">
              <a:spcBef>
                <a:spcPts val="600"/>
              </a:spcBef>
              <a:buFont typeface="+mj-lt"/>
              <a:buAutoNum type="arabicPeriod"/>
            </a:pPr>
            <a:r>
              <a:rPr lang="ru-RU" sz="2000" dirty="0" smtClean="0"/>
              <a:t>Действия, направленные на достижение какой-то из целей.</a:t>
            </a:r>
          </a:p>
          <a:p>
            <a:pPr marL="457200" indent="-457200" algn="just">
              <a:spcBef>
                <a:spcPts val="600"/>
              </a:spcBef>
              <a:buFont typeface="+mj-lt"/>
              <a:buAutoNum type="arabicPeriod"/>
            </a:pPr>
            <a:r>
              <a:rPr lang="ru-RU" sz="2000" dirty="0" smtClean="0"/>
              <a:t>Что является исходными данными (что нужно знать для решения задачи, или что мы реально знаем).</a:t>
            </a:r>
          </a:p>
          <a:p>
            <a:pPr marL="457200" indent="-457200" algn="just">
              <a:spcBef>
                <a:spcPts val="600"/>
              </a:spcBef>
              <a:buFont typeface="+mj-lt"/>
              <a:buAutoNum type="arabicPeriod"/>
            </a:pPr>
            <a:r>
              <a:rPr lang="ru-RU" sz="2000" dirty="0" smtClean="0"/>
              <a:t>Возможно, промежуточные шаги для достижения цели (ход решения задачи).</a:t>
            </a:r>
          </a:p>
          <a:p>
            <a:pPr marL="457200" indent="-457200" algn="just">
              <a:spcBef>
                <a:spcPts val="600"/>
              </a:spcBef>
              <a:buFont typeface="+mj-lt"/>
              <a:buAutoNum type="arabicPeriod"/>
            </a:pPr>
            <a:r>
              <a:rPr lang="ru-RU" sz="2000" dirty="0" smtClean="0"/>
              <a:t>Что понимается под «решением задачи».</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p:txBody>
          <a:bodyPr/>
          <a:lstStyle/>
          <a:p>
            <a:fld id="{C92996B6-944A-4A11-9064-95E51A78E860}" type="slidenum">
              <a:rPr lang="ru-RU" smtClean="0"/>
              <a:pPr/>
              <a:t>11</a:t>
            </a:fld>
            <a:endParaRPr lang="ru-RU"/>
          </a:p>
        </p:txBody>
      </p:sp>
      <p:pic>
        <p:nvPicPr>
          <p:cNvPr id="89090" name="Picture 2" descr="http://bus.znate.ru/pars_docs/refs/23/22083/22083-209_1.png"/>
          <p:cNvPicPr>
            <a:picLocks noChangeAspect="1" noChangeArrowheads="1"/>
          </p:cNvPicPr>
          <p:nvPr/>
        </p:nvPicPr>
        <p:blipFill>
          <a:blip r:embed="rId2" cstate="print">
            <a:extLst>
              <a:ext uri="{BEBA8EAE-BF5A-486C-A8C5-ECC9F3942E4B}">
                <a14:imgProps xmlns:a14="http://schemas.microsoft.com/office/drawing/2010/main" xmlns="">
                  <a14:imgLayer r:embed="rId3">
                    <a14:imgEffect>
                      <a14:brightnessContrast bright="20000"/>
                    </a14:imgEffect>
                  </a14:imgLayer>
                </a14:imgProps>
              </a:ext>
              <a:ext uri="{28A0092B-C50C-407E-A947-70E740481C1C}">
                <a14:useLocalDpi xmlns:a14="http://schemas.microsoft.com/office/drawing/2010/main" xmlns="" val="0"/>
              </a:ext>
            </a:extLst>
          </a:blip>
          <a:srcRect/>
          <a:stretch>
            <a:fillRect/>
          </a:stretch>
        </p:blipFill>
        <p:spPr bwMode="auto">
          <a:xfrm>
            <a:off x="814792" y="509403"/>
            <a:ext cx="7542397" cy="549401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7374070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p:txBody>
          <a:bodyPr/>
          <a:lstStyle/>
          <a:p>
            <a:fld id="{C92996B6-944A-4A11-9064-95E51A78E860}" type="slidenum">
              <a:rPr lang="ru-RU" smtClean="0"/>
              <a:pPr/>
              <a:t>12</a:t>
            </a:fld>
            <a:endParaRPr lang="ru-RU"/>
          </a:p>
        </p:txBody>
      </p:sp>
      <p:pic>
        <p:nvPicPr>
          <p:cNvPr id="90114" name="Picture 2" descr="http://www.involveman.ru/images/books/2/image003.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82624" y="-1"/>
            <a:ext cx="6532305" cy="680899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373450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p:txBody>
          <a:bodyPr/>
          <a:lstStyle/>
          <a:p>
            <a:fld id="{C92996B6-944A-4A11-9064-95E51A78E860}" type="slidenum">
              <a:rPr lang="ru-RU" smtClean="0"/>
              <a:pPr/>
              <a:t>13</a:t>
            </a:fld>
            <a:endParaRPr lang="ru-RU"/>
          </a:p>
        </p:txBody>
      </p:sp>
      <p:pic>
        <p:nvPicPr>
          <p:cNvPr id="91138" name="Picture 2" descr="http://twidler.ru/Content/Images/ekologiya/13/361475/81.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595422"/>
            <a:ext cx="9144000" cy="537198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7755519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C92996B6-944A-4A11-9064-95E51A78E860}" type="slidenum">
              <a:rPr lang="ru-RU" smtClean="0"/>
              <a:pPr/>
              <a:t>14</a:t>
            </a:fld>
            <a:endParaRPr lang="ru-RU"/>
          </a:p>
        </p:txBody>
      </p:sp>
      <p:pic>
        <p:nvPicPr>
          <p:cNvPr id="92162" name="Picture 2" descr="http://lib5.podelise.ru/tw_files2/urls_563/56/d-55285/55285_html_m200f57f.gi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24763" y="0"/>
            <a:ext cx="6601968" cy="685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5421397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p:txBody>
          <a:bodyPr/>
          <a:lstStyle/>
          <a:p>
            <a:fld id="{C92996B6-944A-4A11-9064-95E51A78E860}" type="slidenum">
              <a:rPr lang="ru-RU" smtClean="0"/>
              <a:pPr/>
              <a:t>15</a:t>
            </a:fld>
            <a:endParaRPr lang="ru-RU"/>
          </a:p>
        </p:txBody>
      </p:sp>
      <p:pic>
        <p:nvPicPr>
          <p:cNvPr id="93186" name="Picture 2" descr="http://www.marketing.spb.ru/lib-mm/tactics/value_engineering-18_big.gi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723012"/>
            <a:ext cx="9146129" cy="561399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0389629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Дерево проблем</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16</a:t>
            </a:fld>
            <a:endParaRPr lang="ru-RU"/>
          </a:p>
        </p:txBody>
      </p:sp>
      <p:pic>
        <p:nvPicPr>
          <p:cNvPr id="94210" name="Picture 2" descr="http://st03.kakprosto.ru/tumb/680/images/article/2014/3/31/144026_53399585eca3953399585eca83.jpe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1162419"/>
            <a:ext cx="9128169" cy="421506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5732220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p:txBody>
          <a:bodyPr/>
          <a:lstStyle/>
          <a:p>
            <a:fld id="{C92996B6-944A-4A11-9064-95E51A78E860}" type="slidenum">
              <a:rPr lang="ru-RU" smtClean="0"/>
              <a:pPr/>
              <a:t>17</a:t>
            </a:fld>
            <a:endParaRPr lang="ru-RU"/>
          </a:p>
        </p:txBody>
      </p:sp>
      <p:pic>
        <p:nvPicPr>
          <p:cNvPr id="95234" name="Picture 2" descr="&amp;Kcy;&amp;acy;&amp;kcy; &amp;pcy;&amp;ocy;&amp;scy;&amp;tcy;&amp;rcy;&amp;ocy;&amp;icy;&amp;tcy;&amp;softcy; &amp;icy;&amp;iecy;&amp;rcy;&amp;acy;&amp;rcy;&amp;khcy;&amp;icy;&amp;yucy; &amp;tscy;&amp;iecy;&amp;lcy;&amp;iecy;&amp;jcy;"/>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1266" y="663611"/>
            <a:ext cx="8786407" cy="559487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3421370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Анализ окружения системы</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18</a:t>
            </a:fld>
            <a:endParaRPr lang="ru-RU"/>
          </a:p>
        </p:txBody>
      </p:sp>
      <p:sp>
        <p:nvSpPr>
          <p:cNvPr id="4" name="TextBox 3"/>
          <p:cNvSpPr txBox="1"/>
          <p:nvPr/>
        </p:nvSpPr>
        <p:spPr>
          <a:xfrm>
            <a:off x="618565" y="995082"/>
            <a:ext cx="7960659" cy="707886"/>
          </a:xfrm>
          <a:prstGeom prst="rect">
            <a:avLst/>
          </a:prstGeom>
          <a:noFill/>
        </p:spPr>
        <p:txBody>
          <a:bodyPr wrap="square" rtlCol="0">
            <a:spAutoFit/>
          </a:bodyPr>
          <a:lstStyle/>
          <a:p>
            <a:pPr algn="just">
              <a:spcBef>
                <a:spcPts val="1200"/>
              </a:spcBef>
            </a:pPr>
            <a:r>
              <a:rPr lang="ru-RU" sz="2000" b="1" dirty="0" smtClean="0"/>
              <a:t>Окружение системы </a:t>
            </a:r>
            <a:r>
              <a:rPr lang="ru-RU" sz="2000" dirty="0" smtClean="0"/>
              <a:t>– внешняя среда, взаимодействующая с системой и влияющая на ее функционирование и развитие.</a:t>
            </a:r>
          </a:p>
        </p:txBody>
      </p:sp>
      <p:sp>
        <p:nvSpPr>
          <p:cNvPr id="5" name="TextBox 4"/>
          <p:cNvSpPr txBox="1"/>
          <p:nvPr/>
        </p:nvSpPr>
        <p:spPr>
          <a:xfrm>
            <a:off x="632012" y="1936376"/>
            <a:ext cx="7949280" cy="3323987"/>
          </a:xfrm>
          <a:prstGeom prst="rect">
            <a:avLst/>
          </a:prstGeom>
          <a:noFill/>
        </p:spPr>
        <p:txBody>
          <a:bodyPr wrap="square" rtlCol="0">
            <a:spAutoFit/>
          </a:bodyPr>
          <a:lstStyle/>
          <a:p>
            <a:pPr marL="174625" indent="-174625">
              <a:spcBef>
                <a:spcPts val="1200"/>
              </a:spcBef>
              <a:buFont typeface="Arial" pitchFamily="34" charset="0"/>
              <a:buChar char="•"/>
            </a:pPr>
            <a:r>
              <a:rPr lang="ru-RU" sz="2000" dirty="0" smtClean="0"/>
              <a:t>ресурсы (источники и способы получения): сырье; информация; энергия, пространство, время</a:t>
            </a:r>
          </a:p>
          <a:p>
            <a:pPr marL="174625" indent="-174625">
              <a:spcBef>
                <a:spcPts val="1200"/>
              </a:spcBef>
              <a:buFont typeface="Arial" pitchFamily="34" charset="0"/>
              <a:buChar char="•"/>
            </a:pPr>
            <a:r>
              <a:rPr lang="ru-RU" sz="2000" dirty="0" smtClean="0"/>
              <a:t>внешние органы управления</a:t>
            </a:r>
          </a:p>
          <a:p>
            <a:pPr marL="174625" indent="-174625">
              <a:spcBef>
                <a:spcPts val="1200"/>
              </a:spcBef>
              <a:buFont typeface="Arial" pitchFamily="34" charset="0"/>
              <a:buChar char="•"/>
            </a:pPr>
            <a:r>
              <a:rPr lang="ru-RU" sz="2000" dirty="0" smtClean="0"/>
              <a:t>другие системы</a:t>
            </a:r>
          </a:p>
          <a:p>
            <a:pPr marL="174625" indent="-174625">
              <a:spcBef>
                <a:spcPts val="1200"/>
              </a:spcBef>
              <a:buFont typeface="Arial" pitchFamily="34" charset="0"/>
              <a:buChar char="•"/>
            </a:pPr>
            <a:r>
              <a:rPr lang="ru-RU" sz="2000" dirty="0" smtClean="0"/>
              <a:t>заинтересованные лица: потребители (пользователи); инвесторы; руководство; обслуживающий персонал и т.д.</a:t>
            </a:r>
          </a:p>
          <a:p>
            <a:pPr marL="174625" indent="-174625">
              <a:spcBef>
                <a:spcPts val="1200"/>
              </a:spcBef>
              <a:buFont typeface="Arial" pitchFamily="34" charset="0"/>
              <a:buChar char="•"/>
            </a:pPr>
            <a:r>
              <a:rPr lang="ru-RU" sz="2000" dirty="0" smtClean="0"/>
              <a:t>правовые нормы и административные регламенты</a:t>
            </a:r>
          </a:p>
          <a:p>
            <a:pPr marL="174625" indent="-174625">
              <a:spcBef>
                <a:spcPts val="1200"/>
              </a:spcBef>
              <a:buFont typeface="Arial" pitchFamily="34" charset="0"/>
              <a:buChar char="•"/>
            </a:pPr>
            <a:r>
              <a:rPr lang="ru-RU" sz="2000" dirty="0" smtClean="0"/>
              <a:t>помехи (случайные факторы)</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Общая схема управления</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19</a:t>
            </a:fld>
            <a:endParaRPr lang="ru-RU" dirty="0"/>
          </a:p>
        </p:txBody>
      </p:sp>
      <p:sp>
        <p:nvSpPr>
          <p:cNvPr id="21522" name="Rectangle 1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pSp>
        <p:nvGrpSpPr>
          <p:cNvPr id="4" name="Group 1"/>
          <p:cNvGrpSpPr>
            <a:grpSpLocks noChangeAspect="1"/>
          </p:cNvGrpSpPr>
          <p:nvPr/>
        </p:nvGrpSpPr>
        <p:grpSpPr bwMode="auto">
          <a:xfrm>
            <a:off x="1214414" y="1285860"/>
            <a:ext cx="7082747" cy="4429156"/>
            <a:chOff x="4080" y="1957"/>
            <a:chExt cx="5445" cy="3406"/>
          </a:xfrm>
        </p:grpSpPr>
        <p:sp>
          <p:nvSpPr>
            <p:cNvPr id="21521" name="AutoShape 17"/>
            <p:cNvSpPr>
              <a:spLocks noChangeAspect="1" noChangeArrowheads="1" noTextEdit="1"/>
            </p:cNvSpPr>
            <p:nvPr/>
          </p:nvSpPr>
          <p:spPr bwMode="auto">
            <a:xfrm>
              <a:off x="4080" y="1957"/>
              <a:ext cx="5445" cy="3406"/>
            </a:xfrm>
            <a:prstGeom prst="rect">
              <a:avLst/>
            </a:prstGeom>
            <a:noFill/>
          </p:spPr>
          <p:txBody>
            <a:bodyPr vert="horz" wrap="square" lIns="91440" tIns="45720" rIns="91440" bIns="45720" numCol="1" anchor="t" anchorCtr="0" compatLnSpc="1">
              <a:prstTxWarp prst="textNoShape">
                <a:avLst/>
              </a:prstTxWarp>
            </a:bodyPr>
            <a:lstStyle/>
            <a:p>
              <a:endParaRPr lang="ru-RU" sz="3200" dirty="0"/>
            </a:p>
          </p:txBody>
        </p:sp>
        <p:sp>
          <p:nvSpPr>
            <p:cNvPr id="21520" name="Text Box 16"/>
            <p:cNvSpPr txBox="1">
              <a:spLocks noChangeArrowheads="1"/>
            </p:cNvSpPr>
            <p:nvPr/>
          </p:nvSpPr>
          <p:spPr bwMode="auto">
            <a:xfrm>
              <a:off x="5040" y="2640"/>
              <a:ext cx="1905" cy="96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Объект управления</a:t>
              </a:r>
              <a:endParaRPr kumimoji="0" lang="ru-RU"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19" name="AutoShape 15"/>
            <p:cNvSpPr>
              <a:spLocks noChangeShapeType="1"/>
            </p:cNvSpPr>
            <p:nvPr/>
          </p:nvSpPr>
          <p:spPr bwMode="auto">
            <a:xfrm>
              <a:off x="4140" y="2775"/>
              <a:ext cx="901" cy="2"/>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3200" dirty="0"/>
            </a:p>
          </p:txBody>
        </p:sp>
        <p:sp>
          <p:nvSpPr>
            <p:cNvPr id="21518" name="AutoShape 14"/>
            <p:cNvSpPr>
              <a:spLocks noChangeShapeType="1"/>
            </p:cNvSpPr>
            <p:nvPr/>
          </p:nvSpPr>
          <p:spPr bwMode="auto">
            <a:xfrm>
              <a:off x="4141" y="3061"/>
              <a:ext cx="900" cy="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3200" dirty="0"/>
            </a:p>
          </p:txBody>
        </p:sp>
        <p:sp>
          <p:nvSpPr>
            <p:cNvPr id="21517" name="AutoShape 13"/>
            <p:cNvSpPr>
              <a:spLocks noChangeShapeType="1"/>
            </p:cNvSpPr>
            <p:nvPr/>
          </p:nvSpPr>
          <p:spPr bwMode="auto">
            <a:xfrm>
              <a:off x="4141" y="3346"/>
              <a:ext cx="899" cy="2"/>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3200" dirty="0"/>
            </a:p>
          </p:txBody>
        </p:sp>
        <p:sp>
          <p:nvSpPr>
            <p:cNvPr id="21516" name="AutoShape 12"/>
            <p:cNvSpPr>
              <a:spLocks noChangeShapeType="1"/>
            </p:cNvSpPr>
            <p:nvPr/>
          </p:nvSpPr>
          <p:spPr bwMode="auto">
            <a:xfrm>
              <a:off x="6945" y="3120"/>
              <a:ext cx="1440" cy="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3200" dirty="0"/>
            </a:p>
          </p:txBody>
        </p:sp>
        <p:sp>
          <p:nvSpPr>
            <p:cNvPr id="21515" name="AutoShape 11"/>
            <p:cNvSpPr>
              <a:spLocks noChangeShapeType="1"/>
            </p:cNvSpPr>
            <p:nvPr/>
          </p:nvSpPr>
          <p:spPr bwMode="auto">
            <a:xfrm>
              <a:off x="7575" y="3113"/>
              <a:ext cx="31" cy="1777"/>
            </a:xfrm>
            <a:prstGeom prst="straightConnector1">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ru-RU" sz="3200" dirty="0"/>
            </a:p>
          </p:txBody>
        </p:sp>
        <p:sp>
          <p:nvSpPr>
            <p:cNvPr id="21514" name="AutoShape 10"/>
            <p:cNvSpPr>
              <a:spLocks noChangeShapeType="1"/>
            </p:cNvSpPr>
            <p:nvPr/>
          </p:nvSpPr>
          <p:spPr bwMode="auto">
            <a:xfrm flipH="1" flipV="1">
              <a:off x="7110" y="4875"/>
              <a:ext cx="495" cy="15"/>
            </a:xfrm>
            <a:prstGeom prst="straightConnector1">
              <a:avLst/>
            </a:prstGeom>
            <a:noFill/>
            <a:ln w="9525">
              <a:solidFill>
                <a:srgbClr val="000000"/>
              </a:solidFill>
              <a:prstDash val="dash"/>
              <a:round/>
              <a:headEnd/>
              <a:tailEnd type="triangle" w="med" len="med"/>
            </a:ln>
          </p:spPr>
          <p:txBody>
            <a:bodyPr vert="horz" wrap="square" lIns="91440" tIns="45720" rIns="91440" bIns="45720" numCol="1" anchor="t" anchorCtr="0" compatLnSpc="1">
              <a:prstTxWarp prst="textNoShape">
                <a:avLst/>
              </a:prstTxWarp>
            </a:bodyPr>
            <a:lstStyle/>
            <a:p>
              <a:endParaRPr lang="ru-RU" sz="3200" dirty="0"/>
            </a:p>
          </p:txBody>
        </p:sp>
        <p:sp>
          <p:nvSpPr>
            <p:cNvPr id="21513" name="AutoShape 9"/>
            <p:cNvSpPr>
              <a:spLocks noChangeShapeType="1"/>
            </p:cNvSpPr>
            <p:nvPr/>
          </p:nvSpPr>
          <p:spPr bwMode="auto">
            <a:xfrm flipH="1">
              <a:off x="6503" y="1965"/>
              <a:ext cx="7" cy="675"/>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3200" dirty="0"/>
            </a:p>
          </p:txBody>
        </p:sp>
        <p:sp>
          <p:nvSpPr>
            <p:cNvPr id="21512" name="AutoShape 8"/>
            <p:cNvSpPr>
              <a:spLocks noChangeShapeType="1"/>
            </p:cNvSpPr>
            <p:nvPr/>
          </p:nvSpPr>
          <p:spPr bwMode="auto">
            <a:xfrm flipV="1">
              <a:off x="5993" y="3600"/>
              <a:ext cx="1" cy="795"/>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3200" dirty="0"/>
            </a:p>
          </p:txBody>
        </p:sp>
        <p:sp>
          <p:nvSpPr>
            <p:cNvPr id="21511" name="Text Box 7"/>
            <p:cNvSpPr txBox="1">
              <a:spLocks noChangeArrowheads="1"/>
            </p:cNvSpPr>
            <p:nvPr/>
          </p:nvSpPr>
          <p:spPr bwMode="auto">
            <a:xfrm>
              <a:off x="7635" y="3855"/>
              <a:ext cx="1890" cy="40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обратная связь</a:t>
              </a:r>
              <a:endParaRPr kumimoji="0" lang="ru-RU"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10" name="Text Box 6"/>
            <p:cNvSpPr txBox="1">
              <a:spLocks noChangeArrowheads="1"/>
            </p:cNvSpPr>
            <p:nvPr/>
          </p:nvSpPr>
          <p:spPr bwMode="auto">
            <a:xfrm>
              <a:off x="4135" y="2396"/>
              <a:ext cx="945" cy="40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входы</a:t>
              </a:r>
              <a:endParaRPr kumimoji="0" lang="ru-RU"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09" name="Text Box 5"/>
            <p:cNvSpPr txBox="1">
              <a:spLocks noChangeArrowheads="1"/>
            </p:cNvSpPr>
            <p:nvPr/>
          </p:nvSpPr>
          <p:spPr bwMode="auto">
            <a:xfrm>
              <a:off x="7101" y="2726"/>
              <a:ext cx="945" cy="40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выходы</a:t>
              </a:r>
              <a:endParaRPr kumimoji="0" lang="ru-RU"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08" name="Text Box 4"/>
            <p:cNvSpPr txBox="1">
              <a:spLocks noChangeArrowheads="1"/>
            </p:cNvSpPr>
            <p:nvPr/>
          </p:nvSpPr>
          <p:spPr bwMode="auto">
            <a:xfrm>
              <a:off x="6570" y="1980"/>
              <a:ext cx="945" cy="40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помехи</a:t>
              </a:r>
              <a:endParaRPr kumimoji="0" lang="ru-RU"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07" name="Text Box 3"/>
            <p:cNvSpPr txBox="1">
              <a:spLocks noChangeArrowheads="1"/>
            </p:cNvSpPr>
            <p:nvPr/>
          </p:nvSpPr>
          <p:spPr bwMode="auto">
            <a:xfrm>
              <a:off x="4410" y="3840"/>
              <a:ext cx="1575" cy="40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управление</a:t>
              </a:r>
              <a:endParaRPr kumimoji="0" lang="ru-RU"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06" name="Text Box 2"/>
            <p:cNvSpPr txBox="1">
              <a:spLocks noChangeArrowheads="1"/>
            </p:cNvSpPr>
            <p:nvPr/>
          </p:nvSpPr>
          <p:spPr bwMode="auto">
            <a:xfrm>
              <a:off x="4875" y="4395"/>
              <a:ext cx="2235" cy="96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Управляющий субъект</a:t>
              </a:r>
              <a:endParaRPr kumimoji="0" lang="ru-RU" sz="3200" b="0" i="0" u="none" strike="noStrike" cap="none" normalizeH="0" baseline="0" dirty="0" smtClean="0">
                <a:ln>
                  <a:noFill/>
                </a:ln>
                <a:solidFill>
                  <a:schemeClr val="tx1"/>
                </a:solidFill>
                <a:effectLst/>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Номер слайда 2"/>
          <p:cNvSpPr>
            <a:spLocks noGrp="1"/>
          </p:cNvSpPr>
          <p:nvPr>
            <p:ph type="sldNum" sz="quarter" idx="12"/>
          </p:nvPr>
        </p:nvSpPr>
        <p:spPr/>
        <p:txBody>
          <a:bodyPr/>
          <a:lstStyle/>
          <a:p>
            <a:fld id="{C92996B6-944A-4A11-9064-95E51A78E860}" type="slidenum">
              <a:rPr lang="ru-RU" smtClean="0"/>
              <a:pPr/>
              <a:t>2</a:t>
            </a:fld>
            <a:endParaRPr lang="ru-RU"/>
          </a:p>
        </p:txBody>
      </p:sp>
      <p:sp>
        <p:nvSpPr>
          <p:cNvPr id="4" name="TextBox 3"/>
          <p:cNvSpPr txBox="1"/>
          <p:nvPr/>
        </p:nvSpPr>
        <p:spPr>
          <a:xfrm>
            <a:off x="627321" y="1254642"/>
            <a:ext cx="7931888" cy="1015663"/>
          </a:xfrm>
          <a:prstGeom prst="rect">
            <a:avLst/>
          </a:prstGeom>
          <a:noFill/>
        </p:spPr>
        <p:txBody>
          <a:bodyPr wrap="square" rtlCol="0">
            <a:spAutoFit/>
          </a:bodyPr>
          <a:lstStyle/>
          <a:p>
            <a:r>
              <a:rPr lang="ru-RU" sz="2000" dirty="0" err="1" smtClean="0"/>
              <a:t>Данелян</a:t>
            </a:r>
            <a:r>
              <a:rPr lang="ru-RU" sz="2000" dirty="0" smtClean="0"/>
              <a:t> Т.Я.</a:t>
            </a:r>
            <a:endParaRPr lang="ru-RU" sz="2000" dirty="0"/>
          </a:p>
          <a:p>
            <a:r>
              <a:rPr lang="ru-RU" sz="2000" dirty="0" smtClean="0"/>
              <a:t>ТЕОРИЯ СИСТЕМ И СИСТЕМНЫЙ АНАЛИЗ (</a:t>
            </a:r>
            <a:r>
              <a:rPr lang="ru-RU" sz="2000" dirty="0" err="1" smtClean="0"/>
              <a:t>ТСиСА</a:t>
            </a:r>
            <a:r>
              <a:rPr lang="ru-RU" sz="2000" dirty="0" smtClean="0"/>
              <a:t>): учебно-методический комплекс. </a:t>
            </a:r>
            <a:r>
              <a:rPr lang="ru-RU" sz="2000" dirty="0"/>
              <a:t>– </a:t>
            </a:r>
            <a:r>
              <a:rPr lang="ru-RU" sz="2000" dirty="0" smtClean="0"/>
              <a:t>М.: Изд. Центр ЕАОИ, </a:t>
            </a:r>
            <a:r>
              <a:rPr lang="ru-RU" sz="2000" dirty="0"/>
              <a:t>2010. – </a:t>
            </a:r>
            <a:r>
              <a:rPr lang="ru-RU" sz="2000" dirty="0" smtClean="0"/>
              <a:t>303 с. </a:t>
            </a:r>
            <a:endParaRPr lang="ru-RU" sz="2000" dirty="0"/>
          </a:p>
        </p:txBody>
      </p:sp>
      <p:sp>
        <p:nvSpPr>
          <p:cNvPr id="5" name="Прямоугольник 4"/>
          <p:cNvSpPr/>
          <p:nvPr/>
        </p:nvSpPr>
        <p:spPr>
          <a:xfrm>
            <a:off x="627321" y="3329119"/>
            <a:ext cx="7931888" cy="923330"/>
          </a:xfrm>
          <a:prstGeom prst="rect">
            <a:avLst/>
          </a:prstGeom>
        </p:spPr>
        <p:txBody>
          <a:bodyPr wrap="square">
            <a:spAutoFit/>
          </a:bodyPr>
          <a:lstStyle/>
          <a:p>
            <a:r>
              <a:rPr lang="ru-RU" dirty="0" smtClean="0"/>
              <a:t>Собрание лекций по системному анализу:</a:t>
            </a:r>
          </a:p>
          <a:p>
            <a:r>
              <a:rPr lang="en-GB" dirty="0" smtClean="0">
                <a:hlinkClick r:id="rId2"/>
              </a:rPr>
              <a:t>http</a:t>
            </a:r>
            <a:r>
              <a:rPr lang="en-GB" dirty="0">
                <a:hlinkClick r:id="rId2"/>
              </a:rPr>
              <a:t>://</a:t>
            </a:r>
            <a:r>
              <a:rPr lang="en-GB" dirty="0" smtClean="0">
                <a:hlinkClick r:id="rId2"/>
              </a:rPr>
              <a:t>victor-safronov.ru/systems-analysis/lectures.html</a:t>
            </a:r>
            <a:endParaRPr lang="ru-RU" dirty="0" smtClean="0"/>
          </a:p>
          <a:p>
            <a:endParaRPr lang="ru-RU" dirty="0"/>
          </a:p>
        </p:txBody>
      </p:sp>
    </p:spTree>
    <p:extLst>
      <p:ext uri="{BB962C8B-B14F-4D97-AF65-F5344CB8AC3E}">
        <p14:creationId xmlns:p14="http://schemas.microsoft.com/office/powerpoint/2010/main" xmlns="" val="7191683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Модели</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20</a:t>
            </a:fld>
            <a:endParaRPr lang="ru-RU" dirty="0"/>
          </a:p>
        </p:txBody>
      </p:sp>
      <p:sp>
        <p:nvSpPr>
          <p:cNvPr id="4" name="TextBox 3"/>
          <p:cNvSpPr txBox="1"/>
          <p:nvPr/>
        </p:nvSpPr>
        <p:spPr>
          <a:xfrm>
            <a:off x="618565" y="3106271"/>
            <a:ext cx="7920317" cy="2708434"/>
          </a:xfrm>
          <a:prstGeom prst="rect">
            <a:avLst/>
          </a:prstGeom>
          <a:noFill/>
        </p:spPr>
        <p:txBody>
          <a:bodyPr wrap="square" rtlCol="0">
            <a:spAutoFit/>
          </a:bodyPr>
          <a:lstStyle/>
          <a:p>
            <a:pPr marL="174625" indent="-174625" algn="just">
              <a:spcBef>
                <a:spcPts val="1200"/>
              </a:spcBef>
              <a:buFont typeface="Arial" pitchFamily="34" charset="0"/>
              <a:buChar char="•"/>
            </a:pPr>
            <a:r>
              <a:rPr lang="ru-RU" sz="2000" dirty="0" smtClean="0"/>
              <a:t>Материальная (физическая) модель</a:t>
            </a:r>
          </a:p>
          <a:p>
            <a:pPr marL="174625" indent="-174625" algn="just">
              <a:spcBef>
                <a:spcPts val="1200"/>
              </a:spcBef>
              <a:buFont typeface="Arial" pitchFamily="34" charset="0"/>
              <a:buChar char="•"/>
            </a:pPr>
            <a:r>
              <a:rPr lang="ru-RU" sz="2000" dirty="0" smtClean="0"/>
              <a:t>Вербальная модель - словесное описание на естественном языке</a:t>
            </a:r>
          </a:p>
          <a:p>
            <a:pPr marL="174625" indent="-174625" algn="just">
              <a:spcBef>
                <a:spcPts val="1200"/>
              </a:spcBef>
              <a:buFont typeface="Arial" pitchFamily="34" charset="0"/>
              <a:buChar char="•"/>
            </a:pPr>
            <a:r>
              <a:rPr lang="ru-RU" sz="2000" dirty="0" smtClean="0"/>
              <a:t>Табличная модель</a:t>
            </a:r>
          </a:p>
          <a:p>
            <a:pPr marL="174625" indent="-174625" algn="just">
              <a:spcBef>
                <a:spcPts val="1200"/>
              </a:spcBef>
              <a:buFont typeface="Arial" pitchFamily="34" charset="0"/>
              <a:buChar char="•"/>
            </a:pPr>
            <a:r>
              <a:rPr lang="ru-RU" sz="2000" dirty="0" smtClean="0"/>
              <a:t>Графическая модель</a:t>
            </a:r>
          </a:p>
          <a:p>
            <a:pPr marL="174625" indent="-174625" algn="just">
              <a:spcBef>
                <a:spcPts val="1200"/>
              </a:spcBef>
              <a:buFont typeface="Arial" pitchFamily="34" charset="0"/>
              <a:buChar char="•"/>
            </a:pPr>
            <a:r>
              <a:rPr lang="ru-RU" sz="2000" dirty="0" smtClean="0"/>
              <a:t>Математическая модель</a:t>
            </a:r>
          </a:p>
          <a:p>
            <a:pPr marL="174625" indent="-174625" algn="just">
              <a:spcBef>
                <a:spcPts val="1200"/>
              </a:spcBef>
              <a:buFont typeface="Arial" pitchFamily="34" charset="0"/>
              <a:buChar char="•"/>
            </a:pPr>
            <a:r>
              <a:rPr lang="ru-RU" sz="2000" dirty="0" smtClean="0"/>
              <a:t>и др.</a:t>
            </a:r>
          </a:p>
        </p:txBody>
      </p:sp>
      <p:sp>
        <p:nvSpPr>
          <p:cNvPr id="5" name="TextBox 4"/>
          <p:cNvSpPr txBox="1"/>
          <p:nvPr/>
        </p:nvSpPr>
        <p:spPr>
          <a:xfrm>
            <a:off x="605118" y="806823"/>
            <a:ext cx="7933764" cy="1785104"/>
          </a:xfrm>
          <a:prstGeom prst="rect">
            <a:avLst/>
          </a:prstGeom>
          <a:noFill/>
        </p:spPr>
        <p:txBody>
          <a:bodyPr wrap="square" rtlCol="0">
            <a:spAutoFit/>
          </a:bodyPr>
          <a:lstStyle/>
          <a:p>
            <a:pPr algn="just">
              <a:spcBef>
                <a:spcPts val="1200"/>
              </a:spcBef>
            </a:pPr>
            <a:r>
              <a:rPr lang="ru-RU" sz="2000" dirty="0" smtClean="0"/>
              <a:t>Модель должна отражать важные с точки зрения цели и задач аспекты системы и отсекать все лишнее.</a:t>
            </a:r>
          </a:p>
          <a:p>
            <a:pPr algn="just">
              <a:spcBef>
                <a:spcPts val="1200"/>
              </a:spcBef>
            </a:pPr>
            <a:r>
              <a:rPr lang="ru-RU" sz="2000" dirty="0" smtClean="0"/>
              <a:t>Модель позволяет проводить модельные эксперименты вместо натурных, когда натурный эксперимент слишком сложен, дорог или невозможен.</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Математические модели</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21</a:t>
            </a:fld>
            <a:endParaRPr lang="ru-RU" dirty="0"/>
          </a:p>
        </p:txBody>
      </p:sp>
      <p:sp>
        <p:nvSpPr>
          <p:cNvPr id="4" name="TextBox 3"/>
          <p:cNvSpPr txBox="1"/>
          <p:nvPr/>
        </p:nvSpPr>
        <p:spPr>
          <a:xfrm>
            <a:off x="578224" y="766482"/>
            <a:ext cx="7960658" cy="1015663"/>
          </a:xfrm>
          <a:prstGeom prst="rect">
            <a:avLst/>
          </a:prstGeom>
          <a:noFill/>
        </p:spPr>
        <p:txBody>
          <a:bodyPr wrap="square" rtlCol="0">
            <a:spAutoFit/>
          </a:bodyPr>
          <a:lstStyle/>
          <a:p>
            <a:pPr algn="just">
              <a:spcBef>
                <a:spcPts val="1200"/>
              </a:spcBef>
            </a:pPr>
            <a:r>
              <a:rPr lang="ru-RU" sz="2000" i="1" dirty="0" smtClean="0"/>
              <a:t>Переменные</a:t>
            </a:r>
            <a:r>
              <a:rPr lang="ru-RU" sz="2000" dirty="0" smtClean="0"/>
              <a:t> – значения, которые мы исследуем </a:t>
            </a:r>
          </a:p>
          <a:p>
            <a:pPr algn="just"/>
            <a:r>
              <a:rPr lang="ru-RU" sz="2000" i="1" dirty="0" smtClean="0"/>
              <a:t>Параметры</a:t>
            </a:r>
            <a:r>
              <a:rPr lang="ru-RU" sz="2000" dirty="0" smtClean="0"/>
              <a:t> – константы, коэффициенты, которые нужны, чтобы описать связи параметров</a:t>
            </a:r>
          </a:p>
        </p:txBody>
      </p:sp>
      <p:sp>
        <p:nvSpPr>
          <p:cNvPr id="6" name="TextBox 5"/>
          <p:cNvSpPr txBox="1"/>
          <p:nvPr/>
        </p:nvSpPr>
        <p:spPr>
          <a:xfrm>
            <a:off x="672353" y="1828800"/>
            <a:ext cx="3088859" cy="400110"/>
          </a:xfrm>
          <a:prstGeom prst="rect">
            <a:avLst/>
          </a:prstGeom>
          <a:noFill/>
        </p:spPr>
        <p:txBody>
          <a:bodyPr wrap="none" rtlCol="0">
            <a:spAutoFit/>
          </a:bodyPr>
          <a:lstStyle/>
          <a:p>
            <a:pPr algn="just">
              <a:spcBef>
                <a:spcPts val="1200"/>
              </a:spcBef>
            </a:pPr>
            <a:r>
              <a:rPr lang="ru-RU" sz="2000" b="1" dirty="0" smtClean="0"/>
              <a:t>Математический маятник</a:t>
            </a:r>
          </a:p>
        </p:txBody>
      </p:sp>
      <p:graphicFrame>
        <p:nvGraphicFramePr>
          <p:cNvPr id="7" name="Объект 6"/>
          <p:cNvGraphicFramePr>
            <a:graphicFrameLocks noChangeAspect="1"/>
          </p:cNvGraphicFramePr>
          <p:nvPr/>
        </p:nvGraphicFramePr>
        <p:xfrm>
          <a:off x="2164230" y="2375460"/>
          <a:ext cx="839788" cy="687388"/>
        </p:xfrm>
        <a:graphic>
          <a:graphicData uri="http://schemas.openxmlformats.org/presentationml/2006/ole">
            <p:oleObj spid="_x0000_s64534" name="Equation" r:id="rId3" imgW="558800" imgH="457200" progId="">
              <p:embed/>
            </p:oleObj>
          </a:graphicData>
        </a:graphic>
      </p:graphicFrame>
      <p:graphicFrame>
        <p:nvGraphicFramePr>
          <p:cNvPr id="64515" name="Object 3"/>
          <p:cNvGraphicFramePr>
            <a:graphicFrameLocks noChangeAspect="1"/>
          </p:cNvGraphicFramePr>
          <p:nvPr/>
        </p:nvGraphicFramePr>
        <p:xfrm>
          <a:off x="3834374" y="2279650"/>
          <a:ext cx="915987" cy="744538"/>
        </p:xfrm>
        <a:graphic>
          <a:graphicData uri="http://schemas.openxmlformats.org/presentationml/2006/ole">
            <p:oleObj spid="_x0000_s64535" name="Equation" r:id="rId4" imgW="609336" imgH="495085" progId="">
              <p:embed/>
            </p:oleObj>
          </a:graphicData>
        </a:graphic>
      </p:graphicFrame>
      <p:graphicFrame>
        <p:nvGraphicFramePr>
          <p:cNvPr id="64516" name="Object 4"/>
          <p:cNvGraphicFramePr>
            <a:graphicFrameLocks noChangeAspect="1"/>
          </p:cNvGraphicFramePr>
          <p:nvPr/>
        </p:nvGraphicFramePr>
        <p:xfrm>
          <a:off x="5404130" y="2495550"/>
          <a:ext cx="1927225" cy="401638"/>
        </p:xfrm>
        <a:graphic>
          <a:graphicData uri="http://schemas.openxmlformats.org/presentationml/2006/ole">
            <p:oleObj spid="_x0000_s64536" name="Equation" r:id="rId5" imgW="1282700" imgH="266700" progId="">
              <p:embed/>
            </p:oleObj>
          </a:graphicData>
        </a:graphic>
      </p:graphicFrame>
      <p:sp>
        <p:nvSpPr>
          <p:cNvPr id="10" name="TextBox 9"/>
          <p:cNvSpPr txBox="1"/>
          <p:nvPr/>
        </p:nvSpPr>
        <p:spPr>
          <a:xfrm>
            <a:off x="672353" y="3281082"/>
            <a:ext cx="2528193" cy="400110"/>
          </a:xfrm>
          <a:prstGeom prst="rect">
            <a:avLst/>
          </a:prstGeom>
          <a:noFill/>
        </p:spPr>
        <p:txBody>
          <a:bodyPr wrap="none" rtlCol="0">
            <a:spAutoFit/>
          </a:bodyPr>
          <a:lstStyle/>
          <a:p>
            <a:pPr algn="just">
              <a:spcBef>
                <a:spcPts val="1200"/>
              </a:spcBef>
            </a:pPr>
            <a:r>
              <a:rPr lang="ru-RU" sz="2000" b="1" dirty="0" smtClean="0"/>
              <a:t>Химическая реакция</a:t>
            </a:r>
          </a:p>
        </p:txBody>
      </p:sp>
      <p:sp>
        <p:nvSpPr>
          <p:cNvPr id="12" name="TextBox 11"/>
          <p:cNvSpPr txBox="1"/>
          <p:nvPr/>
        </p:nvSpPr>
        <p:spPr>
          <a:xfrm>
            <a:off x="766482" y="3724835"/>
            <a:ext cx="3200400" cy="400110"/>
          </a:xfrm>
          <a:prstGeom prst="rect">
            <a:avLst/>
          </a:prstGeom>
          <a:noFill/>
        </p:spPr>
        <p:txBody>
          <a:bodyPr wrap="square" rtlCol="0">
            <a:spAutoFit/>
          </a:bodyPr>
          <a:lstStyle/>
          <a:p>
            <a:pPr algn="ctr">
              <a:spcBef>
                <a:spcPts val="1200"/>
              </a:spcBef>
            </a:pPr>
            <a:r>
              <a:rPr lang="en-US" sz="2000" dirty="0" smtClean="0"/>
              <a:t>2H</a:t>
            </a:r>
            <a:r>
              <a:rPr lang="en-US" sz="2000" baseline="-25000" dirty="0" smtClean="0"/>
              <a:t>2</a:t>
            </a:r>
            <a:r>
              <a:rPr lang="en-US" sz="2000" dirty="0" smtClean="0"/>
              <a:t> + O</a:t>
            </a:r>
            <a:r>
              <a:rPr lang="en-US" sz="2000" baseline="-25000" dirty="0" smtClean="0"/>
              <a:t>2</a:t>
            </a:r>
            <a:r>
              <a:rPr lang="en-US" sz="2000" dirty="0" smtClean="0"/>
              <a:t> → 2H</a:t>
            </a:r>
            <a:r>
              <a:rPr lang="en-US" sz="2000" baseline="-25000" dirty="0" smtClean="0"/>
              <a:t>2</a:t>
            </a:r>
            <a:r>
              <a:rPr lang="en-US" sz="2000" dirty="0" smtClean="0"/>
              <a:t>O</a:t>
            </a:r>
            <a:endParaRPr lang="ru-RU" sz="2000" dirty="0" smtClean="0"/>
          </a:p>
        </p:txBody>
      </p:sp>
      <p:sp>
        <p:nvSpPr>
          <p:cNvPr id="13" name="TextBox 12"/>
          <p:cNvSpPr txBox="1"/>
          <p:nvPr/>
        </p:nvSpPr>
        <p:spPr>
          <a:xfrm>
            <a:off x="645459" y="4612341"/>
            <a:ext cx="3687548" cy="400110"/>
          </a:xfrm>
          <a:prstGeom prst="rect">
            <a:avLst/>
          </a:prstGeom>
          <a:noFill/>
        </p:spPr>
        <p:txBody>
          <a:bodyPr wrap="none" rtlCol="0">
            <a:spAutoFit/>
          </a:bodyPr>
          <a:lstStyle/>
          <a:p>
            <a:pPr algn="just">
              <a:spcBef>
                <a:spcPts val="1200"/>
              </a:spcBef>
            </a:pPr>
            <a:r>
              <a:rPr lang="ru-RU" sz="2000" b="1" dirty="0" smtClean="0"/>
              <a:t>Модель спроса и предложения</a:t>
            </a:r>
          </a:p>
        </p:txBody>
      </p:sp>
      <p:sp>
        <p:nvSpPr>
          <p:cNvPr id="64519"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64518" name="Object 6"/>
          <p:cNvGraphicFramePr>
            <a:graphicFrameLocks noChangeAspect="1"/>
          </p:cNvGraphicFramePr>
          <p:nvPr/>
        </p:nvGraphicFramePr>
        <p:xfrm>
          <a:off x="1436407" y="5116419"/>
          <a:ext cx="1541463" cy="1230313"/>
        </p:xfrm>
        <a:graphic>
          <a:graphicData uri="http://schemas.openxmlformats.org/presentationml/2006/ole">
            <p:oleObj spid="_x0000_s64537" name="Equation" r:id="rId6" imgW="1028700" imgH="825500" progId="">
              <p:embed/>
            </p:oleObj>
          </a:graphicData>
        </a:graphic>
      </p:graphicFrame>
      <p:sp>
        <p:nvSpPr>
          <p:cNvPr id="17" name="TextBox 16"/>
          <p:cNvSpPr txBox="1"/>
          <p:nvPr/>
        </p:nvSpPr>
        <p:spPr>
          <a:xfrm>
            <a:off x="5177118" y="4652682"/>
            <a:ext cx="2888291" cy="400110"/>
          </a:xfrm>
          <a:prstGeom prst="rect">
            <a:avLst/>
          </a:prstGeom>
          <a:noFill/>
        </p:spPr>
        <p:txBody>
          <a:bodyPr wrap="none" rtlCol="0">
            <a:spAutoFit/>
          </a:bodyPr>
          <a:lstStyle/>
          <a:p>
            <a:pPr algn="just">
              <a:spcBef>
                <a:spcPts val="1200"/>
              </a:spcBef>
            </a:pPr>
            <a:r>
              <a:rPr lang="ru-RU" sz="2000" b="1" dirty="0" smtClean="0"/>
              <a:t>Модель хищник-жертва</a:t>
            </a:r>
          </a:p>
        </p:txBody>
      </p:sp>
      <p:graphicFrame>
        <p:nvGraphicFramePr>
          <p:cNvPr id="64520" name="Object 8"/>
          <p:cNvGraphicFramePr>
            <a:graphicFrameLocks noChangeAspect="1"/>
          </p:cNvGraphicFramePr>
          <p:nvPr/>
        </p:nvGraphicFramePr>
        <p:xfrm>
          <a:off x="5700900" y="5182347"/>
          <a:ext cx="1978025" cy="889000"/>
        </p:xfrm>
        <a:graphic>
          <a:graphicData uri="http://schemas.openxmlformats.org/presentationml/2006/ole">
            <p:oleObj spid="_x0000_s64538" name="Equation" r:id="rId7" imgW="1320800" imgH="596900" progId="">
              <p:embed/>
            </p:oleObj>
          </a:graphicData>
        </a:graphic>
      </p:graphicFrame>
      <p:sp>
        <p:nvSpPr>
          <p:cNvPr id="19" name="TextBox 18"/>
          <p:cNvSpPr txBox="1"/>
          <p:nvPr/>
        </p:nvSpPr>
        <p:spPr>
          <a:xfrm>
            <a:off x="5123330" y="3267635"/>
            <a:ext cx="3014736" cy="400110"/>
          </a:xfrm>
          <a:prstGeom prst="rect">
            <a:avLst/>
          </a:prstGeom>
          <a:noFill/>
        </p:spPr>
        <p:txBody>
          <a:bodyPr wrap="none" rtlCol="0">
            <a:spAutoFit/>
          </a:bodyPr>
          <a:lstStyle/>
          <a:p>
            <a:pPr algn="just">
              <a:spcBef>
                <a:spcPts val="1200"/>
              </a:spcBef>
            </a:pPr>
            <a:r>
              <a:rPr lang="ru-RU" sz="2000" b="1" dirty="0" smtClean="0"/>
              <a:t>Модель роста популяции</a:t>
            </a:r>
          </a:p>
        </p:txBody>
      </p:sp>
      <p:graphicFrame>
        <p:nvGraphicFramePr>
          <p:cNvPr id="20" name="Object 8"/>
          <p:cNvGraphicFramePr>
            <a:graphicFrameLocks noChangeAspect="1"/>
          </p:cNvGraphicFramePr>
          <p:nvPr/>
        </p:nvGraphicFramePr>
        <p:xfrm>
          <a:off x="5699125" y="3902075"/>
          <a:ext cx="2035175" cy="358775"/>
        </p:xfrm>
        <a:graphic>
          <a:graphicData uri="http://schemas.openxmlformats.org/presentationml/2006/ole">
            <p:oleObj spid="_x0000_s64539" name="Equation" r:id="rId8" imgW="1358310" imgH="241195" progId="">
              <p:embed/>
            </p:oleObj>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Мягкие и жесткие модели</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22</a:t>
            </a:fld>
            <a:endParaRPr lang="ru-RU" dirty="0"/>
          </a:p>
        </p:txBody>
      </p:sp>
      <p:sp>
        <p:nvSpPr>
          <p:cNvPr id="4" name="TextBox 3"/>
          <p:cNvSpPr txBox="1"/>
          <p:nvPr/>
        </p:nvSpPr>
        <p:spPr>
          <a:xfrm>
            <a:off x="645459" y="820270"/>
            <a:ext cx="7906870" cy="400110"/>
          </a:xfrm>
          <a:prstGeom prst="rect">
            <a:avLst/>
          </a:prstGeom>
          <a:noFill/>
        </p:spPr>
        <p:txBody>
          <a:bodyPr wrap="square" rtlCol="0">
            <a:spAutoFit/>
          </a:bodyPr>
          <a:lstStyle/>
          <a:p>
            <a:pPr algn="just">
              <a:spcBef>
                <a:spcPts val="1200"/>
              </a:spcBef>
            </a:pPr>
            <a:r>
              <a:rPr lang="ru-RU" sz="2000" b="1" dirty="0" smtClean="0"/>
              <a:t>Жесткая</a:t>
            </a:r>
            <a:r>
              <a:rPr lang="ru-RU" sz="2000" dirty="0" smtClean="0"/>
              <a:t> – детерминированная, обычно идеализированная</a:t>
            </a:r>
          </a:p>
        </p:txBody>
      </p:sp>
      <p:sp>
        <p:nvSpPr>
          <p:cNvPr id="5" name="TextBox 4"/>
          <p:cNvSpPr txBox="1"/>
          <p:nvPr/>
        </p:nvSpPr>
        <p:spPr>
          <a:xfrm>
            <a:off x="658906" y="3348318"/>
            <a:ext cx="7960658" cy="400110"/>
          </a:xfrm>
          <a:prstGeom prst="rect">
            <a:avLst/>
          </a:prstGeom>
          <a:noFill/>
        </p:spPr>
        <p:txBody>
          <a:bodyPr wrap="square" rtlCol="0">
            <a:spAutoFit/>
          </a:bodyPr>
          <a:lstStyle/>
          <a:p>
            <a:pPr algn="just">
              <a:spcBef>
                <a:spcPts val="1200"/>
              </a:spcBef>
            </a:pPr>
            <a:r>
              <a:rPr lang="ru-RU" sz="2000" b="1" dirty="0" smtClean="0"/>
              <a:t>Мягкая</a:t>
            </a:r>
            <a:r>
              <a:rPr lang="ru-RU" sz="2000" dirty="0" smtClean="0"/>
              <a:t> – случайная, вероятностная, стохастическая</a:t>
            </a:r>
          </a:p>
        </p:txBody>
      </p:sp>
      <p:graphicFrame>
        <p:nvGraphicFramePr>
          <p:cNvPr id="83970" name="Object 2"/>
          <p:cNvGraphicFramePr>
            <a:graphicFrameLocks noChangeAspect="1"/>
          </p:cNvGraphicFramePr>
          <p:nvPr/>
        </p:nvGraphicFramePr>
        <p:xfrm>
          <a:off x="5327277" y="1338449"/>
          <a:ext cx="725488" cy="285750"/>
        </p:xfrm>
        <a:graphic>
          <a:graphicData uri="http://schemas.openxmlformats.org/presentationml/2006/ole">
            <p:oleObj spid="_x0000_s83995" name="Equation" r:id="rId3" imgW="482391" imgH="190417" progId="">
              <p:embed/>
            </p:oleObj>
          </a:graphicData>
        </a:graphic>
      </p:graphicFrame>
      <p:graphicFrame>
        <p:nvGraphicFramePr>
          <p:cNvPr id="83971" name="Object 3"/>
          <p:cNvGraphicFramePr>
            <a:graphicFrameLocks noChangeAspect="1"/>
          </p:cNvGraphicFramePr>
          <p:nvPr/>
        </p:nvGraphicFramePr>
        <p:xfrm>
          <a:off x="6240276" y="1305019"/>
          <a:ext cx="1222375" cy="361950"/>
        </p:xfrm>
        <a:graphic>
          <a:graphicData uri="http://schemas.openxmlformats.org/presentationml/2006/ole">
            <p:oleObj spid="_x0000_s83996" name="Equation" r:id="rId4" imgW="812447" imgH="241195" progId="">
              <p:embed/>
            </p:oleObj>
          </a:graphicData>
        </a:graphic>
      </p:graphicFrame>
      <p:sp>
        <p:nvSpPr>
          <p:cNvPr id="8" name="TextBox 7"/>
          <p:cNvSpPr txBox="1"/>
          <p:nvPr/>
        </p:nvSpPr>
        <p:spPr>
          <a:xfrm>
            <a:off x="914401" y="1290918"/>
            <a:ext cx="4343399" cy="400110"/>
          </a:xfrm>
          <a:prstGeom prst="rect">
            <a:avLst/>
          </a:prstGeom>
          <a:noFill/>
        </p:spPr>
        <p:txBody>
          <a:bodyPr wrap="square" rtlCol="0">
            <a:spAutoFit/>
          </a:bodyPr>
          <a:lstStyle/>
          <a:p>
            <a:pPr algn="just">
              <a:spcBef>
                <a:spcPts val="1200"/>
              </a:spcBef>
            </a:pPr>
            <a:r>
              <a:rPr lang="ru-RU" sz="2000" dirty="0" smtClean="0"/>
              <a:t>Движение с постоянным ускорением:</a:t>
            </a:r>
          </a:p>
        </p:txBody>
      </p:sp>
      <p:sp>
        <p:nvSpPr>
          <p:cNvPr id="9" name="TextBox 8"/>
          <p:cNvSpPr txBox="1"/>
          <p:nvPr/>
        </p:nvSpPr>
        <p:spPr>
          <a:xfrm>
            <a:off x="914401" y="1842248"/>
            <a:ext cx="3375211" cy="400110"/>
          </a:xfrm>
          <a:prstGeom prst="rect">
            <a:avLst/>
          </a:prstGeom>
          <a:noFill/>
        </p:spPr>
        <p:txBody>
          <a:bodyPr wrap="square" rtlCol="0">
            <a:spAutoFit/>
          </a:bodyPr>
          <a:lstStyle/>
          <a:p>
            <a:pPr algn="just">
              <a:spcBef>
                <a:spcPts val="1200"/>
              </a:spcBef>
            </a:pPr>
            <a:r>
              <a:rPr lang="ru-RU" sz="2000" dirty="0" smtClean="0"/>
              <a:t>Производственная функция:</a:t>
            </a:r>
          </a:p>
        </p:txBody>
      </p:sp>
      <p:graphicFrame>
        <p:nvGraphicFramePr>
          <p:cNvPr id="83972" name="Object 4"/>
          <p:cNvGraphicFramePr>
            <a:graphicFrameLocks noChangeAspect="1"/>
          </p:cNvGraphicFramePr>
          <p:nvPr/>
        </p:nvGraphicFramePr>
        <p:xfrm>
          <a:off x="4280367" y="1813766"/>
          <a:ext cx="1298575" cy="419100"/>
        </p:xfrm>
        <a:graphic>
          <a:graphicData uri="http://schemas.openxmlformats.org/presentationml/2006/ole">
            <p:oleObj spid="_x0000_s83997" name="Equation" r:id="rId5" imgW="863225" imgH="279279" progId="">
              <p:embed/>
            </p:oleObj>
          </a:graphicData>
        </a:graphic>
      </p:graphicFrame>
      <p:sp>
        <p:nvSpPr>
          <p:cNvPr id="12" name="TextBox 11"/>
          <p:cNvSpPr txBox="1"/>
          <p:nvPr/>
        </p:nvSpPr>
        <p:spPr>
          <a:xfrm>
            <a:off x="900953" y="2366683"/>
            <a:ext cx="4625787" cy="400110"/>
          </a:xfrm>
          <a:prstGeom prst="rect">
            <a:avLst/>
          </a:prstGeom>
          <a:noFill/>
        </p:spPr>
        <p:txBody>
          <a:bodyPr wrap="square" rtlCol="0">
            <a:spAutoFit/>
          </a:bodyPr>
          <a:lstStyle/>
          <a:p>
            <a:pPr algn="just">
              <a:spcBef>
                <a:spcPts val="1200"/>
              </a:spcBef>
            </a:pPr>
            <a:r>
              <a:rPr lang="ru-RU" sz="2000" dirty="0" smtClean="0"/>
              <a:t>Списание средств с банковской карты:</a:t>
            </a:r>
          </a:p>
        </p:txBody>
      </p:sp>
      <p:graphicFrame>
        <p:nvGraphicFramePr>
          <p:cNvPr id="13" name="Object 4"/>
          <p:cNvGraphicFramePr>
            <a:graphicFrameLocks noChangeAspect="1"/>
          </p:cNvGraphicFramePr>
          <p:nvPr/>
        </p:nvGraphicFramePr>
        <p:xfrm>
          <a:off x="5299075" y="2338388"/>
          <a:ext cx="1546225" cy="419100"/>
        </p:xfrm>
        <a:graphic>
          <a:graphicData uri="http://schemas.openxmlformats.org/presentationml/2006/ole">
            <p:oleObj spid="_x0000_s83998" name="Equation" r:id="rId6" imgW="1028700" imgH="279400" progId="">
              <p:embed/>
            </p:oleObj>
          </a:graphicData>
        </a:graphic>
      </p:graphicFrame>
      <p:graphicFrame>
        <p:nvGraphicFramePr>
          <p:cNvPr id="83975" name="Object 4"/>
          <p:cNvGraphicFramePr>
            <a:graphicFrameLocks noChangeAspect="1"/>
          </p:cNvGraphicFramePr>
          <p:nvPr/>
        </p:nvGraphicFramePr>
        <p:xfrm>
          <a:off x="5270500" y="2732275"/>
          <a:ext cx="1584325" cy="419100"/>
        </p:xfrm>
        <a:graphic>
          <a:graphicData uri="http://schemas.openxmlformats.org/presentationml/2006/ole">
            <p:oleObj spid="_x0000_s83999" name="Equation" r:id="rId7" imgW="1054100" imgH="279400" progId="">
              <p:embed/>
            </p:oleObj>
          </a:graphicData>
        </a:graphic>
      </p:graphicFrame>
      <p:sp>
        <p:nvSpPr>
          <p:cNvPr id="15" name="TextBox 14"/>
          <p:cNvSpPr txBox="1"/>
          <p:nvPr/>
        </p:nvSpPr>
        <p:spPr>
          <a:xfrm>
            <a:off x="995083" y="3872754"/>
            <a:ext cx="2770093" cy="400110"/>
          </a:xfrm>
          <a:prstGeom prst="rect">
            <a:avLst/>
          </a:prstGeom>
          <a:noFill/>
        </p:spPr>
        <p:txBody>
          <a:bodyPr wrap="square" rtlCol="0">
            <a:spAutoFit/>
          </a:bodyPr>
          <a:lstStyle/>
          <a:p>
            <a:pPr algn="just">
              <a:spcBef>
                <a:spcPts val="1200"/>
              </a:spcBef>
            </a:pPr>
            <a:r>
              <a:rPr lang="ru-RU" sz="2000" dirty="0" smtClean="0"/>
              <a:t>Случайное отклонение:</a:t>
            </a:r>
          </a:p>
        </p:txBody>
      </p:sp>
      <p:graphicFrame>
        <p:nvGraphicFramePr>
          <p:cNvPr id="83976" name="Object 8"/>
          <p:cNvGraphicFramePr>
            <a:graphicFrameLocks noChangeAspect="1"/>
          </p:cNvGraphicFramePr>
          <p:nvPr/>
        </p:nvGraphicFramePr>
        <p:xfrm>
          <a:off x="3855384" y="3894044"/>
          <a:ext cx="2041525" cy="400050"/>
        </p:xfrm>
        <a:graphic>
          <a:graphicData uri="http://schemas.openxmlformats.org/presentationml/2006/ole">
            <p:oleObj spid="_x0000_s84000" name="Equation" r:id="rId8" imgW="1358310" imgH="266584" progId="">
              <p:embed/>
            </p:oleObj>
          </a:graphicData>
        </a:graphic>
      </p:graphicFrame>
      <p:sp>
        <p:nvSpPr>
          <p:cNvPr id="17" name="TextBox 16"/>
          <p:cNvSpPr txBox="1"/>
          <p:nvPr/>
        </p:nvSpPr>
        <p:spPr>
          <a:xfrm>
            <a:off x="999566" y="4401672"/>
            <a:ext cx="3142128" cy="400110"/>
          </a:xfrm>
          <a:prstGeom prst="rect">
            <a:avLst/>
          </a:prstGeom>
          <a:noFill/>
        </p:spPr>
        <p:txBody>
          <a:bodyPr wrap="square" rtlCol="0">
            <a:spAutoFit/>
          </a:bodyPr>
          <a:lstStyle/>
          <a:p>
            <a:pPr algn="just">
              <a:spcBef>
                <a:spcPts val="1200"/>
              </a:spcBef>
            </a:pPr>
            <a:r>
              <a:rPr lang="ru-RU" sz="2000" dirty="0" smtClean="0"/>
              <a:t>Случайные параметры:</a:t>
            </a:r>
          </a:p>
        </p:txBody>
      </p:sp>
      <p:graphicFrame>
        <p:nvGraphicFramePr>
          <p:cNvPr id="18" name="Object 8"/>
          <p:cNvGraphicFramePr>
            <a:graphicFrameLocks noChangeAspect="1"/>
          </p:cNvGraphicFramePr>
          <p:nvPr/>
        </p:nvGraphicFramePr>
        <p:xfrm>
          <a:off x="3767885" y="4408675"/>
          <a:ext cx="1658937" cy="400050"/>
        </p:xfrm>
        <a:graphic>
          <a:graphicData uri="http://schemas.openxmlformats.org/presentationml/2006/ole">
            <p:oleObj spid="_x0000_s84001" name="Equation" r:id="rId9" imgW="1104421" imgH="266584" progId="">
              <p:embed/>
            </p:oleObj>
          </a:graphicData>
        </a:graphic>
      </p:graphicFrame>
      <p:graphicFrame>
        <p:nvGraphicFramePr>
          <p:cNvPr id="83978" name="Object 10"/>
          <p:cNvGraphicFramePr>
            <a:graphicFrameLocks noChangeAspect="1"/>
          </p:cNvGraphicFramePr>
          <p:nvPr/>
        </p:nvGraphicFramePr>
        <p:xfrm>
          <a:off x="3755091" y="4849533"/>
          <a:ext cx="1182688" cy="361950"/>
        </p:xfrm>
        <a:graphic>
          <a:graphicData uri="http://schemas.openxmlformats.org/presentationml/2006/ole">
            <p:oleObj spid="_x0000_s84002" name="Equation" r:id="rId10" imgW="787400" imgH="241300" progId="">
              <p:embed/>
            </p:oleObj>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Случайные процессы</a:t>
            </a:r>
            <a:endParaRPr lang="ru-RU" dirty="0"/>
          </a:p>
        </p:txBody>
      </p:sp>
      <p:sp>
        <p:nvSpPr>
          <p:cNvPr id="4" name="Номер слайда 3"/>
          <p:cNvSpPr>
            <a:spLocks noGrp="1"/>
          </p:cNvSpPr>
          <p:nvPr>
            <p:ph type="sldNum" sz="quarter" idx="12"/>
          </p:nvPr>
        </p:nvSpPr>
        <p:spPr/>
        <p:txBody>
          <a:bodyPr/>
          <a:lstStyle/>
          <a:p>
            <a:fld id="{27619CFD-0C3D-4BAA-AEE8-830B9496286D}" type="slidenum">
              <a:rPr lang="ru-RU" smtClean="0"/>
              <a:pPr/>
              <a:t>23</a:t>
            </a:fld>
            <a:endParaRPr lang="ru-RU" dirty="0"/>
          </a:p>
        </p:txBody>
      </p:sp>
      <p:sp>
        <p:nvSpPr>
          <p:cNvPr id="5" name="TextBox 4"/>
          <p:cNvSpPr txBox="1"/>
          <p:nvPr/>
        </p:nvSpPr>
        <p:spPr>
          <a:xfrm>
            <a:off x="467544" y="618527"/>
            <a:ext cx="8136904" cy="646331"/>
          </a:xfrm>
          <a:prstGeom prst="rect">
            <a:avLst/>
          </a:prstGeom>
          <a:noFill/>
        </p:spPr>
        <p:txBody>
          <a:bodyPr wrap="square" rtlCol="0">
            <a:spAutoFit/>
          </a:bodyPr>
          <a:lstStyle/>
          <a:p>
            <a:pPr algn="just"/>
            <a:r>
              <a:rPr lang="ru-RU" b="1" dirty="0" smtClean="0"/>
              <a:t>«Белый шум» </a:t>
            </a:r>
            <a:r>
              <a:rPr lang="ru-RU" dirty="0" smtClean="0"/>
              <a:t>- каждое значение переменной абсолютно случайно и не зависит от предыдущего состояния системы.</a:t>
            </a:r>
            <a:endParaRPr lang="en-US" dirty="0" smtClean="0"/>
          </a:p>
        </p:txBody>
      </p:sp>
      <p:sp>
        <p:nvSpPr>
          <p:cNvPr id="921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sp>
        <p:nvSpPr>
          <p:cNvPr id="9216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sp>
        <p:nvSpPr>
          <p:cNvPr id="9216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15" name="Диаграмма 14"/>
          <p:cNvGraphicFramePr/>
          <p:nvPr/>
        </p:nvGraphicFramePr>
        <p:xfrm>
          <a:off x="1653989" y="1185083"/>
          <a:ext cx="6118412" cy="157156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2168" name="Object 8"/>
          <p:cNvGraphicFramePr>
            <a:graphicFrameLocks noChangeAspect="1"/>
          </p:cNvGraphicFramePr>
          <p:nvPr/>
        </p:nvGraphicFramePr>
        <p:xfrm>
          <a:off x="1576388" y="1256460"/>
          <a:ext cx="201612" cy="298450"/>
        </p:xfrm>
        <a:graphic>
          <a:graphicData uri="http://schemas.openxmlformats.org/presentationml/2006/ole">
            <p:oleObj spid="_x0000_s85031" name="Equation" r:id="rId4" imgW="203112" imgH="291973" progId="">
              <p:embed/>
            </p:oleObj>
          </a:graphicData>
        </a:graphic>
      </p:graphicFrame>
      <p:graphicFrame>
        <p:nvGraphicFramePr>
          <p:cNvPr id="92169" name="Object 9"/>
          <p:cNvGraphicFramePr>
            <a:graphicFrameLocks noChangeAspect="1"/>
          </p:cNvGraphicFramePr>
          <p:nvPr/>
        </p:nvGraphicFramePr>
        <p:xfrm>
          <a:off x="7578446" y="2099796"/>
          <a:ext cx="112712" cy="207963"/>
        </p:xfrm>
        <a:graphic>
          <a:graphicData uri="http://schemas.openxmlformats.org/presentationml/2006/ole">
            <p:oleObj spid="_x0000_s85032" name="Equation" r:id="rId5" imgW="114201" imgH="203024" progId="">
              <p:embed/>
            </p:oleObj>
          </a:graphicData>
        </a:graphic>
      </p:graphicFrame>
      <p:graphicFrame>
        <p:nvGraphicFramePr>
          <p:cNvPr id="85000" name="Object 8"/>
          <p:cNvGraphicFramePr>
            <a:graphicFrameLocks noChangeAspect="1"/>
          </p:cNvGraphicFramePr>
          <p:nvPr/>
        </p:nvGraphicFramePr>
        <p:xfrm>
          <a:off x="622860" y="3373438"/>
          <a:ext cx="1270000" cy="395287"/>
        </p:xfrm>
        <a:graphic>
          <a:graphicData uri="http://schemas.openxmlformats.org/presentationml/2006/ole">
            <p:oleObj spid="_x0000_s85033" name="Equation" r:id="rId6" imgW="1091726" imgH="330057" progId="">
              <p:embed/>
            </p:oleObj>
          </a:graphicData>
        </a:graphic>
      </p:graphicFrame>
      <p:sp>
        <p:nvSpPr>
          <p:cNvPr id="21" name="TextBox 20"/>
          <p:cNvSpPr txBox="1"/>
          <p:nvPr/>
        </p:nvSpPr>
        <p:spPr>
          <a:xfrm>
            <a:off x="467544" y="2877634"/>
            <a:ext cx="8136904" cy="369332"/>
          </a:xfrm>
          <a:prstGeom prst="rect">
            <a:avLst/>
          </a:prstGeom>
          <a:noFill/>
        </p:spPr>
        <p:txBody>
          <a:bodyPr wrap="square" rtlCol="0">
            <a:spAutoFit/>
          </a:bodyPr>
          <a:lstStyle/>
          <a:p>
            <a:pPr algn="just"/>
            <a:r>
              <a:rPr lang="ru-RU" b="1" dirty="0" smtClean="0"/>
              <a:t>Тренд:</a:t>
            </a:r>
            <a:endParaRPr lang="en-US" dirty="0" smtClean="0"/>
          </a:p>
        </p:txBody>
      </p:sp>
      <p:graphicFrame>
        <p:nvGraphicFramePr>
          <p:cNvPr id="85002" name="Object 10"/>
          <p:cNvGraphicFramePr>
            <a:graphicFrameLocks noChangeAspect="1"/>
          </p:cNvGraphicFramePr>
          <p:nvPr/>
        </p:nvGraphicFramePr>
        <p:xfrm>
          <a:off x="706438" y="5567363"/>
          <a:ext cx="1403350" cy="363537"/>
        </p:xfrm>
        <a:graphic>
          <a:graphicData uri="http://schemas.openxmlformats.org/presentationml/2006/ole">
            <p:oleObj spid="_x0000_s85034" name="Equation" r:id="rId7" imgW="965200" imgH="241300" progId="">
              <p:embed/>
            </p:oleObj>
          </a:graphicData>
        </a:graphic>
      </p:graphicFrame>
      <p:graphicFrame>
        <p:nvGraphicFramePr>
          <p:cNvPr id="24" name="Диаграмма 23"/>
          <p:cNvGraphicFramePr/>
          <p:nvPr/>
        </p:nvGraphicFramePr>
        <p:xfrm>
          <a:off x="4510771" y="4953308"/>
          <a:ext cx="4352926" cy="1704975"/>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25" name="Диаграмма 24"/>
          <p:cNvGraphicFramePr/>
          <p:nvPr/>
        </p:nvGraphicFramePr>
        <p:xfrm>
          <a:off x="4474767" y="2829072"/>
          <a:ext cx="4352926" cy="2304256"/>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26" name="Object 9"/>
          <p:cNvGraphicFramePr>
            <a:graphicFrameLocks noChangeAspect="1"/>
          </p:cNvGraphicFramePr>
          <p:nvPr/>
        </p:nvGraphicFramePr>
        <p:xfrm>
          <a:off x="4294747" y="2937084"/>
          <a:ext cx="188913" cy="298450"/>
        </p:xfrm>
        <a:graphic>
          <a:graphicData uri="http://schemas.openxmlformats.org/presentationml/2006/ole">
            <p:oleObj spid="_x0000_s85035" name="Equation" r:id="rId10" imgW="190417" imgH="291973" progId="">
              <p:embed/>
            </p:oleObj>
          </a:graphicData>
        </a:graphic>
      </p:graphicFrame>
      <p:graphicFrame>
        <p:nvGraphicFramePr>
          <p:cNvPr id="27" name="Object 10"/>
          <p:cNvGraphicFramePr>
            <a:graphicFrameLocks noChangeAspect="1"/>
          </p:cNvGraphicFramePr>
          <p:nvPr/>
        </p:nvGraphicFramePr>
        <p:xfrm>
          <a:off x="4258743" y="5097324"/>
          <a:ext cx="352425" cy="298450"/>
        </p:xfrm>
        <a:graphic>
          <a:graphicData uri="http://schemas.openxmlformats.org/presentationml/2006/ole">
            <p:oleObj spid="_x0000_s85036" name="Equation" r:id="rId11" imgW="355446" imgH="291973" progId="">
              <p:embed/>
            </p:oleObj>
          </a:graphicData>
        </a:graphic>
      </p:graphicFrame>
      <p:graphicFrame>
        <p:nvGraphicFramePr>
          <p:cNvPr id="28" name="Object 11"/>
          <p:cNvGraphicFramePr>
            <a:graphicFrameLocks noChangeAspect="1"/>
          </p:cNvGraphicFramePr>
          <p:nvPr/>
        </p:nvGraphicFramePr>
        <p:xfrm>
          <a:off x="8687235" y="4953308"/>
          <a:ext cx="112712" cy="207962"/>
        </p:xfrm>
        <a:graphic>
          <a:graphicData uri="http://schemas.openxmlformats.org/presentationml/2006/ole">
            <p:oleObj spid="_x0000_s85037" name="Equation" r:id="rId12" imgW="114201" imgH="203024" progId="">
              <p:embed/>
            </p:oleObj>
          </a:graphicData>
        </a:graphic>
      </p:graphicFrame>
      <p:graphicFrame>
        <p:nvGraphicFramePr>
          <p:cNvPr id="29" name="Object 12"/>
          <p:cNvGraphicFramePr>
            <a:graphicFrameLocks noChangeAspect="1"/>
          </p:cNvGraphicFramePr>
          <p:nvPr/>
        </p:nvGraphicFramePr>
        <p:xfrm>
          <a:off x="8759243" y="5781400"/>
          <a:ext cx="112713" cy="207963"/>
        </p:xfrm>
        <a:graphic>
          <a:graphicData uri="http://schemas.openxmlformats.org/presentationml/2006/ole">
            <p:oleObj spid="_x0000_s85038" name="Equation" r:id="rId13" imgW="114201" imgH="203024" progId="">
              <p:embed/>
            </p:oleObj>
          </a:graphicData>
        </a:graphic>
      </p:graphicFrame>
      <p:graphicFrame>
        <p:nvGraphicFramePr>
          <p:cNvPr id="85009" name="Object 17"/>
          <p:cNvGraphicFramePr>
            <a:graphicFrameLocks noChangeAspect="1"/>
          </p:cNvGraphicFramePr>
          <p:nvPr/>
        </p:nvGraphicFramePr>
        <p:xfrm>
          <a:off x="710453" y="3962027"/>
          <a:ext cx="2363788" cy="1273175"/>
        </p:xfrm>
        <a:graphic>
          <a:graphicData uri="http://schemas.openxmlformats.org/presentationml/2006/ole">
            <p:oleObj spid="_x0000_s85039" name="Equation" r:id="rId14" imgW="1625600" imgH="850900" progId="">
              <p:embed/>
            </p:oleObj>
          </a:graphicData>
        </a:graphic>
      </p:graphicFrame>
      <p:graphicFrame>
        <p:nvGraphicFramePr>
          <p:cNvPr id="85010" name="Object 18"/>
          <p:cNvGraphicFramePr>
            <a:graphicFrameLocks noChangeAspect="1"/>
          </p:cNvGraphicFramePr>
          <p:nvPr/>
        </p:nvGraphicFramePr>
        <p:xfrm>
          <a:off x="2451287" y="3378200"/>
          <a:ext cx="1225550" cy="395288"/>
        </p:xfrm>
        <a:graphic>
          <a:graphicData uri="http://schemas.openxmlformats.org/presentationml/2006/ole">
            <p:oleObj spid="_x0000_s85040" name="Equation" r:id="rId15" imgW="1054100" imgH="330200" progId="">
              <p:embed/>
            </p:oleObj>
          </a:graphicData>
        </a:graphic>
      </p:graphicFrame>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Случайные процессы</a:t>
            </a:r>
            <a:endParaRPr lang="ru-RU" dirty="0"/>
          </a:p>
        </p:txBody>
      </p:sp>
      <p:sp>
        <p:nvSpPr>
          <p:cNvPr id="4" name="Номер слайда 3"/>
          <p:cNvSpPr>
            <a:spLocks noGrp="1"/>
          </p:cNvSpPr>
          <p:nvPr>
            <p:ph type="sldNum" sz="quarter" idx="12"/>
          </p:nvPr>
        </p:nvSpPr>
        <p:spPr/>
        <p:txBody>
          <a:bodyPr/>
          <a:lstStyle/>
          <a:p>
            <a:fld id="{27619CFD-0C3D-4BAA-AEE8-830B9496286D}" type="slidenum">
              <a:rPr lang="ru-RU" smtClean="0"/>
              <a:pPr/>
              <a:t>24</a:t>
            </a:fld>
            <a:endParaRPr lang="ru-RU" dirty="0"/>
          </a:p>
        </p:txBody>
      </p:sp>
      <p:graphicFrame>
        <p:nvGraphicFramePr>
          <p:cNvPr id="97282" name="Object 2"/>
          <p:cNvGraphicFramePr>
            <a:graphicFrameLocks noChangeAspect="1"/>
          </p:cNvGraphicFramePr>
          <p:nvPr/>
        </p:nvGraphicFramePr>
        <p:xfrm>
          <a:off x="1792848" y="1130675"/>
          <a:ext cx="1516062" cy="336550"/>
        </p:xfrm>
        <a:graphic>
          <a:graphicData uri="http://schemas.openxmlformats.org/presentationml/2006/ole">
            <p:oleObj spid="_x0000_s88083" name="Equation" r:id="rId3" imgW="1536700" imgH="330200" progId="">
              <p:embed/>
            </p:oleObj>
          </a:graphicData>
        </a:graphic>
      </p:graphicFrame>
      <p:graphicFrame>
        <p:nvGraphicFramePr>
          <p:cNvPr id="9" name="Диаграмма 8"/>
          <p:cNvGraphicFramePr/>
          <p:nvPr/>
        </p:nvGraphicFramePr>
        <p:xfrm>
          <a:off x="310081" y="1462227"/>
          <a:ext cx="4073660" cy="226825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7283" name="Object 3"/>
          <p:cNvGraphicFramePr>
            <a:graphicFrameLocks noChangeAspect="1"/>
          </p:cNvGraphicFramePr>
          <p:nvPr/>
        </p:nvGraphicFramePr>
        <p:xfrm>
          <a:off x="818474" y="1570239"/>
          <a:ext cx="176792" cy="298450"/>
        </p:xfrm>
        <a:graphic>
          <a:graphicData uri="http://schemas.openxmlformats.org/presentationml/2006/ole">
            <p:oleObj spid="_x0000_s88084" name="Equation" r:id="rId5" imgW="190417" imgH="291973" progId="">
              <p:embed/>
            </p:oleObj>
          </a:graphicData>
        </a:graphic>
      </p:graphicFrame>
      <p:graphicFrame>
        <p:nvGraphicFramePr>
          <p:cNvPr id="11" name="Диаграмма 10"/>
          <p:cNvGraphicFramePr/>
          <p:nvPr/>
        </p:nvGraphicFramePr>
        <p:xfrm>
          <a:off x="314418" y="3694476"/>
          <a:ext cx="4073660" cy="1332148"/>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97284" name="Object 4"/>
          <p:cNvGraphicFramePr>
            <a:graphicFrameLocks noChangeAspect="1"/>
          </p:cNvGraphicFramePr>
          <p:nvPr/>
        </p:nvGraphicFramePr>
        <p:xfrm>
          <a:off x="746465" y="3622467"/>
          <a:ext cx="1178123" cy="298450"/>
        </p:xfrm>
        <a:graphic>
          <a:graphicData uri="http://schemas.openxmlformats.org/presentationml/2006/ole">
            <p:oleObj spid="_x0000_s88085" name="Equation" r:id="rId7" imgW="1269449" imgH="291973" progId="">
              <p:embed/>
            </p:oleObj>
          </a:graphicData>
        </a:graphic>
      </p:graphicFrame>
      <p:graphicFrame>
        <p:nvGraphicFramePr>
          <p:cNvPr id="16" name="Диаграмма 15"/>
          <p:cNvGraphicFramePr/>
          <p:nvPr/>
        </p:nvGraphicFramePr>
        <p:xfrm>
          <a:off x="242410" y="4990619"/>
          <a:ext cx="4110684" cy="1279401"/>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97286" name="Object 6"/>
          <p:cNvGraphicFramePr>
            <a:graphicFrameLocks noChangeAspect="1"/>
          </p:cNvGraphicFramePr>
          <p:nvPr/>
        </p:nvGraphicFramePr>
        <p:xfrm>
          <a:off x="782470" y="4918611"/>
          <a:ext cx="399641" cy="350837"/>
        </p:xfrm>
        <a:graphic>
          <a:graphicData uri="http://schemas.openxmlformats.org/presentationml/2006/ole">
            <p:oleObj spid="_x0000_s88086" name="Equation" r:id="rId9" imgW="431613" imgH="342751" progId="">
              <p:embed/>
            </p:oleObj>
          </a:graphicData>
        </a:graphic>
      </p:graphicFrame>
      <p:graphicFrame>
        <p:nvGraphicFramePr>
          <p:cNvPr id="88072" name="Object 8"/>
          <p:cNvGraphicFramePr>
            <a:graphicFrameLocks noChangeAspect="1"/>
          </p:cNvGraphicFramePr>
          <p:nvPr/>
        </p:nvGraphicFramePr>
        <p:xfrm>
          <a:off x="6318344" y="1149723"/>
          <a:ext cx="1241425" cy="336550"/>
        </p:xfrm>
        <a:graphic>
          <a:graphicData uri="http://schemas.openxmlformats.org/presentationml/2006/ole">
            <p:oleObj spid="_x0000_s88087" name="Equation" r:id="rId10" imgW="1257300" imgH="330200" progId="">
              <p:embed/>
            </p:oleObj>
          </a:graphicData>
        </a:graphic>
      </p:graphicFrame>
      <p:graphicFrame>
        <p:nvGraphicFramePr>
          <p:cNvPr id="20" name="Диаграмма 19"/>
          <p:cNvGraphicFramePr/>
          <p:nvPr/>
        </p:nvGraphicFramePr>
        <p:xfrm>
          <a:off x="4787516" y="1441431"/>
          <a:ext cx="3953072" cy="2268252"/>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21" name="Диаграмма 20"/>
          <p:cNvGraphicFramePr/>
          <p:nvPr/>
        </p:nvGraphicFramePr>
        <p:xfrm>
          <a:off x="4859525" y="3601671"/>
          <a:ext cx="3948300" cy="1387188"/>
        </p:xfrm>
        <a:graphic>
          <a:graphicData uri="http://schemas.openxmlformats.org/drawingml/2006/chart">
            <c:chart xmlns:c="http://schemas.openxmlformats.org/drawingml/2006/chart" xmlns:r="http://schemas.openxmlformats.org/officeDocument/2006/relationships" r:id="rId12"/>
          </a:graphicData>
        </a:graphic>
      </p:graphicFrame>
      <p:sp>
        <p:nvSpPr>
          <p:cNvPr id="22" name="Прямоугольник 21"/>
          <p:cNvSpPr/>
          <p:nvPr/>
        </p:nvSpPr>
        <p:spPr>
          <a:xfrm>
            <a:off x="995736" y="635605"/>
            <a:ext cx="3114058" cy="369332"/>
          </a:xfrm>
          <a:prstGeom prst="rect">
            <a:avLst/>
          </a:prstGeom>
        </p:spPr>
        <p:txBody>
          <a:bodyPr wrap="none">
            <a:spAutoFit/>
          </a:bodyPr>
          <a:lstStyle/>
          <a:p>
            <a:r>
              <a:rPr lang="ru-RU" b="1" dirty="0" smtClean="0"/>
              <a:t>Тренд и сезонные колебания</a:t>
            </a:r>
            <a:endParaRPr lang="ru-RU" b="1" dirty="0"/>
          </a:p>
        </p:txBody>
      </p:sp>
      <p:sp>
        <p:nvSpPr>
          <p:cNvPr id="23" name="Прямоугольник 22"/>
          <p:cNvSpPr/>
          <p:nvPr/>
        </p:nvSpPr>
        <p:spPr>
          <a:xfrm>
            <a:off x="5782888" y="662500"/>
            <a:ext cx="2448940" cy="369332"/>
          </a:xfrm>
          <a:prstGeom prst="rect">
            <a:avLst/>
          </a:prstGeom>
        </p:spPr>
        <p:txBody>
          <a:bodyPr wrap="none">
            <a:spAutoFit/>
          </a:bodyPr>
          <a:lstStyle/>
          <a:p>
            <a:r>
              <a:rPr lang="ru-RU" b="1" dirty="0" smtClean="0"/>
              <a:t>Случайное блуждание</a:t>
            </a:r>
            <a:endParaRPr lang="ru-RU" b="1"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Математические методы, относящиеся к </a:t>
            </a:r>
            <a:r>
              <a:rPr lang="ru-RU" dirty="0" err="1" smtClean="0"/>
              <a:t>ТСиСА</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25</a:t>
            </a:fld>
            <a:endParaRPr lang="ru-RU"/>
          </a:p>
        </p:txBody>
      </p:sp>
      <p:sp>
        <p:nvSpPr>
          <p:cNvPr id="4" name="TextBox 3"/>
          <p:cNvSpPr txBox="1"/>
          <p:nvPr/>
        </p:nvSpPr>
        <p:spPr>
          <a:xfrm>
            <a:off x="618565" y="1962840"/>
            <a:ext cx="7933764" cy="4247317"/>
          </a:xfrm>
          <a:prstGeom prst="rect">
            <a:avLst/>
          </a:prstGeom>
          <a:noFill/>
        </p:spPr>
        <p:txBody>
          <a:bodyPr wrap="square" rtlCol="0">
            <a:spAutoFit/>
          </a:bodyPr>
          <a:lstStyle/>
          <a:p>
            <a:pPr marL="342900" indent="-342900" algn="just">
              <a:spcBef>
                <a:spcPts val="600"/>
              </a:spcBef>
              <a:buFont typeface="Arial" pitchFamily="34" charset="0"/>
              <a:buChar char="•"/>
            </a:pPr>
            <a:r>
              <a:rPr lang="ru-RU" sz="2000" dirty="0" smtClean="0"/>
              <a:t>Линейное программирование</a:t>
            </a:r>
          </a:p>
          <a:p>
            <a:pPr marL="342900" indent="-342900" algn="just">
              <a:spcBef>
                <a:spcPts val="600"/>
              </a:spcBef>
              <a:buFont typeface="Arial" pitchFamily="34" charset="0"/>
              <a:buChar char="•"/>
            </a:pPr>
            <a:r>
              <a:rPr lang="ru-RU" sz="2000" dirty="0" smtClean="0"/>
              <a:t>Дискретное программирование</a:t>
            </a:r>
          </a:p>
          <a:p>
            <a:pPr marL="342900" indent="-342900" algn="just">
              <a:spcBef>
                <a:spcPts val="600"/>
              </a:spcBef>
              <a:buFont typeface="Arial" pitchFamily="34" charset="0"/>
              <a:buChar char="•"/>
            </a:pPr>
            <a:r>
              <a:rPr lang="ru-RU" sz="2000" dirty="0" smtClean="0"/>
              <a:t>Динамическое программирование</a:t>
            </a:r>
          </a:p>
          <a:p>
            <a:pPr marL="342900" indent="-342900" algn="just">
              <a:spcBef>
                <a:spcPts val="600"/>
              </a:spcBef>
              <a:buFont typeface="Arial" pitchFamily="34" charset="0"/>
              <a:buChar char="•"/>
            </a:pPr>
            <a:r>
              <a:rPr lang="ru-RU" sz="2000" dirty="0" smtClean="0"/>
              <a:t>Теория множеств</a:t>
            </a:r>
          </a:p>
          <a:p>
            <a:pPr marL="342900" indent="-342900" algn="just">
              <a:spcBef>
                <a:spcPts val="600"/>
              </a:spcBef>
              <a:buFont typeface="Arial" pitchFamily="34" charset="0"/>
              <a:buChar char="•"/>
            </a:pPr>
            <a:r>
              <a:rPr lang="ru-RU" sz="2000" dirty="0" smtClean="0"/>
              <a:t>Теория рисков</a:t>
            </a:r>
          </a:p>
          <a:p>
            <a:pPr marL="342900" indent="-342900" algn="just">
              <a:spcBef>
                <a:spcPts val="600"/>
              </a:spcBef>
              <a:buFont typeface="Arial" pitchFamily="34" charset="0"/>
              <a:buChar char="•"/>
            </a:pPr>
            <a:r>
              <a:rPr lang="ru-RU" sz="2000" dirty="0" smtClean="0"/>
              <a:t>Теория игр</a:t>
            </a:r>
          </a:p>
          <a:p>
            <a:pPr marL="342900" indent="-342900" algn="just">
              <a:spcBef>
                <a:spcPts val="600"/>
              </a:spcBef>
              <a:buFont typeface="Arial" pitchFamily="34" charset="0"/>
              <a:buChar char="•"/>
            </a:pPr>
            <a:r>
              <a:rPr lang="ru-RU" sz="2000" dirty="0" smtClean="0"/>
              <a:t>Экспертные процедуры принятия решений</a:t>
            </a:r>
          </a:p>
          <a:p>
            <a:pPr marL="342900" indent="-342900" algn="just">
              <a:spcBef>
                <a:spcPts val="600"/>
              </a:spcBef>
              <a:buFont typeface="Arial" pitchFamily="34" charset="0"/>
              <a:buChar char="•"/>
            </a:pPr>
            <a:r>
              <a:rPr lang="ru-RU" sz="2000" dirty="0"/>
              <a:t>Теория управления</a:t>
            </a:r>
          </a:p>
          <a:p>
            <a:pPr marL="342900" indent="-342900" algn="just">
              <a:spcBef>
                <a:spcPts val="600"/>
              </a:spcBef>
              <a:buFont typeface="Arial" pitchFamily="34" charset="0"/>
              <a:buChar char="•"/>
            </a:pPr>
            <a:r>
              <a:rPr lang="ru-RU" sz="2000" dirty="0" smtClean="0"/>
              <a:t>Теория графов</a:t>
            </a:r>
          </a:p>
          <a:p>
            <a:pPr marL="342900" indent="-342900" algn="just">
              <a:spcBef>
                <a:spcPts val="600"/>
              </a:spcBef>
              <a:buFont typeface="Arial" pitchFamily="34" charset="0"/>
              <a:buChar char="•"/>
            </a:pPr>
            <a:r>
              <a:rPr lang="ru-RU" sz="2000" dirty="0" smtClean="0"/>
              <a:t>Корреляционный </a:t>
            </a:r>
            <a:r>
              <a:rPr lang="ru-RU" sz="2000" dirty="0"/>
              <a:t>анализ</a:t>
            </a:r>
          </a:p>
          <a:p>
            <a:pPr marL="342900" indent="-342900" algn="just">
              <a:spcBef>
                <a:spcPts val="600"/>
              </a:spcBef>
              <a:buFont typeface="Arial" pitchFamily="34" charset="0"/>
              <a:buChar char="•"/>
            </a:pPr>
            <a:r>
              <a:rPr lang="ru-RU" sz="2000" dirty="0" smtClean="0"/>
              <a:t>Системы массового обслуживания</a:t>
            </a:r>
          </a:p>
        </p:txBody>
      </p:sp>
      <p:sp>
        <p:nvSpPr>
          <p:cNvPr id="5" name="TextBox 4"/>
          <p:cNvSpPr txBox="1"/>
          <p:nvPr/>
        </p:nvSpPr>
        <p:spPr>
          <a:xfrm>
            <a:off x="618565" y="1095153"/>
            <a:ext cx="7933764" cy="707886"/>
          </a:xfrm>
          <a:prstGeom prst="rect">
            <a:avLst/>
          </a:prstGeom>
          <a:noFill/>
        </p:spPr>
        <p:txBody>
          <a:bodyPr wrap="square" rtlCol="0">
            <a:spAutoFit/>
          </a:bodyPr>
          <a:lstStyle/>
          <a:p>
            <a:pPr algn="just">
              <a:spcBef>
                <a:spcPts val="1200"/>
              </a:spcBef>
            </a:pPr>
            <a:r>
              <a:rPr lang="ru-RU" sz="2000" dirty="0" smtClean="0"/>
              <a:t>Методы оптимизации, исследование операций, дискретная математика, прикладная математика по областям</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«Черный ящик» и «белый ящик»</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26</a:t>
            </a:fld>
            <a:endParaRPr lang="ru-RU" dirty="0"/>
          </a:p>
        </p:txBody>
      </p:sp>
      <p:sp>
        <p:nvSpPr>
          <p:cNvPr id="7" name="Text Box 16"/>
          <p:cNvSpPr txBox="1">
            <a:spLocks noChangeArrowheads="1"/>
          </p:cNvSpPr>
          <p:nvPr/>
        </p:nvSpPr>
        <p:spPr bwMode="auto">
          <a:xfrm>
            <a:off x="3323775" y="2093350"/>
            <a:ext cx="2458461" cy="811215"/>
          </a:xfrm>
          <a:prstGeom prst="rect">
            <a:avLst/>
          </a:prstGeom>
          <a:solidFill>
            <a:srgbClr val="FF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Система</a:t>
            </a:r>
            <a:endParaRPr kumimoji="0" lang="ru-RU" sz="2000" b="1" i="0" u="none" strike="noStrike" cap="none" normalizeH="0" baseline="0" dirty="0" smtClean="0">
              <a:ln>
                <a:noFill/>
              </a:ln>
              <a:solidFill>
                <a:schemeClr val="tx1"/>
              </a:solidFill>
              <a:effectLst/>
              <a:latin typeface="Arial" pitchFamily="34" charset="0"/>
              <a:cs typeface="Arial" pitchFamily="34" charset="0"/>
            </a:endParaRPr>
          </a:p>
        </p:txBody>
      </p:sp>
      <p:sp>
        <p:nvSpPr>
          <p:cNvPr id="8" name="AutoShape 15"/>
          <p:cNvSpPr>
            <a:spLocks noChangeShapeType="1"/>
          </p:cNvSpPr>
          <p:nvPr/>
        </p:nvSpPr>
        <p:spPr bwMode="auto">
          <a:xfrm>
            <a:off x="2153073" y="2268904"/>
            <a:ext cx="1172003" cy="260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2000" dirty="0"/>
          </a:p>
        </p:txBody>
      </p:sp>
      <p:sp>
        <p:nvSpPr>
          <p:cNvPr id="9" name="AutoShape 14"/>
          <p:cNvSpPr>
            <a:spLocks noChangeShapeType="1"/>
          </p:cNvSpPr>
          <p:nvPr/>
        </p:nvSpPr>
        <p:spPr bwMode="auto">
          <a:xfrm>
            <a:off x="2154374" y="2479453"/>
            <a:ext cx="1170702" cy="130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2000" dirty="0"/>
          </a:p>
        </p:txBody>
      </p:sp>
      <p:sp>
        <p:nvSpPr>
          <p:cNvPr id="10" name="AutoShape 13"/>
          <p:cNvSpPr>
            <a:spLocks noChangeShapeType="1"/>
          </p:cNvSpPr>
          <p:nvPr/>
        </p:nvSpPr>
        <p:spPr bwMode="auto">
          <a:xfrm>
            <a:off x="2154374" y="2702149"/>
            <a:ext cx="1169401" cy="260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2000" dirty="0"/>
          </a:p>
        </p:txBody>
      </p:sp>
      <p:sp>
        <p:nvSpPr>
          <p:cNvPr id="11" name="AutoShape 12"/>
          <p:cNvSpPr>
            <a:spLocks noChangeShapeType="1"/>
          </p:cNvSpPr>
          <p:nvPr/>
        </p:nvSpPr>
        <p:spPr bwMode="auto">
          <a:xfrm>
            <a:off x="5788314" y="2381365"/>
            <a:ext cx="1440000" cy="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2000" dirty="0"/>
          </a:p>
        </p:txBody>
      </p:sp>
      <p:sp>
        <p:nvSpPr>
          <p:cNvPr id="14" name="AutoShape 9"/>
          <p:cNvSpPr>
            <a:spLocks noChangeShapeType="1"/>
          </p:cNvSpPr>
          <p:nvPr/>
        </p:nvSpPr>
        <p:spPr bwMode="auto">
          <a:xfrm flipH="1">
            <a:off x="4567909" y="1425389"/>
            <a:ext cx="0" cy="654514"/>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2000" dirty="0"/>
          </a:p>
        </p:txBody>
      </p:sp>
      <p:sp>
        <p:nvSpPr>
          <p:cNvPr id="15" name="AutoShape 8"/>
          <p:cNvSpPr>
            <a:spLocks noChangeShapeType="1"/>
          </p:cNvSpPr>
          <p:nvPr/>
        </p:nvSpPr>
        <p:spPr bwMode="auto">
          <a:xfrm flipV="1">
            <a:off x="4571995" y="2918011"/>
            <a:ext cx="0" cy="645458"/>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2000" dirty="0"/>
          </a:p>
        </p:txBody>
      </p:sp>
      <p:sp>
        <p:nvSpPr>
          <p:cNvPr id="17" name="Text Box 6"/>
          <p:cNvSpPr txBox="1">
            <a:spLocks noChangeArrowheads="1"/>
          </p:cNvSpPr>
          <p:nvPr/>
        </p:nvSpPr>
        <p:spPr bwMode="auto">
          <a:xfrm>
            <a:off x="2146569" y="1776053"/>
            <a:ext cx="1229237" cy="52666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входы</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8" name="Text Box 5"/>
          <p:cNvSpPr txBox="1">
            <a:spLocks noChangeArrowheads="1"/>
          </p:cNvSpPr>
          <p:nvPr/>
        </p:nvSpPr>
        <p:spPr bwMode="auto">
          <a:xfrm>
            <a:off x="5937447" y="1949690"/>
            <a:ext cx="1229237" cy="52666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выходы</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Text Box 4"/>
          <p:cNvSpPr txBox="1">
            <a:spLocks noChangeArrowheads="1"/>
          </p:cNvSpPr>
          <p:nvPr/>
        </p:nvSpPr>
        <p:spPr bwMode="auto">
          <a:xfrm>
            <a:off x="4628168" y="1409898"/>
            <a:ext cx="2135703" cy="52666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внешняя среда</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0" name="Text Box 3"/>
          <p:cNvSpPr txBox="1">
            <a:spLocks noChangeArrowheads="1"/>
          </p:cNvSpPr>
          <p:nvPr/>
        </p:nvSpPr>
        <p:spPr bwMode="auto">
          <a:xfrm>
            <a:off x="2423600" y="2994923"/>
            <a:ext cx="2048728" cy="52666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управление</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AutoShape 12"/>
          <p:cNvSpPr>
            <a:spLocks noChangeShapeType="1"/>
          </p:cNvSpPr>
          <p:nvPr/>
        </p:nvSpPr>
        <p:spPr bwMode="auto">
          <a:xfrm>
            <a:off x="5801761" y="2623412"/>
            <a:ext cx="1440000" cy="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2000" dirty="0"/>
          </a:p>
        </p:txBody>
      </p:sp>
      <p:sp>
        <p:nvSpPr>
          <p:cNvPr id="27" name="TextBox 26"/>
          <p:cNvSpPr txBox="1"/>
          <p:nvPr/>
        </p:nvSpPr>
        <p:spPr>
          <a:xfrm>
            <a:off x="591671" y="726141"/>
            <a:ext cx="7987552" cy="707886"/>
          </a:xfrm>
          <a:prstGeom prst="rect">
            <a:avLst/>
          </a:prstGeom>
          <a:noFill/>
        </p:spPr>
        <p:txBody>
          <a:bodyPr wrap="square" rtlCol="0">
            <a:spAutoFit/>
          </a:bodyPr>
          <a:lstStyle/>
          <a:p>
            <a:pPr algn="just">
              <a:spcBef>
                <a:spcPts val="1200"/>
              </a:spcBef>
            </a:pPr>
            <a:r>
              <a:rPr lang="ru-RU" sz="2000" dirty="0" smtClean="0"/>
              <a:t>«</a:t>
            </a:r>
            <a:r>
              <a:rPr lang="ru-RU" sz="2000" b="1" dirty="0" smtClean="0"/>
              <a:t>Черный ящик</a:t>
            </a:r>
            <a:r>
              <a:rPr lang="ru-RU" sz="2000" dirty="0" smtClean="0"/>
              <a:t>»: мы не видим, что происходит внутри системы, но знаем, как она взаимодействует с внешним миром.</a:t>
            </a:r>
          </a:p>
        </p:txBody>
      </p:sp>
      <p:sp>
        <p:nvSpPr>
          <p:cNvPr id="35" name="TextBox 34"/>
          <p:cNvSpPr txBox="1"/>
          <p:nvPr/>
        </p:nvSpPr>
        <p:spPr>
          <a:xfrm>
            <a:off x="605116" y="3630706"/>
            <a:ext cx="7987552" cy="707886"/>
          </a:xfrm>
          <a:prstGeom prst="rect">
            <a:avLst/>
          </a:prstGeom>
          <a:noFill/>
        </p:spPr>
        <p:txBody>
          <a:bodyPr wrap="square" rtlCol="0">
            <a:spAutoFit/>
          </a:bodyPr>
          <a:lstStyle/>
          <a:p>
            <a:pPr algn="just">
              <a:spcBef>
                <a:spcPts val="1200"/>
              </a:spcBef>
            </a:pPr>
            <a:r>
              <a:rPr lang="ru-RU" sz="2000" dirty="0" smtClean="0"/>
              <a:t>«</a:t>
            </a:r>
            <a:r>
              <a:rPr lang="ru-RU" sz="2000" b="1" dirty="0" smtClean="0"/>
              <a:t>Белый (прозрачный) ящик</a:t>
            </a:r>
            <a:r>
              <a:rPr lang="ru-RU" sz="2000" dirty="0" smtClean="0"/>
              <a:t>»: мы видим всю внутреннюю структуру системы и знаем, из чего она состоит и как именно функционирует.</a:t>
            </a:r>
          </a:p>
        </p:txBody>
      </p:sp>
      <p:sp>
        <p:nvSpPr>
          <p:cNvPr id="36" name="Text Box 16"/>
          <p:cNvSpPr txBox="1">
            <a:spLocks noChangeArrowheads="1"/>
          </p:cNvSpPr>
          <p:nvPr/>
        </p:nvSpPr>
        <p:spPr bwMode="auto">
          <a:xfrm>
            <a:off x="2073198" y="4460033"/>
            <a:ext cx="5726096" cy="216936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Система</a:t>
            </a:r>
            <a:endParaRPr kumimoji="0" lang="ru-RU" sz="2000" b="1" i="0" u="none" strike="noStrike" cap="none" normalizeH="0" baseline="0" dirty="0" smtClean="0">
              <a:ln>
                <a:noFill/>
              </a:ln>
              <a:solidFill>
                <a:schemeClr val="tx1"/>
              </a:solidFill>
              <a:effectLst/>
              <a:latin typeface="Arial" pitchFamily="34" charset="0"/>
              <a:cs typeface="Arial" pitchFamily="34" charset="0"/>
            </a:endParaRPr>
          </a:p>
        </p:txBody>
      </p:sp>
      <p:sp>
        <p:nvSpPr>
          <p:cNvPr id="37" name="Text Box 16"/>
          <p:cNvSpPr txBox="1">
            <a:spLocks noChangeArrowheads="1"/>
          </p:cNvSpPr>
          <p:nvPr/>
        </p:nvSpPr>
        <p:spPr bwMode="auto">
          <a:xfrm>
            <a:off x="2355586" y="4863445"/>
            <a:ext cx="2364332" cy="151046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Подсистема</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8" name="Text Box 16"/>
          <p:cNvSpPr txBox="1">
            <a:spLocks noChangeArrowheads="1"/>
          </p:cNvSpPr>
          <p:nvPr/>
        </p:nvSpPr>
        <p:spPr bwMode="auto">
          <a:xfrm>
            <a:off x="5058445" y="4849998"/>
            <a:ext cx="2364332" cy="151046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Подсистема</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9" name="Text Box 16"/>
          <p:cNvSpPr txBox="1">
            <a:spLocks noChangeArrowheads="1"/>
          </p:cNvSpPr>
          <p:nvPr/>
        </p:nvSpPr>
        <p:spPr bwMode="auto">
          <a:xfrm>
            <a:off x="2503504" y="5213069"/>
            <a:ext cx="2055049" cy="40780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Элемент</a:t>
            </a: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sp>
        <p:nvSpPr>
          <p:cNvPr id="40" name="Text Box 16"/>
          <p:cNvSpPr txBox="1">
            <a:spLocks noChangeArrowheads="1"/>
          </p:cNvSpPr>
          <p:nvPr/>
        </p:nvSpPr>
        <p:spPr bwMode="auto">
          <a:xfrm>
            <a:off x="2516951" y="5858527"/>
            <a:ext cx="2055049" cy="40780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Элемент</a:t>
            </a: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sp>
        <p:nvSpPr>
          <p:cNvPr id="41" name="Text Box 16"/>
          <p:cNvSpPr txBox="1">
            <a:spLocks noChangeArrowheads="1"/>
          </p:cNvSpPr>
          <p:nvPr/>
        </p:nvSpPr>
        <p:spPr bwMode="auto">
          <a:xfrm>
            <a:off x="5233257" y="5253410"/>
            <a:ext cx="2055049" cy="40780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Элемент</a:t>
            </a: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sp>
        <p:nvSpPr>
          <p:cNvPr id="42" name="Text Box 16"/>
          <p:cNvSpPr txBox="1">
            <a:spLocks noChangeArrowheads="1"/>
          </p:cNvSpPr>
          <p:nvPr/>
        </p:nvSpPr>
        <p:spPr bwMode="auto">
          <a:xfrm>
            <a:off x="5219809" y="5845080"/>
            <a:ext cx="2055049" cy="40780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Элемент</a:t>
            </a: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44" name="Прямая соединительная линия 43"/>
          <p:cNvCxnSpPr>
            <a:stCxn id="40" idx="3"/>
            <a:endCxn id="41" idx="1"/>
          </p:cNvCxnSpPr>
          <p:nvPr/>
        </p:nvCxnSpPr>
        <p:spPr>
          <a:xfrm flipV="1">
            <a:off x="4572000" y="5457311"/>
            <a:ext cx="661257" cy="605117"/>
          </a:xfrm>
          <a:prstGeom prst="line">
            <a:avLst/>
          </a:prstGeom>
        </p:spPr>
        <p:style>
          <a:lnRef idx="1">
            <a:schemeClr val="dk1"/>
          </a:lnRef>
          <a:fillRef idx="0">
            <a:schemeClr val="dk1"/>
          </a:fillRef>
          <a:effectRef idx="0">
            <a:schemeClr val="dk1"/>
          </a:effectRef>
          <a:fontRef idx="minor">
            <a:schemeClr val="tx1"/>
          </a:fontRef>
        </p:style>
      </p:cxnSp>
      <p:cxnSp>
        <p:nvCxnSpPr>
          <p:cNvPr id="46" name="Прямая соединительная линия 45"/>
          <p:cNvCxnSpPr>
            <a:stCxn id="39" idx="3"/>
            <a:endCxn id="41" idx="1"/>
          </p:cNvCxnSpPr>
          <p:nvPr/>
        </p:nvCxnSpPr>
        <p:spPr>
          <a:xfrm>
            <a:off x="4558553" y="5416970"/>
            <a:ext cx="674704" cy="40341"/>
          </a:xfrm>
          <a:prstGeom prst="line">
            <a:avLst/>
          </a:prstGeom>
        </p:spPr>
        <p:style>
          <a:lnRef idx="1">
            <a:schemeClr val="dk1"/>
          </a:lnRef>
          <a:fillRef idx="0">
            <a:schemeClr val="dk1"/>
          </a:fillRef>
          <a:effectRef idx="0">
            <a:schemeClr val="dk1"/>
          </a:effectRef>
          <a:fontRef idx="minor">
            <a:schemeClr val="tx1"/>
          </a:fontRef>
        </p:style>
      </p:cxnSp>
      <p:cxnSp>
        <p:nvCxnSpPr>
          <p:cNvPr id="48" name="Прямая соединительная линия 47"/>
          <p:cNvCxnSpPr/>
          <p:nvPr/>
        </p:nvCxnSpPr>
        <p:spPr>
          <a:xfrm>
            <a:off x="4733365" y="5056094"/>
            <a:ext cx="336176" cy="1588"/>
          </a:xfrm>
          <a:prstGeom prst="line">
            <a:avLst/>
          </a:prstGeom>
        </p:spPr>
        <p:style>
          <a:lnRef idx="1">
            <a:schemeClr val="dk1"/>
          </a:lnRef>
          <a:fillRef idx="0">
            <a:schemeClr val="dk1"/>
          </a:fillRef>
          <a:effectRef idx="0">
            <a:schemeClr val="dk1"/>
          </a:effectRef>
          <a:fontRef idx="minor">
            <a:schemeClr val="tx1"/>
          </a:fontRef>
        </p:style>
      </p:cxnSp>
      <p:cxnSp>
        <p:nvCxnSpPr>
          <p:cNvPr id="52" name="Прямая соединительная линия 51"/>
          <p:cNvCxnSpPr>
            <a:stCxn id="41" idx="2"/>
            <a:endCxn id="42" idx="0"/>
          </p:cNvCxnSpPr>
          <p:nvPr/>
        </p:nvCxnSpPr>
        <p:spPr>
          <a:xfrm rot="5400000">
            <a:off x="6162124" y="5746422"/>
            <a:ext cx="183868" cy="13448"/>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Структура системы</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27</a:t>
            </a:fld>
            <a:endParaRPr lang="ru-RU" dirty="0"/>
          </a:p>
        </p:txBody>
      </p:sp>
      <p:sp>
        <p:nvSpPr>
          <p:cNvPr id="4" name="TextBox 3"/>
          <p:cNvSpPr txBox="1"/>
          <p:nvPr/>
        </p:nvSpPr>
        <p:spPr>
          <a:xfrm>
            <a:off x="591671" y="766483"/>
            <a:ext cx="7947211" cy="707886"/>
          </a:xfrm>
          <a:prstGeom prst="rect">
            <a:avLst/>
          </a:prstGeom>
          <a:noFill/>
        </p:spPr>
        <p:txBody>
          <a:bodyPr wrap="square" rtlCol="0">
            <a:spAutoFit/>
          </a:bodyPr>
          <a:lstStyle/>
          <a:p>
            <a:pPr algn="just">
              <a:spcBef>
                <a:spcPts val="1200"/>
              </a:spcBef>
            </a:pPr>
            <a:r>
              <a:rPr lang="ru-RU" sz="2000" dirty="0" smtClean="0"/>
              <a:t>Включает в себя все множество связей и отношений элементов, направленное на достижение цели системы.</a:t>
            </a:r>
          </a:p>
        </p:txBody>
      </p:sp>
      <p:sp>
        <p:nvSpPr>
          <p:cNvPr id="5" name="Прямоугольник 4"/>
          <p:cNvSpPr/>
          <p:nvPr/>
        </p:nvSpPr>
        <p:spPr>
          <a:xfrm>
            <a:off x="1882588" y="3711388"/>
            <a:ext cx="914400" cy="591671"/>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1</a:t>
            </a:r>
          </a:p>
        </p:txBody>
      </p:sp>
      <p:sp>
        <p:nvSpPr>
          <p:cNvPr id="6" name="Прямоугольник 5"/>
          <p:cNvSpPr/>
          <p:nvPr/>
        </p:nvSpPr>
        <p:spPr>
          <a:xfrm>
            <a:off x="3469341" y="3711388"/>
            <a:ext cx="914400" cy="591671"/>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2</a:t>
            </a:r>
          </a:p>
        </p:txBody>
      </p:sp>
      <p:sp>
        <p:nvSpPr>
          <p:cNvPr id="7" name="Прямоугольник 6"/>
          <p:cNvSpPr/>
          <p:nvPr/>
        </p:nvSpPr>
        <p:spPr>
          <a:xfrm>
            <a:off x="6656293" y="3724835"/>
            <a:ext cx="914400" cy="591671"/>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dirty="0" smtClean="0"/>
              <a:t>n</a:t>
            </a:r>
            <a:endParaRPr lang="ru-RU" dirty="0" smtClean="0"/>
          </a:p>
        </p:txBody>
      </p:sp>
      <p:cxnSp>
        <p:nvCxnSpPr>
          <p:cNvPr id="9" name="Прямая со стрелкой 8"/>
          <p:cNvCxnSpPr>
            <a:endCxn id="5" idx="1"/>
          </p:cNvCxnSpPr>
          <p:nvPr/>
        </p:nvCxnSpPr>
        <p:spPr>
          <a:xfrm>
            <a:off x="1089212" y="4007224"/>
            <a:ext cx="79337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 name="Прямая со стрелкой 10"/>
          <p:cNvCxnSpPr>
            <a:stCxn id="5" idx="3"/>
            <a:endCxn id="6" idx="1"/>
          </p:cNvCxnSpPr>
          <p:nvPr/>
        </p:nvCxnSpPr>
        <p:spPr>
          <a:xfrm>
            <a:off x="2796988" y="4007224"/>
            <a:ext cx="672353"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6" name="Прямая со стрелкой 15"/>
          <p:cNvCxnSpPr>
            <a:stCxn id="6" idx="3"/>
          </p:cNvCxnSpPr>
          <p:nvPr/>
        </p:nvCxnSpPr>
        <p:spPr>
          <a:xfrm>
            <a:off x="4383741" y="4007224"/>
            <a:ext cx="658907"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7" name="Прямая со стрелкой 16"/>
          <p:cNvCxnSpPr>
            <a:endCxn id="7" idx="1"/>
          </p:cNvCxnSpPr>
          <p:nvPr/>
        </p:nvCxnSpPr>
        <p:spPr>
          <a:xfrm>
            <a:off x="5997388" y="4020670"/>
            <a:ext cx="658905" cy="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2" name="Прямая со стрелкой 21"/>
          <p:cNvCxnSpPr>
            <a:stCxn id="7" idx="3"/>
          </p:cNvCxnSpPr>
          <p:nvPr/>
        </p:nvCxnSpPr>
        <p:spPr>
          <a:xfrm>
            <a:off x="7570693" y="4020671"/>
            <a:ext cx="80682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5" name="TextBox 24"/>
          <p:cNvSpPr txBox="1"/>
          <p:nvPr/>
        </p:nvSpPr>
        <p:spPr>
          <a:xfrm>
            <a:off x="5338483" y="3778623"/>
            <a:ext cx="377026" cy="400110"/>
          </a:xfrm>
          <a:prstGeom prst="rect">
            <a:avLst/>
          </a:prstGeom>
          <a:noFill/>
        </p:spPr>
        <p:txBody>
          <a:bodyPr wrap="none" rtlCol="0">
            <a:spAutoFit/>
          </a:bodyPr>
          <a:lstStyle/>
          <a:p>
            <a:pPr algn="just">
              <a:spcBef>
                <a:spcPts val="1200"/>
              </a:spcBef>
            </a:pPr>
            <a:r>
              <a:rPr lang="ru-RU" sz="2000" dirty="0" smtClean="0"/>
              <a:t>...</a:t>
            </a:r>
          </a:p>
        </p:txBody>
      </p:sp>
      <p:sp>
        <p:nvSpPr>
          <p:cNvPr id="26" name="Заголовок 1"/>
          <p:cNvSpPr txBox="1">
            <a:spLocks/>
          </p:cNvSpPr>
          <p:nvPr/>
        </p:nvSpPr>
        <p:spPr>
          <a:xfrm>
            <a:off x="401702" y="1896035"/>
            <a:ext cx="8229600" cy="857232"/>
          </a:xfrm>
          <a:prstGeom prst="rect">
            <a:avLst/>
          </a:prstGeom>
        </p:spPr>
        <p:txBody>
          <a:bodyPr vert="horz" lIns="91440" tIns="45720" rIns="91440" bIns="45720" rtlCol="0" anchor="t">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3600" b="1" i="0" u="none" strike="noStrike" kern="1200" cap="none" spc="0" normalizeH="0" baseline="0" noProof="0" dirty="0" smtClean="0">
                <a:ln>
                  <a:noFill/>
                </a:ln>
                <a:solidFill>
                  <a:srgbClr val="003300"/>
                </a:solidFill>
                <a:effectLst/>
                <a:uLnTx/>
                <a:uFillTx/>
                <a:latin typeface="+mj-lt"/>
                <a:ea typeface="+mj-ea"/>
                <a:cs typeface="+mj-cs"/>
              </a:rPr>
              <a:t>Линейная структура</a:t>
            </a:r>
            <a:endParaRPr kumimoji="0" lang="ru-RU" sz="3600" b="1" i="0" u="none" strike="noStrike" kern="1200" cap="none" spc="0" normalizeH="0" baseline="0" noProof="0" dirty="0">
              <a:ln>
                <a:noFill/>
              </a:ln>
              <a:solidFill>
                <a:srgbClr val="003300"/>
              </a:solidFill>
              <a:effectLst/>
              <a:uLnTx/>
              <a:uFillTx/>
              <a:latin typeface="+mj-lt"/>
              <a:ea typeface="+mj-ea"/>
              <a:cs typeface="+mj-cs"/>
            </a:endParaRPr>
          </a:p>
        </p:txBody>
      </p:sp>
      <p:sp>
        <p:nvSpPr>
          <p:cNvPr id="27" name="TextBox 26"/>
          <p:cNvSpPr txBox="1"/>
          <p:nvPr/>
        </p:nvSpPr>
        <p:spPr>
          <a:xfrm>
            <a:off x="658906" y="2635624"/>
            <a:ext cx="7879976" cy="400110"/>
          </a:xfrm>
          <a:prstGeom prst="rect">
            <a:avLst/>
          </a:prstGeom>
          <a:noFill/>
        </p:spPr>
        <p:txBody>
          <a:bodyPr wrap="square" rtlCol="0">
            <a:spAutoFit/>
          </a:bodyPr>
          <a:lstStyle/>
          <a:p>
            <a:pPr algn="just">
              <a:spcBef>
                <a:spcPts val="1200"/>
              </a:spcBef>
            </a:pPr>
            <a:r>
              <a:rPr lang="ru-RU" sz="2000" dirty="0" smtClean="0"/>
              <a:t>Каждый элемент связан с 1 предыдущим и одним следующим (1-к-1).</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Иерархическая</a:t>
            </a:r>
            <a:r>
              <a:rPr lang="en-US" dirty="0" smtClean="0"/>
              <a:t> (</a:t>
            </a:r>
            <a:r>
              <a:rPr lang="ru-RU" dirty="0" smtClean="0"/>
              <a:t>древовидная) структура</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28</a:t>
            </a:fld>
            <a:endParaRPr lang="ru-RU" dirty="0"/>
          </a:p>
        </p:txBody>
      </p:sp>
      <p:sp>
        <p:nvSpPr>
          <p:cNvPr id="4" name="Прямоугольник 3"/>
          <p:cNvSpPr/>
          <p:nvPr/>
        </p:nvSpPr>
        <p:spPr>
          <a:xfrm>
            <a:off x="4141694" y="1707777"/>
            <a:ext cx="914400" cy="591671"/>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1</a:t>
            </a:r>
          </a:p>
        </p:txBody>
      </p:sp>
      <p:sp>
        <p:nvSpPr>
          <p:cNvPr id="5" name="Прямоугольник 4"/>
          <p:cNvSpPr/>
          <p:nvPr/>
        </p:nvSpPr>
        <p:spPr>
          <a:xfrm>
            <a:off x="2716304" y="2877671"/>
            <a:ext cx="914400" cy="591671"/>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1.1</a:t>
            </a:r>
          </a:p>
        </p:txBody>
      </p:sp>
      <p:sp>
        <p:nvSpPr>
          <p:cNvPr id="6" name="Прямоугольник 5"/>
          <p:cNvSpPr/>
          <p:nvPr/>
        </p:nvSpPr>
        <p:spPr>
          <a:xfrm>
            <a:off x="3348317" y="4087907"/>
            <a:ext cx="914400" cy="591671"/>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1.1.2</a:t>
            </a:r>
          </a:p>
        </p:txBody>
      </p:sp>
      <p:cxnSp>
        <p:nvCxnSpPr>
          <p:cNvPr id="7" name="Прямая со стрелкой 6"/>
          <p:cNvCxnSpPr>
            <a:stCxn id="4" idx="2"/>
            <a:endCxn id="27" idx="0"/>
          </p:cNvCxnSpPr>
          <p:nvPr/>
        </p:nvCxnSpPr>
        <p:spPr>
          <a:xfrm rot="5400000">
            <a:off x="4296335" y="2575111"/>
            <a:ext cx="578223" cy="2689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 name="Прямая со стрелкой 7"/>
          <p:cNvCxnSpPr>
            <a:stCxn id="4" idx="2"/>
            <a:endCxn id="5" idx="0"/>
          </p:cNvCxnSpPr>
          <p:nvPr/>
        </p:nvCxnSpPr>
        <p:spPr>
          <a:xfrm rot="5400000">
            <a:off x="3597088" y="1875864"/>
            <a:ext cx="578223" cy="14253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 name="Прямая со стрелкой 8"/>
          <p:cNvCxnSpPr>
            <a:stCxn id="5" idx="2"/>
            <a:endCxn id="44" idx="0"/>
          </p:cNvCxnSpPr>
          <p:nvPr/>
        </p:nvCxnSpPr>
        <p:spPr>
          <a:xfrm rot="5400000">
            <a:off x="2575110" y="3476064"/>
            <a:ext cx="605117" cy="59167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 name="Прямая со стрелкой 9"/>
          <p:cNvCxnSpPr>
            <a:stCxn id="5" idx="2"/>
            <a:endCxn id="6" idx="0"/>
          </p:cNvCxnSpPr>
          <p:nvPr/>
        </p:nvCxnSpPr>
        <p:spPr>
          <a:xfrm rot="16200000" flipH="1">
            <a:off x="3180228" y="3462617"/>
            <a:ext cx="618565" cy="63201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7" name="Прямоугольник 26"/>
          <p:cNvSpPr/>
          <p:nvPr/>
        </p:nvSpPr>
        <p:spPr>
          <a:xfrm>
            <a:off x="4114797" y="2877671"/>
            <a:ext cx="914400" cy="591671"/>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1.2</a:t>
            </a:r>
          </a:p>
        </p:txBody>
      </p:sp>
      <p:sp>
        <p:nvSpPr>
          <p:cNvPr id="28" name="Прямоугольник 27"/>
          <p:cNvSpPr/>
          <p:nvPr/>
        </p:nvSpPr>
        <p:spPr>
          <a:xfrm>
            <a:off x="6118409" y="2864224"/>
            <a:ext cx="914400" cy="591671"/>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1.</a:t>
            </a:r>
            <a:r>
              <a:rPr lang="en-US" dirty="0" smtClean="0"/>
              <a:t>n</a:t>
            </a:r>
            <a:endParaRPr lang="ru-RU" dirty="0" smtClean="0"/>
          </a:p>
        </p:txBody>
      </p:sp>
      <p:cxnSp>
        <p:nvCxnSpPr>
          <p:cNvPr id="34" name="Прямая со стрелкой 33"/>
          <p:cNvCxnSpPr>
            <a:stCxn id="4" idx="2"/>
            <a:endCxn id="28" idx="0"/>
          </p:cNvCxnSpPr>
          <p:nvPr/>
        </p:nvCxnSpPr>
        <p:spPr>
          <a:xfrm rot="16200000" flipH="1">
            <a:off x="5304863" y="1593478"/>
            <a:ext cx="564776" cy="197671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9" name="TextBox 38"/>
          <p:cNvSpPr txBox="1"/>
          <p:nvPr/>
        </p:nvSpPr>
        <p:spPr>
          <a:xfrm>
            <a:off x="5419165" y="2971800"/>
            <a:ext cx="377026" cy="400110"/>
          </a:xfrm>
          <a:prstGeom prst="rect">
            <a:avLst/>
          </a:prstGeom>
          <a:noFill/>
        </p:spPr>
        <p:txBody>
          <a:bodyPr wrap="none" rtlCol="0">
            <a:spAutoFit/>
          </a:bodyPr>
          <a:lstStyle/>
          <a:p>
            <a:pPr algn="just">
              <a:spcBef>
                <a:spcPts val="1200"/>
              </a:spcBef>
            </a:pPr>
            <a:r>
              <a:rPr lang="ru-RU" sz="2000" dirty="0" smtClean="0"/>
              <a:t>...</a:t>
            </a:r>
          </a:p>
        </p:txBody>
      </p:sp>
      <p:sp>
        <p:nvSpPr>
          <p:cNvPr id="44" name="Прямоугольник 43"/>
          <p:cNvSpPr/>
          <p:nvPr/>
        </p:nvSpPr>
        <p:spPr>
          <a:xfrm>
            <a:off x="2124632" y="4074459"/>
            <a:ext cx="914400" cy="591671"/>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1.1.1</a:t>
            </a:r>
          </a:p>
        </p:txBody>
      </p:sp>
      <p:sp>
        <p:nvSpPr>
          <p:cNvPr id="49" name="Прямоугольник 48"/>
          <p:cNvSpPr/>
          <p:nvPr/>
        </p:nvSpPr>
        <p:spPr>
          <a:xfrm>
            <a:off x="6844553" y="4101355"/>
            <a:ext cx="914400" cy="591671"/>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1.1.2</a:t>
            </a:r>
          </a:p>
        </p:txBody>
      </p:sp>
      <p:cxnSp>
        <p:nvCxnSpPr>
          <p:cNvPr id="50" name="Прямая со стрелкой 49"/>
          <p:cNvCxnSpPr>
            <a:stCxn id="28" idx="2"/>
            <a:endCxn id="52" idx="0"/>
          </p:cNvCxnSpPr>
          <p:nvPr/>
        </p:nvCxnSpPr>
        <p:spPr>
          <a:xfrm rot="5400000">
            <a:off x="5970492" y="3496236"/>
            <a:ext cx="645459" cy="56477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1" name="Прямая со стрелкой 50"/>
          <p:cNvCxnSpPr>
            <a:stCxn id="28" idx="2"/>
            <a:endCxn id="49" idx="0"/>
          </p:cNvCxnSpPr>
          <p:nvPr/>
        </p:nvCxnSpPr>
        <p:spPr>
          <a:xfrm rot="16200000" flipH="1">
            <a:off x="6615951" y="3415553"/>
            <a:ext cx="645460" cy="72614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2" name="Прямоугольник 51"/>
          <p:cNvSpPr/>
          <p:nvPr/>
        </p:nvSpPr>
        <p:spPr>
          <a:xfrm>
            <a:off x="5553632" y="4101354"/>
            <a:ext cx="914400" cy="591671"/>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1.1.1</a:t>
            </a:r>
          </a:p>
        </p:txBody>
      </p:sp>
      <p:sp>
        <p:nvSpPr>
          <p:cNvPr id="63" name="TextBox 62"/>
          <p:cNvSpPr txBox="1"/>
          <p:nvPr/>
        </p:nvSpPr>
        <p:spPr>
          <a:xfrm>
            <a:off x="4719918" y="4155141"/>
            <a:ext cx="377026" cy="400110"/>
          </a:xfrm>
          <a:prstGeom prst="rect">
            <a:avLst/>
          </a:prstGeom>
          <a:noFill/>
        </p:spPr>
        <p:txBody>
          <a:bodyPr wrap="none" rtlCol="0">
            <a:spAutoFit/>
          </a:bodyPr>
          <a:lstStyle/>
          <a:p>
            <a:pPr algn="just">
              <a:spcBef>
                <a:spcPts val="1200"/>
              </a:spcBef>
            </a:pPr>
            <a:r>
              <a:rPr lang="ru-RU" sz="2000" dirty="0" smtClean="0"/>
              <a:t>...</a:t>
            </a:r>
          </a:p>
        </p:txBody>
      </p:sp>
      <p:sp>
        <p:nvSpPr>
          <p:cNvPr id="64" name="TextBox 63"/>
          <p:cNvSpPr txBox="1"/>
          <p:nvPr/>
        </p:nvSpPr>
        <p:spPr>
          <a:xfrm>
            <a:off x="605118" y="753035"/>
            <a:ext cx="7933765" cy="707886"/>
          </a:xfrm>
          <a:prstGeom prst="rect">
            <a:avLst/>
          </a:prstGeom>
          <a:noFill/>
        </p:spPr>
        <p:txBody>
          <a:bodyPr wrap="square" rtlCol="0">
            <a:spAutoFit/>
          </a:bodyPr>
          <a:lstStyle/>
          <a:p>
            <a:pPr algn="just">
              <a:spcBef>
                <a:spcPts val="1200"/>
              </a:spcBef>
            </a:pPr>
            <a:r>
              <a:rPr lang="ru-RU" sz="2000" dirty="0" smtClean="0"/>
              <a:t>Каждый элемент связан ровно с одним вышестоящим элементом (один начальник) и с несколькими нижестоящими (1-ко-многим).</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Сетевая структура</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29</a:t>
            </a:fld>
            <a:endParaRPr lang="ru-RU" dirty="0"/>
          </a:p>
        </p:txBody>
      </p:sp>
      <p:sp>
        <p:nvSpPr>
          <p:cNvPr id="4" name="Прямоугольник 3"/>
          <p:cNvSpPr/>
          <p:nvPr/>
        </p:nvSpPr>
        <p:spPr>
          <a:xfrm>
            <a:off x="699246" y="2971801"/>
            <a:ext cx="914400" cy="591671"/>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1</a:t>
            </a:r>
          </a:p>
        </p:txBody>
      </p:sp>
      <p:sp>
        <p:nvSpPr>
          <p:cNvPr id="5" name="Прямоугольник 4"/>
          <p:cNvSpPr/>
          <p:nvPr/>
        </p:nvSpPr>
        <p:spPr>
          <a:xfrm>
            <a:off x="2514599" y="1869142"/>
            <a:ext cx="914400" cy="591671"/>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2-1</a:t>
            </a:r>
          </a:p>
        </p:txBody>
      </p:sp>
      <p:sp>
        <p:nvSpPr>
          <p:cNvPr id="6" name="Прямоугольник 5"/>
          <p:cNvSpPr/>
          <p:nvPr/>
        </p:nvSpPr>
        <p:spPr>
          <a:xfrm>
            <a:off x="2501152" y="2971801"/>
            <a:ext cx="914400" cy="591671"/>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2-2</a:t>
            </a:r>
          </a:p>
        </p:txBody>
      </p:sp>
      <p:sp>
        <p:nvSpPr>
          <p:cNvPr id="7" name="Прямоугольник 6"/>
          <p:cNvSpPr/>
          <p:nvPr/>
        </p:nvSpPr>
        <p:spPr>
          <a:xfrm>
            <a:off x="2514599" y="4235824"/>
            <a:ext cx="914400" cy="591671"/>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2-3</a:t>
            </a:r>
          </a:p>
        </p:txBody>
      </p:sp>
      <p:cxnSp>
        <p:nvCxnSpPr>
          <p:cNvPr id="9" name="Прямая со стрелкой 8"/>
          <p:cNvCxnSpPr>
            <a:stCxn id="4" idx="3"/>
            <a:endCxn id="5" idx="1"/>
          </p:cNvCxnSpPr>
          <p:nvPr/>
        </p:nvCxnSpPr>
        <p:spPr>
          <a:xfrm flipV="1">
            <a:off x="1613646" y="2164978"/>
            <a:ext cx="900953" cy="110265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 name="Прямая со стрелкой 10"/>
          <p:cNvCxnSpPr>
            <a:stCxn id="4" idx="3"/>
            <a:endCxn id="6" idx="1"/>
          </p:cNvCxnSpPr>
          <p:nvPr/>
        </p:nvCxnSpPr>
        <p:spPr>
          <a:xfrm>
            <a:off x="1613646" y="3267637"/>
            <a:ext cx="88750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3" name="Прямая со стрелкой 12"/>
          <p:cNvCxnSpPr>
            <a:stCxn id="4" idx="3"/>
            <a:endCxn id="7" idx="1"/>
          </p:cNvCxnSpPr>
          <p:nvPr/>
        </p:nvCxnSpPr>
        <p:spPr>
          <a:xfrm>
            <a:off x="1613646" y="3267637"/>
            <a:ext cx="900953" cy="126402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8" name="Прямоугольник 17"/>
          <p:cNvSpPr/>
          <p:nvPr/>
        </p:nvSpPr>
        <p:spPr>
          <a:xfrm>
            <a:off x="4182034" y="2312895"/>
            <a:ext cx="914400" cy="591671"/>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3-1</a:t>
            </a:r>
          </a:p>
        </p:txBody>
      </p:sp>
      <p:sp>
        <p:nvSpPr>
          <p:cNvPr id="19" name="Прямоугольник 18"/>
          <p:cNvSpPr/>
          <p:nvPr/>
        </p:nvSpPr>
        <p:spPr>
          <a:xfrm>
            <a:off x="4182034" y="3671048"/>
            <a:ext cx="914400" cy="591671"/>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3-2</a:t>
            </a:r>
          </a:p>
        </p:txBody>
      </p:sp>
      <p:sp>
        <p:nvSpPr>
          <p:cNvPr id="20" name="Прямоугольник 19"/>
          <p:cNvSpPr/>
          <p:nvPr/>
        </p:nvSpPr>
        <p:spPr>
          <a:xfrm>
            <a:off x="5862916" y="2312895"/>
            <a:ext cx="914400" cy="591671"/>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4-1</a:t>
            </a:r>
          </a:p>
        </p:txBody>
      </p:sp>
      <p:sp>
        <p:nvSpPr>
          <p:cNvPr id="21" name="Прямоугольник 20"/>
          <p:cNvSpPr/>
          <p:nvPr/>
        </p:nvSpPr>
        <p:spPr>
          <a:xfrm>
            <a:off x="5903258" y="3657601"/>
            <a:ext cx="914400" cy="591671"/>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4-2</a:t>
            </a:r>
          </a:p>
        </p:txBody>
      </p:sp>
      <p:sp>
        <p:nvSpPr>
          <p:cNvPr id="22" name="Прямоугольник 21"/>
          <p:cNvSpPr/>
          <p:nvPr/>
        </p:nvSpPr>
        <p:spPr>
          <a:xfrm>
            <a:off x="7530351" y="2944907"/>
            <a:ext cx="914400" cy="591671"/>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5</a:t>
            </a:r>
          </a:p>
        </p:txBody>
      </p:sp>
      <p:cxnSp>
        <p:nvCxnSpPr>
          <p:cNvPr id="24" name="Прямая со стрелкой 23"/>
          <p:cNvCxnSpPr>
            <a:stCxn id="5" idx="3"/>
            <a:endCxn id="18" idx="1"/>
          </p:cNvCxnSpPr>
          <p:nvPr/>
        </p:nvCxnSpPr>
        <p:spPr>
          <a:xfrm>
            <a:off x="3428999" y="2164978"/>
            <a:ext cx="753035" cy="44375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6" name="Прямая со стрелкой 25"/>
          <p:cNvCxnSpPr>
            <a:stCxn id="6" idx="3"/>
            <a:endCxn id="18" idx="1"/>
          </p:cNvCxnSpPr>
          <p:nvPr/>
        </p:nvCxnSpPr>
        <p:spPr>
          <a:xfrm flipV="1">
            <a:off x="3415552" y="2608731"/>
            <a:ext cx="766482" cy="65890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8" name="Прямая со стрелкой 27"/>
          <p:cNvCxnSpPr>
            <a:stCxn id="6" idx="3"/>
            <a:endCxn id="19" idx="1"/>
          </p:cNvCxnSpPr>
          <p:nvPr/>
        </p:nvCxnSpPr>
        <p:spPr>
          <a:xfrm>
            <a:off x="3415552" y="3267637"/>
            <a:ext cx="766482" cy="69924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0" name="Прямая со стрелкой 29"/>
          <p:cNvCxnSpPr>
            <a:stCxn id="7" idx="3"/>
            <a:endCxn id="19" idx="1"/>
          </p:cNvCxnSpPr>
          <p:nvPr/>
        </p:nvCxnSpPr>
        <p:spPr>
          <a:xfrm flipV="1">
            <a:off x="3428999" y="3966884"/>
            <a:ext cx="753035" cy="5647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2" name="Прямая со стрелкой 31"/>
          <p:cNvCxnSpPr>
            <a:stCxn id="18" idx="3"/>
            <a:endCxn id="21" idx="1"/>
          </p:cNvCxnSpPr>
          <p:nvPr/>
        </p:nvCxnSpPr>
        <p:spPr>
          <a:xfrm>
            <a:off x="5096434" y="2608731"/>
            <a:ext cx="806824" cy="134470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4" name="Прямая со стрелкой 33"/>
          <p:cNvCxnSpPr>
            <a:stCxn id="18" idx="3"/>
            <a:endCxn id="20" idx="1"/>
          </p:cNvCxnSpPr>
          <p:nvPr/>
        </p:nvCxnSpPr>
        <p:spPr>
          <a:xfrm>
            <a:off x="5096434" y="2608731"/>
            <a:ext cx="76648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7" name="Прямая со стрелкой 36"/>
          <p:cNvCxnSpPr>
            <a:stCxn id="19" idx="3"/>
            <a:endCxn id="21" idx="1"/>
          </p:cNvCxnSpPr>
          <p:nvPr/>
        </p:nvCxnSpPr>
        <p:spPr>
          <a:xfrm flipV="1">
            <a:off x="5096434" y="3953437"/>
            <a:ext cx="806824" cy="1344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0" name="Прямая со стрелкой 49"/>
          <p:cNvCxnSpPr>
            <a:stCxn id="20" idx="3"/>
            <a:endCxn id="22" idx="1"/>
          </p:cNvCxnSpPr>
          <p:nvPr/>
        </p:nvCxnSpPr>
        <p:spPr>
          <a:xfrm>
            <a:off x="6777316" y="2608731"/>
            <a:ext cx="753035" cy="63201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2" name="Прямая со стрелкой 51"/>
          <p:cNvCxnSpPr>
            <a:stCxn id="21" idx="3"/>
            <a:endCxn id="22" idx="1"/>
          </p:cNvCxnSpPr>
          <p:nvPr/>
        </p:nvCxnSpPr>
        <p:spPr>
          <a:xfrm flipV="1">
            <a:off x="6817658" y="3240743"/>
            <a:ext cx="712693" cy="7126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3" name="TextBox 52"/>
          <p:cNvSpPr txBox="1"/>
          <p:nvPr/>
        </p:nvSpPr>
        <p:spPr>
          <a:xfrm>
            <a:off x="605118" y="753035"/>
            <a:ext cx="7933765" cy="707886"/>
          </a:xfrm>
          <a:prstGeom prst="rect">
            <a:avLst/>
          </a:prstGeom>
          <a:noFill/>
        </p:spPr>
        <p:txBody>
          <a:bodyPr wrap="square" rtlCol="0">
            <a:spAutoFit/>
          </a:bodyPr>
          <a:lstStyle/>
          <a:p>
            <a:pPr algn="just">
              <a:spcBef>
                <a:spcPts val="1200"/>
              </a:spcBef>
            </a:pPr>
            <a:r>
              <a:rPr lang="ru-RU" sz="2000" dirty="0" smtClean="0"/>
              <a:t>Каждый элемент может быть связан с любым другим (</a:t>
            </a:r>
            <a:r>
              <a:rPr lang="ru-RU" sz="2000" dirty="0" err="1" smtClean="0"/>
              <a:t>многие-ко-многим</a:t>
            </a:r>
            <a:r>
              <a:rPr lang="ru-RU" sz="2000" dirty="0" smtClean="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Понятие системы</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3</a:t>
            </a:fld>
            <a:endParaRPr lang="ru-RU" dirty="0"/>
          </a:p>
        </p:txBody>
      </p:sp>
      <p:sp>
        <p:nvSpPr>
          <p:cNvPr id="5" name="TextBox 4"/>
          <p:cNvSpPr txBox="1"/>
          <p:nvPr/>
        </p:nvSpPr>
        <p:spPr>
          <a:xfrm>
            <a:off x="578224" y="981635"/>
            <a:ext cx="7974105" cy="2015936"/>
          </a:xfrm>
          <a:prstGeom prst="rect">
            <a:avLst/>
          </a:prstGeom>
          <a:noFill/>
        </p:spPr>
        <p:txBody>
          <a:bodyPr wrap="square" rtlCol="0">
            <a:spAutoFit/>
          </a:bodyPr>
          <a:lstStyle/>
          <a:p>
            <a:pPr algn="just">
              <a:spcBef>
                <a:spcPts val="600"/>
              </a:spcBef>
            </a:pPr>
            <a:r>
              <a:rPr lang="ru-RU" sz="2000" b="1" dirty="0" smtClean="0"/>
              <a:t>Система – организованное множество структурных элементов, взаимосвязанных между собой и выполняющих определенные функции.</a:t>
            </a:r>
            <a:endParaRPr lang="ru-RU" sz="2000" dirty="0" smtClean="0"/>
          </a:p>
          <a:p>
            <a:pPr algn="just">
              <a:spcBef>
                <a:spcPts val="600"/>
              </a:spcBef>
            </a:pPr>
            <a:r>
              <a:rPr lang="ru-RU" sz="2000" dirty="0" smtClean="0"/>
              <a:t>Это </a:t>
            </a:r>
            <a:r>
              <a:rPr lang="ru-RU" sz="2000" u="sng" dirty="0" smtClean="0"/>
              <a:t>любой объект, явление или процесс</a:t>
            </a:r>
            <a:r>
              <a:rPr lang="ru-RU" sz="2000" dirty="0" smtClean="0"/>
              <a:t>, который одновременно рассматривается и как единое целое, и как совокупность разнородных элементов, объединенных для достижения определенного результата.</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Организационные структуры</a:t>
            </a:r>
            <a:endParaRPr lang="ru-RU" dirty="0"/>
          </a:p>
        </p:txBody>
      </p:sp>
      <p:sp>
        <p:nvSpPr>
          <p:cNvPr id="3" name="Текст 2"/>
          <p:cNvSpPr>
            <a:spLocks noGrp="1"/>
          </p:cNvSpPr>
          <p:nvPr>
            <p:ph type="body" idx="1"/>
          </p:nvPr>
        </p:nvSpPr>
        <p:spPr/>
        <p:txBody>
          <a:bodyPr/>
          <a:lstStyle/>
          <a:p>
            <a:endParaRPr lang="ru-RU"/>
          </a:p>
        </p:txBody>
      </p:sp>
      <p:sp>
        <p:nvSpPr>
          <p:cNvPr id="4" name="Номер слайда 3"/>
          <p:cNvSpPr>
            <a:spLocks noGrp="1"/>
          </p:cNvSpPr>
          <p:nvPr>
            <p:ph type="sldNum" sz="quarter" idx="12"/>
          </p:nvPr>
        </p:nvSpPr>
        <p:spPr/>
        <p:txBody>
          <a:bodyPr/>
          <a:lstStyle/>
          <a:p>
            <a:fld id="{C92996B6-944A-4A11-9064-95E51A78E860}" type="slidenum">
              <a:rPr lang="ru-RU" smtClean="0"/>
              <a:pPr/>
              <a:t>30</a:t>
            </a:fld>
            <a:endParaRPr lang="ru-RU"/>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Функциональная структура производственного предприятия</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31</a:t>
            </a:fld>
            <a:endParaRPr lang="ru-RU"/>
          </a:p>
        </p:txBody>
      </p:sp>
      <p:sp>
        <p:nvSpPr>
          <p:cNvPr id="6" name="Прямоугольник 5"/>
          <p:cNvSpPr/>
          <p:nvPr/>
        </p:nvSpPr>
        <p:spPr>
          <a:xfrm>
            <a:off x="4388543" y="1527197"/>
            <a:ext cx="1763486" cy="669475"/>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Генеральный руководитель</a:t>
            </a:r>
          </a:p>
        </p:txBody>
      </p:sp>
      <p:sp>
        <p:nvSpPr>
          <p:cNvPr id="7" name="Прямоугольник 6"/>
          <p:cNvSpPr/>
          <p:nvPr/>
        </p:nvSpPr>
        <p:spPr>
          <a:xfrm>
            <a:off x="6886814" y="1527199"/>
            <a:ext cx="1632858" cy="669474"/>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Совет директоров</a:t>
            </a:r>
          </a:p>
        </p:txBody>
      </p:sp>
      <p:sp>
        <p:nvSpPr>
          <p:cNvPr id="17" name="Прямоугольник 16"/>
          <p:cNvSpPr/>
          <p:nvPr/>
        </p:nvSpPr>
        <p:spPr>
          <a:xfrm>
            <a:off x="4459304" y="2789961"/>
            <a:ext cx="1611082" cy="620486"/>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Заместители</a:t>
            </a:r>
          </a:p>
        </p:txBody>
      </p:sp>
      <p:sp>
        <p:nvSpPr>
          <p:cNvPr id="19" name="Прямоугольник 18"/>
          <p:cNvSpPr/>
          <p:nvPr/>
        </p:nvSpPr>
        <p:spPr>
          <a:xfrm>
            <a:off x="2118872" y="1527197"/>
            <a:ext cx="1649186" cy="669475"/>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Собрание акционеров</a:t>
            </a:r>
          </a:p>
        </p:txBody>
      </p:sp>
      <p:sp>
        <p:nvSpPr>
          <p:cNvPr id="20" name="Прямоугольник 19"/>
          <p:cNvSpPr/>
          <p:nvPr/>
        </p:nvSpPr>
        <p:spPr>
          <a:xfrm>
            <a:off x="5711158" y="4161562"/>
            <a:ext cx="2596243" cy="729326"/>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Административно-хозяйственный корпус</a:t>
            </a:r>
          </a:p>
        </p:txBody>
      </p:sp>
      <p:sp>
        <p:nvSpPr>
          <p:cNvPr id="21" name="Прямоугольник 20"/>
          <p:cNvSpPr/>
          <p:nvPr/>
        </p:nvSpPr>
        <p:spPr>
          <a:xfrm>
            <a:off x="2761134" y="4161559"/>
            <a:ext cx="1888667" cy="745656"/>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Производство</a:t>
            </a:r>
          </a:p>
        </p:txBody>
      </p:sp>
      <p:sp>
        <p:nvSpPr>
          <p:cNvPr id="22" name="Прямоугольник 21"/>
          <p:cNvSpPr/>
          <p:nvPr/>
        </p:nvSpPr>
        <p:spPr>
          <a:xfrm>
            <a:off x="1944706" y="5582145"/>
            <a:ext cx="1578424" cy="549712"/>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Цеха</a:t>
            </a:r>
          </a:p>
        </p:txBody>
      </p:sp>
      <p:sp>
        <p:nvSpPr>
          <p:cNvPr id="23" name="Прямоугольник 22"/>
          <p:cNvSpPr/>
          <p:nvPr/>
        </p:nvSpPr>
        <p:spPr>
          <a:xfrm>
            <a:off x="6054057" y="5255574"/>
            <a:ext cx="1910443" cy="745656"/>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Отделы и управления</a:t>
            </a:r>
          </a:p>
        </p:txBody>
      </p:sp>
      <p:cxnSp>
        <p:nvCxnSpPr>
          <p:cNvPr id="25" name="Прямая со стрелкой 24"/>
          <p:cNvCxnSpPr>
            <a:stCxn id="19" idx="3"/>
            <a:endCxn id="6" idx="1"/>
          </p:cNvCxnSpPr>
          <p:nvPr/>
        </p:nvCxnSpPr>
        <p:spPr>
          <a:xfrm>
            <a:off x="3768058" y="1861935"/>
            <a:ext cx="620485" cy="1588"/>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27" name="Прямая со стрелкой 26"/>
          <p:cNvCxnSpPr>
            <a:stCxn id="6" idx="3"/>
            <a:endCxn id="7" idx="1"/>
          </p:cNvCxnSpPr>
          <p:nvPr/>
        </p:nvCxnSpPr>
        <p:spPr>
          <a:xfrm>
            <a:off x="6152029" y="1861935"/>
            <a:ext cx="734785" cy="1"/>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37" name="Прямая со стрелкой 36"/>
          <p:cNvCxnSpPr>
            <a:stCxn id="6" idx="2"/>
            <a:endCxn id="17" idx="0"/>
          </p:cNvCxnSpPr>
          <p:nvPr/>
        </p:nvCxnSpPr>
        <p:spPr>
          <a:xfrm rot="5400000">
            <a:off x="4970922" y="2490596"/>
            <a:ext cx="593289" cy="544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3" name="Соединительная линия уступом 42"/>
          <p:cNvCxnSpPr>
            <a:stCxn id="17" idx="2"/>
            <a:endCxn id="21" idx="0"/>
          </p:cNvCxnSpPr>
          <p:nvPr/>
        </p:nvCxnSpPr>
        <p:spPr>
          <a:xfrm rot="5400000">
            <a:off x="4109601" y="3006315"/>
            <a:ext cx="751112" cy="1559377"/>
          </a:xfrm>
          <a:prstGeom prst="bent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cxnSp>
        <p:nvCxnSpPr>
          <p:cNvPr id="45" name="Соединительная линия уступом 44"/>
          <p:cNvCxnSpPr>
            <a:stCxn id="17" idx="2"/>
            <a:endCxn id="20" idx="0"/>
          </p:cNvCxnSpPr>
          <p:nvPr/>
        </p:nvCxnSpPr>
        <p:spPr>
          <a:xfrm rot="16200000" flipH="1">
            <a:off x="5761505" y="2913786"/>
            <a:ext cx="751115" cy="1744435"/>
          </a:xfrm>
          <a:prstGeom prst="bent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cxnSp>
        <p:nvCxnSpPr>
          <p:cNvPr id="49" name="Прямая со стрелкой 48"/>
          <p:cNvCxnSpPr>
            <a:stCxn id="20" idx="2"/>
            <a:endCxn id="23" idx="0"/>
          </p:cNvCxnSpPr>
          <p:nvPr/>
        </p:nvCxnSpPr>
        <p:spPr>
          <a:xfrm rot="5400000">
            <a:off x="6826937" y="5073231"/>
            <a:ext cx="364686" cy="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6" name="Прямоугольник 55"/>
          <p:cNvSpPr/>
          <p:nvPr/>
        </p:nvSpPr>
        <p:spPr>
          <a:xfrm>
            <a:off x="3833372" y="5582145"/>
            <a:ext cx="1681844" cy="549712"/>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Инфраструктура</a:t>
            </a:r>
          </a:p>
        </p:txBody>
      </p:sp>
      <p:cxnSp>
        <p:nvCxnSpPr>
          <p:cNvPr id="63" name="Соединительная линия уступом 62"/>
          <p:cNvCxnSpPr>
            <a:stCxn id="21" idx="2"/>
            <a:endCxn id="22" idx="0"/>
          </p:cNvCxnSpPr>
          <p:nvPr/>
        </p:nvCxnSpPr>
        <p:spPr>
          <a:xfrm rot="5400000">
            <a:off x="2882228" y="4758905"/>
            <a:ext cx="674930" cy="971550"/>
          </a:xfrm>
          <a:prstGeom prst="bent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cxnSp>
        <p:nvCxnSpPr>
          <p:cNvPr id="65" name="Соединительная линия уступом 64"/>
          <p:cNvCxnSpPr>
            <a:stCxn id="21" idx="2"/>
            <a:endCxn id="56" idx="0"/>
          </p:cNvCxnSpPr>
          <p:nvPr/>
        </p:nvCxnSpPr>
        <p:spPr>
          <a:xfrm rot="16200000" flipH="1">
            <a:off x="3852416" y="4760267"/>
            <a:ext cx="674930" cy="968826"/>
          </a:xfrm>
          <a:prstGeom prst="bent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sp>
        <p:nvSpPr>
          <p:cNvPr id="70" name="TextBox 69"/>
          <p:cNvSpPr txBox="1"/>
          <p:nvPr/>
        </p:nvSpPr>
        <p:spPr>
          <a:xfrm>
            <a:off x="371715" y="4156100"/>
            <a:ext cx="2220686" cy="707886"/>
          </a:xfrm>
          <a:prstGeom prst="rect">
            <a:avLst/>
          </a:prstGeom>
          <a:noFill/>
        </p:spPr>
        <p:txBody>
          <a:bodyPr wrap="square" rtlCol="0">
            <a:spAutoFit/>
          </a:bodyPr>
          <a:lstStyle/>
          <a:p>
            <a:pPr algn="just">
              <a:spcBef>
                <a:spcPts val="1200"/>
              </a:spcBef>
            </a:pPr>
            <a:r>
              <a:rPr lang="ru-RU" sz="2000" dirty="0" smtClean="0"/>
              <a:t>функциональные подразделения</a:t>
            </a:r>
          </a:p>
        </p:txBody>
      </p:sp>
      <p:sp>
        <p:nvSpPr>
          <p:cNvPr id="72" name="TextBox 71"/>
          <p:cNvSpPr txBox="1"/>
          <p:nvPr/>
        </p:nvSpPr>
        <p:spPr>
          <a:xfrm>
            <a:off x="306401" y="1478214"/>
            <a:ext cx="1763486" cy="707886"/>
          </a:xfrm>
          <a:prstGeom prst="rect">
            <a:avLst/>
          </a:prstGeom>
          <a:noFill/>
        </p:spPr>
        <p:txBody>
          <a:bodyPr wrap="square" rtlCol="0">
            <a:spAutoFit/>
          </a:bodyPr>
          <a:lstStyle/>
          <a:p>
            <a:pPr algn="just">
              <a:spcBef>
                <a:spcPts val="1200"/>
              </a:spcBef>
            </a:pPr>
            <a:r>
              <a:rPr lang="ru-RU" sz="2000" dirty="0" smtClean="0"/>
              <a:t>высшее руководство</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Производственная структура</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32</a:t>
            </a:fld>
            <a:endParaRPr lang="ru-RU"/>
          </a:p>
        </p:txBody>
      </p:sp>
      <p:sp>
        <p:nvSpPr>
          <p:cNvPr id="5" name="Прямоугольник 4"/>
          <p:cNvSpPr/>
          <p:nvPr/>
        </p:nvSpPr>
        <p:spPr>
          <a:xfrm>
            <a:off x="3597735" y="625944"/>
            <a:ext cx="1888667" cy="500727"/>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Производство</a:t>
            </a:r>
          </a:p>
        </p:txBody>
      </p:sp>
      <p:sp>
        <p:nvSpPr>
          <p:cNvPr id="6" name="Прямоугольник 5"/>
          <p:cNvSpPr/>
          <p:nvPr/>
        </p:nvSpPr>
        <p:spPr>
          <a:xfrm>
            <a:off x="756562" y="1752616"/>
            <a:ext cx="2100937" cy="680342"/>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Основные цеха</a:t>
            </a:r>
          </a:p>
        </p:txBody>
      </p:sp>
      <p:sp>
        <p:nvSpPr>
          <p:cNvPr id="7" name="Прямоугольник 6"/>
          <p:cNvSpPr/>
          <p:nvPr/>
        </p:nvSpPr>
        <p:spPr>
          <a:xfrm>
            <a:off x="6308276" y="1752615"/>
            <a:ext cx="2231565" cy="696670"/>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Обслуживающие хозяйства</a:t>
            </a:r>
          </a:p>
        </p:txBody>
      </p:sp>
      <p:cxnSp>
        <p:nvCxnSpPr>
          <p:cNvPr id="8" name="Соединительная линия уступом 7"/>
          <p:cNvCxnSpPr>
            <a:stCxn id="5" idx="2"/>
            <a:endCxn id="6" idx="0"/>
          </p:cNvCxnSpPr>
          <p:nvPr/>
        </p:nvCxnSpPr>
        <p:spPr>
          <a:xfrm rot="5400000">
            <a:off x="2861578" y="72124"/>
            <a:ext cx="625945" cy="2735038"/>
          </a:xfrm>
          <a:prstGeom prst="bent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cxnSp>
        <p:nvCxnSpPr>
          <p:cNvPr id="9" name="Соединительная линия уступом 8"/>
          <p:cNvCxnSpPr>
            <a:stCxn id="5" idx="2"/>
            <a:endCxn id="7" idx="0"/>
          </p:cNvCxnSpPr>
          <p:nvPr/>
        </p:nvCxnSpPr>
        <p:spPr>
          <a:xfrm rot="16200000" flipH="1">
            <a:off x="5670092" y="-1352"/>
            <a:ext cx="625944" cy="2881990"/>
          </a:xfrm>
          <a:prstGeom prst="bent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sp>
        <p:nvSpPr>
          <p:cNvPr id="17" name="Прямоугольник 16"/>
          <p:cNvSpPr/>
          <p:nvPr/>
        </p:nvSpPr>
        <p:spPr>
          <a:xfrm>
            <a:off x="3548749" y="1752615"/>
            <a:ext cx="2100937" cy="680342"/>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Вспомогательные цеха</a:t>
            </a:r>
          </a:p>
        </p:txBody>
      </p:sp>
      <p:sp>
        <p:nvSpPr>
          <p:cNvPr id="21" name="Прямоугольник 20"/>
          <p:cNvSpPr/>
          <p:nvPr/>
        </p:nvSpPr>
        <p:spPr>
          <a:xfrm>
            <a:off x="1148449" y="2585372"/>
            <a:ext cx="1986637" cy="549713"/>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Заготовительные</a:t>
            </a:r>
          </a:p>
        </p:txBody>
      </p:sp>
      <p:sp>
        <p:nvSpPr>
          <p:cNvPr id="22" name="Прямоугольник 21"/>
          <p:cNvSpPr/>
          <p:nvPr/>
        </p:nvSpPr>
        <p:spPr>
          <a:xfrm>
            <a:off x="1148449" y="3205858"/>
            <a:ext cx="1986637" cy="549713"/>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Обрабатывающие</a:t>
            </a:r>
          </a:p>
        </p:txBody>
      </p:sp>
      <p:sp>
        <p:nvSpPr>
          <p:cNvPr id="23" name="Прямоугольник 22"/>
          <p:cNvSpPr/>
          <p:nvPr/>
        </p:nvSpPr>
        <p:spPr>
          <a:xfrm>
            <a:off x="1148449" y="3842672"/>
            <a:ext cx="1986637" cy="549713"/>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Сборочные</a:t>
            </a:r>
          </a:p>
        </p:txBody>
      </p:sp>
      <p:sp>
        <p:nvSpPr>
          <p:cNvPr id="24" name="Прямоугольник 23"/>
          <p:cNvSpPr/>
          <p:nvPr/>
        </p:nvSpPr>
        <p:spPr>
          <a:xfrm>
            <a:off x="1148448" y="4479487"/>
            <a:ext cx="1986637" cy="549713"/>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Испытательные</a:t>
            </a:r>
          </a:p>
        </p:txBody>
      </p:sp>
      <p:sp>
        <p:nvSpPr>
          <p:cNvPr id="25" name="Прямоугольник 24"/>
          <p:cNvSpPr/>
          <p:nvPr/>
        </p:nvSpPr>
        <p:spPr>
          <a:xfrm>
            <a:off x="3989621" y="2569044"/>
            <a:ext cx="2100937" cy="549713"/>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Ремонтный</a:t>
            </a:r>
          </a:p>
        </p:txBody>
      </p:sp>
      <p:sp>
        <p:nvSpPr>
          <p:cNvPr id="26" name="Прямоугольник 25"/>
          <p:cNvSpPr/>
          <p:nvPr/>
        </p:nvSpPr>
        <p:spPr>
          <a:xfrm>
            <a:off x="3973292" y="3238515"/>
            <a:ext cx="2100937" cy="549713"/>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Инструментальный</a:t>
            </a:r>
          </a:p>
        </p:txBody>
      </p:sp>
      <p:sp>
        <p:nvSpPr>
          <p:cNvPr id="27" name="Прямоугольник 26"/>
          <p:cNvSpPr/>
          <p:nvPr/>
        </p:nvSpPr>
        <p:spPr>
          <a:xfrm>
            <a:off x="3989621" y="3907986"/>
            <a:ext cx="2100937" cy="549713"/>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Упаковочный</a:t>
            </a:r>
          </a:p>
        </p:txBody>
      </p:sp>
      <p:sp>
        <p:nvSpPr>
          <p:cNvPr id="28" name="Прямоугольник 27"/>
          <p:cNvSpPr/>
          <p:nvPr/>
        </p:nvSpPr>
        <p:spPr>
          <a:xfrm>
            <a:off x="6700164" y="2618030"/>
            <a:ext cx="2019294" cy="549713"/>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Транспортное</a:t>
            </a:r>
          </a:p>
        </p:txBody>
      </p:sp>
      <p:sp>
        <p:nvSpPr>
          <p:cNvPr id="29" name="Прямоугольник 28"/>
          <p:cNvSpPr/>
          <p:nvPr/>
        </p:nvSpPr>
        <p:spPr>
          <a:xfrm>
            <a:off x="6700164" y="3303828"/>
            <a:ext cx="2019294" cy="549713"/>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Энергетическое</a:t>
            </a:r>
          </a:p>
        </p:txBody>
      </p:sp>
      <p:sp>
        <p:nvSpPr>
          <p:cNvPr id="30" name="Прямоугольник 29"/>
          <p:cNvSpPr/>
          <p:nvPr/>
        </p:nvSpPr>
        <p:spPr>
          <a:xfrm>
            <a:off x="6700163" y="3956973"/>
            <a:ext cx="2019294" cy="549713"/>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Складское</a:t>
            </a:r>
          </a:p>
        </p:txBody>
      </p:sp>
      <p:sp>
        <p:nvSpPr>
          <p:cNvPr id="31" name="Прямоугольник 30"/>
          <p:cNvSpPr/>
          <p:nvPr/>
        </p:nvSpPr>
        <p:spPr>
          <a:xfrm>
            <a:off x="4005949" y="4561129"/>
            <a:ext cx="2100937" cy="696670"/>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Переработки отходов</a:t>
            </a:r>
          </a:p>
        </p:txBody>
      </p:sp>
      <p:cxnSp>
        <p:nvCxnSpPr>
          <p:cNvPr id="36" name="Соединительная линия уступом 35"/>
          <p:cNvCxnSpPr>
            <a:stCxn id="5" idx="2"/>
            <a:endCxn id="17" idx="0"/>
          </p:cNvCxnSpPr>
          <p:nvPr/>
        </p:nvCxnSpPr>
        <p:spPr>
          <a:xfrm rot="16200000" flipH="1">
            <a:off x="4257671" y="1411068"/>
            <a:ext cx="625944" cy="57149"/>
          </a:xfrm>
          <a:prstGeom prst="bent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cxnSp>
        <p:nvCxnSpPr>
          <p:cNvPr id="42" name="Прямая соединительная линия 41"/>
          <p:cNvCxnSpPr/>
          <p:nvPr/>
        </p:nvCxnSpPr>
        <p:spPr>
          <a:xfrm rot="5400000">
            <a:off x="-317613" y="3616778"/>
            <a:ext cx="2366849" cy="794"/>
          </a:xfrm>
          <a:prstGeom prst="line">
            <a:avLst/>
          </a:prstGeom>
        </p:spPr>
        <p:style>
          <a:lnRef idx="1">
            <a:schemeClr val="dk1"/>
          </a:lnRef>
          <a:fillRef idx="0">
            <a:schemeClr val="dk1"/>
          </a:fillRef>
          <a:effectRef idx="0">
            <a:schemeClr val="dk1"/>
          </a:effectRef>
          <a:fontRef idx="minor">
            <a:schemeClr val="tx1"/>
          </a:fontRef>
        </p:style>
      </p:cxnSp>
      <p:cxnSp>
        <p:nvCxnSpPr>
          <p:cNvPr id="44" name="Прямая соединительная линия 43"/>
          <p:cNvCxnSpPr/>
          <p:nvPr/>
        </p:nvCxnSpPr>
        <p:spPr>
          <a:xfrm>
            <a:off x="881745" y="4800599"/>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48" name="Прямая соединительная линия 47"/>
          <p:cNvCxnSpPr/>
          <p:nvPr/>
        </p:nvCxnSpPr>
        <p:spPr>
          <a:xfrm>
            <a:off x="881744" y="4196442"/>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49" name="Прямая соединительная линия 48"/>
          <p:cNvCxnSpPr/>
          <p:nvPr/>
        </p:nvCxnSpPr>
        <p:spPr>
          <a:xfrm>
            <a:off x="865415" y="3526971"/>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50" name="Прямая соединительная линия 49"/>
          <p:cNvCxnSpPr/>
          <p:nvPr/>
        </p:nvCxnSpPr>
        <p:spPr>
          <a:xfrm>
            <a:off x="881744" y="2873828"/>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51" name="Прямая соединительная линия 50"/>
          <p:cNvCxnSpPr/>
          <p:nvPr/>
        </p:nvCxnSpPr>
        <p:spPr>
          <a:xfrm rot="5400000">
            <a:off x="2523558" y="3633107"/>
            <a:ext cx="2366849" cy="794"/>
          </a:xfrm>
          <a:prstGeom prst="line">
            <a:avLst/>
          </a:prstGeom>
        </p:spPr>
        <p:style>
          <a:lnRef idx="1">
            <a:schemeClr val="dk1"/>
          </a:lnRef>
          <a:fillRef idx="0">
            <a:schemeClr val="dk1"/>
          </a:fillRef>
          <a:effectRef idx="0">
            <a:schemeClr val="dk1"/>
          </a:effectRef>
          <a:fontRef idx="minor">
            <a:schemeClr val="tx1"/>
          </a:fontRef>
        </p:style>
      </p:cxnSp>
      <p:cxnSp>
        <p:nvCxnSpPr>
          <p:cNvPr id="52" name="Прямая соединительная линия 51"/>
          <p:cNvCxnSpPr/>
          <p:nvPr/>
        </p:nvCxnSpPr>
        <p:spPr>
          <a:xfrm>
            <a:off x="3722916" y="4816928"/>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53" name="Прямая соединительная линия 52"/>
          <p:cNvCxnSpPr/>
          <p:nvPr/>
        </p:nvCxnSpPr>
        <p:spPr>
          <a:xfrm>
            <a:off x="3722915" y="4212771"/>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54" name="Прямая соединительная линия 53"/>
          <p:cNvCxnSpPr/>
          <p:nvPr/>
        </p:nvCxnSpPr>
        <p:spPr>
          <a:xfrm>
            <a:off x="3706586" y="3543300"/>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55" name="Прямая соединительная линия 54"/>
          <p:cNvCxnSpPr/>
          <p:nvPr/>
        </p:nvCxnSpPr>
        <p:spPr>
          <a:xfrm>
            <a:off x="3722915" y="2890157"/>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56" name="Прямая соединительная линия 55"/>
          <p:cNvCxnSpPr/>
          <p:nvPr/>
        </p:nvCxnSpPr>
        <p:spPr>
          <a:xfrm rot="5400000">
            <a:off x="5535927" y="3332080"/>
            <a:ext cx="1764000" cy="0"/>
          </a:xfrm>
          <a:prstGeom prst="line">
            <a:avLst/>
          </a:prstGeom>
        </p:spPr>
        <p:style>
          <a:lnRef idx="1">
            <a:schemeClr val="dk1"/>
          </a:lnRef>
          <a:fillRef idx="0">
            <a:schemeClr val="dk1"/>
          </a:fillRef>
          <a:effectRef idx="0">
            <a:schemeClr val="dk1"/>
          </a:effectRef>
          <a:fontRef idx="minor">
            <a:schemeClr val="tx1"/>
          </a:fontRef>
        </p:style>
      </p:cxnSp>
      <p:cxnSp>
        <p:nvCxnSpPr>
          <p:cNvPr id="58" name="Прямая соединительная линия 57"/>
          <p:cNvCxnSpPr/>
          <p:nvPr/>
        </p:nvCxnSpPr>
        <p:spPr>
          <a:xfrm>
            <a:off x="6433458" y="4212772"/>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59" name="Прямая соединительная линия 58"/>
          <p:cNvCxnSpPr/>
          <p:nvPr/>
        </p:nvCxnSpPr>
        <p:spPr>
          <a:xfrm>
            <a:off x="6417129" y="3543301"/>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60" name="Прямая соединительная линия 59"/>
          <p:cNvCxnSpPr/>
          <p:nvPr/>
        </p:nvCxnSpPr>
        <p:spPr>
          <a:xfrm>
            <a:off x="6433458" y="2890158"/>
            <a:ext cx="252000" cy="0"/>
          </a:xfrm>
          <a:prstGeom prst="line">
            <a:avLst/>
          </a:prstGeom>
        </p:spPr>
        <p:style>
          <a:lnRef idx="1">
            <a:schemeClr val="dk1"/>
          </a:lnRef>
          <a:fillRef idx="0">
            <a:schemeClr val="dk1"/>
          </a:fillRef>
          <a:effectRef idx="0">
            <a:schemeClr val="dk1"/>
          </a:effectRef>
          <a:fontRef idx="minor">
            <a:schemeClr val="tx1"/>
          </a:fontRef>
        </p:style>
      </p:cxnSp>
      <p:sp>
        <p:nvSpPr>
          <p:cNvPr id="68" name="Прямоугольник 67"/>
          <p:cNvSpPr/>
          <p:nvPr/>
        </p:nvSpPr>
        <p:spPr>
          <a:xfrm>
            <a:off x="1491349" y="5802102"/>
            <a:ext cx="1464123" cy="451742"/>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Цех</a:t>
            </a:r>
          </a:p>
        </p:txBody>
      </p:sp>
      <p:sp>
        <p:nvSpPr>
          <p:cNvPr id="69" name="Прямоугольник 68"/>
          <p:cNvSpPr/>
          <p:nvPr/>
        </p:nvSpPr>
        <p:spPr>
          <a:xfrm>
            <a:off x="3712035" y="5802103"/>
            <a:ext cx="1464123" cy="451742"/>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Участок</a:t>
            </a:r>
          </a:p>
        </p:txBody>
      </p:sp>
      <p:sp>
        <p:nvSpPr>
          <p:cNvPr id="70" name="Прямоугольник 69"/>
          <p:cNvSpPr/>
          <p:nvPr/>
        </p:nvSpPr>
        <p:spPr>
          <a:xfrm>
            <a:off x="5900065" y="5802102"/>
            <a:ext cx="1856007" cy="451742"/>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Рабочее место</a:t>
            </a:r>
          </a:p>
        </p:txBody>
      </p:sp>
      <p:sp>
        <p:nvSpPr>
          <p:cNvPr id="78" name="Стрелка вправо 77"/>
          <p:cNvSpPr/>
          <p:nvPr/>
        </p:nvSpPr>
        <p:spPr>
          <a:xfrm>
            <a:off x="3053443" y="5845629"/>
            <a:ext cx="571500" cy="375557"/>
          </a:xfrm>
          <a:prstGeom prst="rightArrow">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ru-RU" dirty="0" smtClean="0"/>
          </a:p>
        </p:txBody>
      </p:sp>
      <p:sp>
        <p:nvSpPr>
          <p:cNvPr id="79" name="Стрелка вправо 78"/>
          <p:cNvSpPr/>
          <p:nvPr/>
        </p:nvSpPr>
        <p:spPr>
          <a:xfrm>
            <a:off x="5257800" y="5829301"/>
            <a:ext cx="571500" cy="375557"/>
          </a:xfrm>
          <a:prstGeom prst="rightArrow">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ru-RU" dirty="0" smtClean="0"/>
          </a:p>
        </p:txBody>
      </p:sp>
      <p:sp>
        <p:nvSpPr>
          <p:cNvPr id="83" name="TextBox 82"/>
          <p:cNvSpPr txBox="1"/>
          <p:nvPr/>
        </p:nvSpPr>
        <p:spPr>
          <a:xfrm>
            <a:off x="1573306" y="6293224"/>
            <a:ext cx="6078070" cy="400110"/>
          </a:xfrm>
          <a:prstGeom prst="rect">
            <a:avLst/>
          </a:prstGeom>
          <a:noFill/>
        </p:spPr>
        <p:txBody>
          <a:bodyPr wrap="square" rtlCol="0">
            <a:spAutoFit/>
          </a:bodyPr>
          <a:lstStyle/>
          <a:p>
            <a:pPr algn="ctr">
              <a:spcBef>
                <a:spcPts val="1200"/>
              </a:spcBef>
            </a:pPr>
            <a:r>
              <a:rPr lang="ru-RU" sz="2000" dirty="0" smtClean="0"/>
              <a:t>линейная структура</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Дивизионная структура (холдинг)</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33</a:t>
            </a:fld>
            <a:endParaRPr lang="ru-RU"/>
          </a:p>
        </p:txBody>
      </p:sp>
      <p:sp>
        <p:nvSpPr>
          <p:cNvPr id="4" name="Прямоугольник 3"/>
          <p:cNvSpPr/>
          <p:nvPr/>
        </p:nvSpPr>
        <p:spPr>
          <a:xfrm>
            <a:off x="2808514" y="1094016"/>
            <a:ext cx="1763486" cy="751116"/>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Генеральный руководитель</a:t>
            </a:r>
          </a:p>
        </p:txBody>
      </p:sp>
      <p:sp>
        <p:nvSpPr>
          <p:cNvPr id="6" name="Прямоугольник 5"/>
          <p:cNvSpPr/>
          <p:nvPr/>
        </p:nvSpPr>
        <p:spPr>
          <a:xfrm>
            <a:off x="2710545" y="2732333"/>
            <a:ext cx="1959428" cy="729326"/>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Руководители отделений</a:t>
            </a:r>
          </a:p>
        </p:txBody>
      </p:sp>
      <p:cxnSp>
        <p:nvCxnSpPr>
          <p:cNvPr id="13" name="Соединительная линия уступом 12"/>
          <p:cNvCxnSpPr>
            <a:stCxn id="4" idx="2"/>
            <a:endCxn id="35" idx="1"/>
          </p:cNvCxnSpPr>
          <p:nvPr/>
        </p:nvCxnSpPr>
        <p:spPr>
          <a:xfrm rot="16200000" flipH="1">
            <a:off x="4475387" y="1060002"/>
            <a:ext cx="427272" cy="1997532"/>
          </a:xfrm>
          <a:prstGeom prst="bentConnector2">
            <a:avLst/>
          </a:prstGeom>
          <a:ln>
            <a:tailEnd type="arrow"/>
          </a:ln>
        </p:spPr>
        <p:style>
          <a:lnRef idx="1">
            <a:schemeClr val="dk1"/>
          </a:lnRef>
          <a:fillRef idx="0">
            <a:schemeClr val="dk1"/>
          </a:fillRef>
          <a:effectRef idx="0">
            <a:schemeClr val="dk1"/>
          </a:effectRef>
          <a:fontRef idx="minor">
            <a:schemeClr val="tx1"/>
          </a:fontRef>
        </p:style>
      </p:cxnSp>
      <p:cxnSp>
        <p:nvCxnSpPr>
          <p:cNvPr id="14" name="Соединительная линия уступом 13"/>
          <p:cNvCxnSpPr>
            <a:stCxn id="4" idx="2"/>
            <a:endCxn id="6" idx="0"/>
          </p:cNvCxnSpPr>
          <p:nvPr/>
        </p:nvCxnSpPr>
        <p:spPr>
          <a:xfrm rot="16200000" flipH="1">
            <a:off x="3246658" y="2288731"/>
            <a:ext cx="887201" cy="2"/>
          </a:xfrm>
          <a:prstGeom prst="bent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sp>
        <p:nvSpPr>
          <p:cNvPr id="32" name="Прямоугольник 31"/>
          <p:cNvSpPr/>
          <p:nvPr/>
        </p:nvSpPr>
        <p:spPr>
          <a:xfrm>
            <a:off x="2694217" y="4049487"/>
            <a:ext cx="1959428" cy="729326"/>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Отделения (дивизионы) </a:t>
            </a:r>
          </a:p>
        </p:txBody>
      </p:sp>
      <p:sp>
        <p:nvSpPr>
          <p:cNvPr id="35" name="Прямоугольник 34"/>
          <p:cNvSpPr/>
          <p:nvPr/>
        </p:nvSpPr>
        <p:spPr>
          <a:xfrm>
            <a:off x="5687789" y="1899576"/>
            <a:ext cx="1888667" cy="745656"/>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Аппарат управления</a:t>
            </a:r>
          </a:p>
        </p:txBody>
      </p:sp>
      <p:cxnSp>
        <p:nvCxnSpPr>
          <p:cNvPr id="40" name="Прямая со стрелкой 39"/>
          <p:cNvCxnSpPr>
            <a:stCxn id="6" idx="2"/>
            <a:endCxn id="32" idx="0"/>
          </p:cNvCxnSpPr>
          <p:nvPr/>
        </p:nvCxnSpPr>
        <p:spPr>
          <a:xfrm rot="5400000">
            <a:off x="3388181" y="3747409"/>
            <a:ext cx="587828" cy="1632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Проектная структура</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34</a:t>
            </a:fld>
            <a:endParaRPr lang="ru-RU"/>
          </a:p>
        </p:txBody>
      </p:sp>
      <p:sp>
        <p:nvSpPr>
          <p:cNvPr id="4" name="Прямоугольник 3"/>
          <p:cNvSpPr/>
          <p:nvPr/>
        </p:nvSpPr>
        <p:spPr>
          <a:xfrm>
            <a:off x="2694214" y="996044"/>
            <a:ext cx="1763486" cy="751116"/>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Генеральный руководитель</a:t>
            </a:r>
          </a:p>
        </p:txBody>
      </p:sp>
      <p:sp>
        <p:nvSpPr>
          <p:cNvPr id="6" name="Прямоугольник 5"/>
          <p:cNvSpPr/>
          <p:nvPr/>
        </p:nvSpPr>
        <p:spPr>
          <a:xfrm>
            <a:off x="2596245" y="2634361"/>
            <a:ext cx="1959428" cy="729326"/>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Руководители проектов</a:t>
            </a:r>
          </a:p>
        </p:txBody>
      </p:sp>
      <p:sp>
        <p:nvSpPr>
          <p:cNvPr id="7" name="Прямоугольник 6"/>
          <p:cNvSpPr/>
          <p:nvPr/>
        </p:nvSpPr>
        <p:spPr>
          <a:xfrm>
            <a:off x="5671461" y="3970573"/>
            <a:ext cx="1888667" cy="745656"/>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Функциональные подразделения</a:t>
            </a:r>
          </a:p>
        </p:txBody>
      </p:sp>
      <p:cxnSp>
        <p:nvCxnSpPr>
          <p:cNvPr id="13" name="Соединительная линия уступом 12"/>
          <p:cNvCxnSpPr>
            <a:stCxn id="4" idx="2"/>
            <a:endCxn id="35" idx="0"/>
          </p:cNvCxnSpPr>
          <p:nvPr/>
        </p:nvCxnSpPr>
        <p:spPr>
          <a:xfrm rot="16200000" flipH="1">
            <a:off x="4660439" y="662677"/>
            <a:ext cx="870872" cy="3039837"/>
          </a:xfrm>
          <a:prstGeom prst="bent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cxnSp>
        <p:nvCxnSpPr>
          <p:cNvPr id="14" name="Соединительная линия уступом 13"/>
          <p:cNvCxnSpPr>
            <a:stCxn id="4" idx="2"/>
            <a:endCxn id="6" idx="0"/>
          </p:cNvCxnSpPr>
          <p:nvPr/>
        </p:nvCxnSpPr>
        <p:spPr>
          <a:xfrm rot="16200000" flipH="1">
            <a:off x="3132358" y="2190759"/>
            <a:ext cx="887201" cy="2"/>
          </a:xfrm>
          <a:prstGeom prst="bent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sp>
        <p:nvSpPr>
          <p:cNvPr id="32" name="Прямоугольник 31"/>
          <p:cNvSpPr/>
          <p:nvPr/>
        </p:nvSpPr>
        <p:spPr>
          <a:xfrm>
            <a:off x="2579917" y="3951515"/>
            <a:ext cx="1959428" cy="729326"/>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Проектные группы</a:t>
            </a:r>
          </a:p>
        </p:txBody>
      </p:sp>
      <p:sp>
        <p:nvSpPr>
          <p:cNvPr id="35" name="Прямоугольник 34"/>
          <p:cNvSpPr/>
          <p:nvPr/>
        </p:nvSpPr>
        <p:spPr>
          <a:xfrm>
            <a:off x="5671460" y="2618032"/>
            <a:ext cx="1888667" cy="745656"/>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Руководители подразделений</a:t>
            </a:r>
          </a:p>
        </p:txBody>
      </p:sp>
      <p:cxnSp>
        <p:nvCxnSpPr>
          <p:cNvPr id="40" name="Прямая со стрелкой 39"/>
          <p:cNvCxnSpPr>
            <a:stCxn id="6" idx="2"/>
            <a:endCxn id="32" idx="0"/>
          </p:cNvCxnSpPr>
          <p:nvPr/>
        </p:nvCxnSpPr>
        <p:spPr>
          <a:xfrm rot="5400000">
            <a:off x="3273881" y="3649437"/>
            <a:ext cx="587828" cy="1632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2" name="Прямая со стрелкой 41"/>
          <p:cNvCxnSpPr>
            <a:stCxn id="35" idx="2"/>
            <a:endCxn id="7" idx="0"/>
          </p:cNvCxnSpPr>
          <p:nvPr/>
        </p:nvCxnSpPr>
        <p:spPr>
          <a:xfrm rot="16200000" flipH="1">
            <a:off x="6312352" y="3667129"/>
            <a:ext cx="606885" cy="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Матричная структура</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35</a:t>
            </a:fld>
            <a:endParaRPr lang="ru-RU"/>
          </a:p>
        </p:txBody>
      </p:sp>
      <p:sp>
        <p:nvSpPr>
          <p:cNvPr id="4" name="Прямоугольник 3"/>
          <p:cNvSpPr/>
          <p:nvPr/>
        </p:nvSpPr>
        <p:spPr>
          <a:xfrm>
            <a:off x="489861" y="2375807"/>
            <a:ext cx="1747154" cy="729326"/>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Руководитель проекта 1</a:t>
            </a:r>
          </a:p>
        </p:txBody>
      </p:sp>
      <p:sp>
        <p:nvSpPr>
          <p:cNvPr id="6" name="Прямоугольник 5"/>
          <p:cNvSpPr/>
          <p:nvPr/>
        </p:nvSpPr>
        <p:spPr>
          <a:xfrm>
            <a:off x="2582639" y="2375807"/>
            <a:ext cx="1534883" cy="729326"/>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Исполнитель</a:t>
            </a:r>
          </a:p>
        </p:txBody>
      </p:sp>
      <p:sp>
        <p:nvSpPr>
          <p:cNvPr id="7" name="Прямоугольник 6"/>
          <p:cNvSpPr/>
          <p:nvPr/>
        </p:nvSpPr>
        <p:spPr>
          <a:xfrm>
            <a:off x="2405747" y="1115804"/>
            <a:ext cx="1888667" cy="745656"/>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Функциональный руководитель 1</a:t>
            </a:r>
          </a:p>
        </p:txBody>
      </p:sp>
      <p:cxnSp>
        <p:nvCxnSpPr>
          <p:cNvPr id="8" name="Прямая со стрелкой 7"/>
          <p:cNvCxnSpPr/>
          <p:nvPr/>
        </p:nvCxnSpPr>
        <p:spPr>
          <a:xfrm>
            <a:off x="2237015" y="2739676"/>
            <a:ext cx="34562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 name="Прямая со стрелкой 8"/>
          <p:cNvCxnSpPr>
            <a:stCxn id="7" idx="2"/>
            <a:endCxn id="6" idx="0"/>
          </p:cNvCxnSpPr>
          <p:nvPr/>
        </p:nvCxnSpPr>
        <p:spPr>
          <a:xfrm rot="5400000">
            <a:off x="3092908" y="2118633"/>
            <a:ext cx="514347"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8" name="Прямоугольник 17"/>
          <p:cNvSpPr/>
          <p:nvPr/>
        </p:nvSpPr>
        <p:spPr>
          <a:xfrm>
            <a:off x="473532" y="3513373"/>
            <a:ext cx="1747154" cy="729326"/>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Руководитель проекта 2</a:t>
            </a:r>
          </a:p>
        </p:txBody>
      </p:sp>
      <p:sp>
        <p:nvSpPr>
          <p:cNvPr id="19" name="Прямоугольник 18"/>
          <p:cNvSpPr/>
          <p:nvPr/>
        </p:nvSpPr>
        <p:spPr>
          <a:xfrm>
            <a:off x="473532" y="4844152"/>
            <a:ext cx="1747154" cy="729326"/>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Руководитель проекта </a:t>
            </a:r>
            <a:r>
              <a:rPr lang="en-US" dirty="0" smtClean="0"/>
              <a:t>n</a:t>
            </a:r>
            <a:endParaRPr lang="ru-RU" dirty="0" smtClean="0"/>
          </a:p>
        </p:txBody>
      </p:sp>
      <p:sp>
        <p:nvSpPr>
          <p:cNvPr id="31" name="Прямоугольник 30"/>
          <p:cNvSpPr/>
          <p:nvPr/>
        </p:nvSpPr>
        <p:spPr>
          <a:xfrm>
            <a:off x="4623711" y="2375807"/>
            <a:ext cx="1534883" cy="729326"/>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Исполнитель</a:t>
            </a:r>
          </a:p>
        </p:txBody>
      </p:sp>
      <p:sp>
        <p:nvSpPr>
          <p:cNvPr id="32" name="Прямоугольник 31"/>
          <p:cNvSpPr/>
          <p:nvPr/>
        </p:nvSpPr>
        <p:spPr>
          <a:xfrm>
            <a:off x="6991355" y="2375807"/>
            <a:ext cx="1534883" cy="729326"/>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Исполнитель</a:t>
            </a:r>
          </a:p>
        </p:txBody>
      </p:sp>
      <p:sp>
        <p:nvSpPr>
          <p:cNvPr id="35" name="Прямоугольник 34"/>
          <p:cNvSpPr/>
          <p:nvPr/>
        </p:nvSpPr>
        <p:spPr>
          <a:xfrm>
            <a:off x="4446819" y="1115804"/>
            <a:ext cx="1888667" cy="745656"/>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Функциональный руководитель 2</a:t>
            </a:r>
          </a:p>
        </p:txBody>
      </p:sp>
      <p:sp>
        <p:nvSpPr>
          <p:cNvPr id="36" name="Прямоугольник 35"/>
          <p:cNvSpPr/>
          <p:nvPr/>
        </p:nvSpPr>
        <p:spPr>
          <a:xfrm>
            <a:off x="6814463" y="1115804"/>
            <a:ext cx="1888667" cy="745656"/>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Функциональный руководитель </a:t>
            </a:r>
            <a:r>
              <a:rPr lang="en-US" dirty="0" smtClean="0"/>
              <a:t>m</a:t>
            </a:r>
            <a:endParaRPr lang="ru-RU" dirty="0" smtClean="0"/>
          </a:p>
        </p:txBody>
      </p:sp>
      <p:cxnSp>
        <p:nvCxnSpPr>
          <p:cNvPr id="42" name="Прямая со стрелкой 41"/>
          <p:cNvCxnSpPr>
            <a:stCxn id="35" idx="2"/>
            <a:endCxn id="31" idx="0"/>
          </p:cNvCxnSpPr>
          <p:nvPr/>
        </p:nvCxnSpPr>
        <p:spPr>
          <a:xfrm rot="5400000">
            <a:off x="5133980" y="2118633"/>
            <a:ext cx="514347"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8" name="Прямая со стрелкой 47"/>
          <p:cNvCxnSpPr>
            <a:stCxn id="36" idx="2"/>
            <a:endCxn id="32" idx="0"/>
          </p:cNvCxnSpPr>
          <p:nvPr/>
        </p:nvCxnSpPr>
        <p:spPr>
          <a:xfrm rot="5400000">
            <a:off x="7501624" y="2118633"/>
            <a:ext cx="514347"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7" name="Прямоугольник 56"/>
          <p:cNvSpPr/>
          <p:nvPr/>
        </p:nvSpPr>
        <p:spPr>
          <a:xfrm>
            <a:off x="2582639" y="3513373"/>
            <a:ext cx="1534883" cy="729326"/>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Исполнитель</a:t>
            </a:r>
          </a:p>
        </p:txBody>
      </p:sp>
      <p:sp>
        <p:nvSpPr>
          <p:cNvPr id="58" name="Прямоугольник 57"/>
          <p:cNvSpPr/>
          <p:nvPr/>
        </p:nvSpPr>
        <p:spPr>
          <a:xfrm>
            <a:off x="4623711" y="3513373"/>
            <a:ext cx="1534883" cy="729326"/>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Исполнитель</a:t>
            </a:r>
          </a:p>
        </p:txBody>
      </p:sp>
      <p:sp>
        <p:nvSpPr>
          <p:cNvPr id="59" name="Прямоугольник 58"/>
          <p:cNvSpPr/>
          <p:nvPr/>
        </p:nvSpPr>
        <p:spPr>
          <a:xfrm>
            <a:off x="6991355" y="3513373"/>
            <a:ext cx="1534883" cy="729326"/>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Исполнитель</a:t>
            </a:r>
          </a:p>
        </p:txBody>
      </p:sp>
      <p:sp>
        <p:nvSpPr>
          <p:cNvPr id="60" name="Прямоугольник 59"/>
          <p:cNvSpPr/>
          <p:nvPr/>
        </p:nvSpPr>
        <p:spPr>
          <a:xfrm>
            <a:off x="2582639" y="4844152"/>
            <a:ext cx="1534883" cy="729326"/>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Исполнитель</a:t>
            </a:r>
          </a:p>
        </p:txBody>
      </p:sp>
      <p:sp>
        <p:nvSpPr>
          <p:cNvPr id="61" name="Прямоугольник 60"/>
          <p:cNvSpPr/>
          <p:nvPr/>
        </p:nvSpPr>
        <p:spPr>
          <a:xfrm>
            <a:off x="4623711" y="4844152"/>
            <a:ext cx="1534883" cy="729326"/>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Исполнитель</a:t>
            </a:r>
          </a:p>
        </p:txBody>
      </p:sp>
      <p:sp>
        <p:nvSpPr>
          <p:cNvPr id="62" name="Прямоугольник 61"/>
          <p:cNvSpPr/>
          <p:nvPr/>
        </p:nvSpPr>
        <p:spPr>
          <a:xfrm>
            <a:off x="6991355" y="4844152"/>
            <a:ext cx="1534883" cy="729326"/>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Исполнитель</a:t>
            </a:r>
          </a:p>
        </p:txBody>
      </p:sp>
      <p:cxnSp>
        <p:nvCxnSpPr>
          <p:cNvPr id="64" name="Прямая со стрелкой 63"/>
          <p:cNvCxnSpPr/>
          <p:nvPr/>
        </p:nvCxnSpPr>
        <p:spPr>
          <a:xfrm>
            <a:off x="2220686" y="3877242"/>
            <a:ext cx="361953"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7" name="Прямая со стрелкой 66"/>
          <p:cNvCxnSpPr/>
          <p:nvPr/>
        </p:nvCxnSpPr>
        <p:spPr>
          <a:xfrm>
            <a:off x="2220686" y="5208021"/>
            <a:ext cx="361953"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9" name="Прямая со стрелкой 68"/>
          <p:cNvCxnSpPr/>
          <p:nvPr/>
        </p:nvCxnSpPr>
        <p:spPr>
          <a:xfrm>
            <a:off x="4117522" y="2739676"/>
            <a:ext cx="506189"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1" name="Прямая со стрелкой 70"/>
          <p:cNvCxnSpPr/>
          <p:nvPr/>
        </p:nvCxnSpPr>
        <p:spPr>
          <a:xfrm>
            <a:off x="4117522" y="3877242"/>
            <a:ext cx="506189"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3" name="Прямая со стрелкой 72"/>
          <p:cNvCxnSpPr/>
          <p:nvPr/>
        </p:nvCxnSpPr>
        <p:spPr>
          <a:xfrm>
            <a:off x="4117522" y="5208021"/>
            <a:ext cx="506189"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5" name="Прямая со стрелкой 74"/>
          <p:cNvCxnSpPr>
            <a:stCxn id="31" idx="3"/>
            <a:endCxn id="32" idx="1"/>
          </p:cNvCxnSpPr>
          <p:nvPr/>
        </p:nvCxnSpPr>
        <p:spPr>
          <a:xfrm>
            <a:off x="6158594" y="2740470"/>
            <a:ext cx="832761"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7" name="Прямая со стрелкой 76"/>
          <p:cNvCxnSpPr/>
          <p:nvPr/>
        </p:nvCxnSpPr>
        <p:spPr>
          <a:xfrm>
            <a:off x="6158594" y="3877242"/>
            <a:ext cx="832761"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9" name="Прямая со стрелкой 78"/>
          <p:cNvCxnSpPr/>
          <p:nvPr/>
        </p:nvCxnSpPr>
        <p:spPr>
          <a:xfrm>
            <a:off x="6158594" y="5208021"/>
            <a:ext cx="832761"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1" name="Прямая со стрелкой 80"/>
          <p:cNvCxnSpPr/>
          <p:nvPr/>
        </p:nvCxnSpPr>
        <p:spPr>
          <a:xfrm rot="5400000">
            <a:off x="7560124" y="3295641"/>
            <a:ext cx="397345"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3" name="Прямая со стрелкой 82"/>
          <p:cNvCxnSpPr/>
          <p:nvPr/>
        </p:nvCxnSpPr>
        <p:spPr>
          <a:xfrm rot="5400000">
            <a:off x="7453988" y="4528448"/>
            <a:ext cx="609617"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5" name="Прямая со стрелкой 84"/>
          <p:cNvCxnSpPr/>
          <p:nvPr/>
        </p:nvCxnSpPr>
        <p:spPr>
          <a:xfrm rot="5400000">
            <a:off x="3143243" y="3320134"/>
            <a:ext cx="41367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7" name="Прямая со стрелкой 86"/>
          <p:cNvCxnSpPr/>
          <p:nvPr/>
        </p:nvCxnSpPr>
        <p:spPr>
          <a:xfrm rot="5400000">
            <a:off x="5184315" y="3320134"/>
            <a:ext cx="41367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9" name="Прямая со стрелкой 88"/>
          <p:cNvCxnSpPr/>
          <p:nvPr/>
        </p:nvCxnSpPr>
        <p:spPr>
          <a:xfrm rot="5400000">
            <a:off x="3053436" y="4552941"/>
            <a:ext cx="59328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1" name="Прямая со стрелкой 90"/>
          <p:cNvCxnSpPr/>
          <p:nvPr/>
        </p:nvCxnSpPr>
        <p:spPr>
          <a:xfrm rot="5400000">
            <a:off x="5094508" y="4552941"/>
            <a:ext cx="59328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Процессная структура</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36</a:t>
            </a:fld>
            <a:endParaRPr lang="ru-RU"/>
          </a:p>
        </p:txBody>
      </p:sp>
      <p:sp>
        <p:nvSpPr>
          <p:cNvPr id="4" name="Прямоугольник 3"/>
          <p:cNvSpPr/>
          <p:nvPr/>
        </p:nvSpPr>
        <p:spPr>
          <a:xfrm>
            <a:off x="617771" y="2111844"/>
            <a:ext cx="2060115" cy="761983"/>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Бизнес-процесс верхнего уровня</a:t>
            </a:r>
          </a:p>
        </p:txBody>
      </p:sp>
      <p:sp>
        <p:nvSpPr>
          <p:cNvPr id="6" name="Прямоугольник 5"/>
          <p:cNvSpPr/>
          <p:nvPr/>
        </p:nvSpPr>
        <p:spPr>
          <a:xfrm>
            <a:off x="625937" y="4544802"/>
            <a:ext cx="2045774" cy="647684"/>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Работа</a:t>
            </a:r>
          </a:p>
        </p:txBody>
      </p:sp>
      <p:sp>
        <p:nvSpPr>
          <p:cNvPr id="9" name="Прямоугольник 8"/>
          <p:cNvSpPr/>
          <p:nvPr/>
        </p:nvSpPr>
        <p:spPr>
          <a:xfrm>
            <a:off x="617771" y="3336487"/>
            <a:ext cx="2060115" cy="761983"/>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Бизнес-процесс нижнего уровня</a:t>
            </a:r>
          </a:p>
        </p:txBody>
      </p:sp>
      <p:sp>
        <p:nvSpPr>
          <p:cNvPr id="10" name="Прямоугольник 9"/>
          <p:cNvSpPr/>
          <p:nvPr/>
        </p:nvSpPr>
        <p:spPr>
          <a:xfrm>
            <a:off x="625937" y="5655145"/>
            <a:ext cx="2045774" cy="647684"/>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Операция</a:t>
            </a:r>
          </a:p>
        </p:txBody>
      </p:sp>
      <p:sp>
        <p:nvSpPr>
          <p:cNvPr id="11" name="Стрелка вниз 10"/>
          <p:cNvSpPr/>
          <p:nvPr/>
        </p:nvSpPr>
        <p:spPr>
          <a:xfrm>
            <a:off x="1341668" y="2906486"/>
            <a:ext cx="616603" cy="391886"/>
          </a:xfrm>
          <a:prstGeom prst="downArrow">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ru-RU" dirty="0" smtClean="0"/>
          </a:p>
        </p:txBody>
      </p:sp>
      <p:sp>
        <p:nvSpPr>
          <p:cNvPr id="12" name="Стрелка вниз 11"/>
          <p:cNvSpPr/>
          <p:nvPr/>
        </p:nvSpPr>
        <p:spPr>
          <a:xfrm>
            <a:off x="1341668" y="4131129"/>
            <a:ext cx="616603" cy="391886"/>
          </a:xfrm>
          <a:prstGeom prst="downArrow">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ru-RU" dirty="0" smtClean="0"/>
          </a:p>
        </p:txBody>
      </p:sp>
      <p:sp>
        <p:nvSpPr>
          <p:cNvPr id="13" name="Стрелка вниз 12"/>
          <p:cNvSpPr/>
          <p:nvPr/>
        </p:nvSpPr>
        <p:spPr>
          <a:xfrm>
            <a:off x="1341668" y="5225144"/>
            <a:ext cx="616603" cy="391886"/>
          </a:xfrm>
          <a:prstGeom prst="downArrow">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ru-RU" dirty="0" smtClean="0"/>
          </a:p>
        </p:txBody>
      </p:sp>
      <p:sp>
        <p:nvSpPr>
          <p:cNvPr id="14" name="TextBox 13"/>
          <p:cNvSpPr txBox="1"/>
          <p:nvPr/>
        </p:nvSpPr>
        <p:spPr>
          <a:xfrm>
            <a:off x="3641273" y="1747157"/>
            <a:ext cx="4669971" cy="1938992"/>
          </a:xfrm>
          <a:prstGeom prst="rect">
            <a:avLst/>
          </a:prstGeom>
          <a:noFill/>
        </p:spPr>
        <p:txBody>
          <a:bodyPr wrap="square" rtlCol="0">
            <a:spAutoFit/>
          </a:bodyPr>
          <a:lstStyle/>
          <a:p>
            <a:pPr algn="just">
              <a:spcBef>
                <a:spcPts val="600"/>
              </a:spcBef>
            </a:pPr>
            <a:r>
              <a:rPr lang="ru-RU" sz="2000" dirty="0" smtClean="0"/>
              <a:t>Бизнес-процесс:</a:t>
            </a:r>
          </a:p>
          <a:p>
            <a:pPr marL="179388" indent="-179388" algn="just">
              <a:spcBef>
                <a:spcPts val="600"/>
              </a:spcBef>
              <a:buFont typeface="Arial" pitchFamily="34" charset="0"/>
              <a:buChar char="•"/>
            </a:pPr>
            <a:r>
              <a:rPr lang="ru-RU" sz="2000" dirty="0" smtClean="0"/>
              <a:t>входы</a:t>
            </a:r>
          </a:p>
          <a:p>
            <a:pPr marL="179388" indent="-179388" algn="just">
              <a:spcBef>
                <a:spcPts val="600"/>
              </a:spcBef>
              <a:buFont typeface="Arial" pitchFamily="34" charset="0"/>
              <a:buChar char="•"/>
            </a:pPr>
            <a:r>
              <a:rPr lang="ru-RU" sz="2000" dirty="0" smtClean="0"/>
              <a:t>выходы</a:t>
            </a:r>
          </a:p>
          <a:p>
            <a:pPr marL="179388" indent="-179388" algn="just">
              <a:spcBef>
                <a:spcPts val="600"/>
              </a:spcBef>
              <a:buFont typeface="Arial" pitchFamily="34" charset="0"/>
              <a:buChar char="•"/>
            </a:pPr>
            <a:r>
              <a:rPr lang="ru-RU" sz="2000" dirty="0" smtClean="0"/>
              <a:t>исполнитель</a:t>
            </a:r>
          </a:p>
          <a:p>
            <a:pPr marL="179388" indent="-179388" algn="just">
              <a:spcBef>
                <a:spcPts val="600"/>
              </a:spcBef>
              <a:buFont typeface="Arial" pitchFamily="34" charset="0"/>
              <a:buChar char="•"/>
            </a:pPr>
            <a:r>
              <a:rPr lang="ru-RU" sz="2000" dirty="0" smtClean="0"/>
              <a:t>руководитель (ответственное лицо)</a:t>
            </a:r>
          </a:p>
        </p:txBody>
      </p:sp>
      <p:sp>
        <p:nvSpPr>
          <p:cNvPr id="15" name="Прямоугольник 14"/>
          <p:cNvSpPr/>
          <p:nvPr/>
        </p:nvSpPr>
        <p:spPr>
          <a:xfrm>
            <a:off x="3671215" y="5116302"/>
            <a:ext cx="1292671" cy="720000"/>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Бизнес-процесс</a:t>
            </a:r>
          </a:p>
        </p:txBody>
      </p:sp>
      <p:sp>
        <p:nvSpPr>
          <p:cNvPr id="16" name="Прямоугольник 15"/>
          <p:cNvSpPr/>
          <p:nvPr/>
        </p:nvSpPr>
        <p:spPr>
          <a:xfrm>
            <a:off x="5369387" y="5116302"/>
            <a:ext cx="1292671" cy="720000"/>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Бизнес-процесс</a:t>
            </a:r>
          </a:p>
        </p:txBody>
      </p:sp>
      <p:sp>
        <p:nvSpPr>
          <p:cNvPr id="17" name="Прямоугольник 16"/>
          <p:cNvSpPr/>
          <p:nvPr/>
        </p:nvSpPr>
        <p:spPr>
          <a:xfrm>
            <a:off x="7083886" y="5116302"/>
            <a:ext cx="1292671" cy="720000"/>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ru-RU" dirty="0" smtClean="0"/>
              <a:t>Бизнес-процесс</a:t>
            </a:r>
          </a:p>
        </p:txBody>
      </p:sp>
      <p:cxnSp>
        <p:nvCxnSpPr>
          <p:cNvPr id="19" name="Прямая со стрелкой 18"/>
          <p:cNvCxnSpPr>
            <a:stCxn id="15" idx="3"/>
            <a:endCxn id="16" idx="1"/>
          </p:cNvCxnSpPr>
          <p:nvPr/>
        </p:nvCxnSpPr>
        <p:spPr>
          <a:xfrm>
            <a:off x="4963886" y="5476302"/>
            <a:ext cx="405501"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1" name="Прямая со стрелкой 20"/>
          <p:cNvCxnSpPr>
            <a:stCxn id="16" idx="3"/>
            <a:endCxn id="17" idx="1"/>
          </p:cNvCxnSpPr>
          <p:nvPr/>
        </p:nvCxnSpPr>
        <p:spPr>
          <a:xfrm>
            <a:off x="6662058" y="5476302"/>
            <a:ext cx="42182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Прямая со стрелкой 22"/>
          <p:cNvCxnSpPr>
            <a:stCxn id="17" idx="3"/>
          </p:cNvCxnSpPr>
          <p:nvPr/>
        </p:nvCxnSpPr>
        <p:spPr>
          <a:xfrm>
            <a:off x="8376557" y="5476302"/>
            <a:ext cx="538843"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Прямая со стрелкой 23"/>
          <p:cNvCxnSpPr>
            <a:endCxn id="15" idx="1"/>
          </p:cNvCxnSpPr>
          <p:nvPr/>
        </p:nvCxnSpPr>
        <p:spPr>
          <a:xfrm flipV="1">
            <a:off x="3037115" y="5476302"/>
            <a:ext cx="6341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3" name="TextBox 42"/>
          <p:cNvSpPr txBox="1"/>
          <p:nvPr/>
        </p:nvSpPr>
        <p:spPr>
          <a:xfrm>
            <a:off x="604157" y="1649185"/>
            <a:ext cx="2073728" cy="400110"/>
          </a:xfrm>
          <a:prstGeom prst="rect">
            <a:avLst/>
          </a:prstGeom>
          <a:noFill/>
        </p:spPr>
        <p:txBody>
          <a:bodyPr wrap="square" rtlCol="0">
            <a:spAutoFit/>
          </a:bodyPr>
          <a:lstStyle/>
          <a:p>
            <a:pPr algn="just">
              <a:spcBef>
                <a:spcPts val="1200"/>
              </a:spcBef>
            </a:pPr>
            <a:r>
              <a:rPr lang="ru-RU" sz="2000" b="1" i="1" dirty="0" smtClean="0"/>
              <a:t>вертикальная</a:t>
            </a:r>
          </a:p>
        </p:txBody>
      </p:sp>
      <p:sp>
        <p:nvSpPr>
          <p:cNvPr id="44" name="TextBox 43"/>
          <p:cNvSpPr txBox="1"/>
          <p:nvPr/>
        </p:nvSpPr>
        <p:spPr>
          <a:xfrm>
            <a:off x="3233055" y="4588328"/>
            <a:ext cx="2073728" cy="400110"/>
          </a:xfrm>
          <a:prstGeom prst="rect">
            <a:avLst/>
          </a:prstGeom>
          <a:noFill/>
        </p:spPr>
        <p:txBody>
          <a:bodyPr wrap="square" rtlCol="0">
            <a:spAutoFit/>
          </a:bodyPr>
          <a:lstStyle/>
          <a:p>
            <a:pPr algn="just">
              <a:spcBef>
                <a:spcPts val="1200"/>
              </a:spcBef>
            </a:pPr>
            <a:r>
              <a:rPr lang="ru-RU" sz="2000" b="1" i="1" dirty="0" smtClean="0"/>
              <a:t>горизонтальная</a:t>
            </a:r>
          </a:p>
        </p:txBody>
      </p:sp>
      <p:sp>
        <p:nvSpPr>
          <p:cNvPr id="45" name="Прямоугольник 44"/>
          <p:cNvSpPr/>
          <p:nvPr/>
        </p:nvSpPr>
        <p:spPr>
          <a:xfrm>
            <a:off x="604157" y="681922"/>
            <a:ext cx="7935685" cy="923330"/>
          </a:xfrm>
          <a:prstGeom prst="rect">
            <a:avLst/>
          </a:prstGeom>
        </p:spPr>
        <p:txBody>
          <a:bodyPr wrap="square">
            <a:spAutoFit/>
          </a:bodyPr>
          <a:lstStyle/>
          <a:p>
            <a:pPr algn="just">
              <a:spcBef>
                <a:spcPts val="1200"/>
              </a:spcBef>
            </a:pPr>
            <a:r>
              <a:rPr lang="ru-RU" b="1" dirty="0" smtClean="0"/>
              <a:t>Процессный подход </a:t>
            </a:r>
            <a:r>
              <a:rPr lang="ru-RU" dirty="0" smtClean="0"/>
              <a:t>– любая деятельность, или комплекс деятельности, в которой используются ресурсы для преобразования входов в выходы, может рассматриваться как процесс. (</a:t>
            </a:r>
            <a:r>
              <a:rPr lang="ru-RU" b="1" i="1" dirty="0" smtClean="0"/>
              <a:t>ISO 9000</a:t>
            </a:r>
            <a:r>
              <a:rPr lang="ru-RU" dirty="0" smtClean="0"/>
              <a:t>)</a:t>
            </a:r>
            <a:endParaRPr lang="ru-RU"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Иерархия бизнес-процессов</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37</a:t>
            </a:fld>
            <a:endParaRPr lang="ru-RU"/>
          </a:p>
        </p:txBody>
      </p:sp>
      <p:sp>
        <p:nvSpPr>
          <p:cNvPr id="4" name="Прямоугольник 3"/>
          <p:cNvSpPr/>
          <p:nvPr/>
        </p:nvSpPr>
        <p:spPr>
          <a:xfrm>
            <a:off x="3244936" y="785794"/>
            <a:ext cx="2071702" cy="7143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b="1" dirty="0" smtClean="0"/>
              <a:t>Основная деятельность</a:t>
            </a:r>
            <a:endParaRPr lang="ru-RU" b="1" dirty="0"/>
          </a:p>
        </p:txBody>
      </p:sp>
      <p:sp>
        <p:nvSpPr>
          <p:cNvPr id="5" name="Прямоугольник 4"/>
          <p:cNvSpPr/>
          <p:nvPr/>
        </p:nvSpPr>
        <p:spPr>
          <a:xfrm>
            <a:off x="770661" y="2000240"/>
            <a:ext cx="1928826" cy="7143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smtClean="0"/>
              <a:t>Операционные процессы</a:t>
            </a:r>
            <a:endParaRPr lang="ru-RU" dirty="0"/>
          </a:p>
        </p:txBody>
      </p:sp>
      <p:sp>
        <p:nvSpPr>
          <p:cNvPr id="6" name="Прямоугольник 5"/>
          <p:cNvSpPr/>
          <p:nvPr/>
        </p:nvSpPr>
        <p:spPr>
          <a:xfrm>
            <a:off x="3316373" y="1986793"/>
            <a:ext cx="1928826" cy="7143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smtClean="0"/>
              <a:t>Управленческие процессы</a:t>
            </a:r>
            <a:endParaRPr lang="ru-RU" dirty="0"/>
          </a:p>
        </p:txBody>
      </p:sp>
      <p:sp>
        <p:nvSpPr>
          <p:cNvPr id="7" name="Прямоугольник 6"/>
          <p:cNvSpPr/>
          <p:nvPr/>
        </p:nvSpPr>
        <p:spPr>
          <a:xfrm>
            <a:off x="5786446" y="2000240"/>
            <a:ext cx="1928826" cy="7143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smtClean="0"/>
              <a:t>Обеспечивающие</a:t>
            </a:r>
          </a:p>
          <a:p>
            <a:pPr algn="ctr"/>
            <a:r>
              <a:rPr lang="ru-RU" dirty="0" smtClean="0"/>
              <a:t>процессы</a:t>
            </a:r>
            <a:endParaRPr lang="ru-RU" dirty="0"/>
          </a:p>
        </p:txBody>
      </p:sp>
      <p:cxnSp>
        <p:nvCxnSpPr>
          <p:cNvPr id="9" name="Прямая соединительная линия 8"/>
          <p:cNvCxnSpPr>
            <a:stCxn id="4" idx="2"/>
            <a:endCxn id="6" idx="0"/>
          </p:cNvCxnSpPr>
          <p:nvPr/>
        </p:nvCxnSpPr>
        <p:spPr>
          <a:xfrm rot="5400000">
            <a:off x="4037478" y="1743483"/>
            <a:ext cx="486619" cy="1"/>
          </a:xfrm>
          <a:prstGeom prst="line">
            <a:avLst/>
          </a:prstGeom>
        </p:spPr>
        <p:style>
          <a:lnRef idx="2">
            <a:schemeClr val="dk1"/>
          </a:lnRef>
          <a:fillRef idx="1">
            <a:schemeClr val="lt1"/>
          </a:fillRef>
          <a:effectRef idx="0">
            <a:schemeClr val="dk1"/>
          </a:effectRef>
          <a:fontRef idx="minor">
            <a:schemeClr val="dk1"/>
          </a:fontRef>
        </p:style>
      </p:cxnSp>
      <p:cxnSp>
        <p:nvCxnSpPr>
          <p:cNvPr id="11" name="Соединительная линия уступом 10"/>
          <p:cNvCxnSpPr>
            <a:stCxn id="4" idx="2"/>
            <a:endCxn id="5" idx="0"/>
          </p:cNvCxnSpPr>
          <p:nvPr/>
        </p:nvCxnSpPr>
        <p:spPr>
          <a:xfrm rot="5400000">
            <a:off x="2757898" y="477351"/>
            <a:ext cx="500066" cy="2545713"/>
          </a:xfrm>
          <a:prstGeom prst="bentConnector3">
            <a:avLst>
              <a:gd name="adj1" fmla="val 50000"/>
            </a:avLst>
          </a:prstGeom>
        </p:spPr>
        <p:style>
          <a:lnRef idx="2">
            <a:schemeClr val="dk1"/>
          </a:lnRef>
          <a:fillRef idx="1">
            <a:schemeClr val="lt1"/>
          </a:fillRef>
          <a:effectRef idx="0">
            <a:schemeClr val="dk1"/>
          </a:effectRef>
          <a:fontRef idx="minor">
            <a:schemeClr val="dk1"/>
          </a:fontRef>
        </p:style>
      </p:cxnSp>
      <p:cxnSp>
        <p:nvCxnSpPr>
          <p:cNvPr id="13" name="Соединительная линия уступом 12"/>
          <p:cNvCxnSpPr>
            <a:stCxn id="4" idx="2"/>
            <a:endCxn id="7" idx="0"/>
          </p:cNvCxnSpPr>
          <p:nvPr/>
        </p:nvCxnSpPr>
        <p:spPr>
          <a:xfrm rot="16200000" flipH="1">
            <a:off x="5265790" y="515171"/>
            <a:ext cx="500066" cy="2470072"/>
          </a:xfrm>
          <a:prstGeom prst="bentConnector3">
            <a:avLst>
              <a:gd name="adj1" fmla="val 50000"/>
            </a:avLst>
          </a:prstGeom>
        </p:spPr>
        <p:style>
          <a:lnRef idx="2">
            <a:schemeClr val="dk1"/>
          </a:lnRef>
          <a:fillRef idx="1">
            <a:schemeClr val="lt1"/>
          </a:fillRef>
          <a:effectRef idx="0">
            <a:schemeClr val="dk1"/>
          </a:effectRef>
          <a:fontRef idx="minor">
            <a:schemeClr val="dk1"/>
          </a:fontRef>
        </p:style>
      </p:cxnSp>
      <p:sp>
        <p:nvSpPr>
          <p:cNvPr id="15" name="Скругленный прямоугольник 14"/>
          <p:cNvSpPr/>
          <p:nvPr/>
        </p:nvSpPr>
        <p:spPr>
          <a:xfrm>
            <a:off x="1413602" y="3071810"/>
            <a:ext cx="1813691" cy="58579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smtClean="0">
                <a:solidFill>
                  <a:sysClr val="windowText" lastClr="000000"/>
                </a:solidFill>
              </a:rPr>
              <a:t>Закупки</a:t>
            </a:r>
            <a:endParaRPr lang="ru-RU" dirty="0">
              <a:solidFill>
                <a:sysClr val="windowText" lastClr="000000"/>
              </a:solidFill>
            </a:endParaRPr>
          </a:p>
        </p:txBody>
      </p:sp>
      <p:sp>
        <p:nvSpPr>
          <p:cNvPr id="17" name="Скругленный прямоугольник 16"/>
          <p:cNvSpPr/>
          <p:nvPr/>
        </p:nvSpPr>
        <p:spPr>
          <a:xfrm>
            <a:off x="1413602" y="3802162"/>
            <a:ext cx="1840586" cy="60847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smtClean="0">
                <a:solidFill>
                  <a:sysClr val="windowText" lastClr="000000"/>
                </a:solidFill>
              </a:rPr>
              <a:t>Складирование</a:t>
            </a:r>
            <a:endParaRPr lang="ru-RU" dirty="0">
              <a:solidFill>
                <a:sysClr val="windowText" lastClr="000000"/>
              </a:solidFill>
            </a:endParaRPr>
          </a:p>
        </p:txBody>
      </p:sp>
      <p:sp>
        <p:nvSpPr>
          <p:cNvPr id="18" name="Скругленный прямоугольник 17"/>
          <p:cNvSpPr/>
          <p:nvPr/>
        </p:nvSpPr>
        <p:spPr>
          <a:xfrm>
            <a:off x="1413602" y="5572140"/>
            <a:ext cx="1840585" cy="71438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smtClean="0">
                <a:solidFill>
                  <a:schemeClr val="tx1"/>
                </a:solidFill>
              </a:rPr>
              <a:t>Продажа</a:t>
            </a:r>
            <a:endParaRPr lang="ru-RU" dirty="0">
              <a:solidFill>
                <a:schemeClr val="tx1"/>
              </a:solidFill>
            </a:endParaRPr>
          </a:p>
        </p:txBody>
      </p:sp>
      <p:cxnSp>
        <p:nvCxnSpPr>
          <p:cNvPr id="22" name="Shape 21"/>
          <p:cNvCxnSpPr>
            <a:endCxn id="15" idx="1"/>
          </p:cNvCxnSpPr>
          <p:nvPr/>
        </p:nvCxnSpPr>
        <p:spPr>
          <a:xfrm rot="16200000" flipH="1">
            <a:off x="909964" y="2861067"/>
            <a:ext cx="650086" cy="357190"/>
          </a:xfrm>
          <a:prstGeom prst="bentConnector2">
            <a:avLst/>
          </a:prstGeom>
          <a:ln>
            <a:tailEnd type="arrow"/>
          </a:ln>
        </p:spPr>
        <p:style>
          <a:lnRef idx="2">
            <a:schemeClr val="dk1"/>
          </a:lnRef>
          <a:fillRef idx="1">
            <a:schemeClr val="lt1"/>
          </a:fillRef>
          <a:effectRef idx="0">
            <a:schemeClr val="dk1"/>
          </a:effectRef>
          <a:fontRef idx="minor">
            <a:schemeClr val="dk1"/>
          </a:fontRef>
        </p:style>
      </p:cxnSp>
      <p:cxnSp>
        <p:nvCxnSpPr>
          <p:cNvPr id="26" name="Shape 25"/>
          <p:cNvCxnSpPr>
            <a:endCxn id="40" idx="1"/>
          </p:cNvCxnSpPr>
          <p:nvPr/>
        </p:nvCxnSpPr>
        <p:spPr>
          <a:xfrm rot="16200000" flipH="1">
            <a:off x="65961" y="3699216"/>
            <a:ext cx="2348481" cy="355766"/>
          </a:xfrm>
          <a:prstGeom prst="bentConnector2">
            <a:avLst/>
          </a:prstGeom>
          <a:ln>
            <a:tailEnd type="arrow"/>
          </a:ln>
        </p:spPr>
        <p:style>
          <a:lnRef idx="2">
            <a:schemeClr val="dk1"/>
          </a:lnRef>
          <a:fillRef idx="1">
            <a:schemeClr val="lt1"/>
          </a:fillRef>
          <a:effectRef idx="0">
            <a:schemeClr val="dk1"/>
          </a:effectRef>
          <a:fontRef idx="minor">
            <a:schemeClr val="dk1"/>
          </a:fontRef>
        </p:style>
      </p:cxnSp>
      <p:cxnSp>
        <p:nvCxnSpPr>
          <p:cNvPr id="28" name="Shape 27"/>
          <p:cNvCxnSpPr>
            <a:endCxn id="18" idx="1"/>
          </p:cNvCxnSpPr>
          <p:nvPr/>
        </p:nvCxnSpPr>
        <p:spPr>
          <a:xfrm rot="16200000" flipH="1">
            <a:off x="-372348" y="4143380"/>
            <a:ext cx="3214710" cy="357190"/>
          </a:xfrm>
          <a:prstGeom prst="bentConnector2">
            <a:avLst/>
          </a:prstGeom>
          <a:ln>
            <a:tailEnd type="arrow"/>
          </a:ln>
        </p:spPr>
        <p:style>
          <a:lnRef idx="2">
            <a:schemeClr val="dk1"/>
          </a:lnRef>
          <a:fillRef idx="1">
            <a:schemeClr val="lt1"/>
          </a:fillRef>
          <a:effectRef idx="0">
            <a:schemeClr val="dk1"/>
          </a:effectRef>
          <a:fontRef idx="minor">
            <a:schemeClr val="dk1"/>
          </a:fontRef>
        </p:style>
      </p:cxnSp>
      <p:sp>
        <p:nvSpPr>
          <p:cNvPr id="31" name="Скругленный прямоугольник 30"/>
          <p:cNvSpPr/>
          <p:nvPr/>
        </p:nvSpPr>
        <p:spPr>
          <a:xfrm>
            <a:off x="6500826" y="3071810"/>
            <a:ext cx="2143140" cy="42862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smtClean="0">
                <a:solidFill>
                  <a:sysClr val="windowText" lastClr="000000"/>
                </a:solidFill>
              </a:rPr>
              <a:t>Налоговый учет</a:t>
            </a:r>
            <a:endParaRPr lang="ru-RU" dirty="0">
              <a:solidFill>
                <a:sysClr val="windowText" lastClr="000000"/>
              </a:solidFill>
            </a:endParaRPr>
          </a:p>
        </p:txBody>
      </p:sp>
      <p:sp>
        <p:nvSpPr>
          <p:cNvPr id="32" name="Скругленный прямоугольник 31"/>
          <p:cNvSpPr/>
          <p:nvPr/>
        </p:nvSpPr>
        <p:spPr>
          <a:xfrm>
            <a:off x="6500826" y="3786190"/>
            <a:ext cx="2143140" cy="42862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smtClean="0">
                <a:solidFill>
                  <a:sysClr val="windowText" lastClr="000000"/>
                </a:solidFill>
              </a:rPr>
              <a:t>Бухгалтерский учет</a:t>
            </a:r>
            <a:endParaRPr lang="ru-RU" dirty="0">
              <a:solidFill>
                <a:sysClr val="windowText" lastClr="000000"/>
              </a:solidFill>
            </a:endParaRPr>
          </a:p>
        </p:txBody>
      </p:sp>
      <p:sp>
        <p:nvSpPr>
          <p:cNvPr id="33" name="Скругленный прямоугольник 32"/>
          <p:cNvSpPr/>
          <p:nvPr/>
        </p:nvSpPr>
        <p:spPr>
          <a:xfrm>
            <a:off x="6500826" y="4500570"/>
            <a:ext cx="2143140" cy="42862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smtClean="0">
                <a:solidFill>
                  <a:sysClr val="windowText" lastClr="000000"/>
                </a:solidFill>
              </a:rPr>
              <a:t>Юр. обеспечение</a:t>
            </a:r>
            <a:endParaRPr lang="ru-RU" dirty="0">
              <a:solidFill>
                <a:sysClr val="windowText" lastClr="000000"/>
              </a:solidFill>
            </a:endParaRPr>
          </a:p>
        </p:txBody>
      </p:sp>
      <p:sp>
        <p:nvSpPr>
          <p:cNvPr id="34" name="Скругленный прямоугольник 33"/>
          <p:cNvSpPr/>
          <p:nvPr/>
        </p:nvSpPr>
        <p:spPr>
          <a:xfrm>
            <a:off x="6500826" y="5214950"/>
            <a:ext cx="2143140" cy="42862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err="1" smtClean="0">
                <a:solidFill>
                  <a:sysClr val="windowText" lastClr="000000"/>
                </a:solidFill>
              </a:rPr>
              <a:t>Хоз</a:t>
            </a:r>
            <a:r>
              <a:rPr lang="ru-RU" dirty="0" smtClean="0">
                <a:solidFill>
                  <a:sysClr val="windowText" lastClr="000000"/>
                </a:solidFill>
              </a:rPr>
              <a:t>. обеспечение</a:t>
            </a:r>
            <a:endParaRPr lang="ru-RU" dirty="0">
              <a:solidFill>
                <a:sysClr val="windowText" lastClr="000000"/>
              </a:solidFill>
            </a:endParaRPr>
          </a:p>
        </p:txBody>
      </p:sp>
      <p:sp>
        <p:nvSpPr>
          <p:cNvPr id="35" name="Скругленный прямоугольник 34"/>
          <p:cNvSpPr/>
          <p:nvPr/>
        </p:nvSpPr>
        <p:spPr>
          <a:xfrm>
            <a:off x="6500826" y="5929330"/>
            <a:ext cx="2143140" cy="42862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err="1" smtClean="0">
                <a:solidFill>
                  <a:sysClr val="windowText" lastClr="000000"/>
                </a:solidFill>
              </a:rPr>
              <a:t>ИТ-обеспечение</a:t>
            </a:r>
            <a:endParaRPr lang="ru-RU" dirty="0">
              <a:solidFill>
                <a:sysClr val="windowText" lastClr="000000"/>
              </a:solidFill>
            </a:endParaRPr>
          </a:p>
        </p:txBody>
      </p:sp>
      <p:cxnSp>
        <p:nvCxnSpPr>
          <p:cNvPr id="36" name="Shape 35"/>
          <p:cNvCxnSpPr>
            <a:endCxn id="31" idx="1"/>
          </p:cNvCxnSpPr>
          <p:nvPr/>
        </p:nvCxnSpPr>
        <p:spPr>
          <a:xfrm rot="16200000" flipH="1">
            <a:off x="6000760" y="2786058"/>
            <a:ext cx="571504" cy="428628"/>
          </a:xfrm>
          <a:prstGeom prst="bentConnector2">
            <a:avLst/>
          </a:prstGeom>
          <a:ln>
            <a:tailEnd type="arrow"/>
          </a:ln>
        </p:spPr>
        <p:style>
          <a:lnRef idx="2">
            <a:schemeClr val="dk1"/>
          </a:lnRef>
          <a:fillRef idx="1">
            <a:schemeClr val="lt1"/>
          </a:fillRef>
          <a:effectRef idx="0">
            <a:schemeClr val="dk1"/>
          </a:effectRef>
          <a:fontRef idx="minor">
            <a:schemeClr val="dk1"/>
          </a:fontRef>
        </p:style>
      </p:cxnSp>
      <p:cxnSp>
        <p:nvCxnSpPr>
          <p:cNvPr id="39" name="Shape 38"/>
          <p:cNvCxnSpPr>
            <a:endCxn id="32" idx="1"/>
          </p:cNvCxnSpPr>
          <p:nvPr/>
        </p:nvCxnSpPr>
        <p:spPr>
          <a:xfrm rot="16200000" flipH="1">
            <a:off x="5643570" y="3143248"/>
            <a:ext cx="1285884" cy="428628"/>
          </a:xfrm>
          <a:prstGeom prst="bentConnector2">
            <a:avLst/>
          </a:prstGeom>
          <a:ln>
            <a:tailEnd type="arrow"/>
          </a:ln>
        </p:spPr>
        <p:style>
          <a:lnRef idx="2">
            <a:schemeClr val="dk1"/>
          </a:lnRef>
          <a:fillRef idx="1">
            <a:schemeClr val="lt1"/>
          </a:fillRef>
          <a:effectRef idx="0">
            <a:schemeClr val="dk1"/>
          </a:effectRef>
          <a:fontRef idx="minor">
            <a:schemeClr val="dk1"/>
          </a:fontRef>
        </p:style>
      </p:cxnSp>
      <p:cxnSp>
        <p:nvCxnSpPr>
          <p:cNvPr id="42" name="Shape 41"/>
          <p:cNvCxnSpPr>
            <a:endCxn id="33" idx="1"/>
          </p:cNvCxnSpPr>
          <p:nvPr/>
        </p:nvCxnSpPr>
        <p:spPr>
          <a:xfrm rot="16200000" flipH="1">
            <a:off x="5500694" y="3714752"/>
            <a:ext cx="1571636" cy="428628"/>
          </a:xfrm>
          <a:prstGeom prst="bentConnector2">
            <a:avLst/>
          </a:prstGeom>
          <a:ln>
            <a:tailEnd type="arrow"/>
          </a:ln>
        </p:spPr>
        <p:style>
          <a:lnRef idx="2">
            <a:schemeClr val="dk1"/>
          </a:lnRef>
          <a:fillRef idx="1">
            <a:schemeClr val="lt1"/>
          </a:fillRef>
          <a:effectRef idx="0">
            <a:schemeClr val="dk1"/>
          </a:effectRef>
          <a:fontRef idx="minor">
            <a:schemeClr val="dk1"/>
          </a:fontRef>
        </p:style>
      </p:cxnSp>
      <p:cxnSp>
        <p:nvCxnSpPr>
          <p:cNvPr id="45" name="Shape 44"/>
          <p:cNvCxnSpPr>
            <a:endCxn id="34" idx="1"/>
          </p:cNvCxnSpPr>
          <p:nvPr/>
        </p:nvCxnSpPr>
        <p:spPr>
          <a:xfrm rot="16200000" flipH="1">
            <a:off x="5250661" y="4179099"/>
            <a:ext cx="2071702" cy="428628"/>
          </a:xfrm>
          <a:prstGeom prst="bentConnector2">
            <a:avLst/>
          </a:prstGeom>
          <a:ln>
            <a:tailEnd type="arrow"/>
          </a:ln>
        </p:spPr>
        <p:style>
          <a:lnRef idx="2">
            <a:schemeClr val="dk1"/>
          </a:lnRef>
          <a:fillRef idx="1">
            <a:schemeClr val="lt1"/>
          </a:fillRef>
          <a:effectRef idx="0">
            <a:schemeClr val="dk1"/>
          </a:effectRef>
          <a:fontRef idx="minor">
            <a:schemeClr val="dk1"/>
          </a:fontRef>
        </p:style>
      </p:cxnSp>
      <p:cxnSp>
        <p:nvCxnSpPr>
          <p:cNvPr id="48" name="Shape 47"/>
          <p:cNvCxnSpPr>
            <a:endCxn id="35" idx="1"/>
          </p:cNvCxnSpPr>
          <p:nvPr/>
        </p:nvCxnSpPr>
        <p:spPr>
          <a:xfrm rot="16200000" flipH="1">
            <a:off x="4643438" y="4286256"/>
            <a:ext cx="3286148" cy="428628"/>
          </a:xfrm>
          <a:prstGeom prst="bentConnector2">
            <a:avLst/>
          </a:prstGeom>
          <a:ln>
            <a:tailEnd type="arrow"/>
          </a:ln>
        </p:spPr>
        <p:style>
          <a:lnRef idx="2">
            <a:schemeClr val="dk1"/>
          </a:lnRef>
          <a:fillRef idx="1">
            <a:schemeClr val="lt1"/>
          </a:fillRef>
          <a:effectRef idx="0">
            <a:schemeClr val="dk1"/>
          </a:effectRef>
          <a:fontRef idx="minor">
            <a:schemeClr val="dk1"/>
          </a:fontRef>
        </p:style>
      </p:cxnSp>
      <p:sp>
        <p:nvSpPr>
          <p:cNvPr id="64" name="Скругленный прямоугольник 63"/>
          <p:cNvSpPr/>
          <p:nvPr/>
        </p:nvSpPr>
        <p:spPr>
          <a:xfrm>
            <a:off x="3887877" y="3201239"/>
            <a:ext cx="1714512" cy="92869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smtClean="0">
                <a:solidFill>
                  <a:sysClr val="windowText" lastClr="000000"/>
                </a:solidFill>
              </a:rPr>
              <a:t>Контроль доходов и расходов</a:t>
            </a:r>
            <a:endParaRPr lang="ru-RU" dirty="0">
              <a:solidFill>
                <a:sysClr val="windowText" lastClr="000000"/>
              </a:solidFill>
            </a:endParaRPr>
          </a:p>
        </p:txBody>
      </p:sp>
      <p:sp>
        <p:nvSpPr>
          <p:cNvPr id="65" name="Скругленный прямоугольник 64"/>
          <p:cNvSpPr/>
          <p:nvPr/>
        </p:nvSpPr>
        <p:spPr>
          <a:xfrm>
            <a:off x="3887877" y="4487123"/>
            <a:ext cx="1714512" cy="71438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smtClean="0">
                <a:solidFill>
                  <a:sysClr val="windowText" lastClr="000000"/>
                </a:solidFill>
              </a:rPr>
              <a:t>Управление запасами</a:t>
            </a:r>
            <a:endParaRPr lang="ru-RU" dirty="0">
              <a:solidFill>
                <a:sysClr val="windowText" lastClr="000000"/>
              </a:solidFill>
            </a:endParaRPr>
          </a:p>
        </p:txBody>
      </p:sp>
      <p:sp>
        <p:nvSpPr>
          <p:cNvPr id="66" name="Скругленный прямоугольник 65"/>
          <p:cNvSpPr/>
          <p:nvPr/>
        </p:nvSpPr>
        <p:spPr>
          <a:xfrm>
            <a:off x="3887877" y="5558693"/>
            <a:ext cx="1714512" cy="71438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smtClean="0">
                <a:solidFill>
                  <a:sysClr val="windowText" lastClr="000000"/>
                </a:solidFill>
              </a:rPr>
              <a:t>Управление </a:t>
            </a:r>
            <a:r>
              <a:rPr lang="ru-RU" dirty="0" err="1" smtClean="0">
                <a:solidFill>
                  <a:sysClr val="windowText" lastClr="000000"/>
                </a:solidFill>
              </a:rPr>
              <a:t>аутсорсингом</a:t>
            </a:r>
            <a:endParaRPr lang="ru-RU" dirty="0">
              <a:solidFill>
                <a:sysClr val="windowText" lastClr="000000"/>
              </a:solidFill>
            </a:endParaRPr>
          </a:p>
        </p:txBody>
      </p:sp>
      <p:cxnSp>
        <p:nvCxnSpPr>
          <p:cNvPr id="67" name="Shape 66"/>
          <p:cNvCxnSpPr>
            <a:endCxn id="64" idx="1"/>
          </p:cNvCxnSpPr>
          <p:nvPr/>
        </p:nvCxnSpPr>
        <p:spPr>
          <a:xfrm rot="16200000" flipH="1">
            <a:off x="3227078" y="3004786"/>
            <a:ext cx="964411" cy="357188"/>
          </a:xfrm>
          <a:prstGeom prst="bentConnector2">
            <a:avLst/>
          </a:prstGeom>
          <a:ln>
            <a:tailEnd type="arrow"/>
          </a:ln>
        </p:spPr>
        <p:style>
          <a:lnRef idx="2">
            <a:schemeClr val="dk1"/>
          </a:lnRef>
          <a:fillRef idx="1">
            <a:schemeClr val="lt1"/>
          </a:fillRef>
          <a:effectRef idx="0">
            <a:schemeClr val="dk1"/>
          </a:effectRef>
          <a:fontRef idx="minor">
            <a:schemeClr val="dk1"/>
          </a:fontRef>
        </p:style>
      </p:cxnSp>
      <p:cxnSp>
        <p:nvCxnSpPr>
          <p:cNvPr id="70" name="Shape 69"/>
          <p:cNvCxnSpPr>
            <a:endCxn id="65" idx="1"/>
          </p:cNvCxnSpPr>
          <p:nvPr/>
        </p:nvCxnSpPr>
        <p:spPr>
          <a:xfrm rot="16200000" flipH="1">
            <a:off x="3030623" y="3987058"/>
            <a:ext cx="1357321" cy="357187"/>
          </a:xfrm>
          <a:prstGeom prst="bentConnector2">
            <a:avLst/>
          </a:prstGeom>
          <a:ln>
            <a:tailEnd type="arrow"/>
          </a:ln>
        </p:spPr>
        <p:style>
          <a:lnRef idx="2">
            <a:schemeClr val="dk1"/>
          </a:lnRef>
          <a:fillRef idx="1">
            <a:schemeClr val="lt1"/>
          </a:fillRef>
          <a:effectRef idx="0">
            <a:schemeClr val="dk1"/>
          </a:effectRef>
          <a:fontRef idx="minor">
            <a:schemeClr val="dk1"/>
          </a:fontRef>
        </p:style>
      </p:cxnSp>
      <p:cxnSp>
        <p:nvCxnSpPr>
          <p:cNvPr id="73" name="Shape 72"/>
          <p:cNvCxnSpPr>
            <a:endCxn id="66" idx="1"/>
          </p:cNvCxnSpPr>
          <p:nvPr/>
        </p:nvCxnSpPr>
        <p:spPr>
          <a:xfrm rot="16200000" flipH="1">
            <a:off x="2887745" y="4915751"/>
            <a:ext cx="1643074" cy="357190"/>
          </a:xfrm>
          <a:prstGeom prst="bentConnector2">
            <a:avLst/>
          </a:prstGeom>
          <a:ln>
            <a:tailEnd type="arrow"/>
          </a:ln>
        </p:spPr>
        <p:style>
          <a:lnRef idx="2">
            <a:schemeClr val="dk1"/>
          </a:lnRef>
          <a:fillRef idx="1">
            <a:schemeClr val="lt1"/>
          </a:fillRef>
          <a:effectRef idx="0">
            <a:schemeClr val="dk1"/>
          </a:effectRef>
          <a:fontRef idx="minor">
            <a:schemeClr val="dk1"/>
          </a:fontRef>
        </p:style>
      </p:cxnSp>
      <p:sp>
        <p:nvSpPr>
          <p:cNvPr id="40" name="Скругленный прямоугольник 39"/>
          <p:cNvSpPr/>
          <p:nvPr/>
        </p:nvSpPr>
        <p:spPr>
          <a:xfrm>
            <a:off x="1418084" y="4694150"/>
            <a:ext cx="1836103" cy="71438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smtClean="0">
                <a:solidFill>
                  <a:sysClr val="windowText" lastClr="000000"/>
                </a:solidFill>
              </a:rPr>
              <a:t>Производство</a:t>
            </a:r>
            <a:endParaRPr lang="ru-RU" dirty="0">
              <a:solidFill>
                <a:sysClr val="windowText" lastClr="000000"/>
              </a:solidFill>
            </a:endParaRPr>
          </a:p>
        </p:txBody>
      </p:sp>
      <p:cxnSp>
        <p:nvCxnSpPr>
          <p:cNvPr id="58" name="Shape 57"/>
          <p:cNvCxnSpPr>
            <a:endCxn id="17" idx="1"/>
          </p:cNvCxnSpPr>
          <p:nvPr/>
        </p:nvCxnSpPr>
        <p:spPr>
          <a:xfrm rot="16200000" flipH="1">
            <a:off x="549637" y="3242434"/>
            <a:ext cx="1376646" cy="351284"/>
          </a:xfrm>
          <a:prstGeom prst="bentConnector2">
            <a:avLst/>
          </a:prstGeom>
          <a:ln>
            <a:tailEnd type="arrow"/>
          </a:ln>
        </p:spPr>
        <p:style>
          <a:lnRef idx="2">
            <a:schemeClr val="dk1"/>
          </a:lnRef>
          <a:fillRef idx="1">
            <a:schemeClr val="lt1"/>
          </a:fillRef>
          <a:effectRef idx="0">
            <a:schemeClr val="dk1"/>
          </a:effectRef>
          <a:fontRef idx="minor">
            <a:schemeClr val="dk1"/>
          </a:fontRef>
        </p:style>
      </p:cxn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Вопросы</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38</a:t>
            </a:fld>
            <a:endParaRPr lang="ru-RU"/>
          </a:p>
        </p:txBody>
      </p:sp>
      <p:sp>
        <p:nvSpPr>
          <p:cNvPr id="4" name="TextBox 3"/>
          <p:cNvSpPr txBox="1"/>
          <p:nvPr/>
        </p:nvSpPr>
        <p:spPr>
          <a:xfrm>
            <a:off x="793375" y="761479"/>
            <a:ext cx="7570695" cy="4862870"/>
          </a:xfrm>
          <a:prstGeom prst="rect">
            <a:avLst/>
          </a:prstGeom>
          <a:noFill/>
        </p:spPr>
        <p:txBody>
          <a:bodyPr wrap="square" rtlCol="0">
            <a:spAutoFit/>
          </a:bodyPr>
          <a:lstStyle/>
          <a:p>
            <a:pPr marL="457200" indent="-457200">
              <a:spcBef>
                <a:spcPts val="1200"/>
              </a:spcBef>
              <a:buAutoNum type="arabicPeriod"/>
            </a:pPr>
            <a:r>
              <a:rPr lang="ru-RU" sz="2000" dirty="0" smtClean="0"/>
              <a:t>Понятие и признаки системы.</a:t>
            </a:r>
          </a:p>
          <a:p>
            <a:pPr marL="457200" indent="-457200">
              <a:spcBef>
                <a:spcPts val="1200"/>
              </a:spcBef>
              <a:buAutoNum type="arabicPeriod"/>
            </a:pPr>
            <a:r>
              <a:rPr lang="ru-RU" sz="2000" dirty="0" smtClean="0"/>
              <a:t>Виды систем.</a:t>
            </a:r>
          </a:p>
          <a:p>
            <a:pPr marL="457200" indent="-457200">
              <a:spcBef>
                <a:spcPts val="1200"/>
              </a:spcBef>
              <a:buAutoNum type="arabicPeriod"/>
            </a:pPr>
            <a:r>
              <a:rPr lang="ru-RU" sz="2000" dirty="0" smtClean="0"/>
              <a:t>Анализ и синтез систем.</a:t>
            </a:r>
          </a:p>
          <a:p>
            <a:pPr marL="457200" indent="-457200">
              <a:spcBef>
                <a:spcPts val="1200"/>
              </a:spcBef>
              <a:buAutoNum type="arabicPeriod"/>
            </a:pPr>
            <a:r>
              <a:rPr lang="ru-RU" sz="2000" dirty="0" smtClean="0"/>
              <a:t>Методология системного анализа.</a:t>
            </a:r>
          </a:p>
          <a:p>
            <a:pPr marL="457200" indent="-457200">
              <a:spcBef>
                <a:spcPts val="1200"/>
              </a:spcBef>
              <a:buAutoNum type="arabicPeriod"/>
            </a:pPr>
            <a:r>
              <a:rPr lang="ru-RU" sz="2000" dirty="0" smtClean="0"/>
              <a:t>Определение целей и задач.</a:t>
            </a:r>
          </a:p>
          <a:p>
            <a:pPr marL="457200" indent="-457200">
              <a:spcBef>
                <a:spcPts val="1200"/>
              </a:spcBef>
              <a:buAutoNum type="arabicPeriod"/>
            </a:pPr>
            <a:r>
              <a:rPr lang="ru-RU" sz="2000" dirty="0" smtClean="0"/>
              <a:t>Математические модели. Переменные и параметры, жесткие и мягкие модели.</a:t>
            </a:r>
          </a:p>
          <a:p>
            <a:pPr marL="457200" indent="-457200">
              <a:spcBef>
                <a:spcPts val="1200"/>
              </a:spcBef>
              <a:buAutoNum type="arabicPeriod"/>
            </a:pPr>
            <a:r>
              <a:rPr lang="ru-RU" sz="2000" dirty="0" smtClean="0"/>
              <a:t>Модели «черного ящика» и «белого ящика».</a:t>
            </a:r>
          </a:p>
          <a:p>
            <a:pPr marL="457200" indent="-457200">
              <a:spcBef>
                <a:spcPts val="1200"/>
              </a:spcBef>
              <a:buAutoNum type="arabicPeriod"/>
            </a:pPr>
            <a:r>
              <a:rPr lang="ru-RU" sz="2000" dirty="0" smtClean="0"/>
              <a:t>Основные виды структур.</a:t>
            </a:r>
          </a:p>
          <a:p>
            <a:pPr marL="457200" indent="-457200">
              <a:spcBef>
                <a:spcPts val="1200"/>
              </a:spcBef>
              <a:buAutoNum type="arabicPeriod"/>
            </a:pPr>
            <a:r>
              <a:rPr lang="ru-RU" sz="2000" dirty="0" smtClean="0"/>
              <a:t>Виды организационных структур.</a:t>
            </a:r>
          </a:p>
          <a:p>
            <a:pPr marL="457200" indent="-457200">
              <a:spcBef>
                <a:spcPts val="1200"/>
              </a:spcBef>
              <a:buAutoNum type="arabicPeriod"/>
            </a:pPr>
            <a:r>
              <a:rPr lang="ru-RU" sz="2000" dirty="0" smtClean="0"/>
              <a:t>Процессная структура.</a:t>
            </a:r>
          </a:p>
        </p:txBody>
      </p:sp>
      <p:sp>
        <p:nvSpPr>
          <p:cNvPr id="5" name="TextBox 4"/>
          <p:cNvSpPr txBox="1"/>
          <p:nvPr/>
        </p:nvSpPr>
        <p:spPr>
          <a:xfrm>
            <a:off x="793374" y="5937710"/>
            <a:ext cx="7570695" cy="400110"/>
          </a:xfrm>
          <a:prstGeom prst="rect">
            <a:avLst/>
          </a:prstGeom>
          <a:noFill/>
        </p:spPr>
        <p:txBody>
          <a:bodyPr wrap="square" rtlCol="0">
            <a:spAutoFit/>
          </a:bodyPr>
          <a:lstStyle/>
          <a:p>
            <a:pPr algn="just">
              <a:spcBef>
                <a:spcPts val="1200"/>
              </a:spcBef>
            </a:pPr>
            <a:r>
              <a:rPr lang="ru-RU" sz="2000" dirty="0" smtClean="0"/>
              <a:t>В каждом вопросе необходимо привести пример.</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Методология </a:t>
            </a:r>
            <a:r>
              <a:rPr lang="en-US" dirty="0" smtClean="0"/>
              <a:t>IDEF0</a:t>
            </a:r>
            <a:endParaRPr lang="ru-RU" dirty="0"/>
          </a:p>
        </p:txBody>
      </p:sp>
      <p:sp>
        <p:nvSpPr>
          <p:cNvPr id="3" name="Текст 2"/>
          <p:cNvSpPr>
            <a:spLocks noGrp="1"/>
          </p:cNvSpPr>
          <p:nvPr>
            <p:ph type="body" idx="1"/>
          </p:nvPr>
        </p:nvSpPr>
        <p:spPr/>
        <p:txBody>
          <a:bodyPr/>
          <a:lstStyle/>
          <a:p>
            <a:endParaRPr lang="ru-RU" dirty="0"/>
          </a:p>
        </p:txBody>
      </p:sp>
      <p:sp>
        <p:nvSpPr>
          <p:cNvPr id="4" name="Номер слайда 3"/>
          <p:cNvSpPr>
            <a:spLocks noGrp="1"/>
          </p:cNvSpPr>
          <p:nvPr>
            <p:ph type="sldNum" sz="quarter" idx="12"/>
          </p:nvPr>
        </p:nvSpPr>
        <p:spPr/>
        <p:txBody>
          <a:bodyPr/>
          <a:lstStyle/>
          <a:p>
            <a:fld id="{C92996B6-944A-4A11-9064-95E51A78E860}" type="slidenum">
              <a:rPr lang="ru-RU" smtClean="0"/>
              <a:pPr/>
              <a:t>39</a:t>
            </a:fld>
            <a:endParaRPr lang="ru-R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Признаки системы</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4</a:t>
            </a:fld>
            <a:endParaRPr lang="ru-RU" dirty="0"/>
          </a:p>
        </p:txBody>
      </p:sp>
      <p:sp>
        <p:nvSpPr>
          <p:cNvPr id="4" name="TextBox 3"/>
          <p:cNvSpPr txBox="1"/>
          <p:nvPr/>
        </p:nvSpPr>
        <p:spPr>
          <a:xfrm>
            <a:off x="632013" y="1075765"/>
            <a:ext cx="7906870" cy="3477875"/>
          </a:xfrm>
          <a:prstGeom prst="rect">
            <a:avLst/>
          </a:prstGeom>
          <a:noFill/>
        </p:spPr>
        <p:txBody>
          <a:bodyPr wrap="square" rtlCol="0">
            <a:spAutoFit/>
          </a:bodyPr>
          <a:lstStyle/>
          <a:p>
            <a:pPr marL="457200" lvl="0" indent="-457200" algn="just">
              <a:spcBef>
                <a:spcPts val="1200"/>
              </a:spcBef>
              <a:buFont typeface="+mj-lt"/>
              <a:buAutoNum type="arabicPeriod"/>
            </a:pPr>
            <a:r>
              <a:rPr lang="ru-RU" sz="2000" i="1" dirty="0" smtClean="0"/>
              <a:t>Целостность</a:t>
            </a:r>
            <a:r>
              <a:rPr lang="ru-RU" sz="2000" dirty="0" smtClean="0"/>
              <a:t>, но </a:t>
            </a:r>
            <a:r>
              <a:rPr lang="ru-RU" sz="2000" i="1" dirty="0" smtClean="0"/>
              <a:t>делимость </a:t>
            </a:r>
            <a:r>
              <a:rPr lang="ru-RU" sz="2000" dirty="0" smtClean="0"/>
              <a:t>– система едина, но состоит из множества элементов.</a:t>
            </a:r>
          </a:p>
          <a:p>
            <a:pPr marL="457200" lvl="0" indent="-457200" algn="just">
              <a:spcBef>
                <a:spcPts val="1200"/>
              </a:spcBef>
              <a:buFont typeface="+mj-lt"/>
              <a:buAutoNum type="arabicPeriod"/>
            </a:pPr>
            <a:r>
              <a:rPr lang="ru-RU" sz="2000" dirty="0" smtClean="0"/>
              <a:t>Наличие общей </a:t>
            </a:r>
            <a:r>
              <a:rPr lang="ru-RU" sz="2000" i="1" dirty="0" smtClean="0"/>
              <a:t>цели</a:t>
            </a:r>
            <a:r>
              <a:rPr lang="ru-RU" sz="2000" dirty="0" smtClean="0"/>
              <a:t>.</a:t>
            </a:r>
          </a:p>
          <a:p>
            <a:pPr marL="457200" lvl="0" indent="-457200" algn="just">
              <a:spcBef>
                <a:spcPts val="1200"/>
              </a:spcBef>
              <a:buFont typeface="+mj-lt"/>
              <a:buAutoNum type="arabicPeriod"/>
            </a:pPr>
            <a:r>
              <a:rPr lang="ru-RU" sz="2000" i="1" dirty="0" smtClean="0"/>
              <a:t>Структурированность</a:t>
            </a:r>
            <a:r>
              <a:rPr lang="ru-RU" sz="2000" dirty="0" smtClean="0"/>
              <a:t>, но неоднозначность структуры (структура ≠  система, структура может меняться, а система остается). Включает подсистемы и элементы, их связи.</a:t>
            </a:r>
          </a:p>
          <a:p>
            <a:pPr marL="457200" lvl="0" indent="-457200" algn="just">
              <a:spcBef>
                <a:spcPts val="1200"/>
              </a:spcBef>
              <a:buFont typeface="+mj-lt"/>
              <a:buAutoNum type="arabicPeriod"/>
            </a:pPr>
            <a:r>
              <a:rPr lang="ru-RU" sz="2000" i="1" dirty="0" err="1" smtClean="0"/>
              <a:t>Эмерджентность</a:t>
            </a:r>
            <a:r>
              <a:rPr lang="ru-RU" sz="2000" i="1" dirty="0" smtClean="0"/>
              <a:t> (синергия)</a:t>
            </a:r>
            <a:r>
              <a:rPr lang="ru-RU" sz="2000" dirty="0" smtClean="0"/>
              <a:t> - появление новых свойств, отсутствующих у элементов по отдельности.</a:t>
            </a:r>
          </a:p>
          <a:p>
            <a:pPr marL="457200" lvl="0" indent="-457200" algn="just">
              <a:spcBef>
                <a:spcPts val="1200"/>
              </a:spcBef>
              <a:buFont typeface="+mj-lt"/>
              <a:buAutoNum type="arabicPeriod"/>
            </a:pPr>
            <a:r>
              <a:rPr lang="ru-RU" sz="2000" i="1" dirty="0" err="1" smtClean="0"/>
              <a:t>Интегрированность</a:t>
            </a:r>
            <a:r>
              <a:rPr lang="ru-RU" sz="2000" dirty="0" smtClean="0"/>
              <a:t> в окружающую среду (или в надсистему).</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Программы для рисования диаграмм</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40</a:t>
            </a:fld>
            <a:endParaRPr lang="ru-RU"/>
          </a:p>
        </p:txBody>
      </p:sp>
      <p:graphicFrame>
        <p:nvGraphicFramePr>
          <p:cNvPr id="5" name="Таблица 4"/>
          <p:cNvGraphicFramePr>
            <a:graphicFrameLocks noGrp="1"/>
          </p:cNvGraphicFramePr>
          <p:nvPr/>
        </p:nvGraphicFramePr>
        <p:xfrm>
          <a:off x="632012" y="1329765"/>
          <a:ext cx="7933764" cy="2931160"/>
        </p:xfrm>
        <a:graphic>
          <a:graphicData uri="http://schemas.openxmlformats.org/drawingml/2006/table">
            <a:tbl>
              <a:tblPr firstRow="1" bandRow="1">
                <a:tableStyleId>{5C22544A-7EE6-4342-B048-85BDC9FD1C3A}</a:tableStyleId>
              </a:tblPr>
              <a:tblGrid>
                <a:gridCol w="2152678"/>
                <a:gridCol w="2125599"/>
                <a:gridCol w="3655487"/>
              </a:tblGrid>
              <a:tr h="370840">
                <a:tc>
                  <a:txBody>
                    <a:bodyPr/>
                    <a:lstStyle/>
                    <a:p>
                      <a:pPr algn="ctr"/>
                      <a:r>
                        <a:rPr lang="ru-RU" dirty="0" smtClean="0"/>
                        <a:t>Программа</a:t>
                      </a:r>
                      <a:endParaRPr lang="ru-RU" dirty="0"/>
                    </a:p>
                  </a:txBody>
                  <a:tcPr/>
                </a:tc>
                <a:tc>
                  <a:txBody>
                    <a:bodyPr/>
                    <a:lstStyle/>
                    <a:p>
                      <a:pPr algn="ctr"/>
                      <a:r>
                        <a:rPr lang="ru-RU" dirty="0" smtClean="0"/>
                        <a:t>Цена</a:t>
                      </a:r>
                      <a:endParaRPr lang="ru-RU" dirty="0"/>
                    </a:p>
                  </a:txBody>
                  <a:tcPr/>
                </a:tc>
                <a:tc>
                  <a:txBody>
                    <a:bodyPr/>
                    <a:lstStyle/>
                    <a:p>
                      <a:pPr algn="ctr"/>
                      <a:r>
                        <a:rPr lang="ru-RU" dirty="0" smtClean="0"/>
                        <a:t>Примечание</a:t>
                      </a:r>
                      <a:endParaRPr lang="ru-RU" dirty="0"/>
                    </a:p>
                  </a:txBody>
                  <a:tcPr/>
                </a:tc>
              </a:tr>
              <a:tr h="370840">
                <a:tc>
                  <a:txBody>
                    <a:bodyPr/>
                    <a:lstStyle/>
                    <a:p>
                      <a:r>
                        <a:rPr lang="en-US" sz="1800" dirty="0" err="1" smtClean="0"/>
                        <a:t>BPWin</a:t>
                      </a:r>
                      <a:r>
                        <a:rPr lang="en-US" sz="1800" dirty="0" smtClean="0"/>
                        <a:t> </a:t>
                      </a:r>
                      <a:endParaRPr lang="ru-RU" dirty="0"/>
                    </a:p>
                  </a:txBody>
                  <a:tcPr/>
                </a:tc>
                <a:tc>
                  <a:txBody>
                    <a:bodyPr/>
                    <a:lstStyle/>
                    <a:p>
                      <a:r>
                        <a:rPr lang="ru-RU" dirty="0" smtClean="0"/>
                        <a:t>только платная</a:t>
                      </a:r>
                      <a:endParaRPr lang="ru-RU" dirty="0"/>
                    </a:p>
                  </a:txBody>
                  <a:tcPr/>
                </a:tc>
                <a:tc>
                  <a:txBody>
                    <a:bodyPr/>
                    <a:lstStyle/>
                    <a:p>
                      <a:r>
                        <a:rPr lang="ru-RU" sz="1800" dirty="0" smtClean="0"/>
                        <a:t>устарела, но полностью соответствует стандарту</a:t>
                      </a:r>
                      <a:endParaRPr lang="ru-RU" dirty="0"/>
                    </a:p>
                  </a:txBody>
                  <a:tcPr/>
                </a:tc>
              </a:tr>
              <a:tr h="370840">
                <a:tc>
                  <a:txBody>
                    <a:bodyPr/>
                    <a:lstStyle/>
                    <a:p>
                      <a:r>
                        <a:rPr lang="en-US" sz="1800" b="1" dirty="0" err="1" smtClean="0"/>
                        <a:t>Ramus</a:t>
                      </a:r>
                      <a:r>
                        <a:rPr lang="en-US" sz="1800" dirty="0" smtClean="0"/>
                        <a:t> (Local, </a:t>
                      </a:r>
                      <a:r>
                        <a:rPr lang="en-US" sz="1800" b="1" dirty="0" smtClean="0"/>
                        <a:t>Educational</a:t>
                      </a:r>
                      <a:r>
                        <a:rPr lang="en-US" sz="1800" dirty="0" smtClean="0"/>
                        <a:t>)</a:t>
                      </a:r>
                      <a:endParaRPr lang="ru-RU" dirty="0"/>
                    </a:p>
                  </a:txBody>
                  <a:tcPr/>
                </a:tc>
                <a:tc>
                  <a:txBody>
                    <a:bodyPr/>
                    <a:lstStyle/>
                    <a:p>
                      <a:r>
                        <a:rPr lang="ru-RU" dirty="0" smtClean="0"/>
                        <a:t>есть учебная бесплатная версия</a:t>
                      </a:r>
                      <a:endParaRPr lang="ru-RU" dirty="0"/>
                    </a:p>
                  </a:txBody>
                  <a:tcPr/>
                </a:tc>
                <a:tc>
                  <a:txBody>
                    <a:bodyPr/>
                    <a:lstStyle/>
                    <a:p>
                      <a:r>
                        <a:rPr lang="ru-RU" sz="1800" dirty="0" smtClean="0"/>
                        <a:t>стремится к </a:t>
                      </a:r>
                      <a:r>
                        <a:rPr lang="en-US" sz="1800" dirty="0" err="1" smtClean="0"/>
                        <a:t>BPWin</a:t>
                      </a:r>
                      <a:endParaRPr lang="ru-RU" dirty="0"/>
                    </a:p>
                  </a:txBody>
                  <a:tcPr/>
                </a:tc>
              </a:tr>
              <a:tr h="370840">
                <a:tc>
                  <a:txBody>
                    <a:bodyPr/>
                    <a:lstStyle/>
                    <a:p>
                      <a:r>
                        <a:rPr lang="en-US" sz="1800" dirty="0" err="1" smtClean="0"/>
                        <a:t>BusinessStudio</a:t>
                      </a:r>
                      <a:r>
                        <a:rPr lang="en-US" sz="1800" dirty="0" smtClean="0"/>
                        <a:t> </a:t>
                      </a:r>
                      <a:endParaRPr lang="ru-RU" dirty="0"/>
                    </a:p>
                  </a:txBody>
                  <a:tcPr/>
                </a:tc>
                <a:tc>
                  <a:txBody>
                    <a:bodyPr/>
                    <a:lstStyle/>
                    <a:p>
                      <a:r>
                        <a:rPr lang="ru-RU" dirty="0" smtClean="0"/>
                        <a:t>платная, есть</a:t>
                      </a:r>
                      <a:r>
                        <a:rPr lang="ru-RU" baseline="0" dirty="0" smtClean="0"/>
                        <a:t> </a:t>
                      </a:r>
                      <a:r>
                        <a:rPr lang="ru-RU" baseline="0" dirty="0" err="1" smtClean="0"/>
                        <a:t>демо</a:t>
                      </a:r>
                      <a:endParaRPr lang="ru-RU" dirty="0"/>
                    </a:p>
                  </a:txBody>
                  <a:tcPr/>
                </a:tc>
                <a:tc>
                  <a:txBody>
                    <a:bodyPr/>
                    <a:lstStyle/>
                    <a:p>
                      <a:r>
                        <a:rPr lang="ru-RU" sz="1800" dirty="0" smtClean="0"/>
                        <a:t>ориентирована на бизнес и менеджмент</a:t>
                      </a:r>
                      <a:endParaRPr lang="ru-RU" dirty="0"/>
                    </a:p>
                  </a:txBody>
                  <a:tcPr/>
                </a:tc>
              </a:tr>
              <a:tr h="370840">
                <a:tc>
                  <a:txBody>
                    <a:bodyPr/>
                    <a:lstStyle/>
                    <a:p>
                      <a:r>
                        <a:rPr lang="en-US" sz="1800" dirty="0" err="1" smtClean="0"/>
                        <a:t>Dia</a:t>
                      </a:r>
                      <a:r>
                        <a:rPr lang="ru-RU" sz="1800" dirty="0" smtClean="0"/>
                        <a:t> </a:t>
                      </a:r>
                      <a:endParaRPr lang="ru-RU" dirty="0"/>
                    </a:p>
                  </a:txBody>
                  <a:tcPr/>
                </a:tc>
                <a:tc>
                  <a:txBody>
                    <a:bodyPr/>
                    <a:lstStyle/>
                    <a:p>
                      <a:r>
                        <a:rPr lang="ru-RU" dirty="0" smtClean="0"/>
                        <a:t>бесплатная</a:t>
                      </a:r>
                      <a:endParaRPr lang="ru-RU" dirty="0"/>
                    </a:p>
                  </a:txBody>
                  <a:tcPr/>
                </a:tc>
                <a:tc>
                  <a:txBody>
                    <a:bodyPr/>
                    <a:lstStyle/>
                    <a:p>
                      <a:r>
                        <a:rPr lang="ru-RU" sz="1800" dirty="0" smtClean="0"/>
                        <a:t>просто рисование разных видов схем и диаграмм</a:t>
                      </a:r>
                      <a:endParaRPr lang="ru-RU" dirty="0"/>
                    </a:p>
                  </a:txBody>
                  <a:tcPr/>
                </a:tc>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IDEF0</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41</a:t>
            </a:fld>
            <a:endParaRPr lang="ru-RU"/>
          </a:p>
        </p:txBody>
      </p:sp>
      <p:sp>
        <p:nvSpPr>
          <p:cNvPr id="4" name="TextBox 3"/>
          <p:cNvSpPr txBox="1"/>
          <p:nvPr/>
        </p:nvSpPr>
        <p:spPr>
          <a:xfrm>
            <a:off x="632012" y="605118"/>
            <a:ext cx="7933764" cy="707886"/>
          </a:xfrm>
          <a:prstGeom prst="rect">
            <a:avLst/>
          </a:prstGeom>
          <a:noFill/>
        </p:spPr>
        <p:txBody>
          <a:bodyPr wrap="square" rtlCol="0">
            <a:spAutoFit/>
          </a:bodyPr>
          <a:lstStyle/>
          <a:p>
            <a:pPr algn="just">
              <a:spcBef>
                <a:spcPts val="1200"/>
              </a:spcBef>
            </a:pPr>
            <a:r>
              <a:rPr lang="ru-RU" sz="2000" dirty="0" smtClean="0"/>
              <a:t>Это</a:t>
            </a:r>
            <a:r>
              <a:rPr lang="ru-RU" sz="2000" b="1" dirty="0" smtClean="0"/>
              <a:t> методология анализа и декомпозиции бизнес-процессов </a:t>
            </a:r>
            <a:r>
              <a:rPr lang="ru-RU" sz="2000" dirty="0" smtClean="0"/>
              <a:t>(или любых других процессов) </a:t>
            </a:r>
            <a:r>
              <a:rPr lang="ru-RU" sz="2000" b="1" dirty="0" smtClean="0"/>
              <a:t>в графическом виде</a:t>
            </a:r>
            <a:r>
              <a:rPr lang="ru-RU" sz="2000" dirty="0" smtClean="0"/>
              <a:t>.</a:t>
            </a:r>
          </a:p>
        </p:txBody>
      </p:sp>
      <p:sp>
        <p:nvSpPr>
          <p:cNvPr id="5" name="TextBox 4"/>
          <p:cNvSpPr txBox="1"/>
          <p:nvPr/>
        </p:nvSpPr>
        <p:spPr>
          <a:xfrm>
            <a:off x="4746811" y="1411941"/>
            <a:ext cx="4007223" cy="3170099"/>
          </a:xfrm>
          <a:prstGeom prst="rect">
            <a:avLst/>
          </a:prstGeom>
          <a:noFill/>
        </p:spPr>
        <p:txBody>
          <a:bodyPr wrap="square" rtlCol="0">
            <a:spAutoFit/>
          </a:bodyPr>
          <a:lstStyle/>
          <a:p>
            <a:r>
              <a:rPr lang="ru-RU" sz="2000" dirty="0" smtClean="0"/>
              <a:t>Модель бизнес процесса состоит из </a:t>
            </a:r>
            <a:r>
              <a:rPr lang="ru-RU" sz="2000" b="1" dirty="0" smtClean="0"/>
              <a:t>каскада</a:t>
            </a:r>
            <a:r>
              <a:rPr lang="ru-RU" sz="2000" dirty="0" smtClean="0"/>
              <a:t> </a:t>
            </a:r>
            <a:r>
              <a:rPr lang="ru-RU" sz="2000" b="1" dirty="0" smtClean="0"/>
              <a:t>диаграмм</a:t>
            </a:r>
            <a:r>
              <a:rPr lang="ru-RU" sz="2000" dirty="0" smtClean="0"/>
              <a:t>. Каждая IDEF0-диаграмма содержит блоки и дуги.</a:t>
            </a:r>
          </a:p>
          <a:p>
            <a:r>
              <a:rPr lang="ru-RU" sz="2000" b="1" dirty="0" smtClean="0"/>
              <a:t>Блоки</a:t>
            </a:r>
            <a:r>
              <a:rPr lang="ru-RU" sz="2000" dirty="0" smtClean="0"/>
              <a:t> изображают функции моделируемой системы.</a:t>
            </a:r>
          </a:p>
          <a:p>
            <a:r>
              <a:rPr lang="ru-RU" sz="2000" b="1" dirty="0" smtClean="0"/>
              <a:t>Дуги (стрелки)</a:t>
            </a:r>
            <a:r>
              <a:rPr lang="ru-RU" sz="2000" dirty="0" smtClean="0"/>
              <a:t> связывают блоки вместе и отображают взаимодействия и взаимосвязи между ними.</a:t>
            </a:r>
          </a:p>
        </p:txBody>
      </p:sp>
      <p:pic>
        <p:nvPicPr>
          <p:cNvPr id="6" name="Picture 2" descr="http://dit.isuct.ru/ivt/books/CASE/case10/idef0/images/img3_1.gif"/>
          <p:cNvPicPr>
            <a:picLocks noChangeAspect="1" noChangeArrowheads="1"/>
          </p:cNvPicPr>
          <p:nvPr/>
        </p:nvPicPr>
        <p:blipFill>
          <a:blip r:embed="rId2" cstate="print"/>
          <a:srcRect/>
          <a:stretch>
            <a:fillRect/>
          </a:stretch>
        </p:blipFill>
        <p:spPr bwMode="auto">
          <a:xfrm>
            <a:off x="519362" y="1489740"/>
            <a:ext cx="4092980" cy="4898156"/>
          </a:xfrm>
          <a:prstGeom prst="rect">
            <a:avLst/>
          </a:prstGeom>
          <a:noFill/>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Иерархия диаграмм </a:t>
            </a:r>
            <a:r>
              <a:rPr lang="en-US" dirty="0" smtClean="0"/>
              <a:t>IDEF0</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42</a:t>
            </a:fld>
            <a:endParaRPr lang="ru-RU"/>
          </a:p>
        </p:txBody>
      </p:sp>
      <p:pic>
        <p:nvPicPr>
          <p:cNvPr id="2050" name="Picture 2" descr="http://dit.isuct.ru/ivt/books/CASE/case10/idef0/images/img3_1.gif"/>
          <p:cNvPicPr>
            <a:picLocks noChangeAspect="1" noChangeArrowheads="1"/>
          </p:cNvPicPr>
          <p:nvPr/>
        </p:nvPicPr>
        <p:blipFill>
          <a:blip r:embed="rId2" cstate="print"/>
          <a:srcRect/>
          <a:stretch>
            <a:fillRect/>
          </a:stretch>
        </p:blipFill>
        <p:spPr bwMode="auto">
          <a:xfrm>
            <a:off x="142844" y="1000108"/>
            <a:ext cx="4648200" cy="5562600"/>
          </a:xfrm>
          <a:prstGeom prst="rect">
            <a:avLst/>
          </a:prstGeom>
          <a:noFill/>
        </p:spPr>
      </p:pic>
      <p:sp>
        <p:nvSpPr>
          <p:cNvPr id="5" name="Прямоугольник 4"/>
          <p:cNvSpPr/>
          <p:nvPr/>
        </p:nvSpPr>
        <p:spPr>
          <a:xfrm>
            <a:off x="5072066" y="1000108"/>
            <a:ext cx="3714744" cy="2031325"/>
          </a:xfrm>
          <a:prstGeom prst="rect">
            <a:avLst/>
          </a:prstGeom>
        </p:spPr>
        <p:txBody>
          <a:bodyPr wrap="square">
            <a:spAutoFit/>
          </a:bodyPr>
          <a:lstStyle/>
          <a:p>
            <a:r>
              <a:rPr lang="ru-RU" dirty="0" smtClean="0"/>
              <a:t>Каждая IDEF0-диаграмма содержит блоки и дуги.</a:t>
            </a:r>
          </a:p>
          <a:p>
            <a:r>
              <a:rPr lang="ru-RU" b="1" dirty="0" smtClean="0"/>
              <a:t>Блоки</a:t>
            </a:r>
            <a:r>
              <a:rPr lang="ru-RU" dirty="0" smtClean="0"/>
              <a:t> изображают функции моделируемой системы.</a:t>
            </a:r>
          </a:p>
          <a:p>
            <a:r>
              <a:rPr lang="ru-RU" b="1" dirty="0" smtClean="0"/>
              <a:t>Дуги</a:t>
            </a:r>
            <a:r>
              <a:rPr lang="ru-RU" dirty="0" smtClean="0"/>
              <a:t> связывают блоки вместе и отображают взаимодействия и взаимосвязи между ними.</a:t>
            </a:r>
            <a:endParaRPr lang="ru-RU"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lvl="0">
              <a:defRPr/>
            </a:pPr>
            <a:r>
              <a:rPr lang="ru-RU" dirty="0" smtClean="0"/>
              <a:t>Бизнес-процесс</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43</a:t>
            </a:fld>
            <a:endParaRPr lang="ru-RU"/>
          </a:p>
        </p:txBody>
      </p:sp>
      <p:sp>
        <p:nvSpPr>
          <p:cNvPr id="24" name="Text Box 16"/>
          <p:cNvSpPr txBox="1">
            <a:spLocks noChangeArrowheads="1"/>
          </p:cNvSpPr>
          <p:nvPr/>
        </p:nvSpPr>
        <p:spPr bwMode="auto">
          <a:xfrm>
            <a:off x="3337223" y="2105192"/>
            <a:ext cx="2458461" cy="811215"/>
          </a:xfrm>
          <a:prstGeom prst="rect">
            <a:avLst/>
          </a:prstGeom>
          <a:solidFill>
            <a:srgbClr val="FF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ru-RU" sz="2000" b="1" dirty="0" smtClean="0">
                <a:latin typeface="+mj-lt"/>
                <a:ea typeface="Calibri" pitchFamily="34" charset="0"/>
                <a:cs typeface="Times New Roman" pitchFamily="18" charset="0"/>
              </a:rPr>
              <a:t>Бизнес-</a:t>
            </a:r>
            <a:r>
              <a:rPr kumimoji="0" lang="ru-RU" sz="2000" b="1" i="0" u="none" strike="noStrike" cap="none" normalizeH="0" baseline="0" dirty="0" smtClean="0">
                <a:ln>
                  <a:noFill/>
                </a:ln>
                <a:solidFill>
                  <a:schemeClr val="tx1"/>
                </a:solidFill>
                <a:effectLst/>
                <a:latin typeface="+mj-lt"/>
                <a:ea typeface="Calibri" pitchFamily="34" charset="0"/>
                <a:cs typeface="Times New Roman" pitchFamily="18" charset="0"/>
              </a:rPr>
              <a:t>процесс</a:t>
            </a:r>
            <a:endParaRPr kumimoji="0" lang="ru-RU" sz="2000" b="1" i="0" u="none" strike="noStrike" cap="none" normalizeH="0" baseline="0" dirty="0" smtClean="0">
              <a:ln>
                <a:noFill/>
              </a:ln>
              <a:solidFill>
                <a:schemeClr val="tx1"/>
              </a:solidFill>
              <a:effectLst/>
              <a:latin typeface="+mj-lt"/>
              <a:cs typeface="Arial" pitchFamily="34" charset="0"/>
            </a:endParaRPr>
          </a:p>
        </p:txBody>
      </p:sp>
      <p:sp>
        <p:nvSpPr>
          <p:cNvPr id="26" name="AutoShape 14"/>
          <p:cNvSpPr>
            <a:spLocks noChangeShapeType="1"/>
          </p:cNvSpPr>
          <p:nvPr/>
        </p:nvSpPr>
        <p:spPr bwMode="auto">
          <a:xfrm>
            <a:off x="2167822" y="2491295"/>
            <a:ext cx="1170702" cy="130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2000">
              <a:latin typeface="+mj-lt"/>
            </a:endParaRPr>
          </a:p>
        </p:txBody>
      </p:sp>
      <p:sp>
        <p:nvSpPr>
          <p:cNvPr id="28" name="AutoShape 12"/>
          <p:cNvSpPr>
            <a:spLocks noChangeShapeType="1"/>
          </p:cNvSpPr>
          <p:nvPr/>
        </p:nvSpPr>
        <p:spPr bwMode="auto">
          <a:xfrm>
            <a:off x="5801762" y="2473889"/>
            <a:ext cx="1440000" cy="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2000">
              <a:latin typeface="+mj-lt"/>
            </a:endParaRPr>
          </a:p>
        </p:txBody>
      </p:sp>
      <p:sp>
        <p:nvSpPr>
          <p:cNvPr id="29" name="AutoShape 9"/>
          <p:cNvSpPr>
            <a:spLocks noChangeShapeType="1"/>
          </p:cNvSpPr>
          <p:nvPr/>
        </p:nvSpPr>
        <p:spPr bwMode="auto">
          <a:xfrm flipH="1">
            <a:off x="4581357" y="1437231"/>
            <a:ext cx="0" cy="654514"/>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2000">
              <a:latin typeface="+mj-lt"/>
            </a:endParaRPr>
          </a:p>
        </p:txBody>
      </p:sp>
      <p:sp>
        <p:nvSpPr>
          <p:cNvPr id="30" name="AutoShape 8"/>
          <p:cNvSpPr>
            <a:spLocks noChangeShapeType="1"/>
          </p:cNvSpPr>
          <p:nvPr/>
        </p:nvSpPr>
        <p:spPr bwMode="auto">
          <a:xfrm flipV="1">
            <a:off x="4585443" y="2929853"/>
            <a:ext cx="0" cy="645458"/>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2000">
              <a:latin typeface="+mj-lt"/>
            </a:endParaRPr>
          </a:p>
        </p:txBody>
      </p:sp>
      <p:sp>
        <p:nvSpPr>
          <p:cNvPr id="31" name="Text Box 6"/>
          <p:cNvSpPr txBox="1">
            <a:spLocks noChangeArrowheads="1"/>
          </p:cNvSpPr>
          <p:nvPr/>
        </p:nvSpPr>
        <p:spPr bwMode="auto">
          <a:xfrm>
            <a:off x="403413" y="2150965"/>
            <a:ext cx="2891116" cy="72670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mj-lt"/>
                <a:ea typeface="Calibri" pitchFamily="34" charset="0"/>
                <a:cs typeface="Times New Roman" pitchFamily="18" charset="0"/>
              </a:rPr>
              <a:t>Вход</a:t>
            </a:r>
            <a:r>
              <a:rPr kumimoji="0" lang="ru-RU" sz="2000" b="0" i="0" u="none" strike="noStrike" cap="none" normalizeH="0" baseline="0" dirty="0" smtClean="0">
                <a:ln>
                  <a:noFill/>
                </a:ln>
                <a:solidFill>
                  <a:schemeClr val="tx1"/>
                </a:solidFill>
                <a:effectLst/>
                <a:latin typeface="+mj-lt"/>
                <a:ea typeface="Calibri" pitchFamily="34" charset="0"/>
                <a:cs typeface="Times New Roman" pitchFamily="18" charset="0"/>
              </a:rPr>
              <a:t> (сырье, материалы,</a:t>
            </a:r>
            <a:r>
              <a:rPr kumimoji="0" lang="ru-RU" sz="2000" b="0" i="0" u="none" strike="noStrike" cap="none" normalizeH="0" dirty="0" smtClean="0">
                <a:ln>
                  <a:noFill/>
                </a:ln>
                <a:solidFill>
                  <a:schemeClr val="tx1"/>
                </a:solidFill>
                <a:effectLst/>
                <a:latin typeface="+mj-lt"/>
                <a:ea typeface="Calibri" pitchFamily="34" charset="0"/>
                <a:cs typeface="Times New Roman" pitchFamily="18" charset="0"/>
              </a:rPr>
              <a:t> </a:t>
            </a:r>
            <a:br>
              <a:rPr kumimoji="0" lang="ru-RU" sz="2000" b="0" i="0" u="none" strike="noStrike" cap="none" normalizeH="0" dirty="0" smtClean="0">
                <a:ln>
                  <a:noFill/>
                </a:ln>
                <a:solidFill>
                  <a:schemeClr val="tx1"/>
                </a:solidFill>
                <a:effectLst/>
                <a:latin typeface="+mj-lt"/>
                <a:ea typeface="Calibri" pitchFamily="34" charset="0"/>
                <a:cs typeface="Times New Roman" pitchFamily="18" charset="0"/>
              </a:rPr>
            </a:br>
            <a:r>
              <a:rPr kumimoji="0" lang="ru-RU" sz="2000" b="0" i="0" u="none" strike="noStrike" cap="none" normalizeH="0" dirty="0" smtClean="0">
                <a:ln>
                  <a:noFill/>
                </a:ln>
                <a:solidFill>
                  <a:schemeClr val="tx1"/>
                </a:solidFill>
                <a:effectLst/>
                <a:latin typeface="+mj-lt"/>
                <a:ea typeface="Calibri" pitchFamily="34" charset="0"/>
                <a:cs typeface="Times New Roman" pitchFamily="18" charset="0"/>
              </a:rPr>
              <a:t>исходные данные)</a:t>
            </a:r>
            <a:endParaRPr kumimoji="0" lang="ru-RU" sz="2000" b="0" i="0" u="none" strike="noStrike" cap="none" normalizeH="0" baseline="0" dirty="0" smtClean="0">
              <a:ln>
                <a:noFill/>
              </a:ln>
              <a:solidFill>
                <a:schemeClr val="tx1"/>
              </a:solidFill>
              <a:effectLst/>
              <a:latin typeface="+mj-lt"/>
              <a:cs typeface="Arial" pitchFamily="34" charset="0"/>
            </a:endParaRPr>
          </a:p>
        </p:txBody>
      </p:sp>
      <p:sp>
        <p:nvSpPr>
          <p:cNvPr id="32" name="Text Box 5"/>
          <p:cNvSpPr txBox="1">
            <a:spLocks noChangeArrowheads="1"/>
          </p:cNvSpPr>
          <p:nvPr/>
        </p:nvSpPr>
        <p:spPr bwMode="auto">
          <a:xfrm>
            <a:off x="5856766" y="2122896"/>
            <a:ext cx="2709011" cy="860746"/>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mj-lt"/>
                <a:ea typeface="Calibri" pitchFamily="34" charset="0"/>
                <a:cs typeface="Times New Roman" pitchFamily="18" charset="0"/>
              </a:rPr>
              <a:t>Выход</a:t>
            </a:r>
            <a:r>
              <a:rPr kumimoji="0" lang="ru-RU" sz="2000" b="0" i="0" u="none" strike="noStrike" cap="none" normalizeH="0" baseline="0" dirty="0" smtClean="0">
                <a:ln>
                  <a:noFill/>
                </a:ln>
                <a:solidFill>
                  <a:schemeClr val="tx1"/>
                </a:solidFill>
                <a:effectLst/>
                <a:latin typeface="+mj-lt"/>
                <a:ea typeface="Calibri" pitchFamily="34" charset="0"/>
                <a:cs typeface="Times New Roman" pitchFamily="18" charset="0"/>
              </a:rPr>
              <a:t> (продукция, решение проблемы)</a:t>
            </a:r>
            <a:endParaRPr kumimoji="0" lang="ru-RU" sz="2000" b="0" i="0" u="none" strike="noStrike" cap="none" normalizeH="0" baseline="0" dirty="0" smtClean="0">
              <a:ln>
                <a:noFill/>
              </a:ln>
              <a:solidFill>
                <a:schemeClr val="tx1"/>
              </a:solidFill>
              <a:effectLst/>
              <a:latin typeface="+mj-lt"/>
              <a:cs typeface="Arial" pitchFamily="34" charset="0"/>
            </a:endParaRPr>
          </a:p>
        </p:txBody>
      </p:sp>
      <p:sp>
        <p:nvSpPr>
          <p:cNvPr id="33" name="Text Box 4"/>
          <p:cNvSpPr txBox="1">
            <a:spLocks noChangeArrowheads="1"/>
          </p:cNvSpPr>
          <p:nvPr/>
        </p:nvSpPr>
        <p:spPr bwMode="auto">
          <a:xfrm>
            <a:off x="4655261" y="1300718"/>
            <a:ext cx="3655222" cy="72818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mj-lt"/>
                <a:ea typeface="Calibri" pitchFamily="34" charset="0"/>
                <a:cs typeface="Times New Roman" pitchFamily="18" charset="0"/>
              </a:rPr>
              <a:t>Управление</a:t>
            </a:r>
            <a:r>
              <a:rPr kumimoji="0" lang="ru-RU" sz="2000" b="0" i="0" u="none" strike="noStrike" cap="none" normalizeH="0" baseline="0" dirty="0" smtClean="0">
                <a:ln>
                  <a:noFill/>
                </a:ln>
                <a:solidFill>
                  <a:schemeClr val="tx1"/>
                </a:solidFill>
                <a:effectLst/>
                <a:latin typeface="+mj-lt"/>
                <a:ea typeface="Calibri" pitchFamily="34" charset="0"/>
                <a:cs typeface="Times New Roman" pitchFamily="18" charset="0"/>
              </a:rPr>
              <a:t> (инструкции, распоряжения, документы)</a:t>
            </a:r>
            <a:endParaRPr kumimoji="0" lang="ru-RU" sz="2000" b="0" i="0" u="none" strike="noStrike" cap="none" normalizeH="0" baseline="0" dirty="0" smtClean="0">
              <a:ln>
                <a:noFill/>
              </a:ln>
              <a:solidFill>
                <a:schemeClr val="tx1"/>
              </a:solidFill>
              <a:effectLst/>
              <a:latin typeface="+mj-lt"/>
              <a:cs typeface="Arial" pitchFamily="34" charset="0"/>
            </a:endParaRPr>
          </a:p>
        </p:txBody>
      </p:sp>
      <p:sp>
        <p:nvSpPr>
          <p:cNvPr id="34" name="Text Box 3"/>
          <p:cNvSpPr txBox="1">
            <a:spLocks noChangeArrowheads="1"/>
          </p:cNvSpPr>
          <p:nvPr/>
        </p:nvSpPr>
        <p:spPr bwMode="auto">
          <a:xfrm>
            <a:off x="4639236" y="3060552"/>
            <a:ext cx="4087905" cy="850936"/>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mj-lt"/>
                <a:ea typeface="Calibri" pitchFamily="34" charset="0"/>
                <a:cs typeface="Times New Roman" pitchFamily="18" charset="0"/>
              </a:rPr>
              <a:t>Механизмы</a:t>
            </a:r>
            <a:r>
              <a:rPr kumimoji="0" lang="ru-RU" sz="2000" b="0" i="0" u="none" strike="noStrike" cap="none" normalizeH="0" baseline="0" dirty="0" smtClean="0">
                <a:ln>
                  <a:noFill/>
                </a:ln>
                <a:solidFill>
                  <a:schemeClr val="tx1"/>
                </a:solidFill>
                <a:effectLst/>
                <a:latin typeface="+mj-lt"/>
                <a:ea typeface="Calibri" pitchFamily="34" charset="0"/>
                <a:cs typeface="Times New Roman" pitchFamily="18" charset="0"/>
              </a:rPr>
              <a:t> (исполнители,</a:t>
            </a:r>
            <a:r>
              <a:rPr kumimoji="0" lang="ru-RU" sz="2000" b="0" i="0" u="none" strike="noStrike" cap="none" normalizeH="0" dirty="0" smtClean="0">
                <a:ln>
                  <a:noFill/>
                </a:ln>
                <a:solidFill>
                  <a:schemeClr val="tx1"/>
                </a:solidFill>
                <a:effectLst/>
                <a:latin typeface="+mj-lt"/>
                <a:ea typeface="Calibri" pitchFamily="34" charset="0"/>
                <a:cs typeface="Times New Roman" pitchFamily="18" charset="0"/>
              </a:rPr>
              <a:t> инструменты, машины)</a:t>
            </a:r>
            <a:endParaRPr kumimoji="0" lang="ru-RU" sz="2000" b="0" i="0" u="none" strike="noStrike" cap="none" normalizeH="0" baseline="0" dirty="0" smtClean="0">
              <a:ln>
                <a:noFill/>
              </a:ln>
              <a:solidFill>
                <a:schemeClr val="tx1"/>
              </a:solidFill>
              <a:effectLst/>
              <a:latin typeface="+mj-lt"/>
              <a:cs typeface="Arial" pitchFamily="34" charset="0"/>
            </a:endParaRPr>
          </a:p>
        </p:txBody>
      </p:sp>
      <p:graphicFrame>
        <p:nvGraphicFramePr>
          <p:cNvPr id="27" name="Таблица 26"/>
          <p:cNvGraphicFramePr>
            <a:graphicFrameLocks noGrp="1"/>
          </p:cNvGraphicFramePr>
          <p:nvPr/>
        </p:nvGraphicFramePr>
        <p:xfrm>
          <a:off x="941294" y="4545929"/>
          <a:ext cx="7584142" cy="1645920"/>
        </p:xfrm>
        <a:graphic>
          <a:graphicData uri="http://schemas.openxmlformats.org/drawingml/2006/table">
            <a:tbl>
              <a:tblPr/>
              <a:tblGrid>
                <a:gridCol w="2064989"/>
                <a:gridCol w="2064989"/>
                <a:gridCol w="3454164"/>
              </a:tblGrid>
              <a:tr h="0">
                <a:tc gridSpan="2">
                  <a:txBody>
                    <a:bodyPr/>
                    <a:lstStyle/>
                    <a:p>
                      <a:pPr algn="ctr"/>
                      <a:r>
                        <a:rPr lang="ru-RU" b="1" dirty="0"/>
                        <a:t>Название объектов </a:t>
                      </a:r>
                      <a:endParaRPr lang="ru-RU"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EEE"/>
                    </a:solidFill>
                  </a:tcPr>
                </a:tc>
                <a:tc hMerge="1">
                  <a:txBody>
                    <a:bodyPr/>
                    <a:lstStyle/>
                    <a:p>
                      <a:endParaRPr lang="ru-RU"/>
                    </a:p>
                  </a:txBody>
                  <a:tcPr/>
                </a:tc>
                <a:tc rowSpan="2">
                  <a:txBody>
                    <a:bodyPr/>
                    <a:lstStyle/>
                    <a:p>
                      <a:pPr algn="ctr"/>
                      <a:r>
                        <a:rPr lang="ru-RU" b="1" dirty="0"/>
                        <a:t>Размещение </a:t>
                      </a:r>
                      <a:endParaRPr lang="ru-RU"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EEE"/>
                    </a:solidFill>
                  </a:tcPr>
                </a:tc>
              </a:tr>
              <a:tr h="0">
                <a:tc>
                  <a:txBody>
                    <a:bodyPr/>
                    <a:lstStyle/>
                    <a:p>
                      <a:pPr algn="ctr"/>
                      <a:r>
                        <a:rPr lang="ru-RU" b="1" dirty="0"/>
                        <a:t>Русский вариант </a:t>
                      </a:r>
                      <a:endParaRPr lang="ru-RU"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EEE"/>
                    </a:solidFill>
                  </a:tcPr>
                </a:tc>
                <a:tc>
                  <a:txBody>
                    <a:bodyPr/>
                    <a:lstStyle/>
                    <a:p>
                      <a:pPr algn="ctr"/>
                      <a:r>
                        <a:rPr lang="ru-RU" b="1" dirty="0"/>
                        <a:t>Английский вариант </a:t>
                      </a:r>
                      <a:endParaRPr lang="ru-RU"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EEE"/>
                    </a:solidFill>
                  </a:tcPr>
                </a:tc>
                <a:tc vMerge="1">
                  <a:txBody>
                    <a:bodyPr/>
                    <a:lstStyle/>
                    <a:p>
                      <a:endParaRPr lang="ru-RU"/>
                    </a:p>
                  </a:txBody>
                  <a:tcPr/>
                </a:tc>
              </a:tr>
              <a:tr h="0">
                <a:tc>
                  <a:txBody>
                    <a:bodyPr/>
                    <a:lstStyle/>
                    <a:p>
                      <a:pPr algn="ctr"/>
                      <a:r>
                        <a:rPr lang="ru-RU"/>
                        <a:t>Вход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b="1" dirty="0" smtClean="0"/>
                        <a:t>I</a:t>
                      </a:r>
                      <a:r>
                        <a:rPr lang="en-GB" dirty="0" smtClean="0"/>
                        <a:t>nput </a:t>
                      </a:r>
                      <a:endParaRPr lang="en-GB"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ru-RU" dirty="0"/>
                        <a:t>Подходит к работе слева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a:r>
                        <a:rPr lang="ru-RU" dirty="0"/>
                        <a:t>Управление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b="1" dirty="0" smtClean="0"/>
                        <a:t>C</a:t>
                      </a:r>
                      <a:r>
                        <a:rPr lang="en-GB" dirty="0" smtClean="0"/>
                        <a:t>ontrol </a:t>
                      </a:r>
                      <a:endParaRPr lang="en-GB"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ru-RU" dirty="0"/>
                        <a:t>Подходит к работе сверху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a:r>
                        <a:rPr lang="ru-RU" dirty="0"/>
                        <a:t>Выход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b="1" dirty="0" smtClean="0"/>
                        <a:t>O</a:t>
                      </a:r>
                      <a:r>
                        <a:rPr lang="en-GB" dirty="0" smtClean="0"/>
                        <a:t>utput</a:t>
                      </a:r>
                      <a:endParaRPr lang="en-GB"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ru-RU" dirty="0"/>
                        <a:t>Исходит от работы справа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a:r>
                        <a:rPr lang="ru-RU"/>
                        <a:t>Механизм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b="1" dirty="0" smtClean="0"/>
                        <a:t>M</a:t>
                      </a:r>
                      <a:r>
                        <a:rPr lang="en-GB" dirty="0" smtClean="0"/>
                        <a:t>echanism</a:t>
                      </a:r>
                      <a:endParaRPr lang="en-GB"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ru-RU" dirty="0"/>
                        <a:t>Подходит к работе снизу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5" name="TextBox 34"/>
          <p:cNvSpPr txBox="1"/>
          <p:nvPr/>
        </p:nvSpPr>
        <p:spPr>
          <a:xfrm>
            <a:off x="3375212" y="4074459"/>
            <a:ext cx="2796988" cy="400110"/>
          </a:xfrm>
          <a:prstGeom prst="rect">
            <a:avLst/>
          </a:prstGeom>
          <a:noFill/>
        </p:spPr>
        <p:txBody>
          <a:bodyPr wrap="square" rtlCol="0">
            <a:spAutoFit/>
          </a:bodyPr>
          <a:lstStyle/>
          <a:p>
            <a:pPr algn="ctr">
              <a:spcBef>
                <a:spcPts val="1200"/>
              </a:spcBef>
            </a:pPr>
            <a:r>
              <a:rPr lang="en-US" sz="2000" b="1" dirty="0" smtClean="0"/>
              <a:t>ICOM</a:t>
            </a:r>
            <a:endParaRPr lang="ru-RU" sz="2000" b="1"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Производственный процесс</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44</a:t>
            </a:fld>
            <a:endParaRPr lang="ru-RU"/>
          </a:p>
        </p:txBody>
      </p:sp>
      <p:sp>
        <p:nvSpPr>
          <p:cNvPr id="7" name="Text Box 16"/>
          <p:cNvSpPr txBox="1">
            <a:spLocks noChangeArrowheads="1"/>
          </p:cNvSpPr>
          <p:nvPr/>
        </p:nvSpPr>
        <p:spPr bwMode="auto">
          <a:xfrm>
            <a:off x="3289197" y="2443933"/>
            <a:ext cx="2458461" cy="1201179"/>
          </a:xfrm>
          <a:prstGeom prst="rect">
            <a:avLst/>
          </a:prstGeom>
          <a:solidFill>
            <a:srgbClr val="FF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lvl="0" algn="ctr" fontAlgn="base">
              <a:spcBef>
                <a:spcPct val="0"/>
              </a:spcBef>
              <a:spcAft>
                <a:spcPct val="0"/>
              </a:spcAft>
            </a:pPr>
            <a:r>
              <a:rPr lang="ru-RU" sz="2000" b="1" dirty="0" smtClean="0"/>
              <a:t>Производственный процесс</a:t>
            </a:r>
            <a:endParaRPr kumimoji="0" lang="ru-RU" sz="2000" b="1" i="0" u="none" strike="noStrike" cap="none" normalizeH="0" baseline="0" dirty="0" smtClean="0">
              <a:ln>
                <a:noFill/>
              </a:ln>
              <a:solidFill>
                <a:schemeClr val="tx1"/>
              </a:solidFill>
              <a:effectLst/>
              <a:cs typeface="Arial" pitchFamily="34" charset="0"/>
            </a:endParaRPr>
          </a:p>
        </p:txBody>
      </p:sp>
      <p:sp>
        <p:nvSpPr>
          <p:cNvPr id="8" name="AutoShape 14"/>
          <p:cNvSpPr>
            <a:spLocks noChangeShapeType="1"/>
          </p:cNvSpPr>
          <p:nvPr/>
        </p:nvSpPr>
        <p:spPr bwMode="auto">
          <a:xfrm>
            <a:off x="1716384" y="2574541"/>
            <a:ext cx="1584000" cy="130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2000"/>
          </a:p>
        </p:txBody>
      </p:sp>
      <p:sp>
        <p:nvSpPr>
          <p:cNvPr id="9" name="AutoShape 12"/>
          <p:cNvSpPr>
            <a:spLocks noChangeShapeType="1"/>
          </p:cNvSpPr>
          <p:nvPr/>
        </p:nvSpPr>
        <p:spPr bwMode="auto">
          <a:xfrm>
            <a:off x="5753736" y="2799183"/>
            <a:ext cx="1440000" cy="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2000"/>
          </a:p>
        </p:txBody>
      </p:sp>
      <p:sp>
        <p:nvSpPr>
          <p:cNvPr id="10" name="AutoShape 9"/>
          <p:cNvSpPr>
            <a:spLocks noChangeShapeType="1"/>
          </p:cNvSpPr>
          <p:nvPr/>
        </p:nvSpPr>
        <p:spPr bwMode="auto">
          <a:xfrm>
            <a:off x="4514506" y="1559859"/>
            <a:ext cx="0" cy="887505"/>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2000"/>
          </a:p>
        </p:txBody>
      </p:sp>
      <p:sp>
        <p:nvSpPr>
          <p:cNvPr id="11" name="AutoShape 8"/>
          <p:cNvSpPr>
            <a:spLocks noChangeShapeType="1"/>
          </p:cNvSpPr>
          <p:nvPr/>
        </p:nvSpPr>
        <p:spPr bwMode="auto">
          <a:xfrm flipV="1">
            <a:off x="3770935" y="3645112"/>
            <a:ext cx="0" cy="645458"/>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2000"/>
          </a:p>
        </p:txBody>
      </p:sp>
      <p:sp>
        <p:nvSpPr>
          <p:cNvPr id="12" name="Text Box 6"/>
          <p:cNvSpPr txBox="1">
            <a:spLocks noChangeArrowheads="1"/>
          </p:cNvSpPr>
          <p:nvPr/>
        </p:nvSpPr>
        <p:spPr bwMode="auto">
          <a:xfrm>
            <a:off x="1713539" y="2261105"/>
            <a:ext cx="1506069" cy="30777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2000" i="0" u="none" strike="noStrike" cap="none" normalizeH="0" baseline="0" dirty="0" smtClean="0">
                <a:ln>
                  <a:noFill/>
                </a:ln>
                <a:solidFill>
                  <a:schemeClr val="tx1"/>
                </a:solidFill>
                <a:effectLst/>
                <a:ea typeface="Calibri" pitchFamily="34" charset="0"/>
                <a:cs typeface="Times New Roman" pitchFamily="18" charset="0"/>
              </a:rPr>
              <a:t>Сырье</a:t>
            </a:r>
            <a:endParaRPr kumimoji="0" lang="ru-RU" sz="2000" i="0" u="none" strike="noStrike" cap="none" normalizeH="0" baseline="0" dirty="0" smtClean="0">
              <a:ln>
                <a:noFill/>
              </a:ln>
              <a:solidFill>
                <a:schemeClr val="tx1"/>
              </a:solidFill>
              <a:effectLst/>
              <a:cs typeface="Arial" pitchFamily="34" charset="0"/>
            </a:endParaRPr>
          </a:p>
        </p:txBody>
      </p:sp>
      <p:sp>
        <p:nvSpPr>
          <p:cNvPr id="13" name="Text Box 5"/>
          <p:cNvSpPr txBox="1">
            <a:spLocks noChangeArrowheads="1"/>
          </p:cNvSpPr>
          <p:nvPr/>
        </p:nvSpPr>
        <p:spPr bwMode="auto">
          <a:xfrm>
            <a:off x="5795294" y="2475084"/>
            <a:ext cx="1619798" cy="61555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i="0" u="none" strike="noStrike" cap="none" normalizeH="0" baseline="0" dirty="0" smtClean="0">
                <a:ln>
                  <a:noFill/>
                </a:ln>
                <a:solidFill>
                  <a:schemeClr val="tx1"/>
                </a:solidFill>
                <a:effectLst/>
                <a:ea typeface="Calibri" pitchFamily="34" charset="0"/>
                <a:cs typeface="Times New Roman" pitchFamily="18" charset="0"/>
              </a:rPr>
              <a:t>Готовая продукция</a:t>
            </a:r>
            <a:endParaRPr kumimoji="0" lang="ru-RU" sz="2000" i="0" u="none" strike="noStrike" cap="none" normalizeH="0" baseline="0" dirty="0" smtClean="0">
              <a:ln>
                <a:noFill/>
              </a:ln>
              <a:solidFill>
                <a:schemeClr val="tx1"/>
              </a:solidFill>
              <a:effectLst/>
              <a:cs typeface="Arial" pitchFamily="34" charset="0"/>
            </a:endParaRPr>
          </a:p>
        </p:txBody>
      </p:sp>
      <p:sp>
        <p:nvSpPr>
          <p:cNvPr id="14" name="Text Box 4"/>
          <p:cNvSpPr txBox="1">
            <a:spLocks noChangeArrowheads="1"/>
          </p:cNvSpPr>
          <p:nvPr/>
        </p:nvSpPr>
        <p:spPr bwMode="auto">
          <a:xfrm>
            <a:off x="2657210" y="1451200"/>
            <a:ext cx="1839870" cy="61555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2000" i="0" u="none" strike="noStrike" cap="none" normalizeH="0" baseline="0" dirty="0" smtClean="0">
                <a:ln>
                  <a:noFill/>
                </a:ln>
                <a:solidFill>
                  <a:schemeClr val="tx1"/>
                </a:solidFill>
                <a:effectLst/>
                <a:ea typeface="Calibri" pitchFamily="34" charset="0"/>
                <a:cs typeface="Times New Roman" pitchFamily="18" charset="0"/>
              </a:rPr>
              <a:t>Технология производства</a:t>
            </a:r>
            <a:endParaRPr kumimoji="0" lang="ru-RU" sz="2000" i="0" u="none" strike="noStrike" cap="none" normalizeH="0" baseline="0" dirty="0" smtClean="0">
              <a:ln>
                <a:noFill/>
              </a:ln>
              <a:solidFill>
                <a:schemeClr val="tx1"/>
              </a:solidFill>
              <a:effectLst/>
              <a:cs typeface="Arial" pitchFamily="34" charset="0"/>
            </a:endParaRPr>
          </a:p>
        </p:txBody>
      </p:sp>
      <p:sp>
        <p:nvSpPr>
          <p:cNvPr id="15" name="AutoShape 14"/>
          <p:cNvSpPr>
            <a:spLocks noChangeShapeType="1"/>
          </p:cNvSpPr>
          <p:nvPr/>
        </p:nvSpPr>
        <p:spPr bwMode="auto">
          <a:xfrm>
            <a:off x="1707419" y="2888306"/>
            <a:ext cx="1584000" cy="130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2000"/>
          </a:p>
        </p:txBody>
      </p:sp>
      <p:sp>
        <p:nvSpPr>
          <p:cNvPr id="16" name="Text Box 6"/>
          <p:cNvSpPr txBox="1">
            <a:spLocks noChangeArrowheads="1"/>
          </p:cNvSpPr>
          <p:nvPr/>
        </p:nvSpPr>
        <p:spPr bwMode="auto">
          <a:xfrm>
            <a:off x="1363916" y="2574870"/>
            <a:ext cx="1846727" cy="30777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2000" i="0" u="none" strike="noStrike" cap="none" normalizeH="0" baseline="0" dirty="0" smtClean="0">
                <a:ln>
                  <a:noFill/>
                </a:ln>
                <a:solidFill>
                  <a:schemeClr val="tx1"/>
                </a:solidFill>
                <a:effectLst/>
                <a:ea typeface="Calibri" pitchFamily="34" charset="0"/>
                <a:cs typeface="Times New Roman" pitchFamily="18" charset="0"/>
              </a:rPr>
              <a:t>Полуфабрикаты</a:t>
            </a:r>
            <a:endParaRPr kumimoji="0" lang="ru-RU" sz="2000" i="0" u="none" strike="noStrike" cap="none" normalizeH="0" baseline="0" dirty="0" smtClean="0">
              <a:ln>
                <a:noFill/>
              </a:ln>
              <a:solidFill>
                <a:schemeClr val="tx1"/>
              </a:solidFill>
              <a:effectLst/>
              <a:cs typeface="Arial" pitchFamily="34" charset="0"/>
            </a:endParaRPr>
          </a:p>
        </p:txBody>
      </p:sp>
      <p:sp>
        <p:nvSpPr>
          <p:cNvPr id="17" name="AutoShape 14"/>
          <p:cNvSpPr>
            <a:spLocks noChangeShapeType="1"/>
          </p:cNvSpPr>
          <p:nvPr/>
        </p:nvSpPr>
        <p:spPr bwMode="auto">
          <a:xfrm>
            <a:off x="1711901" y="3202071"/>
            <a:ext cx="1584000" cy="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2000"/>
          </a:p>
        </p:txBody>
      </p:sp>
      <p:sp>
        <p:nvSpPr>
          <p:cNvPr id="18" name="Text Box 6"/>
          <p:cNvSpPr txBox="1">
            <a:spLocks noChangeArrowheads="1"/>
          </p:cNvSpPr>
          <p:nvPr/>
        </p:nvSpPr>
        <p:spPr bwMode="auto">
          <a:xfrm>
            <a:off x="583988" y="2888635"/>
            <a:ext cx="2631138" cy="30777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lgn="r" fontAlgn="base">
              <a:spcBef>
                <a:spcPct val="0"/>
              </a:spcBef>
              <a:spcAft>
                <a:spcPct val="0"/>
              </a:spcAft>
            </a:pPr>
            <a:r>
              <a:rPr lang="ru-RU" sz="2000" dirty="0" smtClean="0"/>
              <a:t>Основные материалы</a:t>
            </a:r>
            <a:endParaRPr kumimoji="0" lang="ru-RU" sz="2000" i="0" u="none" strike="noStrike" cap="none" normalizeH="0" baseline="0" dirty="0" smtClean="0">
              <a:ln>
                <a:noFill/>
              </a:ln>
              <a:solidFill>
                <a:schemeClr val="tx1"/>
              </a:solidFill>
              <a:effectLst/>
              <a:cs typeface="Arial" pitchFamily="34" charset="0"/>
            </a:endParaRPr>
          </a:p>
        </p:txBody>
      </p:sp>
      <p:sp>
        <p:nvSpPr>
          <p:cNvPr id="20" name="AutoShape 14"/>
          <p:cNvSpPr>
            <a:spLocks noChangeShapeType="1"/>
          </p:cNvSpPr>
          <p:nvPr/>
        </p:nvSpPr>
        <p:spPr bwMode="auto">
          <a:xfrm>
            <a:off x="1720867" y="3520317"/>
            <a:ext cx="1584000" cy="130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2000"/>
          </a:p>
        </p:txBody>
      </p:sp>
      <p:sp>
        <p:nvSpPr>
          <p:cNvPr id="21" name="Text Box 6"/>
          <p:cNvSpPr txBox="1">
            <a:spLocks noChangeArrowheads="1"/>
          </p:cNvSpPr>
          <p:nvPr/>
        </p:nvSpPr>
        <p:spPr bwMode="auto">
          <a:xfrm>
            <a:off x="489858" y="3206881"/>
            <a:ext cx="2734234" cy="61555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lgn="r" fontAlgn="base">
              <a:spcBef>
                <a:spcPct val="0"/>
              </a:spcBef>
              <a:spcAft>
                <a:spcPct val="0"/>
              </a:spcAft>
            </a:pPr>
            <a:r>
              <a:rPr lang="ru-RU" sz="2000" dirty="0" smtClean="0"/>
              <a:t>Вспомогательные материалы</a:t>
            </a:r>
            <a:endParaRPr kumimoji="0" lang="ru-RU" sz="2000" i="0" u="none" strike="noStrike" cap="none" normalizeH="0" baseline="0" dirty="0" smtClean="0">
              <a:ln>
                <a:noFill/>
              </a:ln>
              <a:solidFill>
                <a:schemeClr val="tx1"/>
              </a:solidFill>
              <a:effectLst/>
              <a:cs typeface="Arial" pitchFamily="34" charset="0"/>
            </a:endParaRPr>
          </a:p>
        </p:txBody>
      </p:sp>
      <p:sp>
        <p:nvSpPr>
          <p:cNvPr id="22" name="AutoShape 8"/>
          <p:cNvSpPr>
            <a:spLocks noChangeShapeType="1"/>
          </p:cNvSpPr>
          <p:nvPr/>
        </p:nvSpPr>
        <p:spPr bwMode="auto">
          <a:xfrm flipV="1">
            <a:off x="4497076" y="3645112"/>
            <a:ext cx="0" cy="645458"/>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2000"/>
          </a:p>
        </p:txBody>
      </p:sp>
      <p:sp>
        <p:nvSpPr>
          <p:cNvPr id="23" name="AutoShape 8"/>
          <p:cNvSpPr>
            <a:spLocks noChangeShapeType="1"/>
          </p:cNvSpPr>
          <p:nvPr/>
        </p:nvSpPr>
        <p:spPr bwMode="auto">
          <a:xfrm flipV="1">
            <a:off x="5223217" y="3645112"/>
            <a:ext cx="0" cy="645458"/>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2000"/>
          </a:p>
        </p:txBody>
      </p:sp>
      <p:sp>
        <p:nvSpPr>
          <p:cNvPr id="24" name="Text Box 4"/>
          <p:cNvSpPr txBox="1">
            <a:spLocks noChangeArrowheads="1"/>
          </p:cNvSpPr>
          <p:nvPr/>
        </p:nvSpPr>
        <p:spPr bwMode="auto">
          <a:xfrm>
            <a:off x="3853999" y="4280136"/>
            <a:ext cx="1530588" cy="30777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i="0" u="none" strike="noStrike" cap="none" normalizeH="0" baseline="0" dirty="0" smtClean="0">
                <a:ln>
                  <a:noFill/>
                </a:ln>
                <a:solidFill>
                  <a:schemeClr val="tx1"/>
                </a:solidFill>
                <a:effectLst/>
                <a:ea typeface="Calibri" pitchFamily="34" charset="0"/>
                <a:cs typeface="Times New Roman" pitchFamily="18" charset="0"/>
              </a:rPr>
              <a:t>Инструменты</a:t>
            </a:r>
            <a:endParaRPr kumimoji="0" lang="ru-RU" sz="2000" i="0" u="none" strike="noStrike" cap="none" normalizeH="0" baseline="0" dirty="0" smtClean="0">
              <a:ln>
                <a:noFill/>
              </a:ln>
              <a:solidFill>
                <a:schemeClr val="tx1"/>
              </a:solidFill>
              <a:effectLst/>
              <a:cs typeface="Arial" pitchFamily="34" charset="0"/>
            </a:endParaRPr>
          </a:p>
        </p:txBody>
      </p:sp>
      <p:sp>
        <p:nvSpPr>
          <p:cNvPr id="25" name="Text Box 4"/>
          <p:cNvSpPr txBox="1">
            <a:spLocks noChangeArrowheads="1"/>
          </p:cNvSpPr>
          <p:nvPr/>
        </p:nvSpPr>
        <p:spPr bwMode="auto">
          <a:xfrm>
            <a:off x="2643763" y="3970854"/>
            <a:ext cx="1113729" cy="31971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i="0" u="none" strike="noStrike" cap="none" normalizeH="0" baseline="0" dirty="0" smtClean="0">
                <a:ln>
                  <a:noFill/>
                </a:ln>
                <a:solidFill>
                  <a:schemeClr val="tx1"/>
                </a:solidFill>
                <a:effectLst/>
                <a:ea typeface="Calibri" pitchFamily="34" charset="0"/>
                <a:cs typeface="Times New Roman" pitchFamily="18" charset="0"/>
              </a:rPr>
              <a:t>Персонал</a:t>
            </a:r>
            <a:endParaRPr kumimoji="0" lang="ru-RU" sz="2000" i="0" u="none" strike="noStrike" cap="none" normalizeH="0" baseline="0" dirty="0" smtClean="0">
              <a:ln>
                <a:noFill/>
              </a:ln>
              <a:solidFill>
                <a:schemeClr val="tx1"/>
              </a:solidFill>
              <a:effectLst/>
              <a:cs typeface="Arial" pitchFamily="34" charset="0"/>
            </a:endParaRPr>
          </a:p>
        </p:txBody>
      </p:sp>
      <p:sp>
        <p:nvSpPr>
          <p:cNvPr id="26" name="Text Box 4"/>
          <p:cNvSpPr txBox="1">
            <a:spLocks noChangeArrowheads="1"/>
          </p:cNvSpPr>
          <p:nvPr/>
        </p:nvSpPr>
        <p:spPr bwMode="auto">
          <a:xfrm>
            <a:off x="5239046" y="3970854"/>
            <a:ext cx="1812976" cy="30777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i="0" u="none" strike="noStrike" cap="none" normalizeH="0" baseline="0" dirty="0" smtClean="0">
                <a:ln>
                  <a:noFill/>
                </a:ln>
                <a:solidFill>
                  <a:schemeClr val="tx1"/>
                </a:solidFill>
                <a:effectLst/>
                <a:ea typeface="Calibri" pitchFamily="34" charset="0"/>
                <a:cs typeface="Times New Roman" pitchFamily="18" charset="0"/>
              </a:rPr>
              <a:t>Оборудование</a:t>
            </a:r>
            <a:endParaRPr kumimoji="0" lang="ru-RU" sz="2000" i="0" u="none" strike="noStrike" cap="none" normalizeH="0" baseline="0" dirty="0" smtClean="0">
              <a:ln>
                <a:noFill/>
              </a:ln>
              <a:solidFill>
                <a:schemeClr val="tx1"/>
              </a:solidFill>
              <a:effectLst/>
              <a:cs typeface="Arial" pitchFamily="34" charset="0"/>
            </a:endParaRPr>
          </a:p>
        </p:txBody>
      </p:sp>
      <p:sp>
        <p:nvSpPr>
          <p:cNvPr id="27" name="AutoShape 12"/>
          <p:cNvSpPr>
            <a:spLocks noChangeShapeType="1"/>
          </p:cNvSpPr>
          <p:nvPr/>
        </p:nvSpPr>
        <p:spPr bwMode="auto">
          <a:xfrm>
            <a:off x="5740288" y="3458089"/>
            <a:ext cx="1440000" cy="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2000"/>
          </a:p>
        </p:txBody>
      </p:sp>
      <p:sp>
        <p:nvSpPr>
          <p:cNvPr id="28" name="Text Box 5"/>
          <p:cNvSpPr txBox="1">
            <a:spLocks noChangeArrowheads="1"/>
          </p:cNvSpPr>
          <p:nvPr/>
        </p:nvSpPr>
        <p:spPr bwMode="auto">
          <a:xfrm>
            <a:off x="5808741" y="3147438"/>
            <a:ext cx="1619798" cy="30777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i="0" u="none" strike="noStrike" cap="none" normalizeH="0" baseline="0" dirty="0" smtClean="0">
                <a:ln>
                  <a:noFill/>
                </a:ln>
                <a:solidFill>
                  <a:schemeClr val="tx1"/>
                </a:solidFill>
                <a:effectLst/>
                <a:ea typeface="Calibri" pitchFamily="34" charset="0"/>
                <a:cs typeface="Times New Roman" pitchFamily="18" charset="0"/>
              </a:rPr>
              <a:t>Отходы</a:t>
            </a:r>
            <a:endParaRPr kumimoji="0" lang="ru-RU" sz="200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Пример – </a:t>
            </a:r>
            <a:r>
              <a:rPr lang="en-US" dirty="0" smtClean="0"/>
              <a:t>A-0</a:t>
            </a:r>
            <a:r>
              <a:rPr lang="ru-RU" dirty="0" smtClean="0"/>
              <a:t>Борщ </a:t>
            </a:r>
            <a:r>
              <a:rPr lang="en-US" dirty="0" smtClean="0"/>
              <a:t>A-0</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45</a:t>
            </a:fld>
            <a:endParaRPr lang="ru-RU"/>
          </a:p>
        </p:txBody>
      </p:sp>
      <p:pic>
        <p:nvPicPr>
          <p:cNvPr id="120835" name="Picture 3" descr="G:\2015-2016 (2) весна\ИСУ персонал\Ramus\01_A-0.png"/>
          <p:cNvPicPr>
            <a:picLocks noChangeAspect="1" noChangeArrowheads="1"/>
          </p:cNvPicPr>
          <p:nvPr/>
        </p:nvPicPr>
        <p:blipFill>
          <a:blip r:embed="rId2" cstate="print"/>
          <a:srcRect/>
          <a:stretch>
            <a:fillRect/>
          </a:stretch>
        </p:blipFill>
        <p:spPr bwMode="auto">
          <a:xfrm>
            <a:off x="252045" y="750839"/>
            <a:ext cx="8610601" cy="5724526"/>
          </a:xfrm>
          <a:prstGeom prst="rect">
            <a:avLst/>
          </a:prstGeom>
          <a:noFill/>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A0 </a:t>
            </a:r>
            <a:r>
              <a:rPr lang="ru-RU" dirty="0" smtClean="0"/>
              <a:t>Приготовить борщ</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46</a:t>
            </a:fld>
            <a:endParaRPr lang="ru-RU"/>
          </a:p>
        </p:txBody>
      </p:sp>
      <p:pic>
        <p:nvPicPr>
          <p:cNvPr id="121858" name="Picture 2" descr="G:\2015-2016 (2) весна\ИСУ персонал\Ramus\02_A0.png"/>
          <p:cNvPicPr>
            <a:picLocks noChangeAspect="1" noChangeArrowheads="1"/>
          </p:cNvPicPr>
          <p:nvPr/>
        </p:nvPicPr>
        <p:blipFill>
          <a:blip r:embed="rId2" cstate="print"/>
          <a:srcRect/>
          <a:stretch>
            <a:fillRect/>
          </a:stretch>
        </p:blipFill>
        <p:spPr bwMode="auto">
          <a:xfrm>
            <a:off x="293595" y="1133475"/>
            <a:ext cx="8610600" cy="5724525"/>
          </a:xfrm>
          <a:prstGeom prst="rect">
            <a:avLst/>
          </a:prstGeom>
          <a:noFill/>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А1 Сварить бульон </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47</a:t>
            </a:fld>
            <a:endParaRPr lang="ru-RU"/>
          </a:p>
        </p:txBody>
      </p:sp>
      <p:pic>
        <p:nvPicPr>
          <p:cNvPr id="122882" name="Picture 2" descr="G:\2015-2016 (2) весна\ИСУ персонал\Ramus\03_A1.png"/>
          <p:cNvPicPr>
            <a:picLocks noChangeAspect="1" noChangeArrowheads="1"/>
          </p:cNvPicPr>
          <p:nvPr/>
        </p:nvPicPr>
        <p:blipFill>
          <a:blip r:embed="rId2" cstate="print"/>
          <a:srcRect/>
          <a:stretch>
            <a:fillRect/>
          </a:stretch>
        </p:blipFill>
        <p:spPr bwMode="auto">
          <a:xfrm>
            <a:off x="242154" y="908391"/>
            <a:ext cx="8610601" cy="5724526"/>
          </a:xfrm>
          <a:prstGeom prst="rect">
            <a:avLst/>
          </a:prstGeom>
          <a:noFill/>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А2 Подготовить овощи </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48</a:t>
            </a:fld>
            <a:endParaRPr lang="ru-RU"/>
          </a:p>
        </p:txBody>
      </p:sp>
      <p:pic>
        <p:nvPicPr>
          <p:cNvPr id="123906" name="Picture 2" descr="G:\2015-2016 (2) весна\ИСУ персонал\Ramus\04_A2.png"/>
          <p:cNvPicPr>
            <a:picLocks noChangeAspect="1" noChangeArrowheads="1"/>
          </p:cNvPicPr>
          <p:nvPr/>
        </p:nvPicPr>
        <p:blipFill>
          <a:blip r:embed="rId2" cstate="print"/>
          <a:srcRect/>
          <a:stretch>
            <a:fillRect/>
          </a:stretch>
        </p:blipFill>
        <p:spPr bwMode="auto">
          <a:xfrm>
            <a:off x="275936" y="941568"/>
            <a:ext cx="8610601" cy="5724525"/>
          </a:xfrm>
          <a:prstGeom prst="rect">
            <a:avLst/>
          </a:prstGeom>
          <a:noFill/>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Каскад диаграмм</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49</a:t>
            </a:fld>
            <a:endParaRPr lang="ru-RU"/>
          </a:p>
        </p:txBody>
      </p:sp>
      <p:graphicFrame>
        <p:nvGraphicFramePr>
          <p:cNvPr id="4" name="Таблица 3"/>
          <p:cNvGraphicFramePr>
            <a:graphicFrameLocks noGrp="1"/>
          </p:cNvGraphicFramePr>
          <p:nvPr/>
        </p:nvGraphicFramePr>
        <p:xfrm>
          <a:off x="739587" y="985822"/>
          <a:ext cx="7812742" cy="5029200"/>
        </p:xfrm>
        <a:graphic>
          <a:graphicData uri="http://schemas.openxmlformats.org/drawingml/2006/table">
            <a:tbl>
              <a:tblPr>
                <a:tableStyleId>{616DA210-FB5B-4158-B5E0-FEB733F419BA}</a:tableStyleId>
              </a:tblPr>
              <a:tblGrid>
                <a:gridCol w="1371119"/>
                <a:gridCol w="6441623"/>
              </a:tblGrid>
              <a:tr h="0">
                <a:tc>
                  <a:txBody>
                    <a:bodyPr/>
                    <a:lstStyle/>
                    <a:p>
                      <a:pPr algn="ctr"/>
                      <a:r>
                        <a:rPr lang="ru-RU" sz="2000" b="1" i="1" dirty="0"/>
                        <a:t>Уровень модели </a:t>
                      </a:r>
                    </a:p>
                  </a:txBody>
                  <a:tcPr marL="45720" marR="45720" anchor="ctr"/>
                </a:tc>
                <a:tc>
                  <a:txBody>
                    <a:bodyPr/>
                    <a:lstStyle/>
                    <a:p>
                      <a:pPr algn="ctr"/>
                      <a:r>
                        <a:rPr lang="ru-RU" sz="2000" b="1" i="1" dirty="0"/>
                        <a:t>Комментарий </a:t>
                      </a:r>
                    </a:p>
                  </a:txBody>
                  <a:tcPr marL="45720" marR="45720" anchor="ctr"/>
                </a:tc>
              </a:tr>
              <a:tr h="527463">
                <a:tc>
                  <a:txBody>
                    <a:bodyPr/>
                    <a:lstStyle/>
                    <a:p>
                      <a:pPr algn="ctr"/>
                      <a:r>
                        <a:rPr lang="ru-RU" sz="2000" dirty="0"/>
                        <a:t>0 </a:t>
                      </a:r>
                    </a:p>
                  </a:txBody>
                  <a:tcPr marL="45720" marR="45720" anchor="ctr"/>
                </a:tc>
                <a:tc>
                  <a:txBody>
                    <a:bodyPr/>
                    <a:lstStyle/>
                    <a:p>
                      <a:r>
                        <a:rPr lang="ru-RU" sz="2000" i="1" dirty="0" smtClean="0"/>
                        <a:t>Контекстная диаграмма </a:t>
                      </a:r>
                      <a:r>
                        <a:rPr lang="ru-RU" sz="2000" dirty="0" smtClean="0"/>
                        <a:t>(A-0,</a:t>
                      </a:r>
                      <a:r>
                        <a:rPr lang="ru-RU" sz="2000" baseline="0" dirty="0" smtClean="0"/>
                        <a:t> читается «А минус ноль»)</a:t>
                      </a:r>
                      <a:r>
                        <a:rPr lang="ru-RU" sz="2000" dirty="0" smtClean="0"/>
                        <a:t> </a:t>
                      </a:r>
                      <a:r>
                        <a:rPr lang="ru-RU" sz="2000" dirty="0"/>
                        <a:t>устанавливает область моделирования и ее границу. </a:t>
                      </a:r>
                      <a:r>
                        <a:rPr lang="ru-RU" sz="2000" dirty="0" smtClean="0"/>
                        <a:t>Всегда содержит ровно один</a:t>
                      </a:r>
                      <a:r>
                        <a:rPr lang="ru-RU" sz="2000" baseline="0" dirty="0" smtClean="0"/>
                        <a:t> блок, основные входы, выходы, механизмы, управление.</a:t>
                      </a:r>
                      <a:endParaRPr lang="ru-RU" sz="2000" dirty="0"/>
                    </a:p>
                  </a:txBody>
                  <a:tcPr marL="45720" marR="45720" anchor="ctr"/>
                </a:tc>
              </a:tr>
              <a:tr h="0">
                <a:tc>
                  <a:txBody>
                    <a:bodyPr/>
                    <a:lstStyle/>
                    <a:p>
                      <a:pPr algn="ctr"/>
                      <a:r>
                        <a:rPr lang="ru-RU" sz="2000" dirty="0"/>
                        <a:t>1 </a:t>
                      </a:r>
                    </a:p>
                  </a:txBody>
                  <a:tcPr marL="45720" marR="45720" anchor="ctr"/>
                </a:tc>
                <a:tc>
                  <a:txBody>
                    <a:bodyPr/>
                    <a:lstStyle/>
                    <a:p>
                      <a:r>
                        <a:rPr lang="ru-RU" sz="2000" dirty="0"/>
                        <a:t>1 уровень содержит процессы верхнего уровня модели. </a:t>
                      </a:r>
                      <a:r>
                        <a:rPr lang="ru-RU" sz="2000" dirty="0" smtClean="0"/>
                        <a:t>Модель </a:t>
                      </a:r>
                      <a:r>
                        <a:rPr lang="en-US" sz="2000" dirty="0" smtClean="0"/>
                        <a:t>A0</a:t>
                      </a:r>
                      <a:r>
                        <a:rPr lang="ru-RU" sz="2000" dirty="0" smtClean="0"/>
                        <a:t> («А ноль»).</a:t>
                      </a:r>
                      <a:endParaRPr lang="ru-RU" sz="2000" dirty="0"/>
                    </a:p>
                  </a:txBody>
                  <a:tcPr marL="45720" marR="45720" anchor="ctr"/>
                </a:tc>
              </a:tr>
              <a:tr h="389959">
                <a:tc>
                  <a:txBody>
                    <a:bodyPr/>
                    <a:lstStyle/>
                    <a:p>
                      <a:pPr algn="ctr"/>
                      <a:r>
                        <a:rPr lang="ru-RU" sz="2000" dirty="0" smtClean="0"/>
                        <a:t>2</a:t>
                      </a:r>
                      <a:endParaRPr lang="ru-RU" sz="2000" dirty="0"/>
                    </a:p>
                  </a:txBody>
                  <a:tcPr marL="45720" marR="45720" anchor="ctr"/>
                </a:tc>
                <a:tc>
                  <a:txBody>
                    <a:bodyPr/>
                    <a:lstStyle/>
                    <a:p>
                      <a:r>
                        <a:rPr lang="ru-RU" sz="2000" dirty="0"/>
                        <a:t>2 уровень содержит декомпозицию процессов верхнего уровня. </a:t>
                      </a:r>
                      <a:r>
                        <a:rPr lang="ru-RU" sz="2000" dirty="0" smtClean="0"/>
                        <a:t>Модели </a:t>
                      </a:r>
                      <a:r>
                        <a:rPr lang="en-US" sz="2000" dirty="0" smtClean="0"/>
                        <a:t>A1-A</a:t>
                      </a:r>
                      <a:r>
                        <a:rPr lang="ru-RU" sz="2000" dirty="0" smtClean="0"/>
                        <a:t>6 (не более 6)</a:t>
                      </a:r>
                      <a:endParaRPr lang="ru-RU" sz="2000" dirty="0"/>
                    </a:p>
                  </a:txBody>
                  <a:tcPr marL="45720" marR="45720" anchor="ctr"/>
                </a:tc>
              </a:tr>
              <a:tr h="1055772">
                <a:tc>
                  <a:txBody>
                    <a:bodyPr/>
                    <a:lstStyle/>
                    <a:p>
                      <a:pPr algn="ctr"/>
                      <a:r>
                        <a:rPr lang="ru-RU" sz="2000" dirty="0"/>
                        <a:t>3 и далее </a:t>
                      </a:r>
                    </a:p>
                  </a:txBody>
                  <a:tcPr marL="45720" marR="45720" anchor="ctr"/>
                </a:tc>
                <a:tc>
                  <a:txBody>
                    <a:bodyPr/>
                    <a:lstStyle/>
                    <a:p>
                      <a:r>
                        <a:rPr lang="ru-RU" sz="2000" dirty="0" smtClean="0"/>
                        <a:t>3 </a:t>
                      </a:r>
                      <a:r>
                        <a:rPr lang="ru-RU" sz="2000" dirty="0"/>
                        <a:t>уровень </a:t>
                      </a:r>
                      <a:r>
                        <a:rPr lang="ru-RU" sz="2000" dirty="0" smtClean="0"/>
                        <a:t>представляет </a:t>
                      </a:r>
                      <a:r>
                        <a:rPr lang="ru-RU" sz="2000" dirty="0"/>
                        <a:t>собой работы - наименьшие возможные процессы, создающие минимальный отделимый </a:t>
                      </a:r>
                      <a:r>
                        <a:rPr lang="ru-RU" sz="2000" dirty="0" smtClean="0"/>
                        <a:t>результат. За </a:t>
                      </a:r>
                      <a:r>
                        <a:rPr lang="ru-RU" sz="2000" dirty="0"/>
                        <a:t>отдельные действия внутри работы будут отвечать конкретные должностные лица</a:t>
                      </a:r>
                      <a:r>
                        <a:rPr lang="ru-RU" sz="2000" dirty="0" smtClean="0"/>
                        <a:t>. Модели А1.1</a:t>
                      </a:r>
                      <a:r>
                        <a:rPr lang="ru-RU" sz="2000" baseline="0" dirty="0" smtClean="0"/>
                        <a:t>, А1.1.1, …</a:t>
                      </a:r>
                      <a:r>
                        <a:rPr lang="ru-RU" sz="2000" dirty="0" smtClean="0"/>
                        <a:t>,</a:t>
                      </a:r>
                      <a:r>
                        <a:rPr lang="ru-RU" sz="2000" baseline="0" dirty="0" smtClean="0"/>
                        <a:t> А1.2, … А2.1, А2.2, …</a:t>
                      </a:r>
                      <a:r>
                        <a:rPr lang="ru-RU" sz="2000" dirty="0" smtClean="0"/>
                        <a:t> </a:t>
                      </a:r>
                      <a:endParaRPr lang="ru-RU" sz="2000" dirty="0"/>
                    </a:p>
                  </a:txBody>
                  <a:tcPr marL="45720" marR="45720" anchor="ct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Виды систем</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5</a:t>
            </a:fld>
            <a:endParaRPr lang="ru-RU"/>
          </a:p>
        </p:txBody>
      </p:sp>
      <p:sp>
        <p:nvSpPr>
          <p:cNvPr id="4" name="Прямоугольник 3"/>
          <p:cNvSpPr/>
          <p:nvPr/>
        </p:nvSpPr>
        <p:spPr>
          <a:xfrm>
            <a:off x="618565" y="1164121"/>
            <a:ext cx="7933764" cy="3631763"/>
          </a:xfrm>
          <a:prstGeom prst="rect">
            <a:avLst/>
          </a:prstGeom>
        </p:spPr>
        <p:txBody>
          <a:bodyPr wrap="square">
            <a:spAutoFit/>
          </a:bodyPr>
          <a:lstStyle/>
          <a:p>
            <a:pPr marL="268288" lvl="0" indent="-268288">
              <a:spcBef>
                <a:spcPts val="1200"/>
              </a:spcBef>
              <a:buFont typeface="Wingdings" pitchFamily="2" charset="2"/>
              <a:buChar char="§"/>
            </a:pPr>
            <a:r>
              <a:rPr lang="ru-RU" sz="2000" dirty="0" smtClean="0"/>
              <a:t>абстрактные и эмпирические;</a:t>
            </a:r>
          </a:p>
          <a:p>
            <a:pPr marL="268288" lvl="0" indent="-268288">
              <a:spcBef>
                <a:spcPts val="1200"/>
              </a:spcBef>
              <a:buFont typeface="Wingdings" pitchFamily="2" charset="2"/>
              <a:buChar char="§"/>
            </a:pPr>
            <a:r>
              <a:rPr lang="ru-RU" sz="2000" dirty="0" smtClean="0"/>
              <a:t>материальные и информационные;</a:t>
            </a:r>
          </a:p>
          <a:p>
            <a:pPr marL="268288" lvl="0" indent="-268288">
              <a:spcBef>
                <a:spcPts val="1200"/>
              </a:spcBef>
              <a:buFont typeface="Wingdings" pitchFamily="2" charset="2"/>
              <a:buChar char="§"/>
            </a:pPr>
            <a:r>
              <a:rPr lang="ru-RU" sz="2000" dirty="0" smtClean="0"/>
              <a:t>живые и неживые;</a:t>
            </a:r>
          </a:p>
          <a:p>
            <a:pPr marL="268288" lvl="0" indent="-268288">
              <a:spcBef>
                <a:spcPts val="1200"/>
              </a:spcBef>
              <a:buFont typeface="Wingdings" pitchFamily="2" charset="2"/>
              <a:buChar char="§"/>
            </a:pPr>
            <a:r>
              <a:rPr lang="ru-RU" sz="2000" dirty="0" smtClean="0"/>
              <a:t>естественные и искусственные;</a:t>
            </a:r>
          </a:p>
          <a:p>
            <a:pPr marL="268288" lvl="0" indent="-268288">
              <a:spcBef>
                <a:spcPts val="1200"/>
              </a:spcBef>
              <a:buFont typeface="Wingdings" pitchFamily="2" charset="2"/>
              <a:buChar char="§"/>
            </a:pPr>
            <a:r>
              <a:rPr lang="ru-RU" sz="2000" dirty="0" smtClean="0"/>
              <a:t>статические и динамические;</a:t>
            </a:r>
          </a:p>
          <a:p>
            <a:pPr marL="268288" lvl="0" indent="-268288">
              <a:spcBef>
                <a:spcPts val="1200"/>
              </a:spcBef>
              <a:buFont typeface="Wingdings" pitchFamily="2" charset="2"/>
              <a:buChar char="§"/>
            </a:pPr>
            <a:r>
              <a:rPr lang="ru-RU" sz="2000" dirty="0" smtClean="0"/>
              <a:t>детерминированные и случайные (стохастические);</a:t>
            </a:r>
          </a:p>
          <a:p>
            <a:pPr marL="268288" lvl="0" indent="-268288">
              <a:spcBef>
                <a:spcPts val="1200"/>
              </a:spcBef>
              <a:buFont typeface="Wingdings" pitchFamily="2" charset="2"/>
              <a:buChar char="§"/>
            </a:pPr>
            <a:r>
              <a:rPr lang="ru-RU" sz="2000" dirty="0" smtClean="0"/>
              <a:t>развивающиеся и деградирующие;</a:t>
            </a:r>
          </a:p>
          <a:p>
            <a:pPr marL="268288" lvl="0" indent="-268288">
              <a:spcBef>
                <a:spcPts val="1200"/>
              </a:spcBef>
              <a:buFont typeface="Wingdings" pitchFamily="2" charset="2"/>
              <a:buChar char="§"/>
            </a:pPr>
            <a:r>
              <a:rPr lang="ru-RU" sz="2000" dirty="0" smtClean="0"/>
              <a:t>замкнутые и открытые.</a:t>
            </a:r>
            <a:endParaRPr lang="ru-RU" sz="20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Требования к блокам</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50</a:t>
            </a:fld>
            <a:endParaRPr lang="ru-RU"/>
          </a:p>
        </p:txBody>
      </p:sp>
      <p:sp>
        <p:nvSpPr>
          <p:cNvPr id="4" name="Прямоугольник 3"/>
          <p:cNvSpPr/>
          <p:nvPr/>
        </p:nvSpPr>
        <p:spPr>
          <a:xfrm>
            <a:off x="500034" y="655526"/>
            <a:ext cx="8358246" cy="1323439"/>
          </a:xfrm>
          <a:prstGeom prst="rect">
            <a:avLst/>
          </a:prstGeom>
        </p:spPr>
        <p:txBody>
          <a:bodyPr wrap="square">
            <a:spAutoFit/>
          </a:bodyPr>
          <a:lstStyle/>
          <a:p>
            <a:r>
              <a:rPr lang="ru-RU" sz="2000" dirty="0" smtClean="0"/>
              <a:t>Блоки на диаграмме представляют функции. Функции показывают, что должно выполняться, но не показывает как и зачем. </a:t>
            </a:r>
            <a:r>
              <a:rPr lang="ru-RU" sz="2000" b="1" dirty="0" smtClean="0"/>
              <a:t>Имена функций </a:t>
            </a:r>
            <a:r>
              <a:rPr lang="ru-RU" sz="2000" dirty="0" smtClean="0"/>
              <a:t>записываются внутри блоков. Имя должно быть активным </a:t>
            </a:r>
            <a:r>
              <a:rPr lang="ru-RU" sz="2000" b="1" dirty="0" smtClean="0"/>
              <a:t>глаголом</a:t>
            </a:r>
            <a:r>
              <a:rPr lang="ru-RU" sz="2000" dirty="0" smtClean="0"/>
              <a:t>, глагольным оборотом или отглагольным существительным.</a:t>
            </a:r>
          </a:p>
        </p:txBody>
      </p:sp>
      <p:sp>
        <p:nvSpPr>
          <p:cNvPr id="5" name="Прямоугольник 4"/>
          <p:cNvSpPr/>
          <p:nvPr/>
        </p:nvSpPr>
        <p:spPr>
          <a:xfrm>
            <a:off x="500034" y="2251539"/>
            <a:ext cx="7929618" cy="1015663"/>
          </a:xfrm>
          <a:prstGeom prst="rect">
            <a:avLst/>
          </a:prstGeom>
        </p:spPr>
        <p:txBody>
          <a:bodyPr wrap="square">
            <a:spAutoFit/>
          </a:bodyPr>
          <a:lstStyle/>
          <a:p>
            <a:r>
              <a:rPr lang="ru-RU" sz="2000" dirty="0" smtClean="0"/>
              <a:t>Каждая диаграмма, кроме контекстной, должна содержать </a:t>
            </a:r>
            <a:r>
              <a:rPr lang="ru-RU" sz="2000" b="1" dirty="0" smtClean="0"/>
              <a:t>3-6 блоков</a:t>
            </a:r>
            <a:r>
              <a:rPr lang="ru-RU" sz="2000" dirty="0" smtClean="0"/>
              <a:t>. Каждый блок на диаграмме имеет </a:t>
            </a:r>
            <a:r>
              <a:rPr lang="ru-RU" sz="2000" b="1" dirty="0" smtClean="0"/>
              <a:t>номер</a:t>
            </a:r>
            <a:r>
              <a:rPr lang="ru-RU" sz="2000" dirty="0" smtClean="0"/>
              <a:t> в диапазоне 1-6, записанный в нижнем правом углу.</a:t>
            </a:r>
            <a:endParaRPr lang="ru-RU" sz="2000" dirty="0"/>
          </a:p>
        </p:txBody>
      </p:sp>
      <p:sp>
        <p:nvSpPr>
          <p:cNvPr id="6" name="Прямоугольник 5"/>
          <p:cNvSpPr/>
          <p:nvPr/>
        </p:nvSpPr>
        <p:spPr>
          <a:xfrm>
            <a:off x="500034" y="3726521"/>
            <a:ext cx="8143932" cy="2554545"/>
          </a:xfrm>
          <a:prstGeom prst="rect">
            <a:avLst/>
          </a:prstGeom>
        </p:spPr>
        <p:txBody>
          <a:bodyPr wrap="square">
            <a:spAutoFit/>
          </a:bodyPr>
          <a:lstStyle/>
          <a:p>
            <a:r>
              <a:rPr lang="ru-RU" sz="2000" b="1" dirty="0" smtClean="0"/>
              <a:t>Доминирование.</a:t>
            </a:r>
            <a:r>
              <a:rPr lang="ru-RU" sz="2000" dirty="0" smtClean="0"/>
              <a:t> Блоки IDEF0 на </a:t>
            </a:r>
            <a:r>
              <a:rPr lang="ru-RU" sz="2000" dirty="0" err="1" smtClean="0"/>
              <a:t>неконтекстной</a:t>
            </a:r>
            <a:r>
              <a:rPr lang="ru-RU" sz="2000" dirty="0" smtClean="0"/>
              <a:t> диаграмме должны располагаться </a:t>
            </a:r>
            <a:r>
              <a:rPr lang="ru-RU" sz="2000" b="1" dirty="0" smtClean="0"/>
              <a:t>по диагонали </a:t>
            </a:r>
            <a:r>
              <a:rPr lang="ru-RU" sz="2000" dirty="0" smtClean="0"/>
              <a:t>- от левого верхнего угла диаграммы до правого нижнего в порядке присвоенных номеров.</a:t>
            </a:r>
          </a:p>
          <a:p>
            <a:r>
              <a:rPr lang="ru-RU" sz="2000" dirty="0" smtClean="0"/>
              <a:t>Блоки на диаграмме, расположенные вверху слева, "доминируют" над блоками, расположенными внизу справа. "Доминирование" понимается как влияние, которое блок оказывает на другие блоки диаграммы. Расположение блоков на листе диаграммы отражает авторское понимание доминирования.</a:t>
            </a:r>
            <a:endParaRPr lang="ru-RU" sz="20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Разветвление дуг</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51</a:t>
            </a:fld>
            <a:endParaRPr lang="ru-RU"/>
          </a:p>
        </p:txBody>
      </p:sp>
      <p:pic>
        <p:nvPicPr>
          <p:cNvPr id="80898" name="Picture 2" descr="http://dit.isuct.ru/ivt/books/CASE/case10/idef0/images/img3_7.gif"/>
          <p:cNvPicPr>
            <a:picLocks noChangeAspect="1" noChangeArrowheads="1"/>
          </p:cNvPicPr>
          <p:nvPr/>
        </p:nvPicPr>
        <p:blipFill>
          <a:blip r:embed="rId2" cstate="print"/>
          <a:srcRect/>
          <a:stretch>
            <a:fillRect/>
          </a:stretch>
        </p:blipFill>
        <p:spPr bwMode="auto">
          <a:xfrm>
            <a:off x="1928794" y="928670"/>
            <a:ext cx="4957055" cy="2786082"/>
          </a:xfrm>
          <a:prstGeom prst="rect">
            <a:avLst/>
          </a:prstGeom>
          <a:noFill/>
        </p:spPr>
      </p:pic>
      <p:sp>
        <p:nvSpPr>
          <p:cNvPr id="5" name="Прямоугольник 4"/>
          <p:cNvSpPr/>
          <p:nvPr/>
        </p:nvSpPr>
        <p:spPr>
          <a:xfrm>
            <a:off x="571472" y="4214818"/>
            <a:ext cx="8072494" cy="1477328"/>
          </a:xfrm>
          <a:prstGeom prst="rect">
            <a:avLst/>
          </a:prstGeom>
        </p:spPr>
        <p:txBody>
          <a:bodyPr wrap="square">
            <a:spAutoFit/>
          </a:bodyPr>
          <a:lstStyle/>
          <a:p>
            <a:pPr indent="452438" algn="just"/>
            <a:r>
              <a:rPr lang="ru-RU" dirty="0" smtClean="0"/>
              <a:t>Дуги могут разветвляться (в случае, если одни и те же данные требуются более, чем для одной функции) или соединяться (в случае, если однотипные данные могут быть выработаны более чем одной функцией). Каждая из ветвей может представлять один и тот же объект или различные объекты одного и того же типа.</a:t>
            </a:r>
            <a:endParaRPr lang="ru-RU"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30" name="Picture 6" descr="http://itteach.ru/cache/imageproccessing/images/bpwin/3.files/222.files/2226_266x209x0.png"/>
          <p:cNvPicPr>
            <a:picLocks noChangeAspect="1" noChangeArrowheads="1"/>
          </p:cNvPicPr>
          <p:nvPr/>
        </p:nvPicPr>
        <p:blipFill>
          <a:blip r:embed="rId2" cstate="print">
            <a:lum contrast="30000"/>
          </a:blip>
          <a:srcRect/>
          <a:stretch>
            <a:fillRect/>
          </a:stretch>
        </p:blipFill>
        <p:spPr bwMode="auto">
          <a:xfrm>
            <a:off x="6010836" y="879578"/>
            <a:ext cx="2823882" cy="2218765"/>
          </a:xfrm>
          <a:prstGeom prst="rect">
            <a:avLst/>
          </a:prstGeom>
          <a:noFill/>
        </p:spPr>
      </p:pic>
      <p:sp>
        <p:nvSpPr>
          <p:cNvPr id="2" name="Заголовок 1"/>
          <p:cNvSpPr>
            <a:spLocks noGrp="1"/>
          </p:cNvSpPr>
          <p:nvPr>
            <p:ph type="title"/>
          </p:nvPr>
        </p:nvSpPr>
        <p:spPr/>
        <p:txBody>
          <a:bodyPr/>
          <a:lstStyle/>
          <a:p>
            <a:r>
              <a:rPr lang="ru-RU" dirty="0" smtClean="0"/>
              <a:t>Виды связей между блоками</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52</a:t>
            </a:fld>
            <a:endParaRPr lang="ru-RU"/>
          </a:p>
        </p:txBody>
      </p:sp>
      <p:pic>
        <p:nvPicPr>
          <p:cNvPr id="77826" name="Picture 2" descr="http://itteach.ru/cache/imageproccessing/images/bpwin/3.files/222.files/222_288x205x0.png"/>
          <p:cNvPicPr>
            <a:picLocks noChangeAspect="1" noChangeArrowheads="1"/>
          </p:cNvPicPr>
          <p:nvPr/>
        </p:nvPicPr>
        <p:blipFill>
          <a:blip r:embed="rId3" cstate="print">
            <a:lum contrast="30000"/>
          </a:blip>
          <a:srcRect/>
          <a:stretch>
            <a:fillRect/>
          </a:stretch>
        </p:blipFill>
        <p:spPr bwMode="auto">
          <a:xfrm>
            <a:off x="255494" y="1248906"/>
            <a:ext cx="2675965" cy="1904767"/>
          </a:xfrm>
          <a:prstGeom prst="rect">
            <a:avLst/>
          </a:prstGeom>
          <a:noFill/>
        </p:spPr>
      </p:pic>
      <p:pic>
        <p:nvPicPr>
          <p:cNvPr id="77828" name="Picture 4" descr="http://itteach.ru/cache/imageproccessing/images/bpwin/3.files/222.files/2223_268x186x0.png"/>
          <p:cNvPicPr>
            <a:picLocks noChangeAspect="1" noChangeArrowheads="1"/>
          </p:cNvPicPr>
          <p:nvPr/>
        </p:nvPicPr>
        <p:blipFill>
          <a:blip r:embed="rId4" cstate="print">
            <a:lum contrast="30000"/>
          </a:blip>
          <a:srcRect/>
          <a:stretch>
            <a:fillRect/>
          </a:stretch>
        </p:blipFill>
        <p:spPr bwMode="auto">
          <a:xfrm>
            <a:off x="2942374" y="1094254"/>
            <a:ext cx="2802157" cy="1944782"/>
          </a:xfrm>
          <a:prstGeom prst="rect">
            <a:avLst/>
          </a:prstGeom>
          <a:noFill/>
        </p:spPr>
      </p:pic>
      <p:sp>
        <p:nvSpPr>
          <p:cNvPr id="7" name="Прямоугольник 6"/>
          <p:cNvSpPr/>
          <p:nvPr/>
        </p:nvSpPr>
        <p:spPr>
          <a:xfrm>
            <a:off x="835372" y="3125615"/>
            <a:ext cx="1670457" cy="369332"/>
          </a:xfrm>
          <a:prstGeom prst="rect">
            <a:avLst/>
          </a:prstGeom>
        </p:spPr>
        <p:txBody>
          <a:bodyPr wrap="none">
            <a:spAutoFit/>
          </a:bodyPr>
          <a:lstStyle/>
          <a:p>
            <a:r>
              <a:rPr lang="ru-RU" b="1" dirty="0" smtClean="0"/>
              <a:t>Связь по входу</a:t>
            </a:r>
            <a:endParaRPr lang="ru-RU" b="1" dirty="0"/>
          </a:p>
        </p:txBody>
      </p:sp>
      <p:sp>
        <p:nvSpPr>
          <p:cNvPr id="8" name="Прямоугольник 7"/>
          <p:cNvSpPr/>
          <p:nvPr/>
        </p:nvSpPr>
        <p:spPr>
          <a:xfrm>
            <a:off x="3344107" y="3125615"/>
            <a:ext cx="2345322" cy="369332"/>
          </a:xfrm>
          <a:prstGeom prst="rect">
            <a:avLst/>
          </a:prstGeom>
        </p:spPr>
        <p:txBody>
          <a:bodyPr wrap="none">
            <a:spAutoFit/>
          </a:bodyPr>
          <a:lstStyle/>
          <a:p>
            <a:r>
              <a:rPr lang="ru-RU" b="1" dirty="0" smtClean="0"/>
              <a:t>Связь по управлению</a:t>
            </a:r>
            <a:endParaRPr lang="ru-RU" b="1" dirty="0"/>
          </a:p>
        </p:txBody>
      </p:sp>
      <p:sp>
        <p:nvSpPr>
          <p:cNvPr id="10" name="Прямоугольник 9"/>
          <p:cNvSpPr/>
          <p:nvPr/>
        </p:nvSpPr>
        <p:spPr>
          <a:xfrm>
            <a:off x="6277268" y="3125615"/>
            <a:ext cx="2517997" cy="369332"/>
          </a:xfrm>
          <a:prstGeom prst="rect">
            <a:avLst/>
          </a:prstGeom>
        </p:spPr>
        <p:txBody>
          <a:bodyPr wrap="none">
            <a:spAutoFit/>
          </a:bodyPr>
          <a:lstStyle/>
          <a:p>
            <a:r>
              <a:rPr lang="ru-RU" b="1" dirty="0" smtClean="0"/>
              <a:t>Связь выход-механизм</a:t>
            </a:r>
            <a:endParaRPr lang="ru-RU" b="1" dirty="0"/>
          </a:p>
        </p:txBody>
      </p:sp>
      <p:pic>
        <p:nvPicPr>
          <p:cNvPr id="11" name="Picture 2" descr="http://itteach.ru/cache/imageproccessing/images/bpwin/3.files/222.files/2224_285x195x0.png"/>
          <p:cNvPicPr>
            <a:picLocks noChangeAspect="1" noChangeArrowheads="1"/>
          </p:cNvPicPr>
          <p:nvPr/>
        </p:nvPicPr>
        <p:blipFill>
          <a:blip r:embed="rId5" cstate="print">
            <a:lum contrast="20000"/>
          </a:blip>
          <a:srcRect/>
          <a:stretch>
            <a:fillRect/>
          </a:stretch>
        </p:blipFill>
        <p:spPr bwMode="auto">
          <a:xfrm>
            <a:off x="1042119" y="4335437"/>
            <a:ext cx="2736505" cy="1872346"/>
          </a:xfrm>
          <a:prstGeom prst="rect">
            <a:avLst/>
          </a:prstGeom>
          <a:noFill/>
        </p:spPr>
      </p:pic>
      <p:pic>
        <p:nvPicPr>
          <p:cNvPr id="12" name="Picture 8" descr="http://itteach.ru/cache/imageproccessing/images/bpwin/3.files/222.files/22225_447x307x0.png"/>
          <p:cNvPicPr>
            <a:picLocks noChangeAspect="1" noChangeArrowheads="1"/>
          </p:cNvPicPr>
          <p:nvPr/>
        </p:nvPicPr>
        <p:blipFill>
          <a:blip r:embed="rId6" cstate="print">
            <a:lum contrast="30000"/>
          </a:blip>
          <a:srcRect/>
          <a:stretch>
            <a:fillRect/>
          </a:stretch>
        </p:blipFill>
        <p:spPr bwMode="auto">
          <a:xfrm>
            <a:off x="4613179" y="3767297"/>
            <a:ext cx="3723997" cy="2557645"/>
          </a:xfrm>
          <a:prstGeom prst="rect">
            <a:avLst/>
          </a:prstGeom>
          <a:noFill/>
        </p:spPr>
      </p:pic>
      <p:sp>
        <p:nvSpPr>
          <p:cNvPr id="13" name="Прямоугольник 12"/>
          <p:cNvSpPr/>
          <p:nvPr/>
        </p:nvSpPr>
        <p:spPr>
          <a:xfrm>
            <a:off x="1076579" y="6325617"/>
            <a:ext cx="2658741" cy="369332"/>
          </a:xfrm>
          <a:prstGeom prst="rect">
            <a:avLst/>
          </a:prstGeom>
        </p:spPr>
        <p:txBody>
          <a:bodyPr wrap="none">
            <a:spAutoFit/>
          </a:bodyPr>
          <a:lstStyle/>
          <a:p>
            <a:r>
              <a:rPr lang="ru-RU" b="1" dirty="0" smtClean="0"/>
              <a:t>Обратная связь по входу</a:t>
            </a:r>
            <a:endParaRPr lang="ru-RU" b="1" dirty="0"/>
          </a:p>
        </p:txBody>
      </p:sp>
      <p:sp>
        <p:nvSpPr>
          <p:cNvPr id="14" name="Прямоугольник 13"/>
          <p:cNvSpPr/>
          <p:nvPr/>
        </p:nvSpPr>
        <p:spPr>
          <a:xfrm>
            <a:off x="4955245" y="6325617"/>
            <a:ext cx="3333605" cy="369332"/>
          </a:xfrm>
          <a:prstGeom prst="rect">
            <a:avLst/>
          </a:prstGeom>
        </p:spPr>
        <p:txBody>
          <a:bodyPr wrap="none">
            <a:spAutoFit/>
          </a:bodyPr>
          <a:lstStyle/>
          <a:p>
            <a:r>
              <a:rPr lang="ru-RU" b="1" dirty="0" smtClean="0"/>
              <a:t>Обратная связь по управлению</a:t>
            </a:r>
            <a:endParaRPr lang="ru-RU" b="1" dirty="0"/>
          </a:p>
        </p:txBody>
      </p:sp>
      <p:sp>
        <p:nvSpPr>
          <p:cNvPr id="15" name="TextBox 14"/>
          <p:cNvSpPr txBox="1"/>
          <p:nvPr/>
        </p:nvSpPr>
        <p:spPr>
          <a:xfrm>
            <a:off x="779929" y="618564"/>
            <a:ext cx="7234518" cy="403412"/>
          </a:xfrm>
          <a:prstGeom prst="rect">
            <a:avLst/>
          </a:prstGeom>
          <a:noFill/>
        </p:spPr>
        <p:txBody>
          <a:bodyPr wrap="square" rtlCol="0">
            <a:spAutoFit/>
          </a:bodyPr>
          <a:lstStyle/>
          <a:p>
            <a:pPr algn="just">
              <a:spcBef>
                <a:spcPts val="1200"/>
              </a:spcBef>
            </a:pPr>
            <a:r>
              <a:rPr lang="ru-RU" sz="2000" dirty="0" smtClean="0"/>
              <a:t>Другие направления недопустимы.</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Туннели</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53</a:t>
            </a:fld>
            <a:endParaRPr lang="ru-RU"/>
          </a:p>
        </p:txBody>
      </p:sp>
      <p:sp>
        <p:nvSpPr>
          <p:cNvPr id="6" name="Прямоугольник 5"/>
          <p:cNvSpPr/>
          <p:nvPr/>
        </p:nvSpPr>
        <p:spPr>
          <a:xfrm>
            <a:off x="486587" y="4360211"/>
            <a:ext cx="3937495" cy="1477328"/>
          </a:xfrm>
          <a:prstGeom prst="rect">
            <a:avLst/>
          </a:prstGeom>
        </p:spPr>
        <p:txBody>
          <a:bodyPr wrap="square">
            <a:spAutoFit/>
          </a:bodyPr>
          <a:lstStyle/>
          <a:p>
            <a:pPr indent="452438"/>
            <a:r>
              <a:rPr lang="ru-RU" dirty="0" smtClean="0"/>
              <a:t>Стрелка, помещенная в туннель там, где она </a:t>
            </a:r>
            <a:r>
              <a:rPr lang="ru-RU" b="1" dirty="0" smtClean="0"/>
              <a:t>присоединяется к блоку</a:t>
            </a:r>
            <a:r>
              <a:rPr lang="ru-RU" dirty="0" smtClean="0"/>
              <a:t>, означает, что данные, выраженные этой стрелкой, не показаны на нижележащем уровне декомпозиции. </a:t>
            </a:r>
          </a:p>
        </p:txBody>
      </p:sp>
      <p:pic>
        <p:nvPicPr>
          <p:cNvPr id="33794" name="Picture 2" descr="http://dit.isuct.ru/ivt/books/CASE/case10/idef0/images/img3_19.gif"/>
          <p:cNvPicPr>
            <a:picLocks noChangeAspect="1" noChangeArrowheads="1"/>
          </p:cNvPicPr>
          <p:nvPr/>
        </p:nvPicPr>
        <p:blipFill>
          <a:blip r:embed="rId2" cstate="print"/>
          <a:srcRect l="12903" t="7659" b="8090"/>
          <a:stretch>
            <a:fillRect/>
          </a:stretch>
        </p:blipFill>
        <p:spPr bwMode="auto">
          <a:xfrm>
            <a:off x="999270" y="1776682"/>
            <a:ext cx="3021402" cy="2461884"/>
          </a:xfrm>
          <a:prstGeom prst="rect">
            <a:avLst/>
          </a:prstGeom>
          <a:noFill/>
        </p:spPr>
      </p:pic>
      <p:pic>
        <p:nvPicPr>
          <p:cNvPr id="33796" name="Picture 4" descr="http://dit.isuct.ru/ivt/books/CASE/case10/idef0/images/img3_20.gif"/>
          <p:cNvPicPr>
            <a:picLocks noChangeAspect="1" noChangeArrowheads="1"/>
          </p:cNvPicPr>
          <p:nvPr/>
        </p:nvPicPr>
        <p:blipFill>
          <a:blip r:embed="rId3" cstate="print"/>
          <a:srcRect/>
          <a:stretch>
            <a:fillRect/>
          </a:stretch>
        </p:blipFill>
        <p:spPr bwMode="auto">
          <a:xfrm>
            <a:off x="4977106" y="1773318"/>
            <a:ext cx="2983553" cy="2477416"/>
          </a:xfrm>
          <a:prstGeom prst="rect">
            <a:avLst/>
          </a:prstGeom>
          <a:noFill/>
        </p:spPr>
      </p:pic>
      <p:sp>
        <p:nvSpPr>
          <p:cNvPr id="9" name="Прямоугольник 8"/>
          <p:cNvSpPr/>
          <p:nvPr/>
        </p:nvSpPr>
        <p:spPr>
          <a:xfrm>
            <a:off x="605118" y="619769"/>
            <a:ext cx="7906870" cy="923330"/>
          </a:xfrm>
          <a:prstGeom prst="rect">
            <a:avLst/>
          </a:prstGeom>
        </p:spPr>
        <p:txBody>
          <a:bodyPr wrap="square">
            <a:spAutoFit/>
          </a:bodyPr>
          <a:lstStyle/>
          <a:p>
            <a:pPr lvl="0" indent="452438" algn="just"/>
            <a:r>
              <a:rPr lang="ru-RU" b="1" dirty="0" smtClean="0">
                <a:solidFill>
                  <a:prstClr val="black"/>
                </a:solidFill>
              </a:rPr>
              <a:t>Туннелированные стрелки (в скобках) </a:t>
            </a:r>
            <a:r>
              <a:rPr lang="ru-RU" dirty="0" smtClean="0">
                <a:solidFill>
                  <a:prstClr val="black"/>
                </a:solidFill>
              </a:rPr>
              <a:t>означают, что данные, передаваемые с помощью этих стрелок, не рассматриваются на родительской диаграмме и/или на дочерней диаграмме. </a:t>
            </a:r>
          </a:p>
        </p:txBody>
      </p:sp>
      <p:sp>
        <p:nvSpPr>
          <p:cNvPr id="10" name="Прямоугольник 9"/>
          <p:cNvSpPr/>
          <p:nvPr/>
        </p:nvSpPr>
        <p:spPr>
          <a:xfrm>
            <a:off x="4659657" y="4405034"/>
            <a:ext cx="3937495" cy="1200329"/>
          </a:xfrm>
          <a:prstGeom prst="rect">
            <a:avLst/>
          </a:prstGeom>
        </p:spPr>
        <p:txBody>
          <a:bodyPr wrap="square">
            <a:spAutoFit/>
          </a:bodyPr>
          <a:lstStyle/>
          <a:p>
            <a:pPr indent="452438"/>
            <a:r>
              <a:rPr lang="ru-RU" dirty="0" smtClean="0"/>
              <a:t>Стрелка, помещаемая в туннель </a:t>
            </a:r>
            <a:r>
              <a:rPr lang="ru-RU" b="1" dirty="0" smtClean="0"/>
              <a:t>на свободном конце</a:t>
            </a:r>
            <a:r>
              <a:rPr lang="ru-RU" dirty="0" smtClean="0"/>
              <a:t>, означает, что выраженные ею данные отсутствуют на родительской диаграмме. </a:t>
            </a:r>
            <a:endParaRPr lang="ru-RU"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Контекстная диаграмма</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54</a:t>
            </a:fld>
            <a:endParaRPr lang="ru-RU"/>
          </a:p>
        </p:txBody>
      </p:sp>
      <p:pic>
        <p:nvPicPr>
          <p:cNvPr id="82946" name="Picture 2" descr="http://www.businessstudio.ru/wiki/docs/current/lib/exe/fetch.php/ru/csdesign/bpmodeling/idef0/idef0_001.png"/>
          <p:cNvPicPr>
            <a:picLocks noChangeAspect="1" noChangeArrowheads="1"/>
          </p:cNvPicPr>
          <p:nvPr/>
        </p:nvPicPr>
        <p:blipFill>
          <a:blip r:embed="rId2" cstate="print"/>
          <a:srcRect/>
          <a:stretch>
            <a:fillRect/>
          </a:stretch>
        </p:blipFill>
        <p:spPr bwMode="auto">
          <a:xfrm>
            <a:off x="357158" y="917974"/>
            <a:ext cx="8501122" cy="5940026"/>
          </a:xfrm>
          <a:prstGeom prst="rect">
            <a:avLst/>
          </a:prstGeom>
          <a:noFill/>
        </p:spPr>
      </p:pic>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Диаграмма первого уровня</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55</a:t>
            </a:fld>
            <a:endParaRPr lang="ru-RU"/>
          </a:p>
        </p:txBody>
      </p:sp>
      <p:pic>
        <p:nvPicPr>
          <p:cNvPr id="31746" name="Picture 2" descr="http://www.businessstudio.ru/wiki/docs/current/lib/exe/fetch.php/ru/csdesign/bpmodeling/idef0/idef0_021.png"/>
          <p:cNvPicPr>
            <a:picLocks noChangeAspect="1" noChangeArrowheads="1"/>
          </p:cNvPicPr>
          <p:nvPr/>
        </p:nvPicPr>
        <p:blipFill>
          <a:blip r:embed="rId2" cstate="print"/>
          <a:srcRect/>
          <a:stretch>
            <a:fillRect/>
          </a:stretch>
        </p:blipFill>
        <p:spPr bwMode="auto">
          <a:xfrm>
            <a:off x="357158" y="895798"/>
            <a:ext cx="8429684" cy="5962202"/>
          </a:xfrm>
          <a:prstGeom prst="rect">
            <a:avLst/>
          </a:prstGeom>
          <a:noFill/>
        </p:spPr>
      </p:pic>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Диаграмма первого уровня (</a:t>
            </a:r>
            <a:r>
              <a:rPr lang="en-US" dirty="0" err="1" smtClean="0"/>
              <a:t>BPWin</a:t>
            </a:r>
            <a:r>
              <a:rPr lang="en-US" dirty="0" smtClean="0"/>
              <a:t>)</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56</a:t>
            </a:fld>
            <a:endParaRPr lang="ru-RU"/>
          </a:p>
        </p:txBody>
      </p:sp>
      <p:pic>
        <p:nvPicPr>
          <p:cNvPr id="83970" name="Picture 2" descr="http://b89035895944.narod.ru/pic/IDEF0.jpg"/>
          <p:cNvPicPr>
            <a:picLocks noChangeAspect="1" noChangeArrowheads="1"/>
          </p:cNvPicPr>
          <p:nvPr/>
        </p:nvPicPr>
        <p:blipFill>
          <a:blip r:embed="rId2" cstate="print"/>
          <a:srcRect/>
          <a:stretch>
            <a:fillRect/>
          </a:stretch>
        </p:blipFill>
        <p:spPr bwMode="auto">
          <a:xfrm>
            <a:off x="285720" y="779259"/>
            <a:ext cx="8715436" cy="607874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Системный подход</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6</a:t>
            </a:fld>
            <a:endParaRPr lang="ru-RU"/>
          </a:p>
        </p:txBody>
      </p:sp>
      <p:sp>
        <p:nvSpPr>
          <p:cNvPr id="4" name="TextBox 3"/>
          <p:cNvSpPr txBox="1"/>
          <p:nvPr/>
        </p:nvSpPr>
        <p:spPr>
          <a:xfrm>
            <a:off x="457200" y="766482"/>
            <a:ext cx="8310282" cy="707886"/>
          </a:xfrm>
          <a:prstGeom prst="rect">
            <a:avLst/>
          </a:prstGeom>
          <a:noFill/>
        </p:spPr>
        <p:txBody>
          <a:bodyPr wrap="square" rtlCol="0">
            <a:spAutoFit/>
          </a:bodyPr>
          <a:lstStyle/>
          <a:p>
            <a:pPr algn="just">
              <a:spcBef>
                <a:spcPts val="1200"/>
              </a:spcBef>
            </a:pPr>
            <a:r>
              <a:rPr lang="ru-RU" sz="2000" b="1" dirty="0" smtClean="0"/>
              <a:t>Системный подход </a:t>
            </a:r>
            <a:r>
              <a:rPr lang="ru-RU" sz="2000" dirty="0" smtClean="0"/>
              <a:t>– методология научного познания, основанного на рассмотрении объекта исследования как системы. </a:t>
            </a:r>
          </a:p>
        </p:txBody>
      </p:sp>
      <p:sp>
        <p:nvSpPr>
          <p:cNvPr id="5" name="TextBox 4"/>
          <p:cNvSpPr txBox="1"/>
          <p:nvPr/>
        </p:nvSpPr>
        <p:spPr>
          <a:xfrm>
            <a:off x="457200" y="1573305"/>
            <a:ext cx="8027893" cy="4785926"/>
          </a:xfrm>
          <a:prstGeom prst="rect">
            <a:avLst/>
          </a:prstGeom>
          <a:noFill/>
        </p:spPr>
        <p:txBody>
          <a:bodyPr wrap="square" rtlCol="0">
            <a:spAutoFit/>
          </a:bodyPr>
          <a:lstStyle/>
          <a:p>
            <a:pPr marL="268288" indent="-268288" algn="just">
              <a:spcBef>
                <a:spcPts val="600"/>
              </a:spcBef>
              <a:buFont typeface="+mj-lt"/>
              <a:buAutoNum type="arabicPeriod"/>
            </a:pPr>
            <a:r>
              <a:rPr lang="ru-RU" sz="2000" dirty="0" smtClean="0"/>
              <a:t>Выделение объекта из общей массы объектов, определение его границ, основных компонентов и связей с окружающей средой. </a:t>
            </a:r>
          </a:p>
          <a:p>
            <a:pPr marL="268288" indent="-268288" algn="just">
              <a:spcBef>
                <a:spcPts val="600"/>
              </a:spcBef>
              <a:buFont typeface="+mj-lt"/>
              <a:buAutoNum type="arabicPeriod"/>
            </a:pPr>
            <a:r>
              <a:rPr lang="ru-RU" sz="2000" dirty="0" smtClean="0"/>
              <a:t>Анализ системы: определение ее функции, структуры, механизмов управления и функционирования.</a:t>
            </a:r>
          </a:p>
          <a:p>
            <a:pPr marL="268288" indent="-268288" algn="just">
              <a:spcBef>
                <a:spcPts val="600"/>
              </a:spcBef>
              <a:buFont typeface="+mj-lt"/>
              <a:buAutoNum type="arabicPeriod"/>
            </a:pPr>
            <a:r>
              <a:rPr lang="ru-RU" sz="2000" dirty="0" smtClean="0"/>
              <a:t>Моделирование системы: отбор значимых факторов, создание модели – упрощенного представления системы, отражающего только важные аспекты.</a:t>
            </a:r>
          </a:p>
          <a:p>
            <a:pPr marL="268288" indent="-268288" algn="just">
              <a:spcBef>
                <a:spcPts val="600"/>
              </a:spcBef>
              <a:buFont typeface="+mj-lt"/>
              <a:buAutoNum type="arabicPeriod"/>
            </a:pPr>
            <a:r>
              <a:rPr lang="ru-RU" sz="2000" dirty="0" smtClean="0"/>
              <a:t>Оптимизация системы: поиск проблем и путей их устранения, исследование модели и реальной системы, проектирование оптимальной структуры системы.</a:t>
            </a:r>
          </a:p>
          <a:p>
            <a:pPr marL="268288" indent="-268288" algn="just">
              <a:spcBef>
                <a:spcPts val="600"/>
              </a:spcBef>
              <a:buFont typeface="+mj-lt"/>
              <a:buAutoNum type="arabicPeriod"/>
            </a:pPr>
            <a:r>
              <a:rPr lang="ru-RU" sz="2000" dirty="0" smtClean="0"/>
              <a:t>Контроль системы: мониторинг ее состояния, надежности и работоспособности.</a:t>
            </a:r>
          </a:p>
          <a:p>
            <a:pPr marL="268288" indent="-268288" algn="just">
              <a:spcBef>
                <a:spcPts val="600"/>
              </a:spcBef>
              <a:buFont typeface="+mj-lt"/>
              <a:buAutoNum type="arabicPeriod"/>
            </a:pPr>
            <a:r>
              <a:rPr lang="ru-RU" sz="2000" dirty="0" smtClean="0"/>
              <a:t>Управление системой: способы воздействия на систему, чтобы она работала заданным образом и давала необходимый результат.</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Исследование системы</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7</a:t>
            </a:fld>
            <a:endParaRPr lang="ru-RU"/>
          </a:p>
        </p:txBody>
      </p:sp>
      <p:sp>
        <p:nvSpPr>
          <p:cNvPr id="4" name="TextBox 3"/>
          <p:cNvSpPr txBox="1"/>
          <p:nvPr/>
        </p:nvSpPr>
        <p:spPr>
          <a:xfrm>
            <a:off x="2070848" y="1129553"/>
            <a:ext cx="1128835" cy="461665"/>
          </a:xfrm>
          <a:prstGeom prst="rect">
            <a:avLst/>
          </a:prstGeom>
          <a:noFill/>
        </p:spPr>
        <p:txBody>
          <a:bodyPr wrap="none" rtlCol="0">
            <a:spAutoFit/>
          </a:bodyPr>
          <a:lstStyle/>
          <a:p>
            <a:pPr algn="just">
              <a:spcBef>
                <a:spcPts val="1200"/>
              </a:spcBef>
            </a:pPr>
            <a:r>
              <a:rPr lang="ru-RU" sz="2400" dirty="0" smtClean="0"/>
              <a:t>Анализ</a:t>
            </a:r>
          </a:p>
        </p:txBody>
      </p:sp>
      <p:sp>
        <p:nvSpPr>
          <p:cNvPr id="5" name="TextBox 4"/>
          <p:cNvSpPr txBox="1"/>
          <p:nvPr/>
        </p:nvSpPr>
        <p:spPr>
          <a:xfrm>
            <a:off x="5741894" y="1129553"/>
            <a:ext cx="1079655" cy="461665"/>
          </a:xfrm>
          <a:prstGeom prst="rect">
            <a:avLst/>
          </a:prstGeom>
          <a:noFill/>
        </p:spPr>
        <p:txBody>
          <a:bodyPr wrap="none" rtlCol="0">
            <a:spAutoFit/>
          </a:bodyPr>
          <a:lstStyle/>
          <a:p>
            <a:pPr algn="just">
              <a:spcBef>
                <a:spcPts val="1200"/>
              </a:spcBef>
            </a:pPr>
            <a:r>
              <a:rPr lang="ru-RU" sz="2400" dirty="0" smtClean="0"/>
              <a:t>Синтез</a:t>
            </a:r>
          </a:p>
        </p:txBody>
      </p:sp>
      <p:cxnSp>
        <p:nvCxnSpPr>
          <p:cNvPr id="7" name="Прямая со стрелкой 6"/>
          <p:cNvCxnSpPr>
            <a:endCxn id="4" idx="0"/>
          </p:cNvCxnSpPr>
          <p:nvPr/>
        </p:nvCxnSpPr>
        <p:spPr>
          <a:xfrm rot="10800000" flipV="1">
            <a:off x="2635266" y="591673"/>
            <a:ext cx="901310" cy="53787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 name="Прямая со стрелкой 9"/>
          <p:cNvCxnSpPr>
            <a:endCxn id="5" idx="0"/>
          </p:cNvCxnSpPr>
          <p:nvPr/>
        </p:nvCxnSpPr>
        <p:spPr>
          <a:xfrm>
            <a:off x="5338482" y="591671"/>
            <a:ext cx="943240" cy="53788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3" name="TextBox 12"/>
          <p:cNvSpPr txBox="1"/>
          <p:nvPr/>
        </p:nvSpPr>
        <p:spPr>
          <a:xfrm>
            <a:off x="295835" y="1573306"/>
            <a:ext cx="5029201" cy="4093428"/>
          </a:xfrm>
          <a:prstGeom prst="rect">
            <a:avLst/>
          </a:prstGeom>
          <a:noFill/>
        </p:spPr>
        <p:txBody>
          <a:bodyPr wrap="square" rtlCol="0">
            <a:spAutoFit/>
          </a:bodyPr>
          <a:lstStyle/>
          <a:p>
            <a:pPr marL="174625" lvl="0" indent="-174625">
              <a:buFont typeface="Calibri" pitchFamily="34" charset="0"/>
              <a:buChar char="–"/>
            </a:pPr>
            <a:r>
              <a:rPr lang="ru-RU" sz="2000" b="1" dirty="0" smtClean="0"/>
              <a:t>элементный</a:t>
            </a:r>
            <a:r>
              <a:rPr lang="ru-RU" sz="2000" dirty="0" smtClean="0"/>
              <a:t> (из чего состоит);</a:t>
            </a:r>
          </a:p>
          <a:p>
            <a:pPr marL="174625" lvl="0" indent="-174625">
              <a:buFont typeface="Calibri" pitchFamily="34" charset="0"/>
              <a:buChar char="–"/>
            </a:pPr>
            <a:r>
              <a:rPr lang="ru-RU" sz="2000" b="1" dirty="0" smtClean="0"/>
              <a:t>структурный</a:t>
            </a:r>
            <a:r>
              <a:rPr lang="ru-RU" sz="2000" dirty="0" smtClean="0"/>
              <a:t> (взаимосвязи элементов, иерархия);</a:t>
            </a:r>
          </a:p>
          <a:p>
            <a:pPr marL="174625" lvl="0" indent="-174625">
              <a:buFont typeface="Calibri" pitchFamily="34" charset="0"/>
              <a:buChar char="–"/>
            </a:pPr>
            <a:r>
              <a:rPr lang="ru-RU" sz="2000" b="1" dirty="0" smtClean="0"/>
              <a:t>функциональный</a:t>
            </a:r>
            <a:r>
              <a:rPr lang="ru-RU" sz="2000" dirty="0" smtClean="0"/>
              <a:t> (цели, задачи, функции системы и ее подсистем);</a:t>
            </a:r>
          </a:p>
          <a:p>
            <a:pPr marL="174625" lvl="0" indent="-174625">
              <a:buFont typeface="Calibri" pitchFamily="34" charset="0"/>
              <a:buChar char="–"/>
            </a:pPr>
            <a:r>
              <a:rPr lang="ru-RU" sz="2000" b="1" dirty="0" smtClean="0"/>
              <a:t>коммуникативный</a:t>
            </a:r>
            <a:r>
              <a:rPr lang="ru-RU" sz="2000" dirty="0" smtClean="0"/>
              <a:t> (взаимосвязь с окружающей средой на входе и выходе);</a:t>
            </a:r>
          </a:p>
          <a:p>
            <a:pPr marL="174625" lvl="0" indent="-174625">
              <a:buFont typeface="Calibri" pitchFamily="34" charset="0"/>
              <a:buChar char="–"/>
            </a:pPr>
            <a:r>
              <a:rPr lang="ru-RU" sz="2000" b="1" dirty="0" smtClean="0"/>
              <a:t>интегративный</a:t>
            </a:r>
            <a:r>
              <a:rPr lang="ru-RU" sz="2000" dirty="0" smtClean="0"/>
              <a:t> (целостный, определение факторов и механизмов сохранения, совершенствования и развития системы);</a:t>
            </a:r>
          </a:p>
          <a:p>
            <a:pPr marL="174625" indent="-174625">
              <a:buFont typeface="Calibri" pitchFamily="34" charset="0"/>
              <a:buChar char="–"/>
            </a:pPr>
            <a:r>
              <a:rPr lang="ru-RU" sz="2000" b="1" dirty="0" smtClean="0"/>
              <a:t>исторический</a:t>
            </a:r>
            <a:r>
              <a:rPr lang="ru-RU" sz="2000" dirty="0" smtClean="0"/>
              <a:t> (этапы возникновения, развития, перспективы).</a:t>
            </a:r>
          </a:p>
        </p:txBody>
      </p:sp>
      <p:sp>
        <p:nvSpPr>
          <p:cNvPr id="14" name="TextBox 13"/>
          <p:cNvSpPr txBox="1"/>
          <p:nvPr/>
        </p:nvSpPr>
        <p:spPr>
          <a:xfrm>
            <a:off x="5486401" y="1559859"/>
            <a:ext cx="3213846" cy="1323439"/>
          </a:xfrm>
          <a:prstGeom prst="rect">
            <a:avLst/>
          </a:prstGeom>
          <a:noFill/>
        </p:spPr>
        <p:txBody>
          <a:bodyPr wrap="square" rtlCol="0">
            <a:spAutoFit/>
          </a:bodyPr>
          <a:lstStyle/>
          <a:p>
            <a:pPr marL="174625" lvl="0" indent="-174625">
              <a:buFont typeface="Calibri" pitchFamily="34" charset="0"/>
              <a:buChar char="–"/>
            </a:pPr>
            <a:r>
              <a:rPr lang="ru-RU" sz="2000" b="1" dirty="0" smtClean="0"/>
              <a:t>синтез модели</a:t>
            </a:r>
            <a:r>
              <a:rPr lang="ru-RU" sz="2000" dirty="0" smtClean="0"/>
              <a:t>;</a:t>
            </a:r>
          </a:p>
          <a:p>
            <a:pPr marL="174625" lvl="0" indent="-174625">
              <a:buFont typeface="Calibri" pitchFamily="34" charset="0"/>
              <a:buChar char="–"/>
            </a:pPr>
            <a:r>
              <a:rPr lang="ru-RU" sz="2000" b="1" dirty="0" smtClean="0"/>
              <a:t>синтез структуры</a:t>
            </a:r>
            <a:r>
              <a:rPr lang="ru-RU" sz="2000" dirty="0" smtClean="0"/>
              <a:t>;</a:t>
            </a:r>
          </a:p>
          <a:p>
            <a:pPr marL="174625" lvl="0" indent="-174625">
              <a:buFont typeface="Calibri" pitchFamily="34" charset="0"/>
              <a:buChar char="–"/>
            </a:pPr>
            <a:r>
              <a:rPr lang="ru-RU" sz="2000" b="1" dirty="0" smtClean="0"/>
              <a:t>синтез параметров</a:t>
            </a:r>
            <a:r>
              <a:rPr lang="ru-RU" sz="2000" dirty="0" smtClean="0"/>
              <a:t>;</a:t>
            </a:r>
          </a:p>
          <a:p>
            <a:pPr marL="174625" lvl="0" indent="-174625">
              <a:buFont typeface="Calibri" pitchFamily="34" charset="0"/>
              <a:buChar char="–"/>
            </a:pPr>
            <a:r>
              <a:rPr lang="ru-RU" sz="2000" b="1" dirty="0" smtClean="0"/>
              <a:t>оценка системы</a:t>
            </a:r>
            <a:r>
              <a:rPr lang="ru-RU" sz="2000" dirty="0" smtClean="0"/>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Методология системного анализа</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8</a:t>
            </a:fld>
            <a:endParaRPr lang="ru-RU" dirty="0"/>
          </a:p>
        </p:txBody>
      </p:sp>
      <p:sp>
        <p:nvSpPr>
          <p:cNvPr id="5" name="TextBox 4"/>
          <p:cNvSpPr txBox="1"/>
          <p:nvPr/>
        </p:nvSpPr>
        <p:spPr>
          <a:xfrm>
            <a:off x="510987" y="739588"/>
            <a:ext cx="8243047" cy="707886"/>
          </a:xfrm>
          <a:prstGeom prst="rect">
            <a:avLst/>
          </a:prstGeom>
          <a:noFill/>
        </p:spPr>
        <p:txBody>
          <a:bodyPr wrap="square" rtlCol="0">
            <a:spAutoFit/>
          </a:bodyPr>
          <a:lstStyle/>
          <a:p>
            <a:pPr algn="just">
              <a:spcBef>
                <a:spcPts val="1200"/>
              </a:spcBef>
            </a:pPr>
            <a:r>
              <a:rPr lang="ru-RU" sz="2000" dirty="0" smtClean="0"/>
              <a:t>Как способ управления, в итоге должны получиться определенные планы, рекомендации, способы решения проблем.</a:t>
            </a:r>
          </a:p>
        </p:txBody>
      </p:sp>
      <p:sp>
        <p:nvSpPr>
          <p:cNvPr id="6" name="TextBox 5"/>
          <p:cNvSpPr txBox="1"/>
          <p:nvPr/>
        </p:nvSpPr>
        <p:spPr>
          <a:xfrm>
            <a:off x="632012" y="2164978"/>
            <a:ext cx="7920318" cy="3939540"/>
          </a:xfrm>
          <a:prstGeom prst="rect">
            <a:avLst/>
          </a:prstGeom>
          <a:noFill/>
        </p:spPr>
        <p:txBody>
          <a:bodyPr wrap="square" rtlCol="0">
            <a:spAutoFit/>
          </a:bodyPr>
          <a:lstStyle/>
          <a:p>
            <a:pPr marL="457200" indent="-457200" algn="just">
              <a:spcBef>
                <a:spcPts val="1200"/>
              </a:spcBef>
              <a:buFont typeface="+mj-lt"/>
              <a:buAutoNum type="arabicPeriod"/>
            </a:pPr>
            <a:r>
              <a:rPr lang="ru-RU" sz="2000" dirty="0" smtClean="0"/>
              <a:t>Анализ предметной области.</a:t>
            </a:r>
          </a:p>
          <a:p>
            <a:pPr marL="457200" indent="-457200" algn="just">
              <a:spcBef>
                <a:spcPts val="1200"/>
              </a:spcBef>
              <a:buFont typeface="+mj-lt"/>
              <a:buAutoNum type="arabicPeriod"/>
            </a:pPr>
            <a:r>
              <a:rPr lang="ru-RU" sz="2000" dirty="0" smtClean="0"/>
              <a:t>Постановка проблемы.</a:t>
            </a:r>
          </a:p>
          <a:p>
            <a:pPr marL="457200" indent="-457200" algn="just">
              <a:spcBef>
                <a:spcPts val="1200"/>
              </a:spcBef>
              <a:buFont typeface="+mj-lt"/>
              <a:buAutoNum type="arabicPeriod"/>
            </a:pPr>
            <a:r>
              <a:rPr lang="ru-RU" sz="2000" dirty="0" smtClean="0"/>
              <a:t>Определение целей и задач.</a:t>
            </a:r>
          </a:p>
          <a:p>
            <a:pPr marL="457200" indent="-457200" algn="just">
              <a:spcBef>
                <a:spcPts val="1200"/>
              </a:spcBef>
              <a:buFont typeface="+mj-lt"/>
              <a:buAutoNum type="arabicPeriod"/>
            </a:pPr>
            <a:r>
              <a:rPr lang="ru-RU" sz="2000" dirty="0" smtClean="0"/>
              <a:t>Создание модели функционирования системы.</a:t>
            </a:r>
          </a:p>
          <a:p>
            <a:pPr marL="457200" indent="-457200" algn="just">
              <a:spcBef>
                <a:spcPts val="1200"/>
              </a:spcBef>
              <a:buFont typeface="+mj-lt"/>
              <a:buAutoNum type="arabicPeriod"/>
            </a:pPr>
            <a:r>
              <a:rPr lang="ru-RU" sz="2000" dirty="0" smtClean="0"/>
              <a:t>Анализ модели в различных экспериментальных условий.</a:t>
            </a:r>
          </a:p>
          <a:p>
            <a:pPr marL="457200" indent="-457200" algn="just">
              <a:spcBef>
                <a:spcPts val="1200"/>
              </a:spcBef>
              <a:buFont typeface="+mj-lt"/>
              <a:buAutoNum type="arabicPeriod"/>
            </a:pPr>
            <a:r>
              <a:rPr lang="ru-RU" sz="2000" dirty="0" smtClean="0"/>
              <a:t>Предложения по улучшению системы, разработка альтернативных моделей, выбор наилучшей альтернативы.</a:t>
            </a:r>
          </a:p>
          <a:p>
            <a:pPr marL="457200" indent="-457200" algn="just">
              <a:spcBef>
                <a:spcPts val="1200"/>
              </a:spcBef>
              <a:buFont typeface="+mj-lt"/>
              <a:buAutoNum type="arabicPeriod"/>
            </a:pPr>
            <a:r>
              <a:rPr lang="ru-RU" sz="2000" dirty="0" smtClean="0"/>
              <a:t>Реализация (внедрение) выбранной альтернативы.</a:t>
            </a:r>
          </a:p>
          <a:p>
            <a:pPr marL="457200" indent="-457200" algn="just">
              <a:spcBef>
                <a:spcPts val="1200"/>
              </a:spcBef>
              <a:buFont typeface="+mj-lt"/>
              <a:buAutoNum type="arabicPeriod"/>
            </a:pPr>
            <a:r>
              <a:rPr lang="ru-RU" sz="2000" dirty="0" smtClean="0"/>
              <a:t>Контроль эффективности решения.</a:t>
            </a:r>
          </a:p>
        </p:txBody>
      </p:sp>
      <p:sp>
        <p:nvSpPr>
          <p:cNvPr id="7" name="TextBox 6"/>
          <p:cNvSpPr txBox="1"/>
          <p:nvPr/>
        </p:nvSpPr>
        <p:spPr>
          <a:xfrm>
            <a:off x="497540" y="1559859"/>
            <a:ext cx="8243047" cy="400110"/>
          </a:xfrm>
          <a:prstGeom prst="rect">
            <a:avLst/>
          </a:prstGeom>
          <a:noFill/>
        </p:spPr>
        <p:txBody>
          <a:bodyPr wrap="square" rtlCol="0">
            <a:spAutoFit/>
          </a:bodyPr>
          <a:lstStyle/>
          <a:p>
            <a:pPr algn="just">
              <a:spcBef>
                <a:spcPts val="1200"/>
              </a:spcBef>
            </a:pPr>
            <a:r>
              <a:rPr lang="ru-RU" sz="2000" dirty="0" smtClean="0"/>
              <a:t>Существует много методик СА: </a:t>
            </a:r>
            <a:r>
              <a:rPr lang="ru-RU" sz="2000" dirty="0" err="1" smtClean="0"/>
              <a:t>Оптнера</a:t>
            </a:r>
            <a:r>
              <a:rPr lang="ru-RU" sz="2000" dirty="0" smtClean="0"/>
              <a:t>, </a:t>
            </a:r>
            <a:r>
              <a:rPr lang="ru-RU" sz="2000" dirty="0" err="1" smtClean="0"/>
              <a:t>Квейда</a:t>
            </a:r>
            <a:r>
              <a:rPr lang="ru-RU" sz="2000" dirty="0" smtClean="0"/>
              <a:t>, Янга, </a:t>
            </a:r>
            <a:r>
              <a:rPr lang="ru-RU" sz="2000" dirty="0" err="1" smtClean="0"/>
              <a:t>Голубкова</a:t>
            </a:r>
            <a:r>
              <a:rPr lang="ru-RU" sz="2000" dirty="0" smtClean="0"/>
              <a:t>, Черняка</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Подходы системного анализа</a:t>
            </a:r>
            <a:endParaRPr lang="ru-RU" dirty="0"/>
          </a:p>
        </p:txBody>
      </p:sp>
      <p:sp>
        <p:nvSpPr>
          <p:cNvPr id="3" name="Номер слайда 2"/>
          <p:cNvSpPr>
            <a:spLocks noGrp="1"/>
          </p:cNvSpPr>
          <p:nvPr>
            <p:ph type="sldNum" sz="quarter" idx="12"/>
          </p:nvPr>
        </p:nvSpPr>
        <p:spPr/>
        <p:txBody>
          <a:bodyPr/>
          <a:lstStyle/>
          <a:p>
            <a:fld id="{C92996B6-944A-4A11-9064-95E51A78E860}" type="slidenum">
              <a:rPr lang="ru-RU" smtClean="0"/>
              <a:pPr/>
              <a:t>9</a:t>
            </a:fld>
            <a:endParaRPr lang="ru-RU"/>
          </a:p>
        </p:txBody>
      </p:sp>
      <p:sp>
        <p:nvSpPr>
          <p:cNvPr id="4" name="TextBox 3"/>
          <p:cNvSpPr txBox="1"/>
          <p:nvPr/>
        </p:nvSpPr>
        <p:spPr>
          <a:xfrm>
            <a:off x="632012" y="1304365"/>
            <a:ext cx="7893423" cy="3170099"/>
          </a:xfrm>
          <a:prstGeom prst="rect">
            <a:avLst/>
          </a:prstGeom>
          <a:noFill/>
        </p:spPr>
        <p:txBody>
          <a:bodyPr wrap="square" rtlCol="0">
            <a:spAutoFit/>
          </a:bodyPr>
          <a:lstStyle/>
          <a:p>
            <a:pPr algn="just">
              <a:spcBef>
                <a:spcPts val="1200"/>
              </a:spcBef>
            </a:pPr>
            <a:r>
              <a:rPr lang="ru-RU" sz="2000" dirty="0" smtClean="0"/>
              <a:t>Элементный подход</a:t>
            </a:r>
          </a:p>
          <a:p>
            <a:pPr algn="just">
              <a:spcBef>
                <a:spcPts val="1200"/>
              </a:spcBef>
            </a:pPr>
            <a:r>
              <a:rPr lang="ru-RU" sz="2000" dirty="0" smtClean="0"/>
              <a:t>Структурный подход</a:t>
            </a:r>
          </a:p>
          <a:p>
            <a:pPr algn="just">
              <a:spcBef>
                <a:spcPts val="1200"/>
              </a:spcBef>
            </a:pPr>
            <a:r>
              <a:rPr lang="ru-RU" sz="2000" dirty="0" smtClean="0"/>
              <a:t>Функциональный подход</a:t>
            </a:r>
          </a:p>
          <a:p>
            <a:pPr algn="just">
              <a:spcBef>
                <a:spcPts val="1200"/>
              </a:spcBef>
            </a:pPr>
            <a:r>
              <a:rPr lang="ru-RU" sz="2000" dirty="0" smtClean="0"/>
              <a:t>Генетический подход</a:t>
            </a:r>
          </a:p>
          <a:p>
            <a:pPr algn="just">
              <a:spcBef>
                <a:spcPts val="1200"/>
              </a:spcBef>
            </a:pPr>
            <a:r>
              <a:rPr lang="ru-RU" sz="2000" dirty="0" smtClean="0"/>
              <a:t>Коммуникативный подход</a:t>
            </a:r>
          </a:p>
          <a:p>
            <a:pPr algn="just">
              <a:spcBef>
                <a:spcPts val="1200"/>
              </a:spcBef>
            </a:pPr>
            <a:r>
              <a:rPr lang="ru-RU" sz="2000" dirty="0" smtClean="0"/>
              <a:t>Управленческий подход</a:t>
            </a:r>
          </a:p>
          <a:p>
            <a:pPr algn="just">
              <a:spcBef>
                <a:spcPts val="1200"/>
              </a:spcBef>
            </a:pPr>
            <a:r>
              <a:rPr lang="ru-RU" sz="2000" dirty="0" smtClean="0"/>
              <a:t>Информационный подход</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lIns="0" tIns="0" rIns="0" bIns="0" rtlCol="0" anchor="ctr"/>
      <a:lstStyle>
        <a:defPPr algn="ctr">
          <a:defRPr dirty="0" smtClean="0"/>
        </a:defPPr>
      </a:lstStyle>
      <a:style>
        <a:lnRef idx="2">
          <a:schemeClr val="dk1"/>
        </a:lnRef>
        <a:fillRef idx="1">
          <a:schemeClr val="lt1"/>
        </a:fillRef>
        <a:effectRef idx="0">
          <a:schemeClr val="dk1"/>
        </a:effectRef>
        <a:fontRef idx="minor">
          <a:schemeClr val="dk1"/>
        </a:fontRef>
      </a:style>
    </a:spDef>
    <a:lnDef>
      <a:spPr/>
      <a:bodyPr/>
      <a:lstStyle/>
      <a:style>
        <a:lnRef idx="1">
          <a:schemeClr val="dk1"/>
        </a:lnRef>
        <a:fillRef idx="0">
          <a:schemeClr val="dk1"/>
        </a:fillRef>
        <a:effectRef idx="0">
          <a:schemeClr val="dk1"/>
        </a:effectRef>
        <a:fontRef idx="minor">
          <a:schemeClr val="tx1"/>
        </a:fontRef>
      </a:style>
    </a:lnDef>
    <a:txDef>
      <a:spPr>
        <a:noFill/>
      </a:spPr>
      <a:bodyPr wrap="square" rtlCol="0">
        <a:spAutoFit/>
      </a:bodyPr>
      <a:lstStyle>
        <a:defPPr algn="just">
          <a:spcBef>
            <a:spcPts val="1200"/>
          </a:spcBef>
          <a:defRPr sz="2000" dirty="0" smtClean="0"/>
        </a:defPPr>
      </a:lstStyle>
    </a:txDef>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6467</TotalTime>
  <Words>1998</Words>
  <Application>Microsoft Office PowerPoint</Application>
  <PresentationFormat>Экран (4:3)</PresentationFormat>
  <Paragraphs>440</Paragraphs>
  <Slides>56</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56</vt:i4>
      </vt:variant>
    </vt:vector>
  </HeadingPairs>
  <TitlesOfParts>
    <vt:vector size="58" baseType="lpstr">
      <vt:lpstr>Тема Office</vt:lpstr>
      <vt:lpstr>Equation</vt:lpstr>
      <vt:lpstr>Теория систем и  системный анализ</vt:lpstr>
      <vt:lpstr>Слайд 2</vt:lpstr>
      <vt:lpstr>Понятие системы</vt:lpstr>
      <vt:lpstr>Признаки системы</vt:lpstr>
      <vt:lpstr>Виды систем</vt:lpstr>
      <vt:lpstr>Системный подход</vt:lpstr>
      <vt:lpstr>Исследование системы</vt:lpstr>
      <vt:lpstr>Методология системного анализа</vt:lpstr>
      <vt:lpstr>Подходы системного анализа</vt:lpstr>
      <vt:lpstr>Цели и задачи</vt:lpstr>
      <vt:lpstr>Слайд 11</vt:lpstr>
      <vt:lpstr>Слайд 12</vt:lpstr>
      <vt:lpstr>Слайд 13</vt:lpstr>
      <vt:lpstr>Слайд 14</vt:lpstr>
      <vt:lpstr>Слайд 15</vt:lpstr>
      <vt:lpstr>Дерево проблем</vt:lpstr>
      <vt:lpstr>Слайд 17</vt:lpstr>
      <vt:lpstr>Анализ окружения системы</vt:lpstr>
      <vt:lpstr>Общая схема управления</vt:lpstr>
      <vt:lpstr>Модели</vt:lpstr>
      <vt:lpstr>Математические модели</vt:lpstr>
      <vt:lpstr>Мягкие и жесткие модели</vt:lpstr>
      <vt:lpstr>Случайные процессы</vt:lpstr>
      <vt:lpstr>Случайные процессы</vt:lpstr>
      <vt:lpstr>Математические методы, относящиеся к ТСиСА</vt:lpstr>
      <vt:lpstr>«Черный ящик» и «белый ящик»</vt:lpstr>
      <vt:lpstr>Структура системы</vt:lpstr>
      <vt:lpstr>Иерархическая (древовидная) структура</vt:lpstr>
      <vt:lpstr>Сетевая структура</vt:lpstr>
      <vt:lpstr>Организационные структуры</vt:lpstr>
      <vt:lpstr>Функциональная структура производственного предприятия</vt:lpstr>
      <vt:lpstr>Производственная структура</vt:lpstr>
      <vt:lpstr>Дивизионная структура (холдинг)</vt:lpstr>
      <vt:lpstr>Проектная структура</vt:lpstr>
      <vt:lpstr>Матричная структура</vt:lpstr>
      <vt:lpstr>Процессная структура</vt:lpstr>
      <vt:lpstr>Иерархия бизнес-процессов</vt:lpstr>
      <vt:lpstr>Вопросы</vt:lpstr>
      <vt:lpstr>Методология IDEF0</vt:lpstr>
      <vt:lpstr>Программы для рисования диаграмм</vt:lpstr>
      <vt:lpstr>IDEF0</vt:lpstr>
      <vt:lpstr>Иерархия диаграмм IDEF0</vt:lpstr>
      <vt:lpstr>Бизнес-процесс</vt:lpstr>
      <vt:lpstr>Производственный процесс</vt:lpstr>
      <vt:lpstr>Пример – A-0Борщ A-0</vt:lpstr>
      <vt:lpstr>A0 Приготовить борщ</vt:lpstr>
      <vt:lpstr>А1 Сварить бульон </vt:lpstr>
      <vt:lpstr>А2 Подготовить овощи </vt:lpstr>
      <vt:lpstr>Каскад диаграмм</vt:lpstr>
      <vt:lpstr>Требования к блокам</vt:lpstr>
      <vt:lpstr>Разветвление дуг</vt:lpstr>
      <vt:lpstr>Виды связей между блоками</vt:lpstr>
      <vt:lpstr>Туннели</vt:lpstr>
      <vt:lpstr>Контекстная диаграмма</vt:lpstr>
      <vt:lpstr>Диаграмма первого уровня</vt:lpstr>
      <vt:lpstr>Диаграмма первого уровня (BPWin)</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Информационные системы анализа и оптимизации бизнес-процессов</dc:title>
  <dc:creator>Анастасия</dc:creator>
  <cp:lastModifiedBy>student</cp:lastModifiedBy>
  <cp:revision>783</cp:revision>
  <dcterms:created xsi:type="dcterms:W3CDTF">2014-02-12T02:59:12Z</dcterms:created>
  <dcterms:modified xsi:type="dcterms:W3CDTF">2016-04-09T08:07:06Z</dcterms:modified>
</cp:coreProperties>
</file>