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ppt/slides/slide153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39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156"/>
  </p:notesMasterIdLst>
  <p:handoutMasterIdLst>
    <p:handoutMasterId r:id="rId157"/>
  </p:handoutMasterIdLst>
  <p:sldIdLst>
    <p:sldId id="256" r:id="rId2"/>
    <p:sldId id="499" r:id="rId3"/>
    <p:sldId id="543" r:id="rId4"/>
    <p:sldId id="378" r:id="rId5"/>
    <p:sldId id="382" r:id="rId6"/>
    <p:sldId id="380" r:id="rId7"/>
    <p:sldId id="381" r:id="rId8"/>
    <p:sldId id="383" r:id="rId9"/>
    <p:sldId id="387" r:id="rId10"/>
    <p:sldId id="393" r:id="rId11"/>
    <p:sldId id="395" r:id="rId12"/>
    <p:sldId id="396" r:id="rId13"/>
    <p:sldId id="397" r:id="rId14"/>
    <p:sldId id="399" r:id="rId15"/>
    <p:sldId id="398" r:id="rId16"/>
    <p:sldId id="400" r:id="rId17"/>
    <p:sldId id="394" r:id="rId18"/>
    <p:sldId id="401" r:id="rId19"/>
    <p:sldId id="402" r:id="rId20"/>
    <p:sldId id="403" r:id="rId21"/>
    <p:sldId id="405" r:id="rId22"/>
    <p:sldId id="407" r:id="rId23"/>
    <p:sldId id="404" r:id="rId24"/>
    <p:sldId id="545" r:id="rId25"/>
    <p:sldId id="546" r:id="rId26"/>
    <p:sldId id="547" r:id="rId27"/>
    <p:sldId id="548" r:id="rId28"/>
    <p:sldId id="549" r:id="rId29"/>
    <p:sldId id="550" r:id="rId30"/>
    <p:sldId id="551" r:id="rId31"/>
    <p:sldId id="552" r:id="rId32"/>
    <p:sldId id="553" r:id="rId33"/>
    <p:sldId id="554" r:id="rId34"/>
    <p:sldId id="555" r:id="rId35"/>
    <p:sldId id="556" r:id="rId36"/>
    <p:sldId id="557" r:id="rId37"/>
    <p:sldId id="558" r:id="rId38"/>
    <p:sldId id="559" r:id="rId39"/>
    <p:sldId id="560" r:id="rId40"/>
    <p:sldId id="561" r:id="rId41"/>
    <p:sldId id="562" r:id="rId42"/>
    <p:sldId id="563" r:id="rId43"/>
    <p:sldId id="564" r:id="rId44"/>
    <p:sldId id="565" r:id="rId45"/>
    <p:sldId id="566" r:id="rId46"/>
    <p:sldId id="567" r:id="rId47"/>
    <p:sldId id="568" r:id="rId48"/>
    <p:sldId id="569" r:id="rId49"/>
    <p:sldId id="570" r:id="rId50"/>
    <p:sldId id="408" r:id="rId51"/>
    <p:sldId id="409" r:id="rId52"/>
    <p:sldId id="410" r:id="rId53"/>
    <p:sldId id="411" r:id="rId54"/>
    <p:sldId id="412" r:id="rId55"/>
    <p:sldId id="413" r:id="rId56"/>
    <p:sldId id="414" r:id="rId57"/>
    <p:sldId id="426" r:id="rId58"/>
    <p:sldId id="415" r:id="rId59"/>
    <p:sldId id="428" r:id="rId60"/>
    <p:sldId id="416" r:id="rId61"/>
    <p:sldId id="419" r:id="rId62"/>
    <p:sldId id="420" r:id="rId63"/>
    <p:sldId id="421" r:id="rId64"/>
    <p:sldId id="422" r:id="rId65"/>
    <p:sldId id="417" r:id="rId66"/>
    <p:sldId id="418" r:id="rId67"/>
    <p:sldId id="424" r:id="rId68"/>
    <p:sldId id="425" r:id="rId69"/>
    <p:sldId id="429" r:id="rId70"/>
    <p:sldId id="431" r:id="rId71"/>
    <p:sldId id="427" r:id="rId72"/>
    <p:sldId id="432" r:id="rId73"/>
    <p:sldId id="430" r:id="rId74"/>
    <p:sldId id="433" r:id="rId75"/>
    <p:sldId id="571" r:id="rId76"/>
    <p:sldId id="572" r:id="rId77"/>
    <p:sldId id="578" r:id="rId78"/>
    <p:sldId id="584" r:id="rId79"/>
    <p:sldId id="576" r:id="rId80"/>
    <p:sldId id="573" r:id="rId81"/>
    <p:sldId id="580" r:id="rId82"/>
    <p:sldId id="579" r:id="rId83"/>
    <p:sldId id="574" r:id="rId84"/>
    <p:sldId id="575" r:id="rId85"/>
    <p:sldId id="582" r:id="rId86"/>
    <p:sldId id="493" r:id="rId87"/>
    <p:sldId id="496" r:id="rId88"/>
    <p:sldId id="585" r:id="rId89"/>
    <p:sldId id="587" r:id="rId90"/>
    <p:sldId id="581" r:id="rId91"/>
    <p:sldId id="583" r:id="rId92"/>
    <p:sldId id="586" r:id="rId93"/>
    <p:sldId id="544" r:id="rId94"/>
    <p:sldId id="588" r:id="rId95"/>
    <p:sldId id="599" r:id="rId96"/>
    <p:sldId id="601" r:id="rId97"/>
    <p:sldId id="598" r:id="rId98"/>
    <p:sldId id="602" r:id="rId99"/>
    <p:sldId id="590" r:id="rId100"/>
    <p:sldId id="591" r:id="rId101"/>
    <p:sldId id="600" r:id="rId102"/>
    <p:sldId id="597" r:id="rId103"/>
    <p:sldId id="596" r:id="rId104"/>
    <p:sldId id="606" r:id="rId105"/>
    <p:sldId id="605" r:id="rId106"/>
    <p:sldId id="607" r:id="rId107"/>
    <p:sldId id="604" r:id="rId108"/>
    <p:sldId id="603" r:id="rId109"/>
    <p:sldId id="608" r:id="rId110"/>
    <p:sldId id="592" r:id="rId111"/>
    <p:sldId id="593" r:id="rId112"/>
    <p:sldId id="594" r:id="rId113"/>
    <p:sldId id="595" r:id="rId114"/>
    <p:sldId id="589" r:id="rId115"/>
    <p:sldId id="609" r:id="rId116"/>
    <p:sldId id="610" r:id="rId117"/>
    <p:sldId id="611" r:id="rId118"/>
    <p:sldId id="613" r:id="rId119"/>
    <p:sldId id="615" r:id="rId120"/>
    <p:sldId id="614" r:id="rId121"/>
    <p:sldId id="612" r:id="rId122"/>
    <p:sldId id="616" r:id="rId123"/>
    <p:sldId id="617" r:id="rId124"/>
    <p:sldId id="618" r:id="rId125"/>
    <p:sldId id="626" r:id="rId126"/>
    <p:sldId id="628" r:id="rId127"/>
    <p:sldId id="629" r:id="rId128"/>
    <p:sldId id="627" r:id="rId129"/>
    <p:sldId id="633" r:id="rId130"/>
    <p:sldId id="630" r:id="rId131"/>
    <p:sldId id="631" r:id="rId132"/>
    <p:sldId id="624" r:id="rId133"/>
    <p:sldId id="619" r:id="rId134"/>
    <p:sldId id="620" r:id="rId135"/>
    <p:sldId id="621" r:id="rId136"/>
    <p:sldId id="632" r:id="rId137"/>
    <p:sldId id="623" r:id="rId138"/>
    <p:sldId id="625" r:id="rId139"/>
    <p:sldId id="634" r:id="rId140"/>
    <p:sldId id="644" r:id="rId141"/>
    <p:sldId id="645" r:id="rId142"/>
    <p:sldId id="635" r:id="rId143"/>
    <p:sldId id="636" r:id="rId144"/>
    <p:sldId id="637" r:id="rId145"/>
    <p:sldId id="638" r:id="rId146"/>
    <p:sldId id="642" r:id="rId147"/>
    <p:sldId id="639" r:id="rId148"/>
    <p:sldId id="641" r:id="rId149"/>
    <p:sldId id="646" r:id="rId150"/>
    <p:sldId id="643" r:id="rId151"/>
    <p:sldId id="640" r:id="rId152"/>
    <p:sldId id="647" r:id="rId153"/>
    <p:sldId id="648" r:id="rId154"/>
    <p:sldId id="649" r:id="rId1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FF66"/>
    <a:srgbClr val="FFFFCC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16" autoAdjust="0"/>
    <p:restoredTop sz="99471" autoAdjust="0"/>
  </p:normalViewPr>
  <p:slideViewPr>
    <p:cSldViewPr>
      <p:cViewPr varScale="1">
        <p:scale>
          <a:sx n="60" d="100"/>
          <a:sy n="60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8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836"/>
    </p:cViewPr>
  </p:sorterViewPr>
  <p:notesViewPr>
    <p:cSldViewPr>
      <p:cViewPr varScale="1">
        <p:scale>
          <a:sx n="67" d="100"/>
          <a:sy n="67" d="100"/>
        </p:scale>
        <p:origin x="-2796" y="-114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6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56B4B-3210-44A1-A7DF-CCEF2F9ACB0B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7FA47-337F-448E-83EC-512EBCF2C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D6F8B-3B09-42E3-8568-86CC6C50158A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B7589-0435-4848-A099-801F5782D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A3C3-D428-4B47-AD68-6E2DE0C9E47C}" type="datetime1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8201-D00B-45FC-80B0-1B37145600FE}" type="datetime1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4AB7-F4C8-4695-8906-70D4516D2499}" type="datetime1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6E8A-83CE-48A7-9B61-05B32DB93352}" type="datetime1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7772400" cy="1362075"/>
          </a:xfrm>
        </p:spPr>
        <p:txBody>
          <a:bodyPr anchor="b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906713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175E-8667-4EE4-844B-3D86D5A2EF4C}" type="datetime1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81BD-2D85-4B7A-BD03-C95A25929EF9}" type="datetime1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4DB1-FA7B-437D-B0B2-5E0EC9332CE8}" type="datetime1">
              <a:rPr lang="ru-RU" smtClean="0"/>
              <a:pPr/>
              <a:t>25.05.2015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63408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5B3E-2FFD-4748-B5E3-09CA1CD64926}" type="datetime1">
              <a:rPr lang="ru-RU" smtClean="0"/>
              <a:pPr/>
              <a:t>25.05.2015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1D73-67C9-4DD5-8754-4AEE78517D8E}" type="datetime1">
              <a:rPr lang="ru-RU" smtClean="0"/>
              <a:pPr/>
              <a:t>25.05.2015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3E79-9802-41CB-A733-E7B27C893BCC}" type="datetime1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DEE7-AA4D-4C54-9F29-F5A8522963E3}" type="datetime1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052736"/>
            <a:ext cx="8640960" cy="5246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525344"/>
            <a:ext cx="169168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913D1-4694-4CFF-B04C-47BBA9AC0779}" type="datetime1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1680" y="6525344"/>
            <a:ext cx="6408712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00392" y="6492875"/>
            <a:ext cx="1043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b="1">
                <a:solidFill>
                  <a:schemeClr val="tx1"/>
                </a:solidFill>
              </a:defRPr>
            </a:lvl1pPr>
          </a:lstStyle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Вычислительные системы, сети и телекоммуникации</a:t>
            </a:r>
            <a:br>
              <a:rPr lang="ru-RU" sz="4000" dirty="0" smtClean="0"/>
            </a:br>
            <a:r>
              <a:rPr lang="ru-RU" sz="4000" dirty="0" smtClean="0"/>
              <a:t>Семестр 2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196680"/>
            <a:ext cx="7416824" cy="17526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Коробецкая Анастасия Александровна</a:t>
            </a:r>
          </a:p>
          <a:p>
            <a:pPr algn="l"/>
            <a:endParaRPr lang="ru-RU" sz="2000" dirty="0">
              <a:solidFill>
                <a:schemeClr val="tx1"/>
              </a:solidFill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e-mail: kornast@yandex.ru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Kornast.ucoz.ru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Протокол </a:t>
            </a:r>
            <a:r>
              <a:rPr lang="en-US" dirty="0" smtClean="0"/>
              <a:t>HTTP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46031" y="65401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it-IT" b="1" dirty="0" smtClean="0"/>
              <a:t>HyperText Transfer Protocol</a:t>
            </a:r>
            <a:r>
              <a:rPr lang="it-IT" dirty="0" smtClean="0"/>
              <a:t> - </a:t>
            </a:r>
            <a:r>
              <a:rPr lang="ru-RU" dirty="0" smtClean="0"/>
              <a:t>протокол передачи гипертекста.</a:t>
            </a:r>
          </a:p>
          <a:p>
            <a:pPr indent="355600"/>
            <a:r>
              <a:rPr lang="ru-RU" dirty="0" smtClean="0"/>
              <a:t>Стандартные порты: </a:t>
            </a:r>
            <a:r>
              <a:rPr lang="en-US" dirty="0" smtClean="0"/>
              <a:t>TCP 80, 8080.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1540" y="1410280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Основным объектом в HTTP является ресурс, на который указывает UR</a:t>
            </a:r>
            <a:r>
              <a:rPr lang="en-US" dirty="0" smtClean="0"/>
              <a:t>L</a:t>
            </a:r>
            <a:r>
              <a:rPr lang="ru-RU" dirty="0" smtClean="0"/>
              <a:t> в запросе клиента. Обычно это хранящиеся на сервере файлы, но могут быть логические объекты, записи БД или что-то другое.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2420888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 </a:t>
            </a:r>
            <a:r>
              <a:rPr lang="en-US" b="1" dirty="0" smtClean="0"/>
              <a:t>HTTP-</a:t>
            </a:r>
            <a:r>
              <a:rPr lang="ru-RU" b="1" dirty="0" smtClean="0"/>
              <a:t>запроса</a:t>
            </a:r>
            <a:r>
              <a:rPr lang="ru-RU" dirty="0" smtClean="0"/>
              <a:t> от клиента:</a:t>
            </a: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GET /user/bin/image1/ HTTP/1.1</a:t>
            </a: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Accept: image/gif, image/jpeg</a:t>
            </a: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User-Agent: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MyBrowser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/0.1</a:t>
            </a: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Host: www.example.net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пустая строка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4329100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 </a:t>
            </a:r>
            <a:r>
              <a:rPr lang="en-US" b="1" dirty="0" smtClean="0"/>
              <a:t>HTTP-</a:t>
            </a:r>
            <a:r>
              <a:rPr lang="ru-RU" b="1" dirty="0" smtClean="0"/>
              <a:t>отклика </a:t>
            </a:r>
            <a:r>
              <a:rPr lang="ru-RU" dirty="0" smtClean="0"/>
              <a:t>от сервера:</a:t>
            </a: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HTTP/1.1 200 OK</a:t>
            </a: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Date: Mon,07-Jan-12 13:15:14 GMT</a:t>
            </a: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Server: Challenger</a:t>
            </a: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Content-length: 2048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355600"/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двоичное содержимое файла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Архитектура фон Неймана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5570" y="3392487"/>
            <a:ext cx="80010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Принципы фон Неймана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ru-RU" b="1" i="1" dirty="0" smtClean="0"/>
              <a:t>Принцип однородности памяти </a:t>
            </a:r>
            <a:r>
              <a:rPr lang="ru-RU" dirty="0" smtClean="0"/>
              <a:t>– данные и программы хранятся в одной общей</a:t>
            </a:r>
            <a:r>
              <a:rPr lang="en-US" dirty="0" smtClean="0"/>
              <a:t> </a:t>
            </a:r>
            <a:r>
              <a:rPr lang="ru-RU" dirty="0" smtClean="0"/>
              <a:t>памяти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ru-RU" b="1" i="1" dirty="0" smtClean="0"/>
              <a:t>Принцип </a:t>
            </a:r>
            <a:r>
              <a:rPr lang="ru-RU" b="1" i="1" dirty="0" err="1" smtClean="0"/>
              <a:t>адресности</a:t>
            </a:r>
            <a:r>
              <a:rPr lang="ru-RU" b="1" i="1" dirty="0" smtClean="0"/>
              <a:t> </a:t>
            </a:r>
            <a:r>
              <a:rPr lang="ru-RU" dirty="0" smtClean="0"/>
              <a:t>– память состоит из пронумерованных ячеек, любая ячейка доступна процессору по адресу (номеру)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ru-RU" b="1" i="1" dirty="0" smtClean="0"/>
              <a:t>Принцип программного управления </a:t>
            </a:r>
            <a:r>
              <a:rPr lang="ru-RU" dirty="0" smtClean="0"/>
              <a:t>– все действия записаны в виде последовательности команд (программы)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ru-RU" b="1" i="1" dirty="0" smtClean="0"/>
              <a:t>Принцип двоичного кодирования </a:t>
            </a:r>
            <a:r>
              <a:rPr lang="ru-RU" dirty="0" smtClean="0"/>
              <a:t>– и данные, и программы представляются в двоичном виде </a:t>
            </a:r>
            <a:r>
              <a:rPr lang="en-US" dirty="0" smtClean="0"/>
              <a:t>{0, 1}</a:t>
            </a:r>
            <a:endParaRPr 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55570" y="1055655"/>
            <a:ext cx="47466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Основные блоки:</a:t>
            </a:r>
          </a:p>
          <a:p>
            <a:pPr marL="177800"/>
            <a:r>
              <a:rPr lang="ru-RU" dirty="0" smtClean="0"/>
              <a:t>Арифметико-логическое устройство </a:t>
            </a:r>
            <a:r>
              <a:rPr lang="ru-RU" b="1" dirty="0" smtClean="0"/>
              <a:t>(АЛУ)</a:t>
            </a:r>
          </a:p>
          <a:p>
            <a:pPr marL="177800"/>
            <a:r>
              <a:rPr lang="ru-RU" dirty="0" smtClean="0"/>
              <a:t>Устройство управления </a:t>
            </a:r>
            <a:r>
              <a:rPr lang="ru-RU" b="1" dirty="0" smtClean="0"/>
              <a:t>(УУ)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Запоминающее устройство </a:t>
            </a:r>
            <a:r>
              <a:rPr lang="ru-RU" b="1" dirty="0" smtClean="0"/>
              <a:t>(ЗУ)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Устройства ввода исходных данных (</a:t>
            </a:r>
            <a:r>
              <a:rPr lang="ru-RU" b="1" dirty="0" err="1" smtClean="0"/>
              <a:t>Увв</a:t>
            </a:r>
            <a:r>
              <a:rPr lang="ru-RU" dirty="0" smtClean="0"/>
              <a:t> – </a:t>
            </a:r>
            <a:r>
              <a:rPr lang="ru-RU" dirty="0" err="1" smtClean="0"/>
              <a:t>Input</a:t>
            </a:r>
            <a:r>
              <a:rPr lang="ru-RU" dirty="0" smtClean="0"/>
              <a:t>)</a:t>
            </a:r>
          </a:p>
          <a:p>
            <a:pPr marL="177800"/>
            <a:r>
              <a:rPr lang="ru-RU" dirty="0" smtClean="0"/>
              <a:t>Устройства вывода результатов (</a:t>
            </a:r>
            <a:r>
              <a:rPr lang="ru-RU" b="1" dirty="0" err="1" smtClean="0"/>
              <a:t>Увыв</a:t>
            </a:r>
            <a:r>
              <a:rPr lang="ru-RU" dirty="0" smtClean="0"/>
              <a:t> – </a:t>
            </a:r>
            <a:r>
              <a:rPr lang="ru-RU" dirty="0" err="1" smtClean="0"/>
              <a:t>Output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5570" y="617499"/>
            <a:ext cx="800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Основная схема работы ЭВМ, начиная с компьютера ЭНИАК (1944г.).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11799" y="1055655"/>
            <a:ext cx="306709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ЗУ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411799" y="1845937"/>
            <a:ext cx="1314468" cy="8032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400" dirty="0" smtClean="0"/>
              <a:t>УУ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164423" y="1845937"/>
            <a:ext cx="1314468" cy="8032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400" dirty="0" smtClean="0"/>
              <a:t>АЛУ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858170" y="3063870"/>
            <a:ext cx="766773" cy="4746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000" dirty="0" err="1" smtClean="0"/>
              <a:t>Увыв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981858" y="3063870"/>
            <a:ext cx="766773" cy="4746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000" dirty="0" err="1" smtClean="0"/>
              <a:t>Увв</a:t>
            </a:r>
            <a:endParaRPr lang="ru-RU" sz="2000" dirty="0"/>
          </a:p>
        </p:txBody>
      </p:sp>
      <p:cxnSp>
        <p:nvCxnSpPr>
          <p:cNvPr id="14" name="Прямая со стрелкой 13"/>
          <p:cNvCxnSpPr>
            <a:stCxn id="10" idx="2"/>
            <a:endCxn id="11" idx="0"/>
          </p:cNvCxnSpPr>
          <p:nvPr/>
        </p:nvCxnSpPr>
        <p:spPr>
          <a:xfrm rot="16200000" flipH="1">
            <a:off x="7824284" y="2646596"/>
            <a:ext cx="414647" cy="4199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2" idx="0"/>
            <a:endCxn id="10" idx="2"/>
          </p:cNvCxnSpPr>
          <p:nvPr/>
        </p:nvCxnSpPr>
        <p:spPr>
          <a:xfrm rot="5400000" flipH="1" flipV="1">
            <a:off x="7386128" y="2628341"/>
            <a:ext cx="414647" cy="45641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726267" y="2028502"/>
            <a:ext cx="43200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6732423" y="2466658"/>
            <a:ext cx="43200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5648340" y="1681629"/>
            <a:ext cx="329412" cy="79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6160316" y="1681628"/>
            <a:ext cx="328617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 flipH="1" flipV="1">
            <a:off x="7365245" y="1681628"/>
            <a:ext cx="329412" cy="79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7877221" y="1681627"/>
            <a:ext cx="328617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5570" y="6094449"/>
            <a:ext cx="800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«Узкое место» </a:t>
            </a:r>
            <a:r>
              <a:rPr lang="ru-RU" dirty="0" smtClean="0"/>
              <a:t>– общая шина для передачи команд и данных, пропускная способность шины и быстродействие памяти ограничивают работу процессора.</a:t>
            </a:r>
            <a:endParaRPr lang="ru-RU" i="1" dirty="0"/>
          </a:p>
        </p:txBody>
      </p:sp>
      <p:sp>
        <p:nvSpPr>
          <p:cNvPr id="2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00392" y="6492875"/>
            <a:ext cx="1043608" cy="365125"/>
          </a:xfrm>
        </p:spPr>
        <p:txBody>
          <a:bodyPr/>
          <a:lstStyle/>
          <a:p>
            <a:fld id="{8ECD0455-737D-4DB9-B431-BAF730AA86B2}" type="slidenum">
              <a:rPr lang="ru-RU" smtClean="0"/>
              <a:pPr/>
              <a:t>100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Гарвардская архитектура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101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8596" y="617499"/>
            <a:ext cx="7923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Исторически альтернатива фон-неймановской. Первый компьютер Марк </a:t>
            </a:r>
            <a:r>
              <a:rPr lang="en-US" dirty="0" smtClean="0"/>
              <a:t>I</a:t>
            </a:r>
            <a:r>
              <a:rPr lang="ru-RU" dirty="0" smtClean="0"/>
              <a:t>, (конец 30х </a:t>
            </a:r>
            <a:r>
              <a:rPr lang="ru-RU" dirty="0" err="1" smtClean="0"/>
              <a:t>гг</a:t>
            </a:r>
            <a:r>
              <a:rPr lang="ru-RU" dirty="0" smtClean="0"/>
              <a:t> </a:t>
            </a:r>
            <a:r>
              <a:rPr lang="en-US" dirty="0" smtClean="0"/>
              <a:t>XX</a:t>
            </a:r>
            <a:r>
              <a:rPr lang="ru-RU" dirty="0" smtClean="0"/>
              <a:t> в., компьютер закончен в 1944г.).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92083" y="1264228"/>
            <a:ext cx="7923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Отличия: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dirty="0" smtClean="0"/>
              <a:t>Данные и программа хранятся отдельно, возможно, по разным принципам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dirty="0" smtClean="0"/>
              <a:t>Канал передачи данных и команд также физически разделены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2083" y="2333610"/>
            <a:ext cx="79233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+ Повышается быстродействие, т.к. можно параллельно вычислять и пересылать данные. Фон-неймановский компьютер в один и тот же момент времени может либо читать команду из памяти, либо читать/записывать данные, но не одновременно.</a:t>
            </a:r>
          </a:p>
          <a:p>
            <a:pPr algn="just"/>
            <a:r>
              <a:rPr lang="ru-RU" dirty="0" smtClean="0"/>
              <a:t>+ Может быть различная разрядность и адресное пространство у данных и программ.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2083" y="4159260"/>
            <a:ext cx="7923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dirty="0" smtClean="0"/>
              <a:t> Сложность реализации.</a:t>
            </a:r>
          </a:p>
          <a:p>
            <a:pPr algn="just">
              <a:buFontTx/>
              <a:buChar char="-"/>
            </a:pPr>
            <a:r>
              <a:rPr lang="ru-RU" dirty="0" smtClean="0"/>
              <a:t> Высокая стоимость.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92083" y="4926033"/>
            <a:ext cx="7923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Существуют </a:t>
            </a:r>
            <a:r>
              <a:rPr lang="ru-RU" i="1" dirty="0" smtClean="0"/>
              <a:t>гибридные модификации </a:t>
            </a:r>
            <a:r>
              <a:rPr lang="ru-RU" dirty="0" smtClean="0"/>
              <a:t>с архитектурой фон Неймана. Используется раздельная кэш-память для команд и данных, но общая шина для передачи данных из/в оперативную память.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92083" y="5934670"/>
            <a:ext cx="7923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чистом виде гарвардская архитектура применяется в некоторых микроконтроллерах.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архитектур вычислительных систем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102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727038"/>
            <a:ext cx="795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ru-RU" b="1" dirty="0" smtClean="0"/>
              <a:t>Однопроцессорные</a:t>
            </a:r>
            <a:endParaRPr lang="ru-RU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ru-RU" b="1" dirty="0" smtClean="0"/>
              <a:t>Многопроцессорные</a:t>
            </a:r>
            <a:r>
              <a:rPr lang="ru-RU" dirty="0" smtClean="0"/>
              <a:t> – несколько процессоров на одной общей ОЗУ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8596" y="3100383"/>
            <a:ext cx="795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ru-RU" b="1" dirty="0" smtClean="0"/>
              <a:t>Многомашинные</a:t>
            </a:r>
            <a:r>
              <a:rPr lang="ru-RU" dirty="0" smtClean="0"/>
              <a:t> – несколько процессоров, каждый со своей ОЗУ, или отдельных компьютеров, соединенных в сеть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2083" y="4159260"/>
            <a:ext cx="795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ru-RU" b="1" dirty="0" smtClean="0"/>
              <a:t>С параллельными процессорами </a:t>
            </a:r>
            <a:r>
              <a:rPr lang="ru-RU" dirty="0" smtClean="0"/>
              <a:t>– несколько АЛУ с общим УУ и ОЗУ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74967" y="2479662"/>
            <a:ext cx="299406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ОЗУ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74968" y="1420785"/>
            <a:ext cx="730260" cy="401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000" dirty="0" smtClean="0"/>
              <a:t>УУ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074968" y="1822428"/>
            <a:ext cx="730260" cy="401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000" dirty="0" smtClean="0"/>
              <a:t>АЛУ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987792" y="1420785"/>
            <a:ext cx="730260" cy="401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000" dirty="0" smtClean="0"/>
              <a:t>УУ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987792" y="1822428"/>
            <a:ext cx="730260" cy="401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000" dirty="0" smtClean="0"/>
              <a:t>АЛУ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302260" y="1420785"/>
            <a:ext cx="730260" cy="401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000" dirty="0" smtClean="0"/>
              <a:t>УУ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302260" y="1822428"/>
            <a:ext cx="730260" cy="401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000" dirty="0" smtClean="0"/>
              <a:t>АЛУ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864104" y="167637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 flipH="1" flipV="1">
            <a:off x="3202763" y="2351865"/>
            <a:ext cx="255590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3424032" y="2349673"/>
            <a:ext cx="252000" cy="79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4115589" y="2351865"/>
            <a:ext cx="255590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4336858" y="2349673"/>
            <a:ext cx="252000" cy="79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5430057" y="2351866"/>
            <a:ext cx="255590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5651326" y="2349674"/>
            <a:ext cx="252000" cy="79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147993" y="5911884"/>
            <a:ext cx="299406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ОЗУ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147993" y="4670442"/>
            <a:ext cx="2957553" cy="3286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000" dirty="0" smtClean="0"/>
              <a:t>УУ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147994" y="5254650"/>
            <a:ext cx="730260" cy="401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000" dirty="0" smtClean="0"/>
              <a:t>АЛУ</a:t>
            </a:r>
            <a:endParaRPr lang="ru-RU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4060818" y="5254650"/>
            <a:ext cx="730260" cy="401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000" dirty="0" smtClean="0"/>
              <a:t>АЛУ</a:t>
            </a:r>
            <a:endParaRPr lang="ru-RU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5375286" y="5254650"/>
            <a:ext cx="730260" cy="401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000" dirty="0" smtClean="0"/>
              <a:t>АЛУ</a:t>
            </a:r>
            <a:endParaRPr lang="ru-RU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4937130" y="510859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</a:t>
            </a:r>
            <a:endParaRPr lang="ru-RU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 rot="5400000" flipH="1" flipV="1">
            <a:off x="3275789" y="5784087"/>
            <a:ext cx="255590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3497058" y="5781895"/>
            <a:ext cx="252000" cy="79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4188615" y="5784087"/>
            <a:ext cx="255590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4409884" y="5781895"/>
            <a:ext cx="252000" cy="79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 flipH="1" flipV="1">
            <a:off x="5503083" y="5784088"/>
            <a:ext cx="255590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5724352" y="5781896"/>
            <a:ext cx="252000" cy="79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 flipH="1" flipV="1">
            <a:off x="3239276" y="5126852"/>
            <a:ext cx="255590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3460545" y="5124660"/>
            <a:ext cx="252000" cy="79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 flipH="1" flipV="1">
            <a:off x="4152102" y="5126852"/>
            <a:ext cx="255590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4373371" y="5124660"/>
            <a:ext cx="252000" cy="79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 flipH="1" flipV="1">
            <a:off x="5466570" y="5126853"/>
            <a:ext cx="255590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5687839" y="5124661"/>
            <a:ext cx="252000" cy="79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Центральный процессор (ЦП, </a:t>
            </a:r>
            <a:r>
              <a:rPr lang="en-US" dirty="0" smtClean="0"/>
              <a:t>CPU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103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813442" y="2260584"/>
            <a:ext cx="26289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Микроконтроллер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13441" y="2625714"/>
            <a:ext cx="1314468" cy="5111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000" b="1" i="1" dirty="0" smtClean="0"/>
              <a:t>УУ</a:t>
            </a:r>
            <a:endParaRPr lang="ru-RU" sz="2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813441" y="3136896"/>
            <a:ext cx="1314468" cy="5111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000" b="1" i="1" dirty="0" smtClean="0"/>
              <a:t>АЛУ</a:t>
            </a:r>
            <a:endParaRPr lang="ru-RU" sz="2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127909" y="2625714"/>
            <a:ext cx="1314468" cy="5111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000" dirty="0" smtClean="0"/>
              <a:t>РОН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127909" y="3136896"/>
            <a:ext cx="1314468" cy="5111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000" dirty="0" smtClean="0"/>
              <a:t>Кэш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265746" y="946116"/>
            <a:ext cx="1898677" cy="8397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dirty="0" smtClean="0"/>
              <a:t>Математический сопроцессор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273961" y="946116"/>
            <a:ext cx="1424007" cy="8397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dirty="0" smtClean="0"/>
              <a:t>Генератор тактовых импульсов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 flipH="1" flipV="1">
            <a:off x="5831300" y="2023646"/>
            <a:ext cx="475464" cy="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6123803" y="2023248"/>
            <a:ext cx="474667" cy="158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7620439" y="2023645"/>
            <a:ext cx="475464" cy="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7913733" y="2022455"/>
            <a:ext cx="474667" cy="158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2083" y="909603"/>
            <a:ext cx="4454586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 smtClean="0"/>
              <a:t>Устройство управления (УУ) </a:t>
            </a:r>
            <a:r>
              <a:rPr lang="ru-RU" dirty="0" smtClean="0"/>
              <a:t>– обрабатывает команды программы</a:t>
            </a:r>
          </a:p>
          <a:p>
            <a:pPr>
              <a:spcBef>
                <a:spcPts val="600"/>
              </a:spcBef>
            </a:pPr>
            <a:r>
              <a:rPr lang="ru-RU" b="1" dirty="0" smtClean="0"/>
              <a:t>Арифметико-логическое устройство (АЛУ) </a:t>
            </a:r>
            <a:r>
              <a:rPr lang="ru-RU" dirty="0" smtClean="0"/>
              <a:t>– вычисления с целыми числами</a:t>
            </a:r>
          </a:p>
          <a:p>
            <a:pPr>
              <a:spcBef>
                <a:spcPts val="600"/>
              </a:spcBef>
            </a:pPr>
            <a:r>
              <a:rPr lang="ru-RU" b="1" dirty="0" smtClean="0"/>
              <a:t>Регистры общего назначения (РОН) </a:t>
            </a:r>
            <a:r>
              <a:rPr lang="ru-RU" dirty="0" smtClean="0"/>
              <a:t>– ячейки внутренней памяти с операндами и результатами расчетов, адресами памяти. Некоторые РОН </a:t>
            </a:r>
            <a:r>
              <a:rPr lang="ru-RU" dirty="0" err="1" smtClean="0"/>
              <a:t>досту</a:t>
            </a:r>
            <a:endParaRPr lang="ru-RU" dirty="0" smtClean="0"/>
          </a:p>
          <a:p>
            <a:pPr>
              <a:spcBef>
                <a:spcPts val="600"/>
              </a:spcBef>
            </a:pPr>
            <a:r>
              <a:rPr lang="ru-RU" b="1" dirty="0" smtClean="0"/>
              <a:t>Кэш</a:t>
            </a:r>
            <a:r>
              <a:rPr lang="ru-RU" dirty="0" smtClean="0"/>
              <a:t> – внутренняя память ЦП с быстрым доступом (быстрее ОЗУ)</a:t>
            </a:r>
          </a:p>
          <a:p>
            <a:pPr>
              <a:spcBef>
                <a:spcPts val="600"/>
              </a:spcBef>
            </a:pPr>
            <a:r>
              <a:rPr lang="ru-RU" b="1" dirty="0" smtClean="0"/>
              <a:t>Математический сопроцессор </a:t>
            </a:r>
            <a:r>
              <a:rPr lang="ru-RU" dirty="0" smtClean="0"/>
              <a:t>– более сложные вычисления с дробными числами (с плавающей запятой)</a:t>
            </a:r>
          </a:p>
          <a:p>
            <a:pPr>
              <a:spcBef>
                <a:spcPts val="600"/>
              </a:spcBef>
            </a:pPr>
            <a:r>
              <a:rPr lang="ru-RU" b="1" dirty="0" smtClean="0"/>
              <a:t>Генератор тактовых импульсов </a:t>
            </a:r>
            <a:r>
              <a:rPr lang="ru-RU" dirty="0" smtClean="0"/>
              <a:t>– генерирует электрические сигналы для синхронной работы всех частей процессора</a:t>
            </a:r>
          </a:p>
        </p:txBody>
      </p:sp>
      <p:pic>
        <p:nvPicPr>
          <p:cNvPr id="24" name="Picture 4" descr="http://im8-tub-ru.yandex.net/i?id=238265623-3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5286" y="4049721"/>
            <a:ext cx="3048021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низкоуровневой программы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104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65109" y="690525"/>
            <a:ext cx="8142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Два числа находятся в памяти по адресам </a:t>
            </a:r>
            <a:r>
              <a:rPr lang="en-US" dirty="0" smtClean="0"/>
              <a:t>0x0582 </a:t>
            </a:r>
            <a:r>
              <a:rPr lang="ru-RU" dirty="0" smtClean="0"/>
              <a:t>и </a:t>
            </a:r>
            <a:r>
              <a:rPr lang="en-US" dirty="0" smtClean="0"/>
              <a:t>0x073B</a:t>
            </a:r>
            <a:r>
              <a:rPr lang="ru-RU" dirty="0" smtClean="0"/>
              <a:t>. Вычесть из большего меньшее. Результат записать по адресу </a:t>
            </a:r>
            <a:r>
              <a:rPr lang="en-US" dirty="0" smtClean="0"/>
              <a:t>0x0101.</a:t>
            </a:r>
            <a:endParaRPr lang="ru-RU" dirty="0" smtClean="0"/>
          </a:p>
          <a:p>
            <a:pPr marL="2151063"/>
            <a:r>
              <a:rPr lang="en-US" dirty="0" smtClean="0">
                <a:latin typeface="Courier New" pitchFamily="49" charset="0"/>
                <a:cs typeface="Courier New" pitchFamily="49" charset="0"/>
              </a:rPr>
              <a:t>if (a &gt; b) then c := a – b</a:t>
            </a:r>
          </a:p>
          <a:p>
            <a:pPr marL="2151063"/>
            <a:r>
              <a:rPr lang="en-US" dirty="0" smtClean="0">
                <a:latin typeface="Courier New" pitchFamily="49" charset="0"/>
                <a:cs typeface="Courier New" pitchFamily="49" charset="0"/>
              </a:rPr>
              <a:t>else c := b – a;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99979" y="2151045"/>
          <a:ext cx="8580555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182"/>
                <a:gridCol w="1988626"/>
                <a:gridCol w="578174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Адрес</a:t>
                      </a:r>
                      <a:endParaRPr lang="ru-RU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Команда</a:t>
                      </a:r>
                      <a:endParaRPr lang="ru-RU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Примечание</a:t>
                      </a:r>
                      <a:endParaRPr lang="ru-RU" dirty="0"/>
                    </a:p>
                  </a:txBody>
                  <a:tcPr marL="45720" marR="457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0x0010</a:t>
                      </a:r>
                      <a:endParaRPr lang="ru-RU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READ A, 0x0582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Считать число из памяти по адресу </a:t>
                      </a:r>
                      <a:r>
                        <a:rPr lang="en-US" dirty="0" smtClean="0"/>
                        <a:t>0x0582</a:t>
                      </a:r>
                      <a:r>
                        <a:rPr lang="ru-RU" dirty="0" smtClean="0"/>
                        <a:t> в регистр </a:t>
                      </a:r>
                      <a:r>
                        <a:rPr lang="en-US" dirty="0" smtClean="0"/>
                        <a:t>A.</a:t>
                      </a:r>
                      <a:endParaRPr lang="ru-RU" dirty="0"/>
                    </a:p>
                  </a:txBody>
                  <a:tcPr marL="45720" marR="457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0x0011</a:t>
                      </a:r>
                      <a:endParaRPr lang="ru-RU" dirty="0" smtClean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READ B, 0x073B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Считать число из памяти по адресу </a:t>
                      </a:r>
                      <a:r>
                        <a:rPr lang="en-US" dirty="0" smtClean="0"/>
                        <a:t>0x073B</a:t>
                      </a:r>
                      <a:r>
                        <a:rPr lang="ru-RU" dirty="0" smtClean="0"/>
                        <a:t> в регистр </a:t>
                      </a:r>
                      <a:r>
                        <a:rPr lang="en-US" dirty="0" smtClean="0"/>
                        <a:t>B.</a:t>
                      </a:r>
                      <a:endParaRPr lang="ru-RU" dirty="0" smtClean="0"/>
                    </a:p>
                  </a:txBody>
                  <a:tcPr marL="45720" marR="457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0x0012</a:t>
                      </a:r>
                      <a:endParaRPr lang="ru-RU" dirty="0" smtClean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JUMPG A, B, 0x0016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Если </a:t>
                      </a:r>
                      <a:r>
                        <a:rPr lang="en-US" dirty="0" smtClean="0"/>
                        <a:t>A &gt; B,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переход к инструкции по адресу </a:t>
                      </a:r>
                      <a:r>
                        <a:rPr lang="en-US" dirty="0" smtClean="0"/>
                        <a:t>0x0016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 marL="45720" marR="457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0x001</a:t>
                      </a:r>
                      <a:r>
                        <a:rPr lang="ru-RU" dirty="0" smtClean="0"/>
                        <a:t>3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 B, A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Вычесть </a:t>
                      </a:r>
                      <a:r>
                        <a:rPr lang="en-US" dirty="0" smtClean="0"/>
                        <a:t>B – A </a:t>
                      </a:r>
                      <a:r>
                        <a:rPr lang="ru-RU" dirty="0" smtClean="0"/>
                        <a:t>(результат остается в регистре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B)</a:t>
                      </a:r>
                      <a:r>
                        <a:rPr lang="ru-RU" baseline="0" dirty="0" smtClean="0"/>
                        <a:t>.</a:t>
                      </a:r>
                      <a:r>
                        <a:rPr lang="en-US" dirty="0" smtClean="0"/>
                        <a:t> </a:t>
                      </a:r>
                      <a:endParaRPr lang="ru-RU" dirty="0"/>
                    </a:p>
                  </a:txBody>
                  <a:tcPr marL="45720" marR="457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0x001</a:t>
                      </a:r>
                      <a:r>
                        <a:rPr lang="ru-RU" dirty="0" smtClean="0"/>
                        <a:t>4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WRITE B, 0x0101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Записать в</a:t>
                      </a:r>
                      <a:r>
                        <a:rPr lang="ru-RU" baseline="0" dirty="0" smtClean="0"/>
                        <a:t> память по адресу </a:t>
                      </a:r>
                      <a:r>
                        <a:rPr lang="en-US" dirty="0" smtClean="0"/>
                        <a:t>0x0101</a:t>
                      </a:r>
                      <a:r>
                        <a:rPr lang="ru-RU" dirty="0" smtClean="0"/>
                        <a:t> число из регистра </a:t>
                      </a:r>
                      <a:r>
                        <a:rPr lang="en-US" dirty="0" smtClean="0"/>
                        <a:t>B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 marL="45720" marR="457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0x001</a:t>
                      </a:r>
                      <a:r>
                        <a:rPr lang="ru-RU" dirty="0" smtClean="0"/>
                        <a:t>5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JUMP </a:t>
                      </a:r>
                      <a:r>
                        <a:rPr lang="en-US" dirty="0" smtClean="0"/>
                        <a:t>0x0018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Переход</a:t>
                      </a:r>
                      <a:r>
                        <a:rPr lang="ru-RU" baseline="0" dirty="0" smtClean="0"/>
                        <a:t> к инструкции по адресу </a:t>
                      </a:r>
                      <a:r>
                        <a:rPr lang="en-US" dirty="0" smtClean="0"/>
                        <a:t>0x0018</a:t>
                      </a:r>
                      <a:r>
                        <a:rPr lang="ru-RU" dirty="0" smtClean="0"/>
                        <a:t>.</a:t>
                      </a:r>
                    </a:p>
                  </a:txBody>
                  <a:tcPr marL="45720" marR="457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0x0016</a:t>
                      </a:r>
                      <a:endParaRPr lang="ru-RU" dirty="0" smtClean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 A, B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Вычесть </a:t>
                      </a:r>
                      <a:r>
                        <a:rPr lang="en-US" dirty="0" smtClean="0"/>
                        <a:t>A – B </a:t>
                      </a:r>
                      <a:r>
                        <a:rPr lang="ru-RU" dirty="0" smtClean="0"/>
                        <a:t>(результат остается в регистре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A)</a:t>
                      </a:r>
                      <a:r>
                        <a:rPr lang="ru-RU" baseline="0" dirty="0" smtClean="0"/>
                        <a:t>.</a:t>
                      </a:r>
                      <a:r>
                        <a:rPr lang="en-US" dirty="0" smtClean="0"/>
                        <a:t> </a:t>
                      </a:r>
                      <a:endParaRPr lang="ru-RU" dirty="0"/>
                    </a:p>
                  </a:txBody>
                  <a:tcPr marL="45720" marR="457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0x0017</a:t>
                      </a:r>
                      <a:endParaRPr lang="ru-RU" dirty="0" smtClean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WRITE A, 0x0101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Записать в</a:t>
                      </a:r>
                      <a:r>
                        <a:rPr lang="ru-RU" baseline="0" dirty="0" smtClean="0"/>
                        <a:t> память по адресу </a:t>
                      </a:r>
                      <a:r>
                        <a:rPr lang="en-US" dirty="0" smtClean="0"/>
                        <a:t>0x0101</a:t>
                      </a:r>
                      <a:r>
                        <a:rPr lang="ru-RU" dirty="0" smtClean="0"/>
                        <a:t> число из регистра </a:t>
                      </a:r>
                      <a:r>
                        <a:rPr lang="en-US" dirty="0" smtClean="0"/>
                        <a:t>A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 marL="45720" marR="457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0x0018</a:t>
                      </a:r>
                      <a:endParaRPr lang="ru-RU" dirty="0" smtClean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5720" marR="457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Циклы в низкоуровневой программе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105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65109" y="690525"/>
            <a:ext cx="8142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Цикл с постусловием</a:t>
            </a:r>
            <a:r>
              <a:rPr lang="en-US" dirty="0" smtClean="0"/>
              <a:t>.</a:t>
            </a:r>
            <a:endParaRPr lang="ru-RU" dirty="0" smtClean="0"/>
          </a:p>
          <a:p>
            <a:pPr marL="2151063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:= 10;</a:t>
            </a:r>
          </a:p>
          <a:p>
            <a:pPr marL="2151063"/>
            <a:r>
              <a:rPr lang="en-US" dirty="0" smtClean="0">
                <a:latin typeface="Courier New" pitchFamily="49" charset="0"/>
                <a:cs typeface="Courier New" pitchFamily="49" charset="0"/>
              </a:rPr>
              <a:t>repeat</a:t>
            </a:r>
          </a:p>
          <a:p>
            <a:pPr marL="2151063"/>
            <a:r>
              <a:rPr lang="en-US" dirty="0" smtClean="0">
                <a:latin typeface="Courier New" pitchFamily="49" charset="0"/>
                <a:cs typeface="Courier New" pitchFamily="49" charset="0"/>
              </a:rPr>
              <a:t> ...</a:t>
            </a:r>
          </a:p>
          <a:p>
            <a:pPr marL="2151063"/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:=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– 1;</a:t>
            </a:r>
          </a:p>
          <a:p>
            <a:pPr marL="2151063"/>
            <a:r>
              <a:rPr lang="en-US" dirty="0" smtClean="0">
                <a:latin typeface="Courier New" pitchFamily="49" charset="0"/>
                <a:cs typeface="Courier New" pitchFamily="49" charset="0"/>
              </a:rPr>
              <a:t>until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&lt;= 0);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63466" y="2443149"/>
          <a:ext cx="861707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13"/>
                <a:gridCol w="2008215"/>
                <a:gridCol w="573254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Адрес</a:t>
                      </a:r>
                      <a:endParaRPr lang="ru-RU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Команда</a:t>
                      </a:r>
                      <a:endParaRPr lang="ru-RU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Примечание</a:t>
                      </a:r>
                      <a:endParaRPr lang="ru-RU" dirty="0"/>
                    </a:p>
                  </a:txBody>
                  <a:tcPr marL="45720" marR="457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0x0020</a:t>
                      </a:r>
                      <a:endParaRPr lang="ru-RU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WRITE A, 10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Записать в регистр </a:t>
                      </a:r>
                      <a:r>
                        <a:rPr lang="en-US" dirty="0" smtClean="0"/>
                        <a:t>A</a:t>
                      </a:r>
                      <a:r>
                        <a:rPr lang="ru-RU" dirty="0" smtClean="0"/>
                        <a:t> число 10</a:t>
                      </a:r>
                      <a:r>
                        <a:rPr lang="en-US" dirty="0" smtClean="0"/>
                        <a:t>.</a:t>
                      </a:r>
                      <a:endParaRPr lang="ru-RU" dirty="0"/>
                    </a:p>
                  </a:txBody>
                  <a:tcPr marL="45720" marR="457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0x0021</a:t>
                      </a:r>
                      <a:r>
                        <a:rPr lang="ru-RU" dirty="0" smtClean="0"/>
                        <a:t>-0</a:t>
                      </a:r>
                      <a:r>
                        <a:rPr lang="en-US" dirty="0" smtClean="0"/>
                        <a:t>x0025</a:t>
                      </a:r>
                      <a:endParaRPr lang="ru-RU" dirty="0" smtClean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Тело цикла</a:t>
                      </a:r>
                      <a:r>
                        <a:rPr lang="en-US" dirty="0" smtClean="0"/>
                        <a:t>.</a:t>
                      </a:r>
                      <a:endParaRPr lang="ru-RU" dirty="0" smtClean="0"/>
                    </a:p>
                  </a:txBody>
                  <a:tcPr marL="45720" marR="457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0x0022</a:t>
                      </a:r>
                      <a:endParaRPr lang="ru-RU" dirty="0" smtClean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A, 1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Вычесть </a:t>
                      </a:r>
                      <a:r>
                        <a:rPr lang="en-US" dirty="0" smtClean="0"/>
                        <a:t>A – 1 </a:t>
                      </a:r>
                      <a:r>
                        <a:rPr lang="ru-RU" dirty="0" smtClean="0"/>
                        <a:t>(результат остается в регистре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A)</a:t>
                      </a:r>
                      <a:r>
                        <a:rPr lang="ru-RU" baseline="0" dirty="0" smtClean="0"/>
                        <a:t>.</a:t>
                      </a:r>
                      <a:r>
                        <a:rPr lang="en-US" dirty="0" smtClean="0"/>
                        <a:t> </a:t>
                      </a:r>
                      <a:endParaRPr lang="ru-RU" dirty="0"/>
                    </a:p>
                  </a:txBody>
                  <a:tcPr marL="45720" marR="457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0x002</a:t>
                      </a:r>
                      <a:r>
                        <a:rPr lang="ru-RU" dirty="0" smtClean="0"/>
                        <a:t>3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JUMPG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A, 0,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dirty="0" smtClean="0"/>
                        <a:t>0x0021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Если </a:t>
                      </a:r>
                      <a:r>
                        <a:rPr lang="en-US" dirty="0" smtClean="0"/>
                        <a:t>A&gt;0</a:t>
                      </a:r>
                      <a:r>
                        <a:rPr lang="ru-RU" dirty="0" smtClean="0"/>
                        <a:t>, вернуться к инструкции по адресу</a:t>
                      </a:r>
                      <a:r>
                        <a:rPr lang="en-US" dirty="0" smtClean="0"/>
                        <a:t> 0x0021</a:t>
                      </a:r>
                      <a:r>
                        <a:rPr lang="ru-RU" baseline="0" dirty="0" smtClean="0"/>
                        <a:t>.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JUMPG =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Jump if Greater (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перейти, если больше)</a:t>
                      </a:r>
                      <a:endParaRPr lang="ru-RU" dirty="0"/>
                    </a:p>
                  </a:txBody>
                  <a:tcPr marL="45720" marR="457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0x002</a:t>
                      </a:r>
                      <a:r>
                        <a:rPr lang="ru-RU" dirty="0" smtClean="0"/>
                        <a:t>4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5720" marR="457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Циклы в низкоуровневой программе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106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65109" y="690525"/>
            <a:ext cx="81423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Цикл с предусловием</a:t>
            </a:r>
            <a:r>
              <a:rPr lang="en-US" dirty="0" smtClean="0"/>
              <a:t>.</a:t>
            </a:r>
            <a:endParaRPr lang="ru-RU" dirty="0" smtClean="0"/>
          </a:p>
          <a:p>
            <a:pPr marL="2151063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:= 0;</a:t>
            </a:r>
          </a:p>
          <a:p>
            <a:pPr marL="2151063"/>
            <a:r>
              <a:rPr lang="en-US" dirty="0" smtClean="0"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&lt;= 50) do</a:t>
            </a:r>
          </a:p>
          <a:p>
            <a:pPr marL="2151063"/>
            <a:r>
              <a:rPr lang="en-US" dirty="0" smtClean="0">
                <a:latin typeface="Courier New" pitchFamily="49" charset="0"/>
                <a:cs typeface="Courier New" pitchFamily="49" charset="0"/>
              </a:rPr>
              <a:t>begin</a:t>
            </a:r>
          </a:p>
          <a:p>
            <a:pPr marL="2151063"/>
            <a:r>
              <a:rPr lang="en-US" dirty="0" smtClean="0">
                <a:latin typeface="Courier New" pitchFamily="49" charset="0"/>
                <a:cs typeface="Courier New" pitchFamily="49" charset="0"/>
              </a:rPr>
              <a:t> ...</a:t>
            </a:r>
          </a:p>
          <a:p>
            <a:pPr marL="2151063"/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:=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+ 1;</a:t>
            </a:r>
          </a:p>
          <a:p>
            <a:pPr marL="2151063"/>
            <a:r>
              <a:rPr lang="en-US" dirty="0" smtClean="0">
                <a:latin typeface="Courier New" pitchFamily="49" charset="0"/>
                <a:cs typeface="Courier New" pitchFamily="49" charset="0"/>
              </a:rPr>
              <a:t>End;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5516" y="3140968"/>
          <a:ext cx="861707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13"/>
                <a:gridCol w="2117753"/>
                <a:gridCol w="56230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Адрес</a:t>
                      </a:r>
                      <a:endParaRPr lang="ru-RU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Команда</a:t>
                      </a:r>
                      <a:endParaRPr lang="ru-RU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Примечание</a:t>
                      </a:r>
                      <a:endParaRPr lang="ru-RU" dirty="0"/>
                    </a:p>
                  </a:txBody>
                  <a:tcPr marL="45720" marR="457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0x0B31</a:t>
                      </a:r>
                      <a:endParaRPr lang="ru-RU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WRITE B, 0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Записать в регистр </a:t>
                      </a:r>
                      <a:r>
                        <a:rPr lang="en-US" dirty="0" smtClean="0"/>
                        <a:t>B</a:t>
                      </a:r>
                      <a:r>
                        <a:rPr lang="ru-RU" dirty="0" smtClean="0"/>
                        <a:t> число 0</a:t>
                      </a:r>
                      <a:r>
                        <a:rPr lang="en-US" dirty="0" smtClean="0"/>
                        <a:t>.</a:t>
                      </a:r>
                      <a:endParaRPr lang="ru-RU" dirty="0"/>
                    </a:p>
                  </a:txBody>
                  <a:tcPr marL="45720" marR="457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0x0B32</a:t>
                      </a:r>
                      <a:endParaRPr lang="ru-RU" dirty="0" smtClean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JUMPL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50, B,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dirty="0" smtClean="0"/>
                        <a:t>0x0B42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Если 50</a:t>
                      </a:r>
                      <a:r>
                        <a:rPr lang="en-US" dirty="0" smtClean="0"/>
                        <a:t>&lt;B</a:t>
                      </a:r>
                      <a:r>
                        <a:rPr lang="ru-RU" dirty="0" smtClean="0"/>
                        <a:t>, перейти к инструкции по адресу</a:t>
                      </a:r>
                      <a:r>
                        <a:rPr lang="en-US" dirty="0" smtClean="0"/>
                        <a:t> 0x0B42</a:t>
                      </a:r>
                      <a:r>
                        <a:rPr lang="ru-RU" baseline="0" dirty="0" smtClean="0"/>
                        <a:t>.</a:t>
                      </a:r>
                      <a:r>
                        <a:rPr lang="en-US" dirty="0" smtClean="0"/>
                        <a:t> </a:t>
                      </a: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JUMPL =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Jump if Less (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перейти, если меньше)</a:t>
                      </a:r>
                      <a:endParaRPr lang="ru-RU" dirty="0" smtClean="0"/>
                    </a:p>
                  </a:txBody>
                  <a:tcPr marL="45720" marR="457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0x0B33</a:t>
                      </a:r>
                      <a:r>
                        <a:rPr lang="ru-RU" dirty="0" smtClean="0"/>
                        <a:t>-0</a:t>
                      </a:r>
                      <a:r>
                        <a:rPr lang="en-US" dirty="0" smtClean="0"/>
                        <a:t>x0B39</a:t>
                      </a:r>
                      <a:endParaRPr lang="ru-RU" dirty="0" smtClean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Тело цикла</a:t>
                      </a:r>
                      <a:r>
                        <a:rPr lang="en-US" dirty="0" smtClean="0"/>
                        <a:t>.</a:t>
                      </a:r>
                      <a:endParaRPr lang="ru-RU" dirty="0" smtClean="0"/>
                    </a:p>
                  </a:txBody>
                  <a:tcPr marL="45720" marR="457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0x0B40</a:t>
                      </a:r>
                      <a:endParaRPr lang="ru-RU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 B, 1</a:t>
                      </a:r>
                      <a:endParaRPr lang="ru-RU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Прибавить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B + 1 (</a:t>
                      </a:r>
                      <a:r>
                        <a:rPr lang="ru-RU" baseline="0" dirty="0" smtClean="0"/>
                        <a:t>результат сохранится в регистре </a:t>
                      </a:r>
                      <a:r>
                        <a:rPr lang="en-US" baseline="0" dirty="0" smtClean="0"/>
                        <a:t>B</a:t>
                      </a:r>
                      <a:r>
                        <a:rPr lang="ru-RU" baseline="0" dirty="0" smtClean="0"/>
                        <a:t>).</a:t>
                      </a:r>
                      <a:endParaRPr lang="ru-RU" dirty="0"/>
                    </a:p>
                  </a:txBody>
                  <a:tcPr marL="45720" marR="457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0x0B41</a:t>
                      </a:r>
                      <a:endParaRPr lang="ru-RU" dirty="0" smtClean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JUMP 0x0B32</a:t>
                      </a:r>
                      <a:endParaRPr lang="ru-RU" dirty="0" smtClean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Вернуться</a:t>
                      </a:r>
                      <a:r>
                        <a:rPr lang="ru-RU" baseline="0" dirty="0" smtClean="0"/>
                        <a:t> к началу цикла</a:t>
                      </a:r>
                      <a:endParaRPr lang="ru-RU" dirty="0"/>
                    </a:p>
                  </a:txBody>
                  <a:tcPr marL="45720" marR="457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0x0B42</a:t>
                      </a:r>
                      <a:endParaRPr lang="ru-RU" dirty="0" smtClean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5720" marR="457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Цикл работы процессора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107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46030" y="690525"/>
            <a:ext cx="828845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Процессор фон-неймановской архитектуры непрерывно выполняет цикл: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/>
              <a:t>Чтение из памяти данных по адресу, указанного в </a:t>
            </a:r>
            <a:r>
              <a:rPr lang="ru-RU" i="1" dirty="0" smtClean="0"/>
              <a:t>регистре счетчика команд.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/>
              <a:t>Процессор интерпретирует полученные данные как команду.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/>
              <a:t>Процессор выполняет команду (может включать чтение/запись данных).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/>
              <a:t>Если не указано иное, процессор увеличивает счетчик команд (адрес команды) на 1 и повторяет цикл.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Т.е. процессор считывает из памяти и выполняет команды, которые записаны в памяти одна за другой.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Изменить последовательность выполнения может: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а) </a:t>
            </a:r>
            <a:r>
              <a:rPr lang="ru-RU" i="1" dirty="0" smtClean="0"/>
              <a:t>команда перехода </a:t>
            </a:r>
            <a:r>
              <a:rPr lang="ru-RU" dirty="0" smtClean="0"/>
              <a:t>– специальная команда, которая явно указывает, по какому адресу находится следующая команда. Может быть условным и безусловным.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б) </a:t>
            </a:r>
            <a:r>
              <a:rPr lang="ru-RU" i="1" dirty="0" smtClean="0"/>
              <a:t>прерывание</a:t>
            </a:r>
            <a:r>
              <a:rPr lang="ru-RU" dirty="0" smtClean="0"/>
              <a:t> – сигнал, вызывающий остановку текущей программы (процессор запоминает, на чем остановился) и передачу управления обработчику прерывания. После обработки прерывания процессор продолжает выполнять прерванную программу.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Характеристики процессора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108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65109" y="4706955"/>
            <a:ext cx="79233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400" b="1" dirty="0" smtClean="0"/>
              <a:t>x86</a:t>
            </a:r>
            <a:endParaRPr lang="ru-RU" sz="2400" dirty="0" smtClean="0"/>
          </a:p>
          <a:p>
            <a:pPr>
              <a:spcBef>
                <a:spcPts val="600"/>
              </a:spcBef>
            </a:pPr>
            <a:r>
              <a:rPr lang="ru-RU" dirty="0" smtClean="0"/>
              <a:t>Архитектура и набор команд </a:t>
            </a:r>
            <a:r>
              <a:rPr lang="en-US" dirty="0" smtClean="0"/>
              <a:t>CISC-</a:t>
            </a:r>
            <a:r>
              <a:rPr lang="ru-RU" dirty="0" smtClean="0"/>
              <a:t>процессора. Существует 16-, 32- и 64-битная.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Впервые реализована в процессоре </a:t>
            </a:r>
            <a:r>
              <a:rPr lang="en-US" b="1" dirty="0" smtClean="0"/>
              <a:t>Intel 8086</a:t>
            </a:r>
            <a:r>
              <a:rPr lang="ru-RU" b="1" dirty="0" smtClean="0"/>
              <a:t> </a:t>
            </a:r>
            <a:r>
              <a:rPr lang="ru-RU" dirty="0" smtClean="0"/>
              <a:t>для </a:t>
            </a:r>
            <a:r>
              <a:rPr lang="en-US" dirty="0" smtClean="0"/>
              <a:t>IBM PC</a:t>
            </a:r>
            <a:r>
              <a:rPr lang="ru-RU" dirty="0" smtClean="0"/>
              <a:t>. Сегодня используется во многих процессорах </a:t>
            </a:r>
            <a:r>
              <a:rPr lang="en-US" dirty="0" smtClean="0"/>
              <a:t>Intel, AMD, VIA </a:t>
            </a:r>
            <a:r>
              <a:rPr lang="ru-RU" dirty="0" smtClean="0"/>
              <a:t>и др. (</a:t>
            </a:r>
            <a:r>
              <a:rPr lang="en-US" dirty="0" smtClean="0"/>
              <a:t>Intel-</a:t>
            </a:r>
            <a:r>
              <a:rPr lang="ru-RU" dirty="0" smtClean="0"/>
              <a:t>совместимые).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65109" y="763551"/>
            <a:ext cx="7923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b="1" dirty="0" smtClean="0"/>
              <a:t>Тактовая частота </a:t>
            </a:r>
            <a:r>
              <a:rPr lang="en-US" dirty="0" smtClean="0"/>
              <a:t>(</a:t>
            </a:r>
            <a:r>
              <a:rPr lang="ru-RU" dirty="0" smtClean="0"/>
              <a:t>МГц, ГГц) определяет быстродействие. Более высокая тактовая частота </a:t>
            </a:r>
            <a:r>
              <a:rPr lang="ru-RU" u="sng" dirty="0" smtClean="0"/>
              <a:t>не всегда </a:t>
            </a:r>
            <a:r>
              <a:rPr lang="ru-RU" dirty="0" smtClean="0"/>
              <a:t>=</a:t>
            </a:r>
            <a:r>
              <a:rPr lang="en-US" dirty="0" smtClean="0"/>
              <a:t>&gt;</a:t>
            </a:r>
            <a:r>
              <a:rPr lang="ru-RU" dirty="0" smtClean="0"/>
              <a:t> более высокая производительность.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65109" y="1530324"/>
            <a:ext cx="7923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b="1" dirty="0" smtClean="0"/>
              <a:t>Архитектура:</a:t>
            </a:r>
          </a:p>
          <a:p>
            <a:pPr algn="just"/>
            <a:r>
              <a:rPr lang="en-US" dirty="0" smtClean="0"/>
              <a:t>CISC, RISC, MISC </a:t>
            </a:r>
            <a:r>
              <a:rPr lang="ru-RU" dirty="0" smtClean="0"/>
              <a:t>и др.</a:t>
            </a:r>
          </a:p>
          <a:p>
            <a:pPr algn="just"/>
            <a:r>
              <a:rPr lang="ru-RU" dirty="0" smtClean="0"/>
              <a:t>разрядность: 8, 16, 32, 64, 128 бит</a:t>
            </a:r>
          </a:p>
          <a:p>
            <a:pPr algn="just"/>
            <a:r>
              <a:rPr lang="ru-RU" dirty="0" smtClean="0"/>
              <a:t>последовательная, конвейерная, </a:t>
            </a:r>
            <a:r>
              <a:rPr lang="ru-RU" dirty="0" err="1" smtClean="0"/>
              <a:t>суперскалярная</a:t>
            </a:r>
            <a:r>
              <a:rPr lang="ru-RU" dirty="0" smtClean="0"/>
              <a:t>, многоядерная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65109" y="2881305"/>
            <a:ext cx="792332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b="1" dirty="0" smtClean="0"/>
              <a:t>Рабочая температура </a:t>
            </a:r>
            <a:r>
              <a:rPr lang="ru-RU" dirty="0" smtClean="0"/>
              <a:t>в простое и под нагрузкой. Без охлаждения</a:t>
            </a:r>
            <a:r>
              <a:rPr lang="en-US" dirty="0" smtClean="0"/>
              <a:t> t </a:t>
            </a:r>
            <a:r>
              <a:rPr lang="ru-RU" dirty="0" smtClean="0"/>
              <a:t>процессора быстро поднимается до 100⁰ и выше и происходит его разрушение.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Нормальная температура в простое 30-50⁰, под нагрузкой 50-70⁰.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5109" y="4268799"/>
            <a:ext cx="792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b="1" dirty="0" smtClean="0"/>
              <a:t>Энергопотребление, </a:t>
            </a:r>
            <a:r>
              <a:rPr lang="ru-RU" dirty="0" smtClean="0"/>
              <a:t>Ватт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Системная плата. Шина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109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Соединение </a:t>
            </a:r>
            <a:r>
              <a:rPr lang="en-US" dirty="0" smtClean="0"/>
              <a:t>HTTP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1088740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Обмен сообщениями между клиентом и сервером идёт по обыкновенной схеме «запрос-ответ».</a:t>
            </a:r>
          </a:p>
          <a:p>
            <a:pPr indent="355600" algn="just"/>
            <a:r>
              <a:rPr lang="ru-RU" dirty="0" smtClean="0"/>
              <a:t>HTTP не сохраняет своего состояния. Т.е. каждая фаза «запрос-ответ» происходит так, как будто она единственная.</a:t>
            </a:r>
          </a:p>
          <a:p>
            <a:pPr indent="355600" algn="just"/>
            <a:r>
              <a:rPr lang="ru-RU" dirty="0" smtClean="0"/>
              <a:t>Клиент и сервер могут сохранять  сведения, ранее полученные по </a:t>
            </a:r>
            <a:r>
              <a:rPr lang="en-US" dirty="0" smtClean="0"/>
              <a:t>HTTP</a:t>
            </a:r>
            <a:r>
              <a:rPr lang="ru-RU" dirty="0" smtClean="0"/>
              <a:t>, но протокол работает так, как будто это не предусмотрено. Все необходимые сведения повторяются в каждом запросе и ответе (поддерживаемые форматы файлов, дата последнего обновления и т.п.).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4185084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Но </a:t>
            </a:r>
            <a:r>
              <a:rPr lang="en-US" dirty="0" smtClean="0"/>
              <a:t>HTTP </a:t>
            </a:r>
            <a:r>
              <a:rPr lang="ru-RU" dirty="0" smtClean="0"/>
              <a:t>реализуется через протокол </a:t>
            </a:r>
            <a:r>
              <a:rPr lang="en-US" dirty="0" smtClean="0"/>
              <a:t>TCP</a:t>
            </a:r>
            <a:r>
              <a:rPr lang="ru-RU" dirty="0" smtClean="0"/>
              <a:t>, предназначенный для </a:t>
            </a:r>
            <a:r>
              <a:rPr lang="ru-RU" b="1" dirty="0" smtClean="0"/>
              <a:t>продолжительного соединения, </a:t>
            </a:r>
            <a:r>
              <a:rPr lang="ru-RU" dirty="0" smtClean="0"/>
              <a:t>т.е. отправки нескольких запросов в течение одной сессии.</a:t>
            </a:r>
          </a:p>
          <a:p>
            <a:pPr indent="355600" algn="just"/>
            <a:r>
              <a:rPr lang="ru-RU" dirty="0" smtClean="0"/>
              <a:t>Поэтому в последних версиях </a:t>
            </a:r>
            <a:r>
              <a:rPr lang="en-US" dirty="0" smtClean="0"/>
              <a:t>HTTP </a:t>
            </a:r>
            <a:r>
              <a:rPr lang="ru-RU" dirty="0" smtClean="0"/>
              <a:t>включена поддержка продолжительных </a:t>
            </a:r>
            <a:r>
              <a:rPr lang="en-US" dirty="0" smtClean="0"/>
              <a:t>(</a:t>
            </a:r>
            <a:r>
              <a:rPr lang="en-US" b="1" dirty="0" smtClean="0"/>
              <a:t>keep-alive</a:t>
            </a:r>
            <a:r>
              <a:rPr lang="en-US" dirty="0" smtClean="0"/>
              <a:t>) </a:t>
            </a:r>
            <a:r>
              <a:rPr lang="ru-RU" dirty="0" smtClean="0"/>
              <a:t>соединений. Это возможно, если и клиент, и сервер их поддерживают.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1540" y="3466745"/>
            <a:ext cx="8316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Браузеры обычно открывают и закрывают соединение для каждого запроса (</a:t>
            </a:r>
            <a:r>
              <a:rPr lang="ru-RU" b="1" dirty="0" smtClean="0"/>
              <a:t>непродолжительное соединение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Магистрально-модульный принцип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92083" y="580986"/>
            <a:ext cx="7959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 algn="just"/>
            <a:r>
              <a:rPr lang="ru-RU" dirty="0" smtClean="0"/>
              <a:t>Компьютер состоит из заменяемых частей (</a:t>
            </a:r>
            <a:r>
              <a:rPr lang="ru-RU" b="1" dirty="0" smtClean="0"/>
              <a:t>модулей</a:t>
            </a:r>
            <a:r>
              <a:rPr lang="ru-RU" dirty="0" smtClean="0"/>
              <a:t>), которые подключаются к общей </a:t>
            </a:r>
            <a:r>
              <a:rPr lang="ru-RU" b="1" dirty="0" smtClean="0"/>
              <a:t>системной шине </a:t>
            </a:r>
            <a:r>
              <a:rPr lang="ru-RU" dirty="0" smtClean="0"/>
              <a:t>(</a:t>
            </a:r>
            <a:r>
              <a:rPr lang="ru-RU" b="1" dirty="0" smtClean="0"/>
              <a:t>магистрали</a:t>
            </a:r>
            <a:r>
              <a:rPr lang="ru-RU" dirty="0" smtClean="0"/>
              <a:t>). Модульный принцип позволяет потребителю самому комплектовать нужную ему конфигурацию компьютера и производить при необходимости ее модернизацию.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00298" y="1857364"/>
            <a:ext cx="1571636" cy="714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 smtClean="0"/>
              <a:t>Центральный процессор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57818" y="1857364"/>
            <a:ext cx="1571636" cy="714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/>
              <a:t>Внутренняя память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8663" y="3571876"/>
            <a:ext cx="750099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Шина данных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28663" y="4286256"/>
            <a:ext cx="750099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Шина управления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28663" y="3929066"/>
            <a:ext cx="750099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Шина адреса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040" y="3922995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Магистраль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71671" y="5643578"/>
            <a:ext cx="1857388" cy="8525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 smtClean="0"/>
              <a:t>Устройства ввода-вывода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143505" y="5643578"/>
            <a:ext cx="1500198" cy="8572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 smtClean="0"/>
              <a:t>Внешняя </a:t>
            </a:r>
          </a:p>
          <a:p>
            <a:pPr algn="ctr"/>
            <a:r>
              <a:rPr lang="ru-RU" dirty="0" smtClean="0"/>
              <a:t>память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2715407" y="5142718"/>
            <a:ext cx="1000132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2215341" y="5142718"/>
            <a:ext cx="1000132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71671" y="4857760"/>
            <a:ext cx="1785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Контроллеры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 flipH="1" flipV="1">
            <a:off x="5072861" y="5142718"/>
            <a:ext cx="1000132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5644365" y="5142718"/>
            <a:ext cx="1000132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72067" y="4857760"/>
            <a:ext cx="1785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Контроллеры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8596" y="2786058"/>
            <a:ext cx="8429684" cy="2643206"/>
          </a:xfrm>
          <a:prstGeom prst="roundRect">
            <a:avLst>
              <a:gd name="adj" fmla="val 3145"/>
            </a:avLst>
          </a:prstGeom>
          <a:noFill/>
          <a:ln w="952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830161" y="5059932"/>
            <a:ext cx="2028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indent="-182563"/>
            <a:r>
              <a:rPr lang="ru-RU" i="1" dirty="0" smtClean="0"/>
              <a:t>Системная плата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>
            <a:off x="3001158" y="3071016"/>
            <a:ext cx="1000132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2501092" y="3071016"/>
            <a:ext cx="1000132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5858678" y="3071016"/>
            <a:ext cx="1000132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 flipH="1" flipV="1">
            <a:off x="5358612" y="3071016"/>
            <a:ext cx="1000132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28860" y="2928934"/>
            <a:ext cx="1785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Контроллеры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286380" y="2928934"/>
            <a:ext cx="1785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Контроллеры</a:t>
            </a:r>
            <a:endParaRPr lang="ru-RU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5429256" y="3784602"/>
            <a:ext cx="71438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572132" y="4500570"/>
            <a:ext cx="71438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500694" y="4143380"/>
            <a:ext cx="642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00392" y="6492875"/>
            <a:ext cx="1043608" cy="365125"/>
          </a:xfrm>
        </p:spPr>
        <p:txBody>
          <a:bodyPr/>
          <a:lstStyle/>
          <a:p>
            <a:fld id="{8ECD0455-737D-4DB9-B431-BAF730AA86B2}" type="slidenum">
              <a:rPr lang="ru-RU" smtClean="0"/>
              <a:pPr/>
              <a:t>110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Системная шина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6031" y="2406636"/>
            <a:ext cx="8288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Шина данных.</a:t>
            </a:r>
            <a:r>
              <a:rPr lang="ru-RU" dirty="0" smtClean="0"/>
              <a:t> Данные передаются от устройства к устройству в любом направлении.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6031" y="2954331"/>
            <a:ext cx="82884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Шина адреса.</a:t>
            </a:r>
            <a:r>
              <a:rPr lang="ru-RU" dirty="0" smtClean="0"/>
              <a:t> Адрес устройства или ячейки памяти передается по адресной шине, причем только в одном направлении - от процессора к памяти и устройствам (однонаправленная шина). Также возможна передача в сеансах </a:t>
            </a:r>
            <a:r>
              <a:rPr lang="en-US" dirty="0" smtClean="0"/>
              <a:t>DMA</a:t>
            </a:r>
            <a:r>
              <a:rPr lang="ru-RU" dirty="0" smtClean="0"/>
              <a:t> (</a:t>
            </a:r>
            <a:r>
              <a:rPr lang="en-GB" i="1" dirty="0" smtClean="0"/>
              <a:t>Direct Memory Access</a:t>
            </a:r>
            <a:r>
              <a:rPr lang="ru-RU" dirty="0" smtClean="0"/>
              <a:t>)</a:t>
            </a:r>
            <a:r>
              <a:rPr lang="en-US" dirty="0" smtClean="0"/>
              <a:t> – </a:t>
            </a:r>
            <a:r>
              <a:rPr lang="ru-RU" dirty="0" smtClean="0"/>
              <a:t>прямого доступа устройств к памяти без участия процессора. Определяет максимальный адресуемый размер памяти.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6031" y="4341825"/>
            <a:ext cx="8288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Шина управления.</a:t>
            </a:r>
            <a:r>
              <a:rPr lang="ru-RU" dirty="0" smtClean="0"/>
              <a:t> Сигналы управления показывают, какую операцию нужно производить устройству, синхронизируют обмен информацией между устройствами и т.д. Примеры сигналов – чтение, запись, готовность, сброс.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6031" y="471447"/>
            <a:ext cx="253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Магистраль, </a:t>
            </a:r>
            <a:r>
              <a:rPr lang="en-US" b="1" dirty="0" smtClean="0"/>
              <a:t>system bus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2544" y="5473728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Компьютер содержит различные шины для различных типов устройств, т.к. все устройства на одной шине вынуждены работать с одной частотой. Шины могут быть </a:t>
            </a:r>
            <a:r>
              <a:rPr lang="ru-RU" i="1" dirty="0" smtClean="0"/>
              <a:t>внутренние</a:t>
            </a:r>
            <a:r>
              <a:rPr lang="ru-RU" dirty="0" smtClean="0"/>
              <a:t> (на материнской плате) и </a:t>
            </a:r>
            <a:r>
              <a:rPr lang="ru-RU" i="1" dirty="0" smtClean="0"/>
              <a:t>внешние</a:t>
            </a:r>
            <a:r>
              <a:rPr lang="ru-RU" dirty="0" smtClean="0"/>
              <a:t>, </a:t>
            </a:r>
            <a:r>
              <a:rPr lang="ru-RU" i="1" dirty="0" smtClean="0"/>
              <a:t>последовательные</a:t>
            </a:r>
            <a:r>
              <a:rPr lang="ru-RU" dirty="0" smtClean="0"/>
              <a:t> и </a:t>
            </a:r>
            <a:r>
              <a:rPr lang="ru-RU" i="1" dirty="0" smtClean="0"/>
              <a:t>параллельные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00392" y="6492875"/>
            <a:ext cx="1043608" cy="365125"/>
          </a:xfrm>
        </p:spPr>
        <p:txBody>
          <a:bodyPr/>
          <a:lstStyle/>
          <a:p>
            <a:fld id="{8ECD0455-737D-4DB9-B431-BAF730AA86B2}" type="slidenum">
              <a:rPr lang="ru-RU" smtClean="0"/>
              <a:pPr/>
              <a:t>111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46031" y="873090"/>
            <a:ext cx="8177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Разрядность (ширина) </a:t>
            </a:r>
            <a:r>
              <a:rPr lang="ru-RU" dirty="0" smtClean="0"/>
              <a:t>= число бит, передаваемых параллельно (за 1 такт). Основная характеристика.</a:t>
            </a:r>
          </a:p>
          <a:p>
            <a:pPr algn="just"/>
            <a:r>
              <a:rPr lang="ru-RU" b="1" dirty="0" smtClean="0"/>
              <a:t>Частота</a:t>
            </a:r>
            <a:r>
              <a:rPr lang="ru-RU" dirty="0" smtClean="0"/>
              <a:t> – число тактов в секунду (Гц, МГц, ГГц).</a:t>
            </a:r>
          </a:p>
          <a:p>
            <a:pPr algn="just"/>
            <a:r>
              <a:rPr lang="ru-RU" b="1" dirty="0" smtClean="0"/>
              <a:t>Пропускная способность </a:t>
            </a:r>
            <a:r>
              <a:rPr lang="ru-RU" dirty="0" smtClean="0"/>
              <a:t>= разрядность * частота</a:t>
            </a:r>
            <a:r>
              <a:rPr lang="ru-RU" b="1" dirty="0" smtClean="0"/>
              <a:t> </a:t>
            </a:r>
            <a:r>
              <a:rPr lang="ru-RU" dirty="0" smtClean="0"/>
              <a:t>(бит в сек., Мбит/с, Гбит/с).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69"/>
          <p:cNvSpPr/>
          <p:nvPr/>
        </p:nvSpPr>
        <p:spPr>
          <a:xfrm>
            <a:off x="5667390" y="1858941"/>
            <a:ext cx="1789137" cy="244637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36000" bIns="0" rtlCol="0" anchor="t"/>
          <a:lstStyle/>
          <a:p>
            <a:pPr algn="r"/>
            <a:r>
              <a:rPr lang="ru-RU" i="1" dirty="0" err="1" smtClean="0"/>
              <a:t>Чипсет</a:t>
            </a:r>
            <a:endParaRPr lang="ru-RU" i="1" dirty="0" smtClean="0"/>
          </a:p>
        </p:txBody>
      </p:sp>
      <p:cxnSp>
        <p:nvCxnSpPr>
          <p:cNvPr id="49" name="Прямая соединительная линия 48"/>
          <p:cNvCxnSpPr>
            <a:stCxn id="39" idx="1"/>
            <a:endCxn id="7" idx="1"/>
          </p:cNvCxnSpPr>
          <p:nvPr/>
        </p:nvCxnSpPr>
        <p:spPr>
          <a:xfrm rot="10800000" flipH="1">
            <a:off x="4718051" y="3739361"/>
            <a:ext cx="1131903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6" idx="3"/>
            <a:endCxn id="37" idx="1"/>
          </p:cNvCxnSpPr>
          <p:nvPr/>
        </p:nvCxnSpPr>
        <p:spPr>
          <a:xfrm>
            <a:off x="7273963" y="2607458"/>
            <a:ext cx="105887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Материнская (системная) плата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112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78572" y="873090"/>
            <a:ext cx="766773" cy="62072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ЦП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49955" y="2224071"/>
            <a:ext cx="1424008" cy="76677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Северный мост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49955" y="3355974"/>
            <a:ext cx="1424007" cy="76677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Южный мост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84825" y="4889520"/>
            <a:ext cx="912825" cy="69374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ПЗУ (</a:t>
            </a:r>
            <a:r>
              <a:rPr lang="en-US" sz="1600" b="1" dirty="0" smtClean="0"/>
              <a:t>BIOS)</a:t>
            </a:r>
            <a:endParaRPr lang="ru-RU" sz="1600" b="1" dirty="0" smtClean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54884" y="4487877"/>
            <a:ext cx="1387494" cy="693746"/>
          </a:xfrm>
          <a:prstGeom prst="roundRect">
            <a:avLst>
              <a:gd name="adj" fmla="val 9233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t"/>
          <a:lstStyle/>
          <a:p>
            <a:pPr algn="ctr"/>
            <a:r>
              <a:rPr lang="ru-RU" sz="1600" b="1" dirty="0" err="1" smtClean="0"/>
              <a:t>Мультиконт-роллер</a:t>
            </a:r>
            <a:endParaRPr lang="ru-RU" sz="1600" b="1" dirty="0" smtClean="0"/>
          </a:p>
        </p:txBody>
      </p:sp>
      <p:cxnSp>
        <p:nvCxnSpPr>
          <p:cNvPr id="18" name="Shape 17"/>
          <p:cNvCxnSpPr>
            <a:stCxn id="7" idx="2"/>
            <a:endCxn id="9" idx="1"/>
          </p:cNvCxnSpPr>
          <p:nvPr/>
        </p:nvCxnSpPr>
        <p:spPr>
          <a:xfrm rot="16200000" flipH="1">
            <a:off x="6452420" y="4232285"/>
            <a:ext cx="712003" cy="492925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hape 19"/>
          <p:cNvCxnSpPr>
            <a:stCxn id="7" idx="2"/>
            <a:endCxn id="8" idx="3"/>
          </p:cNvCxnSpPr>
          <p:nvPr/>
        </p:nvCxnSpPr>
        <p:spPr>
          <a:xfrm rot="5400000">
            <a:off x="5922982" y="4597416"/>
            <a:ext cx="1113646" cy="164309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6" idx="2"/>
            <a:endCxn id="7" idx="0"/>
          </p:cNvCxnSpPr>
          <p:nvPr/>
        </p:nvCxnSpPr>
        <p:spPr>
          <a:xfrm rot="5400000">
            <a:off x="6379394" y="3173409"/>
            <a:ext cx="36513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7894683" y="2114532"/>
            <a:ext cx="109539" cy="98585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35" name="Прямоугольник 34"/>
          <p:cNvSpPr/>
          <p:nvPr/>
        </p:nvSpPr>
        <p:spPr>
          <a:xfrm>
            <a:off x="8040735" y="2114532"/>
            <a:ext cx="109539" cy="98585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36" name="Прямоугольник 35"/>
          <p:cNvSpPr/>
          <p:nvPr/>
        </p:nvSpPr>
        <p:spPr>
          <a:xfrm>
            <a:off x="8186787" y="2114532"/>
            <a:ext cx="109539" cy="98585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37" name="Прямоугольник 36"/>
          <p:cNvSpPr/>
          <p:nvPr/>
        </p:nvSpPr>
        <p:spPr>
          <a:xfrm>
            <a:off x="8332839" y="2114532"/>
            <a:ext cx="109539" cy="98585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38" name="Прямоугольник 37"/>
          <p:cNvSpPr/>
          <p:nvPr/>
        </p:nvSpPr>
        <p:spPr>
          <a:xfrm>
            <a:off x="4827591" y="2114532"/>
            <a:ext cx="109539" cy="98585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39" name="Прямоугольник 38"/>
          <p:cNvSpPr/>
          <p:nvPr/>
        </p:nvSpPr>
        <p:spPr>
          <a:xfrm>
            <a:off x="4718052" y="3246435"/>
            <a:ext cx="109539" cy="98585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40" name="Прямоугольник 39"/>
          <p:cNvSpPr/>
          <p:nvPr/>
        </p:nvSpPr>
        <p:spPr>
          <a:xfrm>
            <a:off x="4937130" y="3246435"/>
            <a:ext cx="109539" cy="98585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41" name="Прямоугольник 40"/>
          <p:cNvSpPr/>
          <p:nvPr/>
        </p:nvSpPr>
        <p:spPr>
          <a:xfrm>
            <a:off x="5156208" y="3246435"/>
            <a:ext cx="109539" cy="98585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cxnSp>
        <p:nvCxnSpPr>
          <p:cNvPr id="43" name="Прямая соединительная линия 42"/>
          <p:cNvCxnSpPr>
            <a:stCxn id="38" idx="3"/>
            <a:endCxn id="6" idx="1"/>
          </p:cNvCxnSpPr>
          <p:nvPr/>
        </p:nvCxnSpPr>
        <p:spPr>
          <a:xfrm>
            <a:off x="4937130" y="2607458"/>
            <a:ext cx="912825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5" idx="2"/>
            <a:endCxn id="6" idx="0"/>
          </p:cNvCxnSpPr>
          <p:nvPr/>
        </p:nvCxnSpPr>
        <p:spPr>
          <a:xfrm rot="5400000">
            <a:off x="6196829" y="1858941"/>
            <a:ext cx="73026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535487" y="1420785"/>
            <a:ext cx="1022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Видео-адаптер</a:t>
            </a:r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7639092" y="1712889"/>
            <a:ext cx="1221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Слоты ОЗУ</a:t>
            </a:r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4316409" y="4232286"/>
            <a:ext cx="1314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Слоты </a:t>
            </a:r>
            <a:r>
              <a:rPr lang="en-US" dirty="0" smtClean="0"/>
              <a:t>PCI, PCI Express</a:t>
            </a:r>
            <a:endParaRPr lang="ru-RU" dirty="0"/>
          </a:p>
        </p:txBody>
      </p:sp>
      <p:sp>
        <p:nvSpPr>
          <p:cNvPr id="82" name="TextBox 81"/>
          <p:cNvSpPr txBox="1"/>
          <p:nvPr/>
        </p:nvSpPr>
        <p:spPr>
          <a:xfrm>
            <a:off x="446031" y="1347759"/>
            <a:ext cx="3979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Северный мост </a:t>
            </a:r>
            <a:r>
              <a:rPr lang="ru-RU" dirty="0" smtClean="0"/>
              <a:t>– </a:t>
            </a:r>
            <a:r>
              <a:rPr lang="ru-RU" dirty="0" err="1" smtClean="0"/>
              <a:t>контроллер-коцентратор</a:t>
            </a:r>
            <a:r>
              <a:rPr lang="ru-RU" dirty="0" smtClean="0"/>
              <a:t> памяти, соединяющий ЦП, ОЗУ и встроенный видеоадаптер</a:t>
            </a:r>
            <a:endParaRPr lang="ru-RU" dirty="0"/>
          </a:p>
        </p:txBody>
      </p:sp>
      <p:sp>
        <p:nvSpPr>
          <p:cNvPr id="83" name="TextBox 82"/>
          <p:cNvSpPr txBox="1"/>
          <p:nvPr/>
        </p:nvSpPr>
        <p:spPr>
          <a:xfrm>
            <a:off x="446030" y="2370123"/>
            <a:ext cx="41989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Южный мост </a:t>
            </a:r>
            <a:r>
              <a:rPr lang="ru-RU" dirty="0" smtClean="0"/>
              <a:t>– контроллер-концентратор ввода-вывода, соединяет более медленные устройства через порты </a:t>
            </a:r>
            <a:r>
              <a:rPr lang="en-US" dirty="0" smtClean="0"/>
              <a:t>PCI, PCI Express, SATA, DMA, PS/2</a:t>
            </a:r>
            <a:r>
              <a:rPr lang="ru-RU" dirty="0" smtClean="0"/>
              <a:t>, </a:t>
            </a:r>
            <a:r>
              <a:rPr lang="en-US" dirty="0" smtClean="0"/>
              <a:t>Ethernet, </a:t>
            </a:r>
            <a:r>
              <a:rPr lang="ru-RU" dirty="0" smtClean="0"/>
              <a:t>ПЗУ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446031" y="3940182"/>
            <a:ext cx="3979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Северный мост может быть встроен в процессор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446031" y="763551"/>
            <a:ext cx="4783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Чипсет</a:t>
            </a:r>
            <a:r>
              <a:rPr lang="ru-RU" b="1" dirty="0" smtClean="0"/>
              <a:t> </a:t>
            </a:r>
            <a:r>
              <a:rPr lang="ru-RU" dirty="0" smtClean="0"/>
              <a:t>материнской платы  выполняет роль связующего компонента всех устройств.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Материнская плата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113</a:t>
            </a:fld>
            <a:endParaRPr lang="ru-RU"/>
          </a:p>
        </p:txBody>
      </p:sp>
      <p:pic>
        <p:nvPicPr>
          <p:cNvPr id="1026" name="Picture 2" descr="http://www.paykobo.com/media/catalog/product/cache/1/image/9df78eab33525d08d6e5fb8d27136e95/a/_/a_2057_1.jpg"/>
          <p:cNvPicPr>
            <a:picLocks noChangeAspect="1" noChangeArrowheads="1"/>
          </p:cNvPicPr>
          <p:nvPr/>
        </p:nvPicPr>
        <p:blipFill>
          <a:blip r:embed="rId2" cstate="print"/>
          <a:srcRect l="3281" t="13577" r="3281" b="14947"/>
          <a:stretch>
            <a:fillRect/>
          </a:stretch>
        </p:blipFill>
        <p:spPr bwMode="auto">
          <a:xfrm>
            <a:off x="774648" y="544473"/>
            <a:ext cx="7631217" cy="5837555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886468" y="2808280"/>
            <a:ext cx="1387494" cy="1533546"/>
          </a:xfrm>
          <a:prstGeom prst="roundRect">
            <a:avLst>
              <a:gd name="adj" fmla="val 683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ЦП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05228" y="2552688"/>
            <a:ext cx="1460520" cy="1533546"/>
          </a:xfrm>
          <a:prstGeom prst="roundRect">
            <a:avLst>
              <a:gd name="adj" fmla="val 6834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Северный мост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71681" y="4743468"/>
            <a:ext cx="1277955" cy="1131903"/>
          </a:xfrm>
          <a:prstGeom prst="roundRect">
            <a:avLst>
              <a:gd name="adj" fmla="val 6834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Южныймост</a:t>
            </a: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25948" y="4670442"/>
            <a:ext cx="3797352" cy="1095390"/>
          </a:xfrm>
          <a:prstGeom prst="roundRect">
            <a:avLst>
              <a:gd name="adj" fmla="val 683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Слоты оперативной памяти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9979" y="2004993"/>
            <a:ext cx="461665" cy="273847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ru-RU" dirty="0" smtClean="0"/>
              <a:t>Низ (юг)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405875" y="1931967"/>
            <a:ext cx="461665" cy="273847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ru-RU" dirty="0" smtClean="0"/>
              <a:t>Верх (север)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производители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982629"/>
            <a:ext cx="7923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Производители </a:t>
            </a:r>
            <a:r>
              <a:rPr lang="ru-RU" b="1" dirty="0" err="1" smtClean="0"/>
              <a:t>чипсетов</a:t>
            </a:r>
            <a:r>
              <a:rPr lang="ru-RU" dirty="0" smtClean="0"/>
              <a:t> для системных плат</a:t>
            </a:r>
          </a:p>
          <a:p>
            <a:r>
              <a:rPr lang="ru-RU" dirty="0" smtClean="0"/>
              <a:t>    </a:t>
            </a:r>
            <a:r>
              <a:rPr lang="en-GB" dirty="0" smtClean="0"/>
              <a:t>AMD</a:t>
            </a:r>
            <a:r>
              <a:rPr lang="ru-RU" dirty="0" smtClean="0"/>
              <a:t>, </a:t>
            </a:r>
            <a:r>
              <a:rPr lang="en-GB" dirty="0" smtClean="0"/>
              <a:t>Acer Laboratories</a:t>
            </a:r>
            <a:r>
              <a:rPr lang="en-US" dirty="0" smtClean="0"/>
              <a:t>, </a:t>
            </a:r>
            <a:r>
              <a:rPr lang="en-GB" dirty="0" smtClean="0"/>
              <a:t>Intel, NVIDIA, </a:t>
            </a:r>
            <a:r>
              <a:rPr lang="en-GB" dirty="0" err="1" smtClean="0"/>
              <a:t>OPTi</a:t>
            </a:r>
            <a:r>
              <a:rPr lang="en-GB" dirty="0" smtClean="0"/>
              <a:t>, </a:t>
            </a:r>
            <a:r>
              <a:rPr lang="en-GB" dirty="0" err="1" smtClean="0"/>
              <a:t>SiS</a:t>
            </a:r>
            <a:r>
              <a:rPr lang="en-GB" dirty="0" smtClean="0"/>
              <a:t> (Silicon Integrated System Corporation),  </a:t>
            </a:r>
            <a:r>
              <a:rPr lang="en-GB" dirty="0" err="1" smtClean="0"/>
              <a:t>Uli</a:t>
            </a:r>
            <a:r>
              <a:rPr lang="en-GB" dirty="0" smtClean="0"/>
              <a:t>, VIA, VLSI, </a:t>
            </a:r>
            <a:r>
              <a:rPr lang="en-GB" dirty="0" err="1" smtClean="0"/>
              <a:t>ServerWorks</a:t>
            </a:r>
            <a:r>
              <a:rPr lang="en-GB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8596" y="1931967"/>
            <a:ext cx="7923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Производителей готовых материнских плат на основе этих </a:t>
            </a:r>
            <a:r>
              <a:rPr lang="ru-RU" dirty="0" err="1" smtClean="0"/>
              <a:t>чипсетов</a:t>
            </a:r>
            <a:r>
              <a:rPr lang="ru-RU" dirty="0" smtClean="0"/>
              <a:t> гораздо больше.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9274" y="3027357"/>
            <a:ext cx="7997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Форм-фактор </a:t>
            </a:r>
            <a:r>
              <a:rPr lang="ru-RU" dirty="0" smtClean="0"/>
              <a:t>материнской платы — стандарт, определяющий конфигурацию материнской платы: размеры, места её крепления; расположение и тип основных разъемов и шин; характеристики блока питания.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9274" y="4305312"/>
            <a:ext cx="7997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На современном этапе наиболее распространены форм-факторы </a:t>
            </a:r>
            <a:r>
              <a:rPr lang="en-GB" dirty="0" smtClean="0"/>
              <a:t>ATX; Mini-ATX; </a:t>
            </a:r>
            <a:r>
              <a:rPr lang="en-GB" dirty="0" err="1" smtClean="0"/>
              <a:t>microATX</a:t>
            </a:r>
            <a:r>
              <a:rPr lang="en-GB" dirty="0" smtClean="0"/>
              <a:t>.</a:t>
            </a:r>
          </a:p>
          <a:p>
            <a:pPr algn="just"/>
            <a:r>
              <a:rPr lang="ru-RU" dirty="0" smtClean="0"/>
              <a:t>Примеры альтернатив: </a:t>
            </a:r>
            <a:r>
              <a:rPr lang="en-GB" dirty="0" smtClean="0"/>
              <a:t>Mini-ITX </a:t>
            </a:r>
            <a:r>
              <a:rPr lang="ru-RU" dirty="0" smtClean="0"/>
              <a:t>и </a:t>
            </a:r>
            <a:r>
              <a:rPr lang="en-GB" dirty="0" err="1" smtClean="0"/>
              <a:t>Nano</a:t>
            </a:r>
            <a:r>
              <a:rPr lang="en-GB" dirty="0" smtClean="0"/>
              <a:t>-ITX; WTX</a:t>
            </a:r>
            <a:r>
              <a:rPr lang="ru-RU" dirty="0" smtClean="0"/>
              <a:t>; </a:t>
            </a:r>
            <a:r>
              <a:rPr lang="en-GB" dirty="0" smtClean="0"/>
              <a:t>BTX.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29274" y="5437215"/>
            <a:ext cx="7997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Существует довольно много «нестандартных» системных плат, несовместимых с устройствами других производителей, например у </a:t>
            </a:r>
            <a:r>
              <a:rPr lang="en-US" dirty="0" smtClean="0"/>
              <a:t>Apple </a:t>
            </a:r>
            <a:r>
              <a:rPr lang="ru-RU" dirty="0" smtClean="0"/>
              <a:t>и </a:t>
            </a:r>
            <a:r>
              <a:rPr lang="en-US" dirty="0" smtClean="0"/>
              <a:t>HP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Шины ввода/вывода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115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727038"/>
            <a:ext cx="7923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PCI</a:t>
            </a:r>
            <a:r>
              <a:rPr lang="en-US" dirty="0" smtClean="0"/>
              <a:t> –</a:t>
            </a:r>
            <a:r>
              <a:rPr lang="ru-RU" dirty="0" smtClean="0"/>
              <a:t> шина ввода-вывода для подключения периферийных устройств к материнской плате компьютера.</a:t>
            </a:r>
          </a:p>
          <a:p>
            <a:pPr algn="just"/>
            <a:r>
              <a:rPr lang="ru-RU" dirty="0" smtClean="0"/>
              <a:t>Подключаемые устройства являются самонастраивающимися </a:t>
            </a:r>
            <a:r>
              <a:rPr lang="en-US" dirty="0" smtClean="0"/>
              <a:t>(</a:t>
            </a:r>
            <a:r>
              <a:rPr lang="en-US" dirty="0" err="1" smtClean="0"/>
              <a:t>Plug&amp;Play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65109" y="3538539"/>
            <a:ext cx="79233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PCI</a:t>
            </a:r>
            <a:r>
              <a:rPr lang="en-US" b="1" dirty="0" smtClean="0"/>
              <a:t> Express (</a:t>
            </a:r>
            <a:r>
              <a:rPr lang="en-US" b="1" dirty="0" err="1" smtClean="0"/>
              <a:t>PCIe</a:t>
            </a:r>
            <a:r>
              <a:rPr lang="en-US" b="1" dirty="0" smtClean="0"/>
              <a:t>)</a:t>
            </a:r>
            <a:r>
              <a:rPr lang="en-US" dirty="0" smtClean="0"/>
              <a:t> –</a:t>
            </a:r>
            <a:r>
              <a:rPr lang="ru-RU" dirty="0" smtClean="0"/>
              <a:t> для тех же целей. Отличие – организована как сеть топологии «звезда» с коммутатором в центре и пакетной передачей данных. Устройства </a:t>
            </a:r>
            <a:r>
              <a:rPr lang="en-US" dirty="0" smtClean="0"/>
              <a:t>PCI </a:t>
            </a:r>
            <a:r>
              <a:rPr lang="ru-RU" dirty="0" smtClean="0"/>
              <a:t>совместимы с </a:t>
            </a:r>
            <a:r>
              <a:rPr lang="en-US" dirty="0" err="1" smtClean="0"/>
              <a:t>PCIe</a:t>
            </a:r>
            <a:r>
              <a:rPr lang="en-US" dirty="0" smtClean="0"/>
              <a:t> </a:t>
            </a:r>
            <a:r>
              <a:rPr lang="ru-RU" dirty="0" smtClean="0"/>
              <a:t>на программном уровне, т.е. </a:t>
            </a:r>
            <a:r>
              <a:rPr lang="en-US" dirty="0" smtClean="0"/>
              <a:t>PCI </a:t>
            </a:r>
            <a:r>
              <a:rPr lang="ru-RU" dirty="0" smtClean="0"/>
              <a:t>и </a:t>
            </a:r>
            <a:r>
              <a:rPr lang="en-US" dirty="0" err="1" smtClean="0"/>
              <a:t>PCIe</a:t>
            </a:r>
            <a:r>
              <a:rPr lang="en-US" dirty="0" smtClean="0"/>
              <a:t> </a:t>
            </a:r>
            <a:r>
              <a:rPr lang="ru-RU" dirty="0" smtClean="0"/>
              <a:t>устройства отличаются только физической реализацией.</a:t>
            </a:r>
          </a:p>
          <a:p>
            <a:pPr algn="just"/>
            <a:r>
              <a:rPr lang="ru-RU" dirty="0" smtClean="0"/>
              <a:t>Последовательная шина.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8596" y="1785915"/>
            <a:ext cx="7923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Подключенные устройства равноправны и поочередно захватывают шину и обмениваются транзакциями.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8596" y="2516175"/>
            <a:ext cx="792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Разрядность: 32 бита, есть 64-биные модификации.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SATA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116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800064"/>
            <a:ext cx="7923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Предшественник: </a:t>
            </a:r>
            <a:r>
              <a:rPr lang="en-US" dirty="0" smtClean="0"/>
              <a:t>ATA (IDE)</a:t>
            </a:r>
            <a:endParaRPr lang="ru-RU" dirty="0" smtClean="0"/>
          </a:p>
          <a:p>
            <a:r>
              <a:rPr lang="ru-RU" dirty="0" smtClean="0"/>
              <a:t>Модификации: </a:t>
            </a:r>
            <a:r>
              <a:rPr lang="en-US" dirty="0" err="1" smtClean="0"/>
              <a:t>eSATA</a:t>
            </a:r>
            <a:r>
              <a:rPr lang="en-US" dirty="0" smtClean="0"/>
              <a:t>, </a:t>
            </a:r>
            <a:r>
              <a:rPr lang="en-US" dirty="0" err="1" smtClean="0"/>
              <a:t>mSATA</a:t>
            </a:r>
            <a:endParaRPr lang="ru-RU" dirty="0"/>
          </a:p>
        </p:txBody>
      </p:sp>
      <p:pic>
        <p:nvPicPr>
          <p:cNvPr id="1026" name="Picture 2" descr="https://upload.wikimedia.org/wikipedia/commons/thumb/2/29/SATA_ports.jpg/220px-SATA_por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0676" y="909603"/>
            <a:ext cx="2095500" cy="28670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65109" y="1785915"/>
            <a:ext cx="5476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SATA</a:t>
            </a:r>
            <a:r>
              <a:rPr lang="ru-RU" dirty="0" smtClean="0"/>
              <a:t> – последовательный интерфейс для подключения накопителей (жестких дисков).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5109" y="2808279"/>
            <a:ext cx="54769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Скорость</a:t>
            </a:r>
            <a:r>
              <a:rPr lang="ru-RU" dirty="0" smtClean="0"/>
              <a:t> передачи данных:</a:t>
            </a:r>
          </a:p>
          <a:p>
            <a:r>
              <a:rPr lang="en-US" dirty="0" smtClean="0"/>
              <a:t>Revision 1.0 – 1,5 </a:t>
            </a:r>
            <a:r>
              <a:rPr lang="ru-RU" dirty="0" smtClean="0"/>
              <a:t>Гбит/с</a:t>
            </a:r>
          </a:p>
          <a:p>
            <a:r>
              <a:rPr lang="en-US" dirty="0" smtClean="0"/>
              <a:t>Revision </a:t>
            </a:r>
            <a:r>
              <a:rPr lang="ru-RU" dirty="0" smtClean="0"/>
              <a:t>2</a:t>
            </a:r>
            <a:r>
              <a:rPr lang="en-US" dirty="0" smtClean="0"/>
              <a:t>.0 (SATA-300) – </a:t>
            </a:r>
            <a:r>
              <a:rPr lang="ru-RU" dirty="0" smtClean="0"/>
              <a:t>3</a:t>
            </a:r>
            <a:r>
              <a:rPr lang="en-US" dirty="0" smtClean="0"/>
              <a:t> </a:t>
            </a:r>
            <a:r>
              <a:rPr lang="ru-RU" dirty="0" smtClean="0"/>
              <a:t>Гбит/с</a:t>
            </a:r>
            <a:r>
              <a:rPr lang="en-US" dirty="0" smtClean="0"/>
              <a:t> (300</a:t>
            </a:r>
            <a:r>
              <a:rPr lang="ru-RU" dirty="0" smtClean="0"/>
              <a:t> МБ/с </a:t>
            </a:r>
            <a:r>
              <a:rPr lang="ru-RU" dirty="0" err="1" smtClean="0"/>
              <a:t>с</a:t>
            </a:r>
            <a:r>
              <a:rPr lang="ru-RU" dirty="0" smtClean="0"/>
              <a:t> учетом кодирования </a:t>
            </a:r>
            <a:r>
              <a:rPr lang="en-US" dirty="0" smtClean="0"/>
              <a:t>8B/10B</a:t>
            </a:r>
            <a:r>
              <a:rPr lang="ru-RU" dirty="0" smtClean="0"/>
              <a:t>)</a:t>
            </a:r>
          </a:p>
          <a:p>
            <a:r>
              <a:rPr lang="en-US" dirty="0" smtClean="0"/>
              <a:t>Revision </a:t>
            </a:r>
            <a:r>
              <a:rPr lang="ru-RU" dirty="0" smtClean="0"/>
              <a:t>3</a:t>
            </a:r>
            <a:r>
              <a:rPr lang="en-US" dirty="0" smtClean="0"/>
              <a:t>.0</a:t>
            </a:r>
            <a:r>
              <a:rPr lang="ru-RU" dirty="0" smtClean="0"/>
              <a:t> </a:t>
            </a:r>
            <a:r>
              <a:rPr lang="en-US" dirty="0" smtClean="0"/>
              <a:t>(SATA-600) – </a:t>
            </a:r>
            <a:r>
              <a:rPr lang="ru-RU" dirty="0" smtClean="0"/>
              <a:t>6</a:t>
            </a:r>
            <a:r>
              <a:rPr lang="en-US" dirty="0" smtClean="0"/>
              <a:t> </a:t>
            </a:r>
            <a:r>
              <a:rPr lang="ru-RU" dirty="0" smtClean="0"/>
              <a:t>Гбит/с </a:t>
            </a:r>
            <a:r>
              <a:rPr lang="en-US" dirty="0" smtClean="0"/>
              <a:t>(</a:t>
            </a:r>
            <a:r>
              <a:rPr lang="ru-RU" dirty="0" smtClean="0"/>
              <a:t>6</a:t>
            </a:r>
            <a:r>
              <a:rPr lang="en-US" dirty="0" smtClean="0"/>
              <a:t>00</a:t>
            </a:r>
            <a:r>
              <a:rPr lang="ru-RU" dirty="0" smtClean="0"/>
              <a:t> МБ/с </a:t>
            </a:r>
            <a:r>
              <a:rPr lang="ru-RU" dirty="0" err="1" smtClean="0"/>
              <a:t>с</a:t>
            </a:r>
            <a:r>
              <a:rPr lang="ru-RU" dirty="0" smtClean="0"/>
              <a:t> учетом кодирования)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5109" y="4779981"/>
            <a:ext cx="78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Поддерживает «горячую» замену устройств (во время работы).</a:t>
            </a:r>
            <a:endParaRPr lang="ru-RU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USB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117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617499"/>
            <a:ext cx="792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/>
              <a:t>Universal</a:t>
            </a:r>
            <a:r>
              <a:rPr lang="ru-RU" b="1" i="1" dirty="0" smtClean="0"/>
              <a:t> </a:t>
            </a:r>
            <a:r>
              <a:rPr lang="ru-RU" b="1" i="1" dirty="0" err="1" smtClean="0"/>
              <a:t>Serial</a:t>
            </a:r>
            <a:r>
              <a:rPr lang="ru-RU" b="1" i="1" dirty="0" smtClean="0"/>
              <a:t> </a:t>
            </a:r>
            <a:r>
              <a:rPr lang="ru-RU" b="1" i="1" dirty="0" err="1" smtClean="0"/>
              <a:t>Bus</a:t>
            </a:r>
            <a:r>
              <a:rPr lang="ru-RU" b="1" dirty="0" smtClean="0"/>
              <a:t> </a:t>
            </a:r>
            <a:r>
              <a:rPr lang="ru-RU" dirty="0" smtClean="0"/>
              <a:t>— «универсальная последовательная шина»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92084" y="1274733"/>
            <a:ext cx="6316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подключения внешних устройств. 2 витых пары: для двунаправленной передачи данных и питания.</a:t>
            </a:r>
          </a:p>
          <a:p>
            <a:r>
              <a:rPr lang="ru-RU" dirty="0" smtClean="0"/>
              <a:t>Поддержка «горячего» подключения и </a:t>
            </a:r>
            <a:r>
              <a:rPr lang="en-US" dirty="0" err="1" smtClean="0"/>
              <a:t>Plug&amp;Play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2083" y="2297097"/>
            <a:ext cx="79233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Скорость передачи данных:</a:t>
            </a:r>
          </a:p>
          <a:p>
            <a:r>
              <a:rPr lang="en-GB" b="1" dirty="0" smtClean="0"/>
              <a:t>USB 1.0</a:t>
            </a:r>
            <a:r>
              <a:rPr lang="ru-RU" b="1" dirty="0" smtClean="0"/>
              <a:t> </a:t>
            </a:r>
            <a:r>
              <a:rPr lang="ru-RU" dirty="0" smtClean="0"/>
              <a:t>1,5-12 Мбит/с</a:t>
            </a:r>
            <a:endParaRPr lang="en-GB" b="1" dirty="0" smtClean="0"/>
          </a:p>
          <a:p>
            <a:r>
              <a:rPr lang="en-GB" b="1" dirty="0" smtClean="0"/>
              <a:t>USB </a:t>
            </a:r>
            <a:r>
              <a:rPr lang="ru-RU" b="1" dirty="0" smtClean="0"/>
              <a:t>2</a:t>
            </a:r>
            <a:r>
              <a:rPr lang="en-GB" b="1" dirty="0" smtClean="0"/>
              <a:t>.0</a:t>
            </a:r>
            <a:r>
              <a:rPr lang="ru-RU" dirty="0" smtClean="0"/>
              <a:t> 1,5-480 Мбит/с</a:t>
            </a:r>
            <a:endParaRPr lang="en-GB" dirty="0" smtClean="0"/>
          </a:p>
          <a:p>
            <a:r>
              <a:rPr lang="en-GB" b="1" dirty="0" smtClean="0"/>
              <a:t>USB </a:t>
            </a:r>
            <a:r>
              <a:rPr lang="ru-RU" b="1" dirty="0" smtClean="0"/>
              <a:t>3</a:t>
            </a:r>
            <a:r>
              <a:rPr lang="en-GB" b="1" dirty="0" smtClean="0"/>
              <a:t>.0</a:t>
            </a:r>
            <a:r>
              <a:rPr lang="ru-RU" b="1" dirty="0" smtClean="0"/>
              <a:t> </a:t>
            </a:r>
            <a:r>
              <a:rPr lang="ru-RU" dirty="0" smtClean="0"/>
              <a:t>до 5 Гбит/с, также больше сила тока при питании</a:t>
            </a:r>
            <a:endParaRPr lang="en-GB" b="1" dirty="0" smtClean="0"/>
          </a:p>
          <a:p>
            <a:endParaRPr lang="ru-RU" dirty="0" smtClean="0"/>
          </a:p>
          <a:p>
            <a:r>
              <a:rPr lang="en-US" dirty="0" smtClean="0"/>
              <a:t>USB 3.0 </a:t>
            </a:r>
            <a:r>
              <a:rPr lang="ru-RU" dirty="0" smtClean="0"/>
              <a:t>использует больше проводов и без экранирования может создавать сильные помехи на частоте 2.4 ГГц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Увеличить число разъемов </a:t>
            </a:r>
            <a:r>
              <a:rPr lang="en-US" dirty="0" smtClean="0"/>
              <a:t>USB</a:t>
            </a:r>
            <a:r>
              <a:rPr lang="ru-RU" dirty="0" smtClean="0"/>
              <a:t> можно с помощью </a:t>
            </a:r>
            <a:r>
              <a:rPr lang="en-US" b="1" dirty="0" smtClean="0"/>
              <a:t>USB-</a:t>
            </a:r>
            <a:r>
              <a:rPr lang="ru-RU" b="1" dirty="0" err="1" smtClean="0"/>
              <a:t>хабов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Но</a:t>
            </a:r>
            <a:r>
              <a:rPr lang="en-US" dirty="0" smtClean="0"/>
              <a:t> USB</a:t>
            </a:r>
            <a:r>
              <a:rPr lang="ru-RU" dirty="0" smtClean="0"/>
              <a:t> – последовательная шина, т.е. все подключенные устройства делят общий контроллер. При одновременной работе большого числа устройств, скорость сильно падает.</a:t>
            </a:r>
            <a:endParaRPr lang="ru-RU" dirty="0"/>
          </a:p>
        </p:txBody>
      </p:sp>
      <p:pic>
        <p:nvPicPr>
          <p:cNvPr id="134146" name="Picture 2" descr="https://upload.wikimedia.org/wikipedia/commons/thumb/2/22/Usb-svg.svg/220px-Usb-svg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0475" y="580986"/>
            <a:ext cx="1424006" cy="142400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92083" y="5838858"/>
            <a:ext cx="792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Макс. длина кабеля – 3-5м</a:t>
            </a:r>
            <a:endParaRPr lang="ru-RU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 descr="&amp;kcy;&amp;acy;&amp;bcy;&amp;iecy;&amp;lcy;&amp;icy; &amp;scy; &amp;rcy;&amp;acy;&amp;zcy;&amp;hardcy;&amp;iecy;&amp;mcy;&amp;acy;&amp;mcy;&amp;icy; SCSI &amp;kcy;&amp;acy;&amp;bcy;&amp;iecy;&amp;l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4045" y="3794130"/>
            <a:ext cx="2695575" cy="26955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SCSI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118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2083" y="873090"/>
            <a:ext cx="6973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Читается «</a:t>
            </a:r>
            <a:r>
              <a:rPr lang="ru-RU" dirty="0" err="1" smtClean="0"/>
              <a:t>скази</a:t>
            </a:r>
            <a:r>
              <a:rPr lang="ru-RU" dirty="0" smtClean="0"/>
              <a:t>» - </a:t>
            </a:r>
            <a:r>
              <a:rPr lang="en-GB" i="1" dirty="0" smtClean="0"/>
              <a:t>Small Computer System Interface</a:t>
            </a:r>
            <a:endParaRPr lang="ru-RU" dirty="0"/>
          </a:p>
        </p:txBody>
      </p:sp>
      <p:pic>
        <p:nvPicPr>
          <p:cNvPr id="135170" name="Picture 2" descr="https://upload.wikimedia.org/wikipedia/commons/thumb/6/6e/Scsi_logo.svg/220px-Scsi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9092" y="727038"/>
            <a:ext cx="838211" cy="8763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92083" y="1457298"/>
            <a:ext cx="6973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подключения различных по назначению устройств на общую шину (жесткие диски, оптические приводы, сканеры и др.)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2083" y="2297097"/>
            <a:ext cx="795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Относительно высокая стоимость, применяется в основном в серверах.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92083" y="2954331"/>
            <a:ext cx="795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Скорость от 5 до 640 МБ/с (разные модификации), дина кабеля до 6-12м</a:t>
            </a:r>
            <a:endParaRPr lang="ru-RU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119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HTTP-</a:t>
            </a:r>
            <a:r>
              <a:rPr lang="ru-RU" dirty="0" smtClean="0"/>
              <a:t>сообщение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71900" y="944724"/>
            <a:ext cx="43204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Стартовая строка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71900" y="1304764"/>
            <a:ext cx="4320480" cy="6840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 smtClean="0"/>
              <a:t>Заголовки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71900" y="1988840"/>
            <a:ext cx="4320480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 smtClean="0"/>
              <a:t>Тело запроса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3548" y="3248980"/>
            <a:ext cx="8172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ru-RU" b="1" dirty="0" smtClean="0"/>
              <a:t>Стартовая строка запроса</a:t>
            </a:r>
            <a:r>
              <a:rPr lang="ru-RU" dirty="0" smtClean="0"/>
              <a:t>:</a:t>
            </a:r>
          </a:p>
          <a:p>
            <a:pPr algn="ctr"/>
            <a:r>
              <a:rPr lang="ru-RU" dirty="0" smtClean="0">
                <a:latin typeface="Courier New" pitchFamily="49" charset="0"/>
                <a:cs typeface="Courier New" pitchFamily="49" charset="0"/>
              </a:rPr>
              <a:t>Метод 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URI HTTP/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Версия</a:t>
            </a: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GET /index.htm HTTP/1.0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POST 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pic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/img001.gif HTTP/1.1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944724"/>
            <a:ext cx="3132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ru-RU" dirty="0" smtClean="0"/>
              <a:t>И запрос, и ответ имеют одинаковую структуру: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3548" y="4820959"/>
            <a:ext cx="8172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ru-RU" b="1" dirty="0" smtClean="0"/>
              <a:t>Стартовая строка ответа</a:t>
            </a:r>
            <a:r>
              <a:rPr lang="ru-RU" dirty="0" smtClean="0"/>
              <a:t>:</a:t>
            </a:r>
          </a:p>
          <a:p>
            <a:pPr algn="ctr"/>
            <a:r>
              <a:rPr lang="it-IT" dirty="0" smtClean="0">
                <a:latin typeface="Courier New" pitchFamily="49" charset="0"/>
                <a:cs typeface="Courier New" pitchFamily="49" charset="0"/>
              </a:rPr>
              <a:t>HTTP/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Версия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КодСостояния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Пояснение</a:t>
            </a: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it-IT" dirty="0" smtClean="0">
                <a:latin typeface="Courier New" pitchFamily="49" charset="0"/>
                <a:cs typeface="Courier New" pitchFamily="49" charset="0"/>
              </a:rPr>
              <a:t>HTTP/1.0 200 OK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6057292"/>
            <a:ext cx="8172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ru-RU" dirty="0" smtClean="0"/>
              <a:t>Версии </a:t>
            </a:r>
            <a:r>
              <a:rPr lang="en-US" dirty="0" smtClean="0"/>
              <a:t>HTTP: 0.9, 1.0, 1.1</a:t>
            </a:r>
            <a:r>
              <a:rPr lang="ru-RU" dirty="0" smtClean="0"/>
              <a:t>. Могут не совпадать у клиента и сервера.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Уровни памяти компьютера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120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2083" y="1785915"/>
            <a:ext cx="5951619" cy="1971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/>
              <a:t>Регистры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/>
              <a:t>Кэш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/>
              <a:t>Основная память(ОЗУ)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/>
              <a:t>Большая память (жесткие диски, </a:t>
            </a:r>
            <a:r>
              <a:rPr lang="ru-RU" sz="2000" dirty="0" err="1" smtClean="0"/>
              <a:t>флеш-карты</a:t>
            </a:r>
            <a:r>
              <a:rPr lang="ru-RU" sz="2000" dirty="0" smtClean="0"/>
              <a:t> и т.д.)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/>
              <a:t>Память архива (оптические диски)</a:t>
            </a:r>
            <a:endParaRPr lang="ru-RU" sz="20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 flipH="1" flipV="1">
            <a:off x="5576902" y="2716202"/>
            <a:ext cx="2008215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26267" y="1493811"/>
            <a:ext cx="1906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Высокая скорость и цена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726267" y="3319461"/>
            <a:ext cx="1906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Низкая скорость и цена</a:t>
            </a:r>
            <a:endParaRPr lang="ru-RU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Сверхбыстрая оперативная память (СОЗУ)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121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19057" y="727038"/>
            <a:ext cx="803286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 smtClean="0"/>
              <a:t>Регистры </a:t>
            </a:r>
            <a:r>
              <a:rPr lang="ru-RU" dirty="0" smtClean="0"/>
              <a:t>– процессор непосредственно работает с данными в регистрах:</a:t>
            </a:r>
          </a:p>
          <a:p>
            <a:pPr marL="174625">
              <a:spcBef>
                <a:spcPts val="600"/>
              </a:spcBef>
            </a:pPr>
            <a:r>
              <a:rPr lang="ru-RU" b="1" dirty="0" smtClean="0"/>
              <a:t>Регистры общего назначения (РОН) </a:t>
            </a:r>
            <a:r>
              <a:rPr lang="ru-RU" dirty="0" smtClean="0"/>
              <a:t>– доступны программисту.</a:t>
            </a:r>
          </a:p>
          <a:p>
            <a:pPr marL="174625">
              <a:spcBef>
                <a:spcPts val="600"/>
              </a:spcBef>
            </a:pPr>
            <a:r>
              <a:rPr lang="ru-RU" b="1" dirty="0" smtClean="0"/>
              <a:t>Специальные регистры </a:t>
            </a:r>
            <a:r>
              <a:rPr lang="ru-RU" dirty="0" smtClean="0"/>
              <a:t>– используются самим процессором.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Число регистров – от 1 до 128, чаще всего 32. Размер регистра: 16, 32, 64 бита.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9057" y="2516175"/>
            <a:ext cx="803286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 smtClean="0"/>
              <a:t>Кэш-память</a:t>
            </a:r>
            <a:r>
              <a:rPr lang="ru-RU" dirty="0" smtClean="0"/>
              <a:t> (англ. </a:t>
            </a:r>
            <a:r>
              <a:rPr lang="ru-RU" dirty="0" err="1" smtClean="0"/>
              <a:t>caсhe</a:t>
            </a:r>
            <a:r>
              <a:rPr lang="ru-RU" dirty="0" smtClean="0"/>
              <a:t> – тайник, склад) представляет собой буферное ЗУ с высокими динамическими характеристиками, предназначенное для согласования высокой скорости работы процессора и относительно медленной скорости ОП.</a:t>
            </a:r>
          </a:p>
          <a:p>
            <a:pPr algn="just">
              <a:spcBef>
                <a:spcPts val="600"/>
              </a:spcBef>
            </a:pPr>
            <a:r>
              <a:rPr lang="ru-RU" b="1" dirty="0" smtClean="0"/>
              <a:t>Принцип локальности. </a:t>
            </a:r>
            <a:r>
              <a:rPr lang="ru-RU" dirty="0" smtClean="0"/>
              <a:t>Во время выполнения программы большинство обращений (90%) к памяти происходит по относительно небольшому количеству адресов (10%). </a:t>
            </a:r>
            <a:endParaRPr lang="ru-RU" i="1" dirty="0" smtClean="0"/>
          </a:p>
          <a:p>
            <a:pPr algn="just">
              <a:spcBef>
                <a:spcPts val="600"/>
              </a:spcBef>
            </a:pPr>
            <a:r>
              <a:rPr lang="ru-RU" dirty="0" smtClean="0"/>
              <a:t>Наиболее вероятно, что очередное обращение произойдет по адресу памяти, находящемуся вблизи от адреса предыдущего обращения, или к тому же самому.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Каждая порция данных, полученная извне, помещается процессором в кэш, и берется оттуда при повторном обращении.</a:t>
            </a:r>
            <a:endParaRPr lang="ru-RU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Оперативная память (ОЗУ, </a:t>
            </a:r>
            <a:r>
              <a:rPr lang="en-US" dirty="0" smtClean="0"/>
              <a:t>RAM)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122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2083" y="763551"/>
            <a:ext cx="79598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 smtClean="0"/>
              <a:t>Полупроводниковая память </a:t>
            </a:r>
            <a:r>
              <a:rPr lang="ru-RU" b="1" i="1" dirty="0" smtClean="0"/>
              <a:t>с произвольным доступом </a:t>
            </a:r>
            <a:r>
              <a:rPr lang="ru-RU" b="1" dirty="0" smtClean="0"/>
              <a:t> </a:t>
            </a:r>
            <a:r>
              <a:rPr lang="ru-RU" dirty="0" smtClean="0"/>
              <a:t>- к любой ячейке памяти можно обратиться за любое время.</a:t>
            </a:r>
          </a:p>
          <a:p>
            <a:pPr>
              <a:spcBef>
                <a:spcPts val="600"/>
              </a:spcBef>
            </a:pPr>
            <a:r>
              <a:rPr lang="ru-RU" b="1" dirty="0" smtClean="0"/>
              <a:t>Размер ОЗУ </a:t>
            </a:r>
            <a:r>
              <a:rPr lang="ru-RU" dirty="0" smtClean="0"/>
              <a:t>ограничен разрядностью процессора и шины адреса.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Например, шина в 16 бит позволяет закодировать 2</a:t>
            </a:r>
            <a:r>
              <a:rPr lang="ru-RU" baseline="30000" dirty="0" smtClean="0"/>
              <a:t>16</a:t>
            </a:r>
            <a:r>
              <a:rPr lang="ru-RU" dirty="0" smtClean="0"/>
              <a:t> = 65536 адресов.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32 бита 2</a:t>
            </a:r>
            <a:r>
              <a:rPr lang="ru-RU" baseline="30000" dirty="0" smtClean="0"/>
              <a:t>32</a:t>
            </a:r>
            <a:r>
              <a:rPr lang="ru-RU" dirty="0" smtClean="0"/>
              <a:t> ≈ 4 млрд. адресов (4ГБ).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Сегодня в ПК используется ОЗУ размером 2-32ГБ.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2083" y="3575052"/>
            <a:ext cx="7959834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 smtClean="0"/>
              <a:t>На практике используется </a:t>
            </a:r>
            <a:r>
              <a:rPr lang="ru-RU" b="1" i="1" dirty="0" smtClean="0"/>
              <a:t>виртуальная память </a:t>
            </a:r>
            <a:r>
              <a:rPr lang="ru-RU" dirty="0" smtClean="0"/>
              <a:t>со </a:t>
            </a:r>
            <a:r>
              <a:rPr lang="ru-RU" b="1" i="1" dirty="0" smtClean="0"/>
              <a:t>страничной или сегментной организацией</a:t>
            </a:r>
            <a:r>
              <a:rPr lang="ru-RU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Вся память разбивается на блоки, распределяемые между различными задачами. Программа использует свой внутренний «виртуальный» адрес, который затем отображается в реальный. Безопасность повышается, т.к. каждому блоку можно назначить свои права доступа.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Страница имеет фиксированный размер (2-4Мб), а сегменты – произвольный (16 байт – 64 Кб). 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На жесткий диск данные из ОЗУ выгружаются постранично/</a:t>
            </a:r>
            <a:r>
              <a:rPr lang="ru-RU" dirty="0" err="1" smtClean="0"/>
              <a:t>посегментно</a:t>
            </a:r>
            <a:r>
              <a:rPr lang="ru-RU" dirty="0" smtClean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2083" y="2808279"/>
            <a:ext cx="7959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smtClean="0"/>
              <a:t>PAE-</a:t>
            </a:r>
            <a:r>
              <a:rPr lang="ru-RU" b="1" i="1" dirty="0" smtClean="0"/>
              <a:t>режим </a:t>
            </a:r>
            <a:r>
              <a:rPr lang="ru-RU" dirty="0" smtClean="0"/>
              <a:t>позволяет старым системам </a:t>
            </a:r>
            <a:r>
              <a:rPr lang="en-US" dirty="0" smtClean="0"/>
              <a:t>(x86, </a:t>
            </a:r>
            <a:r>
              <a:rPr lang="ru-RU" dirty="0" smtClean="0"/>
              <a:t>32-битная ОС) использовать более 4ГБ оперативной памяти.</a:t>
            </a:r>
            <a:endParaRPr lang="ru-RU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Логические основы компьютера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Операции, выполняемые АЛУ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124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800064"/>
            <a:ext cx="79233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Арифметические:</a:t>
            </a:r>
          </a:p>
          <a:p>
            <a:pPr marL="363538" indent="-174625">
              <a:buFont typeface="Arial" pitchFamily="34" charset="0"/>
              <a:buChar char="•"/>
            </a:pPr>
            <a:r>
              <a:rPr lang="ru-RU" dirty="0" smtClean="0"/>
              <a:t>сложение</a:t>
            </a:r>
          </a:p>
          <a:p>
            <a:pPr marL="363538" indent="-174625">
              <a:buFont typeface="Arial" pitchFamily="34" charset="0"/>
              <a:buChar char="•"/>
            </a:pPr>
            <a:r>
              <a:rPr lang="ru-RU" dirty="0" smtClean="0"/>
              <a:t>вычитание</a:t>
            </a:r>
          </a:p>
          <a:p>
            <a:pPr marL="363538" indent="-174625">
              <a:buFont typeface="Arial" pitchFamily="34" charset="0"/>
              <a:buChar char="•"/>
            </a:pPr>
            <a:r>
              <a:rPr lang="ru-RU" dirty="0" smtClean="0"/>
              <a:t>умножение</a:t>
            </a:r>
          </a:p>
          <a:p>
            <a:pPr marL="363538" indent="-174625">
              <a:buFont typeface="Arial" pitchFamily="34" charset="0"/>
              <a:buChar char="•"/>
            </a:pPr>
            <a:r>
              <a:rPr lang="ru-RU" dirty="0" smtClean="0"/>
              <a:t>деление</a:t>
            </a:r>
          </a:p>
          <a:p>
            <a:pPr marL="363538" indent="-174625">
              <a:buFont typeface="Arial" pitchFamily="34" charset="0"/>
              <a:buChar char="•"/>
            </a:pPr>
            <a:r>
              <a:rPr lang="ru-RU" dirty="0" smtClean="0"/>
              <a:t>сдвиг</a:t>
            </a:r>
          </a:p>
          <a:p>
            <a:r>
              <a:rPr lang="ru-RU" dirty="0" smtClean="0"/>
              <a:t>Логические</a:t>
            </a:r>
            <a:r>
              <a:rPr lang="en-US" dirty="0" smtClean="0"/>
              <a:t>:</a:t>
            </a:r>
            <a:endParaRPr lang="ru-RU" dirty="0" smtClean="0"/>
          </a:p>
          <a:p>
            <a:pPr marL="363538" indent="-174625">
              <a:buFont typeface="Arial" pitchFamily="34" charset="0"/>
              <a:buChar char="•"/>
            </a:pPr>
            <a:r>
              <a:rPr lang="ru-RU" dirty="0" smtClean="0"/>
              <a:t>инверсия</a:t>
            </a:r>
            <a:r>
              <a:rPr lang="en-US" dirty="0" smtClean="0"/>
              <a:t> (NOT)</a:t>
            </a:r>
            <a:endParaRPr lang="ru-RU" dirty="0" smtClean="0"/>
          </a:p>
          <a:p>
            <a:pPr marL="363538" indent="-174625">
              <a:buFont typeface="Arial" pitchFamily="34" charset="0"/>
              <a:buChar char="•"/>
            </a:pPr>
            <a:r>
              <a:rPr lang="ru-RU" dirty="0" smtClean="0"/>
              <a:t>конъюнкция</a:t>
            </a:r>
            <a:r>
              <a:rPr lang="en-US" dirty="0" smtClean="0"/>
              <a:t> (AND)</a:t>
            </a:r>
            <a:endParaRPr lang="ru-RU" dirty="0" smtClean="0"/>
          </a:p>
          <a:p>
            <a:pPr marL="363538" indent="-174625">
              <a:buFont typeface="Arial" pitchFamily="34" charset="0"/>
              <a:buChar char="•"/>
            </a:pPr>
            <a:r>
              <a:rPr lang="ru-RU" dirty="0" smtClean="0"/>
              <a:t>дизъюнкция</a:t>
            </a:r>
            <a:r>
              <a:rPr lang="en-US" dirty="0" smtClean="0"/>
              <a:t> (OR)</a:t>
            </a:r>
            <a:endParaRPr lang="ru-RU" dirty="0" smtClean="0"/>
          </a:p>
          <a:p>
            <a:pPr marL="363538" indent="-174625">
              <a:buFont typeface="Arial" pitchFamily="34" charset="0"/>
              <a:buChar char="•"/>
            </a:pPr>
            <a:r>
              <a:rPr lang="ru-RU" dirty="0" smtClean="0"/>
              <a:t>сложение по модулю 2 </a:t>
            </a:r>
            <a:r>
              <a:rPr lang="en-US" dirty="0" smtClean="0"/>
              <a:t>(XOR)</a:t>
            </a:r>
            <a:endParaRPr lang="ru-RU" dirty="0" smtClean="0"/>
          </a:p>
          <a:p>
            <a:pPr marL="363538" indent="-174625">
              <a:buFont typeface="Arial" pitchFamily="34" charset="0"/>
              <a:buChar char="•"/>
            </a:pPr>
            <a:r>
              <a:rPr lang="ru-RU" dirty="0" smtClean="0"/>
              <a:t>эквивалентность</a:t>
            </a:r>
            <a:r>
              <a:rPr lang="en-US" dirty="0" smtClean="0"/>
              <a:t> (=)</a:t>
            </a:r>
            <a:endParaRPr lang="ru-RU" dirty="0" smtClean="0"/>
          </a:p>
          <a:p>
            <a:r>
              <a:rPr lang="ru-RU" dirty="0" smtClean="0"/>
              <a:t>Запись и хранение значений в регистрах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596" y="4690147"/>
            <a:ext cx="7959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Фактически, все эти операции строятся на трех базовых логических элементах:</a:t>
            </a:r>
          </a:p>
          <a:p>
            <a:pPr marL="363538" indent="-174625">
              <a:buFont typeface="Arial" pitchFamily="34" charset="0"/>
              <a:buChar char="•"/>
            </a:pPr>
            <a:r>
              <a:rPr lang="ru-RU" dirty="0" smtClean="0"/>
              <a:t>НЕ</a:t>
            </a:r>
          </a:p>
          <a:p>
            <a:pPr marL="363538" indent="-174625">
              <a:buFont typeface="Arial" pitchFamily="34" charset="0"/>
              <a:buChar char="•"/>
            </a:pPr>
            <a:r>
              <a:rPr lang="ru-RU" dirty="0" smtClean="0"/>
              <a:t>ИЛИ-НЕ</a:t>
            </a:r>
          </a:p>
          <a:p>
            <a:pPr marL="363538" indent="-174625">
              <a:buFont typeface="Arial" pitchFamily="34" charset="0"/>
              <a:buChar char="•"/>
            </a:pPr>
            <a:r>
              <a:rPr lang="ru-RU" dirty="0" smtClean="0"/>
              <a:t>И-НЕ</a:t>
            </a:r>
          </a:p>
          <a:p>
            <a:r>
              <a:rPr lang="ru-RU" dirty="0" smtClean="0"/>
              <a:t>и последовательности соединения проводов.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Отрицание (инверсия, НЕ</a:t>
            </a:r>
            <a:r>
              <a:rPr lang="en-US" dirty="0" smtClean="0"/>
              <a:t>, NOT)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125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2083" y="763550"/>
            <a:ext cx="7923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Унарная операция: </a:t>
            </a:r>
            <a:r>
              <a:rPr lang="en-US" sz="2000" dirty="0" smtClean="0"/>
              <a:t>A̅, ¬A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13123" y="1165193"/>
          <a:ext cx="1989124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4562"/>
                <a:gridCol w="9945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¬A</a:t>
                      </a:r>
                      <a:endParaRPr lang="ru-RU" sz="20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43064" y="3392486"/>
            <a:ext cx="620721" cy="766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577934" y="3757617"/>
            <a:ext cx="365130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563785" y="3757617"/>
            <a:ext cx="365130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2490759" y="3684591"/>
            <a:ext cx="144000" cy="144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316409" y="3392486"/>
            <a:ext cx="620721" cy="766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НЕ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951279" y="3757617"/>
            <a:ext cx="365130" cy="1588"/>
          </a:xfrm>
          <a:prstGeom prst="line">
            <a:avLst/>
          </a:prstGeom>
          <a:ln w="28575">
            <a:headEnd type="non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937130" y="3757617"/>
            <a:ext cx="365130" cy="1588"/>
          </a:xfrm>
          <a:prstGeom prst="line">
            <a:avLst/>
          </a:prstGeom>
          <a:ln w="28575">
            <a:headEnd type="non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16728" y="3428999"/>
            <a:ext cx="620721" cy="766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dirty="0" smtClean="0"/>
              <a:t>NOT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251598" y="3794130"/>
            <a:ext cx="365130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237449" y="3794130"/>
            <a:ext cx="365130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8596" y="2771765"/>
            <a:ext cx="7923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Обозначение на схемах: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504908" y="3392487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563785" y="3392487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¬A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192180" y="34290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344308" y="339299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Дизъюнкция (сложение, ИЛИ</a:t>
            </a:r>
            <a:r>
              <a:rPr lang="en-US" dirty="0" smtClean="0"/>
              <a:t>, OR)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126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2083" y="727038"/>
            <a:ext cx="7923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Бинарная операция: </a:t>
            </a:r>
            <a:r>
              <a:rPr lang="en-US" sz="2000" dirty="0" smtClean="0"/>
              <a:t>A </a:t>
            </a:r>
            <a:r>
              <a:rPr lang="en-US" sz="2000" dirty="0" smtClean="0">
                <a:sym typeface="Symbol"/>
              </a:rPr>
              <a:t> B, A + B, A | B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13123" y="1165193"/>
          <a:ext cx="2409858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3286"/>
                <a:gridCol w="803286"/>
                <a:gridCol w="8032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A </a:t>
                      </a:r>
                      <a:r>
                        <a:rPr lang="en-US" sz="2000" b="1" dirty="0" smtClean="0">
                          <a:sym typeface="Symbol"/>
                        </a:rPr>
                        <a:t> B</a:t>
                      </a:r>
                      <a:endParaRPr lang="ru-RU" sz="20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11480" y="4086233"/>
            <a:ext cx="620721" cy="766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>
                <a:sym typeface="Symbol"/>
              </a:rPr>
              <a:t>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746350" y="4268798"/>
            <a:ext cx="365130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32201" y="4451364"/>
            <a:ext cx="365130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8596" y="3246435"/>
            <a:ext cx="7923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Обозначение на схемах:</a:t>
            </a:r>
            <a:endParaRPr lang="ru-RU" sz="20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746350" y="4668853"/>
            <a:ext cx="365130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85711" y="4122746"/>
            <a:ext cx="620721" cy="766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>
                <a:sym typeface="Symbol"/>
              </a:rPr>
              <a:t>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220581" y="4305311"/>
            <a:ext cx="365130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206432" y="4487877"/>
            <a:ext cx="365130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220581" y="4705366"/>
            <a:ext cx="365130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6133406" y="4414850"/>
            <a:ext cx="144000" cy="144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855889" y="3611565"/>
            <a:ext cx="113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ИЛИ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330120" y="3611565"/>
            <a:ext cx="113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ИЛИ-НЕ</a:t>
            </a: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636811" y="3867156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636811" y="4670442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B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732201" y="4086234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ym typeface="Symbol"/>
              </a:rPr>
              <a:t> B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184068" y="3940182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184068" y="4743468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B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279458" y="4122747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¬ </a:t>
            </a:r>
            <a:r>
              <a:rPr lang="ru-RU" dirty="0" smtClean="0"/>
              <a:t>(</a:t>
            </a:r>
            <a:r>
              <a:rPr lang="en-US" dirty="0" smtClean="0"/>
              <a:t>A </a:t>
            </a:r>
            <a:r>
              <a:rPr lang="en-US" dirty="0" smtClean="0">
                <a:sym typeface="Symbol"/>
              </a:rPr>
              <a:t> B</a:t>
            </a:r>
            <a:r>
              <a:rPr lang="ru-RU" dirty="0" smtClean="0">
                <a:sym typeface="Symbol"/>
              </a:rPr>
              <a:t>)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592083" y="5254650"/>
            <a:ext cx="7923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Существуют четверичные, восьмеричные и т.д. </a:t>
            </a:r>
            <a:r>
              <a:rPr lang="ru-RU" sz="2000" dirty="0" err="1" smtClean="0"/>
              <a:t>дизъюнкторы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Конъюнкция (умножение, И</a:t>
            </a:r>
            <a:r>
              <a:rPr lang="en-US" dirty="0" smtClean="0"/>
              <a:t>, AND)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127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2083" y="727038"/>
            <a:ext cx="7923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Бинарная операция: </a:t>
            </a:r>
            <a:r>
              <a:rPr lang="en-US" sz="2000" dirty="0" smtClean="0"/>
              <a:t>A </a:t>
            </a:r>
            <a:r>
              <a:rPr lang="en-US" sz="2000" dirty="0" smtClean="0">
                <a:sym typeface="Symbol"/>
              </a:rPr>
              <a:t> B, A * B, A &amp; B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13123" y="1165193"/>
          <a:ext cx="2409858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3286"/>
                <a:gridCol w="803286"/>
                <a:gridCol w="8032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A </a:t>
                      </a:r>
                      <a:r>
                        <a:rPr lang="en-US" sz="2000" b="1" dirty="0" smtClean="0">
                          <a:sym typeface="Symbol"/>
                        </a:rPr>
                        <a:t>&amp; B</a:t>
                      </a:r>
                      <a:endParaRPr lang="ru-RU" sz="20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11480" y="4378337"/>
            <a:ext cx="620721" cy="766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>
                <a:sym typeface="Symbol"/>
              </a:rPr>
              <a:t>&amp;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746350" y="4560902"/>
            <a:ext cx="365130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32201" y="4743468"/>
            <a:ext cx="365130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8596" y="3538539"/>
            <a:ext cx="7923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Обозначение на схемах:</a:t>
            </a:r>
            <a:endParaRPr lang="ru-RU" sz="20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746350" y="4960957"/>
            <a:ext cx="365130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49955" y="4414850"/>
            <a:ext cx="620721" cy="766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>
                <a:sym typeface="Symbol"/>
              </a:rPr>
              <a:t>&amp;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484825" y="4597415"/>
            <a:ext cx="365130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470676" y="4779981"/>
            <a:ext cx="365130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484825" y="4997470"/>
            <a:ext cx="365130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6397650" y="4706954"/>
            <a:ext cx="144000" cy="144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855889" y="3903669"/>
            <a:ext cx="113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594364" y="3903669"/>
            <a:ext cx="113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И-НЕ</a:t>
            </a: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636811" y="4159260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636811" y="4962546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B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732201" y="4378338"/>
            <a:ext cx="68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ym typeface="Symbol"/>
              </a:rPr>
              <a:t> B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448312" y="4232286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448312" y="5035572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B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480212" y="4401108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¬ </a:t>
            </a:r>
            <a:r>
              <a:rPr lang="ru-RU" dirty="0" smtClean="0"/>
              <a:t>(</a:t>
            </a:r>
            <a:r>
              <a:rPr lang="en-US" dirty="0" smtClean="0"/>
              <a:t>A </a:t>
            </a:r>
            <a:r>
              <a:rPr lang="en-US" dirty="0" smtClean="0">
                <a:sym typeface="Symbol"/>
              </a:rPr>
              <a:t>&amp; B</a:t>
            </a:r>
            <a:r>
              <a:rPr lang="ru-RU" dirty="0" smtClean="0">
                <a:sym typeface="Symbol"/>
              </a:rPr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Законы алгебры логики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128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2083" y="507960"/>
            <a:ext cx="792332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Двойное отрицание:</a:t>
            </a:r>
            <a:endParaRPr lang="en-US" sz="2000" dirty="0" smtClean="0"/>
          </a:p>
          <a:p>
            <a:pPr marL="363538"/>
            <a:r>
              <a:rPr lang="en-US" sz="2000" dirty="0" smtClean="0"/>
              <a:t>¬ ¬ A</a:t>
            </a:r>
            <a:r>
              <a:rPr lang="ru-RU" sz="2000" dirty="0" smtClean="0"/>
              <a:t> = </a:t>
            </a:r>
            <a:r>
              <a:rPr lang="en-US" sz="2000" dirty="0" smtClean="0"/>
              <a:t>A</a:t>
            </a:r>
            <a:endParaRPr lang="ru-RU" sz="2000" dirty="0" smtClean="0"/>
          </a:p>
          <a:p>
            <a:r>
              <a:rPr lang="ru-RU" sz="2000" dirty="0" err="1" smtClean="0"/>
              <a:t>Рефлексивность</a:t>
            </a:r>
            <a:r>
              <a:rPr lang="ru-RU" sz="2000" dirty="0" smtClean="0"/>
              <a:t>:</a:t>
            </a:r>
            <a:endParaRPr lang="en-US" sz="2000" dirty="0" smtClean="0"/>
          </a:p>
          <a:p>
            <a:pPr marL="363538"/>
            <a:r>
              <a:rPr lang="en-US" sz="2000" dirty="0" smtClean="0"/>
              <a:t>A </a:t>
            </a:r>
            <a:r>
              <a:rPr lang="en-US" sz="2000" dirty="0" smtClean="0">
                <a:sym typeface="Symbol"/>
              </a:rPr>
              <a:t> A = A</a:t>
            </a:r>
          </a:p>
          <a:p>
            <a:pPr marL="363538"/>
            <a:r>
              <a:rPr lang="en-US" sz="2000" dirty="0" smtClean="0">
                <a:sym typeface="Symbol"/>
              </a:rPr>
              <a:t>A &amp; A = A</a:t>
            </a:r>
            <a:endParaRPr lang="en-US" sz="2000" dirty="0" smtClean="0"/>
          </a:p>
          <a:p>
            <a:r>
              <a:rPr lang="ru-RU" sz="2000" dirty="0" smtClean="0"/>
              <a:t>Коммутативный (перестановки):</a:t>
            </a:r>
            <a:endParaRPr lang="en-US" sz="2000" dirty="0" smtClean="0"/>
          </a:p>
          <a:p>
            <a:pPr marL="363538"/>
            <a:r>
              <a:rPr lang="en-US" sz="2000" dirty="0" smtClean="0"/>
              <a:t>A </a:t>
            </a:r>
            <a:r>
              <a:rPr lang="en-US" sz="2000" dirty="0" smtClean="0">
                <a:sym typeface="Symbol"/>
              </a:rPr>
              <a:t> B = B  A</a:t>
            </a:r>
          </a:p>
          <a:p>
            <a:pPr marL="363538"/>
            <a:r>
              <a:rPr lang="en-US" sz="2000" dirty="0" smtClean="0">
                <a:sym typeface="Symbol"/>
              </a:rPr>
              <a:t>A &amp; B = B &amp; A</a:t>
            </a:r>
          </a:p>
          <a:p>
            <a:r>
              <a:rPr lang="ru-RU" sz="2000" dirty="0" smtClean="0">
                <a:sym typeface="Symbol"/>
              </a:rPr>
              <a:t>Ассоциативный (объединения):</a:t>
            </a:r>
            <a:endParaRPr lang="en-US" sz="2000" dirty="0" smtClean="0">
              <a:sym typeface="Symbol"/>
            </a:endParaRPr>
          </a:p>
          <a:p>
            <a:pPr marL="363538"/>
            <a:r>
              <a:rPr lang="en-US" sz="2000" dirty="0" smtClean="0"/>
              <a:t>A </a:t>
            </a:r>
            <a:r>
              <a:rPr lang="en-US" sz="2000" dirty="0" smtClean="0">
                <a:sym typeface="Symbol"/>
              </a:rPr>
              <a:t> (B  C) = (</a:t>
            </a:r>
            <a:r>
              <a:rPr lang="en-US" sz="2000" dirty="0" smtClean="0"/>
              <a:t>A </a:t>
            </a:r>
            <a:r>
              <a:rPr lang="en-US" sz="2000" dirty="0" smtClean="0">
                <a:sym typeface="Symbol"/>
              </a:rPr>
              <a:t> B)  C = </a:t>
            </a:r>
            <a:r>
              <a:rPr lang="en-US" sz="2000" dirty="0" smtClean="0"/>
              <a:t>A </a:t>
            </a:r>
            <a:r>
              <a:rPr lang="en-US" sz="2000" dirty="0" smtClean="0">
                <a:sym typeface="Symbol"/>
              </a:rPr>
              <a:t> B  C </a:t>
            </a:r>
          </a:p>
          <a:p>
            <a:pPr marL="363538"/>
            <a:r>
              <a:rPr lang="en-US" sz="2000" dirty="0" smtClean="0"/>
              <a:t>A </a:t>
            </a:r>
            <a:r>
              <a:rPr lang="en-US" sz="2000" dirty="0" smtClean="0">
                <a:sym typeface="Symbol"/>
              </a:rPr>
              <a:t>&amp; (B &amp; C) = (</a:t>
            </a:r>
            <a:r>
              <a:rPr lang="en-US" sz="2000" dirty="0" smtClean="0"/>
              <a:t>A </a:t>
            </a:r>
            <a:r>
              <a:rPr lang="en-US" sz="2000" dirty="0" smtClean="0">
                <a:sym typeface="Symbol"/>
              </a:rPr>
              <a:t>&amp; B) &amp; C = </a:t>
            </a:r>
            <a:r>
              <a:rPr lang="en-US" sz="2000" dirty="0" smtClean="0"/>
              <a:t>A </a:t>
            </a:r>
            <a:r>
              <a:rPr lang="en-US" sz="2000" dirty="0" smtClean="0">
                <a:sym typeface="Symbol"/>
              </a:rPr>
              <a:t>&amp; B &amp; C </a:t>
            </a:r>
          </a:p>
          <a:p>
            <a:r>
              <a:rPr lang="ru-RU" sz="2000" dirty="0" smtClean="0">
                <a:sym typeface="Symbol"/>
              </a:rPr>
              <a:t>Дистрибутивный (распределительный):</a:t>
            </a:r>
            <a:endParaRPr lang="en-US" sz="2000" dirty="0" smtClean="0">
              <a:sym typeface="Symbol"/>
            </a:endParaRPr>
          </a:p>
          <a:p>
            <a:pPr marL="363538"/>
            <a:r>
              <a:rPr lang="en-US" sz="2000" dirty="0" smtClean="0"/>
              <a:t>A </a:t>
            </a:r>
            <a:r>
              <a:rPr lang="en-US" sz="2000" dirty="0" smtClean="0">
                <a:sym typeface="Symbol"/>
              </a:rPr>
              <a:t>&amp; (B  C) = (</a:t>
            </a:r>
            <a:r>
              <a:rPr lang="en-US" sz="2000" dirty="0" smtClean="0"/>
              <a:t>A </a:t>
            </a:r>
            <a:r>
              <a:rPr lang="en-US" sz="2000" dirty="0" smtClean="0">
                <a:sym typeface="Symbol"/>
              </a:rPr>
              <a:t>&amp; B)  (</a:t>
            </a:r>
            <a:r>
              <a:rPr lang="en-US" sz="2000" dirty="0" smtClean="0"/>
              <a:t>A </a:t>
            </a:r>
            <a:r>
              <a:rPr lang="en-US" sz="2000" dirty="0" smtClean="0">
                <a:sym typeface="Symbol"/>
              </a:rPr>
              <a:t>&amp; C)</a:t>
            </a:r>
          </a:p>
          <a:p>
            <a:pPr marL="363538"/>
            <a:r>
              <a:rPr lang="en-US" sz="2000" dirty="0" smtClean="0"/>
              <a:t>A </a:t>
            </a:r>
            <a:r>
              <a:rPr lang="en-US" sz="2000" dirty="0" smtClean="0">
                <a:sym typeface="Symbol"/>
              </a:rPr>
              <a:t> (B &amp; C) = (</a:t>
            </a:r>
            <a:r>
              <a:rPr lang="en-US" sz="2000" dirty="0" smtClean="0"/>
              <a:t>A </a:t>
            </a:r>
            <a:r>
              <a:rPr lang="en-US" sz="2000" dirty="0" smtClean="0">
                <a:sym typeface="Symbol"/>
              </a:rPr>
              <a:t> B) &amp; (</a:t>
            </a:r>
            <a:r>
              <a:rPr lang="en-US" sz="2000" dirty="0" smtClean="0"/>
              <a:t>A </a:t>
            </a:r>
            <a:r>
              <a:rPr lang="en-US" sz="2000" dirty="0" smtClean="0">
                <a:sym typeface="Symbol"/>
              </a:rPr>
              <a:t> C)</a:t>
            </a:r>
          </a:p>
          <a:p>
            <a:r>
              <a:rPr lang="ru-RU" sz="2000" dirty="0" smtClean="0"/>
              <a:t>Де Моргана:</a:t>
            </a:r>
            <a:endParaRPr lang="en-US" sz="2000" dirty="0" smtClean="0"/>
          </a:p>
          <a:p>
            <a:pPr marL="363538"/>
            <a:r>
              <a:rPr lang="en-US" sz="2000" dirty="0" smtClean="0"/>
              <a:t>¬ (A </a:t>
            </a:r>
            <a:r>
              <a:rPr lang="en-US" sz="2000" dirty="0" smtClean="0">
                <a:sym typeface="Symbol"/>
              </a:rPr>
              <a:t> B) = </a:t>
            </a:r>
            <a:r>
              <a:rPr lang="en-US" sz="2000" dirty="0" smtClean="0"/>
              <a:t>¬A &amp; ¬B</a:t>
            </a:r>
          </a:p>
          <a:p>
            <a:pPr marL="363538"/>
            <a:r>
              <a:rPr lang="en-US" sz="2000" dirty="0" smtClean="0"/>
              <a:t>¬ (A </a:t>
            </a:r>
            <a:r>
              <a:rPr lang="en-US" sz="2000" dirty="0" smtClean="0">
                <a:sym typeface="Symbol"/>
              </a:rPr>
              <a:t>&amp; B) = </a:t>
            </a:r>
            <a:r>
              <a:rPr lang="en-US" sz="2000" dirty="0" smtClean="0"/>
              <a:t>¬A </a:t>
            </a:r>
            <a:r>
              <a:rPr lang="en-US" sz="2000" dirty="0" smtClean="0">
                <a:sym typeface="Symbol"/>
              </a:rPr>
              <a:t></a:t>
            </a:r>
            <a:r>
              <a:rPr lang="en-US" sz="2000" dirty="0" smtClean="0"/>
              <a:t> ¬B</a:t>
            </a:r>
          </a:p>
          <a:p>
            <a:r>
              <a:rPr lang="ru-RU" sz="2000" dirty="0" smtClean="0"/>
              <a:t>Поглощения:</a:t>
            </a:r>
            <a:endParaRPr lang="en-US" sz="2000" dirty="0" smtClean="0"/>
          </a:p>
          <a:p>
            <a:pPr marL="363538"/>
            <a:r>
              <a:rPr lang="en-US" sz="2000" dirty="0" smtClean="0"/>
              <a:t>A </a:t>
            </a:r>
            <a:r>
              <a:rPr lang="en-US" sz="2000" dirty="0" smtClean="0">
                <a:sym typeface="Symbol"/>
              </a:rPr>
              <a:t>&amp; (A  B) = A</a:t>
            </a:r>
          </a:p>
          <a:p>
            <a:pPr marL="363538"/>
            <a:r>
              <a:rPr lang="en-US" sz="2000" dirty="0" smtClean="0"/>
              <a:t>A </a:t>
            </a:r>
            <a:r>
              <a:rPr lang="en-US" sz="2000" dirty="0" smtClean="0">
                <a:sym typeface="Symbol"/>
              </a:rPr>
              <a:t> (A &amp; B) =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129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2083" y="727038"/>
            <a:ext cx="7923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F(A, B, C) = (¬A </a:t>
            </a:r>
            <a:r>
              <a:rPr lang="en-US" sz="2000" dirty="0" smtClean="0">
                <a:sym typeface="Symbol"/>
              </a:rPr>
              <a:t> B) &amp; </a:t>
            </a:r>
            <a:r>
              <a:rPr lang="en-US" sz="2000" dirty="0" smtClean="0"/>
              <a:t>¬</a:t>
            </a:r>
            <a:r>
              <a:rPr lang="en-US" sz="2000" dirty="0" smtClean="0">
                <a:sym typeface="Symbol"/>
              </a:rPr>
              <a:t>(B  C) </a:t>
            </a:r>
            <a:r>
              <a:rPr lang="ru-RU" sz="2000" dirty="0" smtClean="0">
                <a:sym typeface="Symbol"/>
              </a:rPr>
              <a:t>при </a:t>
            </a:r>
            <a:r>
              <a:rPr lang="en-US" sz="2000" dirty="0" smtClean="0">
                <a:sym typeface="Symbol"/>
              </a:rPr>
              <a:t>A = 0, B = C =1</a:t>
            </a:r>
            <a:endParaRPr lang="ru-RU" sz="20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59175" y="1493811"/>
            <a:ext cx="474669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855889" y="1931967"/>
            <a:ext cx="1277955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271681" y="1311246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 = 0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71681" y="1712889"/>
            <a:ext cx="647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B = 1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133844" y="1274733"/>
            <a:ext cx="474669" cy="766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>
                <a:sym typeface="Symbol"/>
              </a:rPr>
              <a:t>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586149" y="2589201"/>
            <a:ext cx="547695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8773" y="1822428"/>
            <a:ext cx="474669" cy="766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>
                <a:sym typeface="Symbol"/>
              </a:rPr>
              <a:t>&amp;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813442" y="2224071"/>
            <a:ext cx="876312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>
            <a:stCxn id="36" idx="3"/>
          </p:cNvCxnSpPr>
          <p:nvPr/>
        </p:nvCxnSpPr>
        <p:spPr>
          <a:xfrm flipV="1">
            <a:off x="4608513" y="2406636"/>
            <a:ext cx="730260" cy="346874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3257929" y="2260187"/>
            <a:ext cx="657234" cy="794"/>
          </a:xfrm>
          <a:prstGeom prst="line">
            <a:avLst/>
          </a:prstGeom>
          <a:ln w="28575">
            <a:headEnd type="oval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57532" y="1238220"/>
            <a:ext cx="401643" cy="5111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3588201" y="1420785"/>
            <a:ext cx="144000" cy="144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>
            <a:endCxn id="20" idx="1"/>
          </p:cNvCxnSpPr>
          <p:nvPr/>
        </p:nvCxnSpPr>
        <p:spPr>
          <a:xfrm>
            <a:off x="2892402" y="1493811"/>
            <a:ext cx="365130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271681" y="273525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C = 1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4133844" y="2370123"/>
            <a:ext cx="474669" cy="766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>
                <a:sym typeface="Symbol"/>
              </a:rPr>
              <a:t></a:t>
            </a:r>
            <a:endParaRPr lang="ru-RU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2855889" y="2954331"/>
            <a:ext cx="1277955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>
            <a:stCxn id="10" idx="3"/>
          </p:cNvCxnSpPr>
          <p:nvPr/>
        </p:nvCxnSpPr>
        <p:spPr>
          <a:xfrm>
            <a:off x="4608513" y="1658120"/>
            <a:ext cx="730260" cy="383386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4535487" y="2698740"/>
            <a:ext cx="144000" cy="144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813442" y="1858941"/>
            <a:ext cx="1371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F(A, B, C) = 0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592083" y="3333182"/>
            <a:ext cx="7923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F(A, B, C, D) = ¬ (A </a:t>
            </a:r>
            <a:r>
              <a:rPr lang="en-US" sz="2000" dirty="0" smtClean="0">
                <a:sym typeface="Symbol"/>
              </a:rPr>
              <a:t> B) &amp; </a:t>
            </a:r>
            <a:r>
              <a:rPr lang="en-US" sz="2000" dirty="0" smtClean="0"/>
              <a:t>¬</a:t>
            </a:r>
            <a:r>
              <a:rPr lang="en-US" sz="2000" dirty="0" smtClean="0">
                <a:sym typeface="Symbol"/>
              </a:rPr>
              <a:t>B &amp; (C  D) =</a:t>
            </a:r>
          </a:p>
          <a:p>
            <a:r>
              <a:rPr lang="en-US" sz="2000" dirty="0" smtClean="0">
                <a:sym typeface="Symbol"/>
              </a:rPr>
              <a:t>= </a:t>
            </a:r>
            <a:r>
              <a:rPr lang="en-US" sz="2000" dirty="0" smtClean="0"/>
              <a:t>¬A </a:t>
            </a:r>
            <a:r>
              <a:rPr lang="en-US" sz="2000" dirty="0" smtClean="0">
                <a:sym typeface="Symbol"/>
              </a:rPr>
              <a:t>&amp; </a:t>
            </a:r>
            <a:r>
              <a:rPr lang="en-US" sz="2000" dirty="0" smtClean="0"/>
              <a:t>¬</a:t>
            </a:r>
            <a:r>
              <a:rPr lang="en-US" sz="2000" dirty="0" smtClean="0">
                <a:sym typeface="Symbol"/>
              </a:rPr>
              <a:t>B &amp; </a:t>
            </a:r>
            <a:r>
              <a:rPr lang="en-US" sz="2000" dirty="0" smtClean="0"/>
              <a:t>¬</a:t>
            </a:r>
            <a:r>
              <a:rPr lang="en-US" sz="2000" dirty="0" smtClean="0">
                <a:sym typeface="Symbol"/>
              </a:rPr>
              <a:t>B &amp; (C  D) = </a:t>
            </a:r>
            <a:r>
              <a:rPr lang="en-US" sz="2000" dirty="0" smtClean="0"/>
              <a:t>¬A </a:t>
            </a:r>
            <a:r>
              <a:rPr lang="en-US" sz="2000" dirty="0" smtClean="0">
                <a:sym typeface="Symbol"/>
              </a:rPr>
              <a:t>&amp; </a:t>
            </a:r>
            <a:r>
              <a:rPr lang="en-US" sz="2000" dirty="0" smtClean="0"/>
              <a:t>¬</a:t>
            </a:r>
            <a:r>
              <a:rPr lang="en-US" sz="2000" dirty="0" smtClean="0">
                <a:sym typeface="Symbol"/>
              </a:rPr>
              <a:t>B &amp; (C  D) = </a:t>
            </a:r>
            <a:r>
              <a:rPr lang="en-US" sz="2000" dirty="0" smtClean="0"/>
              <a:t>¬(A </a:t>
            </a:r>
            <a:r>
              <a:rPr lang="en-US" sz="2000" dirty="0" smtClean="0">
                <a:sym typeface="Symbol"/>
              </a:rPr>
              <a:t> B) &amp; (C  D)      </a:t>
            </a:r>
            <a:endParaRPr lang="ru-RU" sz="2000" dirty="0"/>
          </a:p>
        </p:txBody>
      </p:sp>
      <p:cxnSp>
        <p:nvCxnSpPr>
          <p:cNvPr id="50" name="Прямая соединительная линия 49"/>
          <p:cNvCxnSpPr>
            <a:endCxn id="56" idx="1"/>
          </p:cNvCxnSpPr>
          <p:nvPr/>
        </p:nvCxnSpPr>
        <p:spPr>
          <a:xfrm>
            <a:off x="2125629" y="5236393"/>
            <a:ext cx="730260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1030239" y="4104490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1030239" y="4506133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B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1687473" y="4141003"/>
            <a:ext cx="474669" cy="766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>
                <a:sym typeface="Symbol"/>
              </a:rPr>
              <a:t></a:t>
            </a:r>
            <a:endParaRPr lang="ru-RU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1504908" y="5199880"/>
            <a:ext cx="219078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855889" y="4761724"/>
            <a:ext cx="474669" cy="949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>
                <a:sym typeface="Symbol"/>
              </a:rPr>
              <a:t>&amp;</a:t>
            </a:r>
            <a:endParaRPr lang="ru-RU" dirty="0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3330558" y="5236393"/>
            <a:ext cx="876312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>
            <a:stCxn id="64" idx="3"/>
          </p:cNvCxnSpPr>
          <p:nvPr/>
        </p:nvCxnSpPr>
        <p:spPr>
          <a:xfrm flipV="1">
            <a:off x="2162142" y="5491984"/>
            <a:ext cx="693747" cy="488724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1268368" y="4961751"/>
            <a:ext cx="474669" cy="1588"/>
          </a:xfrm>
          <a:prstGeom prst="line">
            <a:avLst/>
          </a:prstGeom>
          <a:ln w="28575">
            <a:headEnd type="oval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723986" y="4980802"/>
            <a:ext cx="401643" cy="5111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lang="ru-RU" dirty="0"/>
          </a:p>
        </p:txBody>
      </p:sp>
      <p:sp>
        <p:nvSpPr>
          <p:cNvPr id="61" name="Овал 60"/>
          <p:cNvSpPr/>
          <p:nvPr/>
        </p:nvSpPr>
        <p:spPr>
          <a:xfrm>
            <a:off x="2054655" y="5163367"/>
            <a:ext cx="144000" cy="144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1322343" y="4287055"/>
            <a:ext cx="365130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1043608" y="5560808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C</a:t>
            </a:r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1687473" y="5597321"/>
            <a:ext cx="474669" cy="766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>
                <a:sym typeface="Symbol"/>
              </a:rPr>
              <a:t></a:t>
            </a:r>
            <a:endParaRPr lang="ru-RU" dirty="0"/>
          </a:p>
        </p:txBody>
      </p:sp>
      <p:cxnSp>
        <p:nvCxnSpPr>
          <p:cNvPr id="66" name="Соединительная линия уступом 65"/>
          <p:cNvCxnSpPr>
            <a:stCxn id="54" idx="3"/>
          </p:cNvCxnSpPr>
          <p:nvPr/>
        </p:nvCxnSpPr>
        <p:spPr>
          <a:xfrm>
            <a:off x="2162142" y="4524390"/>
            <a:ext cx="693747" cy="456412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2089116" y="4437112"/>
            <a:ext cx="144000" cy="144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3330558" y="4853007"/>
            <a:ext cx="1285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F(A, B, C, D)</a:t>
            </a:r>
            <a:endParaRPr lang="ru-RU" dirty="0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1322343" y="4725211"/>
            <a:ext cx="365130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1043608" y="5998964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D</a:t>
            </a:r>
            <a:endParaRPr lang="ru-RU" dirty="0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1322343" y="5743373"/>
            <a:ext cx="365130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1322343" y="6181529"/>
            <a:ext cx="365130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4973643" y="4232286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4973643" y="4633929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B</a:t>
            </a:r>
            <a:endParaRPr lang="ru-RU" dirty="0"/>
          </a:p>
        </p:txBody>
      </p:sp>
      <p:sp>
        <p:nvSpPr>
          <p:cNvPr id="84" name="TextBox 83"/>
          <p:cNvSpPr txBox="1"/>
          <p:nvPr/>
        </p:nvSpPr>
        <p:spPr>
          <a:xfrm>
            <a:off x="5630877" y="4268799"/>
            <a:ext cx="474669" cy="766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>
                <a:sym typeface="Symbol"/>
              </a:rPr>
              <a:t></a:t>
            </a:r>
            <a:endParaRPr lang="ru-RU" dirty="0"/>
          </a:p>
        </p:txBody>
      </p:sp>
      <p:sp>
        <p:nvSpPr>
          <p:cNvPr id="86" name="TextBox 85"/>
          <p:cNvSpPr txBox="1"/>
          <p:nvPr/>
        </p:nvSpPr>
        <p:spPr>
          <a:xfrm>
            <a:off x="6799293" y="4743468"/>
            <a:ext cx="474669" cy="949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>
                <a:sym typeface="Symbol"/>
              </a:rPr>
              <a:t>&amp;</a:t>
            </a:r>
            <a:endParaRPr lang="ru-RU" dirty="0"/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7273962" y="5218137"/>
            <a:ext cx="876312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Соединительная линия уступом 87"/>
          <p:cNvCxnSpPr>
            <a:stCxn id="94" idx="3"/>
          </p:cNvCxnSpPr>
          <p:nvPr/>
        </p:nvCxnSpPr>
        <p:spPr>
          <a:xfrm flipV="1">
            <a:off x="6105546" y="5400702"/>
            <a:ext cx="693747" cy="310361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5265747" y="4414851"/>
            <a:ext cx="365130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4968044" y="5291163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C</a:t>
            </a:r>
            <a:endParaRPr lang="ru-RU" dirty="0"/>
          </a:p>
        </p:txBody>
      </p:sp>
      <p:sp>
        <p:nvSpPr>
          <p:cNvPr id="94" name="TextBox 93"/>
          <p:cNvSpPr txBox="1"/>
          <p:nvPr/>
        </p:nvSpPr>
        <p:spPr>
          <a:xfrm>
            <a:off x="5630877" y="5327676"/>
            <a:ext cx="474669" cy="766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>
                <a:sym typeface="Symbol"/>
              </a:rPr>
              <a:t></a:t>
            </a:r>
            <a:endParaRPr lang="ru-RU" dirty="0"/>
          </a:p>
        </p:txBody>
      </p:sp>
      <p:cxnSp>
        <p:nvCxnSpPr>
          <p:cNvPr id="95" name="Соединительная линия уступом 94"/>
          <p:cNvCxnSpPr>
            <a:stCxn id="84" idx="3"/>
          </p:cNvCxnSpPr>
          <p:nvPr/>
        </p:nvCxnSpPr>
        <p:spPr>
          <a:xfrm>
            <a:off x="6105546" y="4652186"/>
            <a:ext cx="693747" cy="383386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Овал 95"/>
          <p:cNvSpPr/>
          <p:nvPr/>
        </p:nvSpPr>
        <p:spPr>
          <a:xfrm>
            <a:off x="6032520" y="4560903"/>
            <a:ext cx="144000" cy="144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7273962" y="4834751"/>
            <a:ext cx="1285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F(A, B, C, D)</a:t>
            </a:r>
            <a:endParaRPr lang="ru-RU" dirty="0"/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>
            <a:off x="5265747" y="4853007"/>
            <a:ext cx="365130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4968044" y="5729319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D</a:t>
            </a:r>
            <a:endParaRPr lang="ru-RU" dirty="0"/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5265747" y="5473728"/>
            <a:ext cx="365130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5265747" y="5911884"/>
            <a:ext cx="365130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Прямоугольник 111"/>
          <p:cNvSpPr/>
          <p:nvPr/>
        </p:nvSpPr>
        <p:spPr>
          <a:xfrm>
            <a:off x="3768714" y="112868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1</a:t>
            </a:r>
            <a:endParaRPr lang="ru-RU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4645026" y="127473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1</a:t>
            </a:r>
            <a:endParaRPr lang="ru-RU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4681539" y="277176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0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3779912" y="220486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</a:t>
            </a:r>
            <a:r>
              <a:rPr lang="en-US" dirty="0" smtClean="0"/>
              <a:t>HTTP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1540" y="105273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ru-RU" dirty="0" smtClean="0"/>
              <a:t>Назначение запроса. Чувствительны к регистру символов.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1540" y="1628800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 </a:t>
            </a:r>
            <a:r>
              <a:rPr lang="en-US" dirty="0" smtClean="0"/>
              <a:t>HTTP-</a:t>
            </a:r>
            <a:r>
              <a:rPr lang="ru-RU" dirty="0" smtClean="0"/>
              <a:t>серверы</a:t>
            </a:r>
            <a:r>
              <a:rPr lang="en-US" dirty="0" smtClean="0"/>
              <a:t> </a:t>
            </a:r>
            <a:r>
              <a:rPr lang="ru-RU" dirty="0" smtClean="0"/>
              <a:t>должны поддерживать как минимум два метода:</a:t>
            </a:r>
          </a:p>
          <a:p>
            <a:pPr indent="355600"/>
            <a:r>
              <a:rPr lang="en-US" b="1" dirty="0" smtClean="0"/>
              <a:t>HEAD</a:t>
            </a:r>
            <a:r>
              <a:rPr lang="en-US" dirty="0" smtClean="0"/>
              <a:t> – </a:t>
            </a:r>
            <a:r>
              <a:rPr lang="ru-RU" dirty="0" smtClean="0"/>
              <a:t>запрос сведений о файле без отправки содержимого</a:t>
            </a:r>
            <a:endParaRPr lang="en-US" dirty="0" smtClean="0"/>
          </a:p>
          <a:p>
            <a:pPr indent="355600"/>
            <a:r>
              <a:rPr lang="en-US" b="1" dirty="0" smtClean="0"/>
              <a:t>GET</a:t>
            </a:r>
            <a:r>
              <a:rPr lang="en-US" dirty="0" smtClean="0"/>
              <a:t> – </a:t>
            </a:r>
            <a:r>
              <a:rPr lang="ru-RU" dirty="0" smtClean="0"/>
              <a:t>запрос на отправку файла с сервера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31540" y="2744924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Другие методы:</a:t>
            </a:r>
          </a:p>
          <a:p>
            <a:pPr indent="355600"/>
            <a:r>
              <a:rPr lang="en-US" b="1" dirty="0" smtClean="0"/>
              <a:t>OPTIONS </a:t>
            </a:r>
            <a:r>
              <a:rPr lang="ru-RU" dirty="0" smtClean="0"/>
              <a:t>– узнать возможности сервера (вместо </a:t>
            </a:r>
            <a:r>
              <a:rPr lang="en-US" dirty="0" smtClean="0"/>
              <a:t>URI </a:t>
            </a:r>
            <a:r>
              <a:rPr lang="ru-RU" dirty="0" smtClean="0"/>
              <a:t>пишется </a:t>
            </a:r>
            <a:r>
              <a:rPr lang="en-US" dirty="0" smtClean="0"/>
              <a:t>*</a:t>
            </a:r>
            <a:r>
              <a:rPr lang="ru-RU" dirty="0" smtClean="0"/>
              <a:t>)</a:t>
            </a:r>
            <a:endParaRPr lang="en-US" dirty="0" smtClean="0"/>
          </a:p>
          <a:p>
            <a:pPr indent="355600" algn="ctr"/>
            <a:r>
              <a:rPr lang="it-IT" dirty="0" smtClean="0">
                <a:latin typeface="Courier New" pitchFamily="49" charset="0"/>
                <a:cs typeface="Courier New" pitchFamily="49" charset="0"/>
              </a:rPr>
              <a:t>OPTIONS * HTTP/1.1</a:t>
            </a:r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pPr indent="355600"/>
            <a:r>
              <a:rPr lang="en-US" b="1" dirty="0" smtClean="0"/>
              <a:t>POST </a:t>
            </a:r>
            <a:r>
              <a:rPr lang="en-US" dirty="0" smtClean="0"/>
              <a:t>– </a:t>
            </a:r>
            <a:r>
              <a:rPr lang="ru-RU" dirty="0" smtClean="0"/>
              <a:t>передача пользовательских данных на сервер (комментарии в </a:t>
            </a:r>
            <a:r>
              <a:rPr lang="ru-RU" dirty="0" err="1" smtClean="0"/>
              <a:t>блогах</a:t>
            </a:r>
            <a:r>
              <a:rPr lang="ru-RU" dirty="0" smtClean="0"/>
              <a:t>, сообщения на форумах и т.д.)</a:t>
            </a:r>
            <a:endParaRPr lang="en-US" dirty="0" smtClean="0"/>
          </a:p>
          <a:p>
            <a:pPr indent="355600"/>
            <a:r>
              <a:rPr lang="en-US" b="1" dirty="0" smtClean="0"/>
              <a:t>PUT </a:t>
            </a:r>
            <a:r>
              <a:rPr lang="en-US" dirty="0" smtClean="0"/>
              <a:t>– </a:t>
            </a:r>
            <a:r>
              <a:rPr lang="ru-RU" dirty="0" smtClean="0"/>
              <a:t>загрузка файлов с клиента на сервер</a:t>
            </a:r>
          </a:p>
          <a:p>
            <a:pPr indent="355600"/>
            <a:r>
              <a:rPr lang="en-US" b="1" dirty="0" smtClean="0"/>
              <a:t>PATCH</a:t>
            </a:r>
            <a:r>
              <a:rPr lang="en-US" dirty="0" smtClean="0"/>
              <a:t> – </a:t>
            </a:r>
            <a:r>
              <a:rPr lang="ru-RU" dirty="0" smtClean="0"/>
              <a:t>обновление уже существующего файла без полной его передачи</a:t>
            </a:r>
          </a:p>
          <a:p>
            <a:pPr indent="355600"/>
            <a:r>
              <a:rPr lang="en-US" b="1" dirty="0" smtClean="0"/>
              <a:t>DELETE </a:t>
            </a:r>
            <a:r>
              <a:rPr lang="en-US" dirty="0" smtClean="0"/>
              <a:t>– </a:t>
            </a:r>
            <a:r>
              <a:rPr lang="ru-RU" dirty="0" smtClean="0"/>
              <a:t>удаление ресурса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31540" y="536392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Можно использовать собственные методы в виде любой последовательности символов, кроме управляющих и разделителей. </a:t>
            </a:r>
            <a:endParaRPr lang="ru-RU" dirty="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9014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Сложение по модулю 2</a:t>
            </a:r>
            <a:br>
              <a:rPr lang="ru-RU" dirty="0" smtClean="0"/>
            </a:br>
            <a:r>
              <a:rPr lang="ru-RU" dirty="0" smtClean="0"/>
              <a:t>(исключающее ИЛИ, неравенство, </a:t>
            </a:r>
            <a:r>
              <a:rPr lang="en-US" dirty="0" smtClean="0"/>
              <a:t>XOR)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130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2083" y="982629"/>
            <a:ext cx="7923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Бинарная операция: </a:t>
            </a:r>
            <a:r>
              <a:rPr lang="en-US" sz="2000" dirty="0" smtClean="0"/>
              <a:t>A </a:t>
            </a:r>
            <a:r>
              <a:rPr lang="en-US" sz="2000" dirty="0" smtClean="0">
                <a:sym typeface="Symbol"/>
              </a:rPr>
              <a:t> B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11660" y="1493811"/>
          <a:ext cx="5400600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20"/>
                <a:gridCol w="864096"/>
                <a:gridCol w="1296144"/>
                <a:gridCol w="900100"/>
                <a:gridCol w="1260140"/>
              </a:tblGrid>
              <a:tr h="31500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A </a:t>
                      </a:r>
                      <a:r>
                        <a:rPr lang="en-US" sz="2000" b="1" dirty="0" smtClean="0">
                          <a:sym typeface="Symbol"/>
                        </a:rPr>
                        <a:t> B</a:t>
                      </a:r>
                      <a:endParaRPr lang="ru-RU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A </a:t>
                      </a:r>
                      <a:r>
                        <a:rPr lang="en-US" sz="2000" b="1" dirty="0" smtClean="0">
                          <a:sym typeface="Symbol" pitchFamily="18" charset="2"/>
                        </a:rPr>
                        <a:t> B</a:t>
                      </a:r>
                      <a:endParaRPr lang="ru-RU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ym typeface="Wingdings 2" pitchFamily="18" charset="2"/>
                        </a:rPr>
                        <a:t>¬(A &amp; B</a:t>
                      </a:r>
                      <a:r>
                        <a:rPr lang="ru-RU" sz="2000" b="1" dirty="0" smtClean="0">
                          <a:sym typeface="Wingdings 2" pitchFamily="18" charset="2"/>
                        </a:rPr>
                        <a:t>)</a:t>
                      </a:r>
                      <a:endParaRPr lang="ru-RU" sz="2000" b="1" dirty="0" smtClean="0"/>
                    </a:p>
                  </a:txBody>
                  <a:tcPr/>
                </a:tc>
              </a:tr>
              <a:tr h="3291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  <a:tr h="3291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  <a:tr h="3291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  <a:tr h="3291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8596" y="3686124"/>
            <a:ext cx="7923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Логическая схема: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38454" y="3978228"/>
            <a:ext cx="2898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A </a:t>
            </a:r>
            <a:r>
              <a:rPr lang="en-US" sz="2000" dirty="0" smtClean="0">
                <a:sym typeface="Symbol"/>
              </a:rPr>
              <a:t> B</a:t>
            </a:r>
            <a:r>
              <a:rPr lang="ru-RU" sz="2000" dirty="0" smtClean="0">
                <a:sym typeface="Symbol"/>
              </a:rPr>
              <a:t> = </a:t>
            </a:r>
            <a:r>
              <a:rPr lang="en-US" sz="2000" dirty="0" smtClean="0"/>
              <a:t>(A </a:t>
            </a:r>
            <a:r>
              <a:rPr lang="en-US" sz="2000" dirty="0" smtClean="0">
                <a:sym typeface="Symbol" pitchFamily="18" charset="2"/>
              </a:rPr>
              <a:t> B) </a:t>
            </a:r>
            <a:r>
              <a:rPr lang="en-US" sz="2000" dirty="0" smtClean="0">
                <a:sym typeface="Wingdings 2" pitchFamily="18" charset="2"/>
              </a:rPr>
              <a:t>&amp; ¬(A &amp; B</a:t>
            </a:r>
            <a:r>
              <a:rPr lang="ru-RU" sz="2000" dirty="0" smtClean="0">
                <a:sym typeface="Wingdings 2" pitchFamily="18" charset="2"/>
              </a:rPr>
              <a:t>)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695688" y="5565010"/>
            <a:ext cx="620721" cy="766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>
                <a:sym typeface="Symbol"/>
              </a:rPr>
              <a:t>&amp;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74967" y="4725211"/>
            <a:ext cx="620721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074967" y="5126854"/>
            <a:ext cx="620721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4243383" y="5857114"/>
            <a:ext cx="144000" cy="144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771800" y="4509120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71800" y="4977172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B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695688" y="4542646"/>
            <a:ext cx="620721" cy="766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>
                <a:sym typeface="Symbol"/>
              </a:rPr>
              <a:t></a:t>
            </a:r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330558" y="6149218"/>
            <a:ext cx="365130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476610" y="5782500"/>
            <a:ext cx="219078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83182" y="4980802"/>
            <a:ext cx="620721" cy="766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>
                <a:sym typeface="Symbol"/>
              </a:rPr>
              <a:t>&amp;</a:t>
            </a:r>
            <a:endParaRPr lang="ru-RU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703903" y="5345932"/>
            <a:ext cx="620721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5740416" y="4944289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ym typeface="Symbol"/>
              </a:rPr>
              <a:t> B</a:t>
            </a:r>
            <a:endParaRPr lang="ru-RU" dirty="0"/>
          </a:p>
        </p:txBody>
      </p:sp>
      <p:cxnSp>
        <p:nvCxnSpPr>
          <p:cNvPr id="32" name="Соединительная линия уступом 31"/>
          <p:cNvCxnSpPr>
            <a:stCxn id="20" idx="3"/>
          </p:cNvCxnSpPr>
          <p:nvPr/>
        </p:nvCxnSpPr>
        <p:spPr>
          <a:xfrm>
            <a:off x="4316409" y="4926033"/>
            <a:ext cx="766773" cy="237334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>
            <a:stCxn id="12" idx="6"/>
          </p:cNvCxnSpPr>
          <p:nvPr/>
        </p:nvCxnSpPr>
        <p:spPr>
          <a:xfrm flipV="1">
            <a:off x="4387383" y="5528497"/>
            <a:ext cx="695799" cy="400617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2619348" y="5436420"/>
            <a:ext cx="1424007" cy="1588"/>
          </a:xfrm>
          <a:prstGeom prst="line">
            <a:avLst/>
          </a:prstGeom>
          <a:ln w="28575">
            <a:headEnd type="oval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3148787" y="5454677"/>
            <a:ext cx="657234" cy="1588"/>
          </a:xfrm>
          <a:prstGeom prst="line">
            <a:avLst/>
          </a:prstGeom>
          <a:ln w="28575">
            <a:headEnd type="oval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Эквивалентность (равенство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131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2083" y="727038"/>
            <a:ext cx="7923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Бинарная операция: </a:t>
            </a:r>
            <a:r>
              <a:rPr lang="en-US" sz="2000" dirty="0" smtClean="0"/>
              <a:t>A </a:t>
            </a:r>
            <a:r>
              <a:rPr lang="en-US" sz="2000" dirty="0" smtClean="0">
                <a:sym typeface="Symbol"/>
              </a:rPr>
              <a:t> B</a:t>
            </a:r>
            <a:r>
              <a:rPr lang="ru-RU" sz="2000" dirty="0" smtClean="0">
                <a:sym typeface="Symbol"/>
              </a:rPr>
              <a:t>, </a:t>
            </a:r>
            <a:r>
              <a:rPr lang="en-US" sz="2000" dirty="0" smtClean="0"/>
              <a:t>A </a:t>
            </a:r>
            <a:r>
              <a:rPr lang="en-US" sz="2000" dirty="0" smtClean="0">
                <a:sym typeface="Symbol"/>
              </a:rPr>
              <a:t> B</a:t>
            </a:r>
            <a:endParaRPr lang="ru-RU" sz="2000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147993" y="1238220"/>
          <a:ext cx="2628936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312"/>
                <a:gridCol w="876312"/>
                <a:gridCol w="8763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A </a:t>
                      </a:r>
                      <a:r>
                        <a:rPr lang="en-US" sz="2000" dirty="0" smtClean="0">
                          <a:sym typeface="Symbol"/>
                        </a:rPr>
                        <a:t></a:t>
                      </a:r>
                      <a:r>
                        <a:rPr lang="en-US" sz="2000" b="1" dirty="0" smtClean="0">
                          <a:sym typeface="Symbol"/>
                        </a:rPr>
                        <a:t> B</a:t>
                      </a:r>
                      <a:endParaRPr lang="ru-RU" sz="20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8596" y="3538539"/>
            <a:ext cx="7923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Логическая схема: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825044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A </a:t>
            </a:r>
            <a:r>
              <a:rPr lang="en-US" sz="2000" dirty="0" smtClean="0">
                <a:sym typeface="Symbol"/>
              </a:rPr>
              <a:t> B</a:t>
            </a:r>
            <a:r>
              <a:rPr lang="ru-RU" sz="2000" dirty="0" smtClean="0">
                <a:sym typeface="Symbol"/>
              </a:rPr>
              <a:t> =</a:t>
            </a:r>
            <a:r>
              <a:rPr lang="en-US" sz="2000" dirty="0" smtClean="0">
                <a:sym typeface="Wingdings 2" pitchFamily="18" charset="2"/>
              </a:rPr>
              <a:t> ¬</a:t>
            </a:r>
            <a:r>
              <a:rPr lang="ru-RU" sz="2000" dirty="0" smtClean="0">
                <a:sym typeface="Symbol"/>
              </a:rPr>
              <a:t>(</a:t>
            </a:r>
            <a:r>
              <a:rPr lang="en-US" sz="2000" dirty="0" smtClean="0"/>
              <a:t>A </a:t>
            </a:r>
            <a:r>
              <a:rPr lang="en-US" sz="2000" dirty="0" smtClean="0">
                <a:sym typeface="Symbol"/>
              </a:rPr>
              <a:t></a:t>
            </a:r>
            <a:r>
              <a:rPr lang="en-US" sz="2000" dirty="0" smtClean="0">
                <a:sym typeface="Symbol" pitchFamily="18" charset="2"/>
              </a:rPr>
              <a:t> B) </a:t>
            </a:r>
            <a:r>
              <a:rPr lang="ru-RU" sz="2000" dirty="0" smtClean="0">
                <a:sym typeface="Symbol"/>
              </a:rPr>
              <a:t>= </a:t>
            </a:r>
            <a:r>
              <a:rPr lang="en-US" sz="2000" dirty="0" smtClean="0">
                <a:sym typeface="Wingdings 2" pitchFamily="18" charset="2"/>
              </a:rPr>
              <a:t>¬</a:t>
            </a:r>
            <a:r>
              <a:rPr lang="ru-RU" sz="2000" dirty="0" smtClean="0">
                <a:sym typeface="Symbol"/>
              </a:rPr>
              <a:t>(</a:t>
            </a:r>
            <a:r>
              <a:rPr lang="en-US" sz="2000" dirty="0" smtClean="0"/>
              <a:t>(A </a:t>
            </a:r>
            <a:r>
              <a:rPr lang="en-US" sz="2000" dirty="0" smtClean="0">
                <a:sym typeface="Symbol" pitchFamily="18" charset="2"/>
              </a:rPr>
              <a:t> B) </a:t>
            </a:r>
            <a:r>
              <a:rPr lang="en-US" sz="2000" dirty="0" smtClean="0">
                <a:sym typeface="Wingdings 2" pitchFamily="18" charset="2"/>
              </a:rPr>
              <a:t>&amp; ¬(A &amp; B</a:t>
            </a:r>
            <a:r>
              <a:rPr lang="ru-RU" sz="2000" dirty="0" smtClean="0">
                <a:sym typeface="Wingdings 2" pitchFamily="18" charset="2"/>
              </a:rPr>
              <a:t>)) = </a:t>
            </a:r>
            <a:r>
              <a:rPr lang="en-US" sz="2000" dirty="0" smtClean="0">
                <a:sym typeface="Wingdings 2" pitchFamily="18" charset="2"/>
              </a:rPr>
              <a:t>¬</a:t>
            </a:r>
            <a:r>
              <a:rPr lang="en-US" sz="2000" dirty="0" smtClean="0"/>
              <a:t>(A </a:t>
            </a:r>
            <a:r>
              <a:rPr lang="en-US" sz="2000" dirty="0" smtClean="0">
                <a:sym typeface="Symbol" pitchFamily="18" charset="2"/>
              </a:rPr>
              <a:t> B) </a:t>
            </a:r>
            <a:r>
              <a:rPr lang="en-US" sz="2000" dirty="0" smtClean="0">
                <a:sym typeface="Wingdings 2" pitchFamily="18" charset="2"/>
              </a:rPr>
              <a:t> (A &amp; B</a:t>
            </a:r>
            <a:r>
              <a:rPr lang="ru-RU" sz="2000" dirty="0" smtClean="0">
                <a:sym typeface="Wingdings 2" pitchFamily="18" charset="2"/>
              </a:rPr>
              <a:t>) 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723986" y="5583267"/>
            <a:ext cx="620721" cy="766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>
                <a:sym typeface="Symbol"/>
              </a:rPr>
              <a:t>&amp;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03265" y="4743468"/>
            <a:ext cx="620721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103265" y="5145111"/>
            <a:ext cx="620721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2271681" y="5875371"/>
            <a:ext cx="144000" cy="144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57213" y="4378338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57213" y="5181624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B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723986" y="4560903"/>
            <a:ext cx="620721" cy="766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>
                <a:sym typeface="Symbol"/>
              </a:rPr>
              <a:t></a:t>
            </a:r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358856" y="6167475"/>
            <a:ext cx="365130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504908" y="5800757"/>
            <a:ext cx="219078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11480" y="4999059"/>
            <a:ext cx="620721" cy="766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>
                <a:sym typeface="Symbol"/>
              </a:rPr>
              <a:t>&amp;</a:t>
            </a:r>
            <a:endParaRPr lang="ru-RU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732201" y="5364189"/>
            <a:ext cx="620721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768714" y="4962546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ym typeface="Symbol"/>
              </a:rPr>
              <a:t> B</a:t>
            </a:r>
            <a:endParaRPr lang="ru-RU" dirty="0"/>
          </a:p>
        </p:txBody>
      </p:sp>
      <p:cxnSp>
        <p:nvCxnSpPr>
          <p:cNvPr id="32" name="Соединительная линия уступом 31"/>
          <p:cNvCxnSpPr>
            <a:stCxn id="20" idx="3"/>
          </p:cNvCxnSpPr>
          <p:nvPr/>
        </p:nvCxnSpPr>
        <p:spPr>
          <a:xfrm>
            <a:off x="2344707" y="4944290"/>
            <a:ext cx="766773" cy="237334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>
            <a:stCxn id="12" idx="6"/>
          </p:cNvCxnSpPr>
          <p:nvPr/>
        </p:nvCxnSpPr>
        <p:spPr>
          <a:xfrm flipV="1">
            <a:off x="2415681" y="5546754"/>
            <a:ext cx="695799" cy="400617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647646" y="5454677"/>
            <a:ext cx="1424007" cy="1588"/>
          </a:xfrm>
          <a:prstGeom prst="line">
            <a:avLst/>
          </a:prstGeom>
          <a:ln w="28575">
            <a:headEnd type="oval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1177085" y="5472934"/>
            <a:ext cx="657234" cy="1588"/>
          </a:xfrm>
          <a:prstGeom prst="line">
            <a:avLst/>
          </a:prstGeom>
          <a:ln w="28575">
            <a:headEnd type="oval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3659175" y="5293215"/>
            <a:ext cx="144000" cy="144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5740416" y="5583267"/>
            <a:ext cx="620721" cy="766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>
                <a:sym typeface="Symbol"/>
              </a:rPr>
              <a:t>&amp;</a:t>
            </a:r>
            <a:endParaRPr lang="ru-RU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119695" y="4743468"/>
            <a:ext cx="620721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119695" y="5145111"/>
            <a:ext cx="620721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4973643" y="4378338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973643" y="5181624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B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5740416" y="4560903"/>
            <a:ext cx="620721" cy="766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>
                <a:sym typeface="Symbol"/>
              </a:rPr>
              <a:t></a:t>
            </a:r>
            <a:endParaRPr lang="ru-RU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5375286" y="6167475"/>
            <a:ext cx="365130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521338" y="5800757"/>
            <a:ext cx="219078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127910" y="4999059"/>
            <a:ext cx="620721" cy="766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>
                <a:sym typeface="Symbol"/>
              </a:rPr>
              <a:t></a:t>
            </a:r>
            <a:endParaRPr lang="ru-RU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7748631" y="5364189"/>
            <a:ext cx="620721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7785144" y="4962546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ym typeface="Symbol"/>
              </a:rPr>
              <a:t> B</a:t>
            </a:r>
            <a:endParaRPr lang="ru-RU" dirty="0"/>
          </a:p>
        </p:txBody>
      </p:sp>
      <p:cxnSp>
        <p:nvCxnSpPr>
          <p:cNvPr id="44" name="Соединительная линия уступом 43"/>
          <p:cNvCxnSpPr>
            <a:stCxn id="36" idx="3"/>
          </p:cNvCxnSpPr>
          <p:nvPr/>
        </p:nvCxnSpPr>
        <p:spPr>
          <a:xfrm>
            <a:off x="6361137" y="4944290"/>
            <a:ext cx="766773" cy="237334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>
            <a:stCxn id="25" idx="3"/>
          </p:cNvCxnSpPr>
          <p:nvPr/>
        </p:nvCxnSpPr>
        <p:spPr>
          <a:xfrm flipV="1">
            <a:off x="6361137" y="5583267"/>
            <a:ext cx="766773" cy="383387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4664076" y="5454677"/>
            <a:ext cx="1424007" cy="1588"/>
          </a:xfrm>
          <a:prstGeom prst="line">
            <a:avLst/>
          </a:prstGeom>
          <a:ln w="28575">
            <a:headEnd type="oval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5193515" y="5472934"/>
            <a:ext cx="657234" cy="1588"/>
          </a:xfrm>
          <a:prstGeom prst="line">
            <a:avLst/>
          </a:prstGeom>
          <a:ln w="28575">
            <a:headEnd type="oval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6288111" y="4853007"/>
            <a:ext cx="144000" cy="144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Сдвиг (перенос</a:t>
            </a:r>
            <a:r>
              <a:rPr lang="en-US" dirty="0" smtClean="0"/>
              <a:t>, shift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132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8596" y="763551"/>
            <a:ext cx="7923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Логический сдвиг влево: </a:t>
            </a:r>
            <a:r>
              <a:rPr lang="en-US" sz="2000" dirty="0" smtClean="0"/>
              <a:t>A </a:t>
            </a:r>
            <a:r>
              <a:rPr lang="en-US" sz="2000" b="1" dirty="0" err="1" smtClean="0"/>
              <a:t>shl</a:t>
            </a:r>
            <a:r>
              <a:rPr lang="en-US" sz="2000" dirty="0" smtClean="0"/>
              <a:t> n, A &lt;&lt; n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28596" y="2187558"/>
            <a:ext cx="7923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Логический сдвиг вправо:</a:t>
            </a:r>
            <a:r>
              <a:rPr lang="en-US" sz="2000" dirty="0" smtClean="0"/>
              <a:t> A </a:t>
            </a:r>
            <a:r>
              <a:rPr lang="en-US" sz="2000" b="1" dirty="0" err="1" smtClean="0"/>
              <a:t>shr</a:t>
            </a:r>
            <a:r>
              <a:rPr lang="en-US" sz="2000" dirty="0" smtClean="0"/>
              <a:t> n, A &gt;&gt; n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81250" y="1214435"/>
          <a:ext cx="224471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589"/>
                <a:gridCol w="280589"/>
                <a:gridCol w="280589"/>
                <a:gridCol w="280589"/>
                <a:gridCol w="280589"/>
                <a:gridCol w="280589"/>
                <a:gridCol w="280589"/>
                <a:gridCol w="2805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225964" y="1201707"/>
            <a:ext cx="75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&lt;&lt; 3 =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919711" y="1201707"/>
          <a:ext cx="224471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589"/>
                <a:gridCol w="280589"/>
                <a:gridCol w="280589"/>
                <a:gridCol w="280589"/>
                <a:gridCol w="280589"/>
                <a:gridCol w="276653"/>
                <a:gridCol w="284525"/>
                <a:gridCol w="2805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963831" y="2655347"/>
          <a:ext cx="224471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589"/>
                <a:gridCol w="280589"/>
                <a:gridCol w="280589"/>
                <a:gridCol w="280589"/>
                <a:gridCol w="280589"/>
                <a:gridCol w="280589"/>
                <a:gridCol w="280589"/>
                <a:gridCol w="2805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208545" y="2642619"/>
            <a:ext cx="75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&gt;&gt; 2 =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902292" y="2642619"/>
          <a:ext cx="224471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589"/>
                <a:gridCol w="280589"/>
                <a:gridCol w="280589"/>
                <a:gridCol w="280589"/>
                <a:gridCol w="280589"/>
                <a:gridCol w="276653"/>
                <a:gridCol w="284525"/>
                <a:gridCol w="2805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787808" y="1712889"/>
            <a:ext cx="1590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 &lt;&lt; n = A * 2</a:t>
            </a:r>
            <a:r>
              <a:rPr lang="en-US" baseline="30000" dirty="0" smtClean="0"/>
              <a:t>n</a:t>
            </a:r>
            <a:endParaRPr lang="ru-RU" baseline="30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87808" y="3153801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 &gt;&gt; n = A / 2</a:t>
            </a:r>
            <a:r>
              <a:rPr lang="en-US" baseline="30000" dirty="0" smtClean="0"/>
              <a:t>n</a:t>
            </a:r>
            <a:endParaRPr lang="ru-RU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628596" y="3794130"/>
            <a:ext cx="7923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Циклический сдвиг влево: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28596" y="5218137"/>
            <a:ext cx="7923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Циклический сдвиг вправо:</a:t>
            </a:r>
            <a:endParaRPr lang="ru-RU" sz="20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981250" y="4245014"/>
          <a:ext cx="224471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589"/>
                <a:gridCol w="280589"/>
                <a:gridCol w="280589"/>
                <a:gridCol w="280589"/>
                <a:gridCol w="280589"/>
                <a:gridCol w="280589"/>
                <a:gridCol w="280589"/>
                <a:gridCol w="2805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225964" y="4232286"/>
            <a:ext cx="75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&lt;&lt; 3 =</a:t>
            </a:r>
            <a:endParaRPr lang="ru-RU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4919711" y="4232286"/>
          <a:ext cx="224471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589"/>
                <a:gridCol w="280589"/>
                <a:gridCol w="280589"/>
                <a:gridCol w="280589"/>
                <a:gridCol w="280589"/>
                <a:gridCol w="276653"/>
                <a:gridCol w="284525"/>
                <a:gridCol w="2805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963831" y="5685926"/>
          <a:ext cx="224471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589"/>
                <a:gridCol w="280589"/>
                <a:gridCol w="280589"/>
                <a:gridCol w="280589"/>
                <a:gridCol w="280589"/>
                <a:gridCol w="280589"/>
                <a:gridCol w="280589"/>
                <a:gridCol w="2805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0</a:t>
                      </a:r>
                      <a:endParaRPr lang="ru-RU" b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4208545" y="5673198"/>
            <a:ext cx="75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&gt;&gt; 2 =</a:t>
            </a:r>
            <a:endParaRPr lang="ru-RU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4902292" y="5673198"/>
          <a:ext cx="224471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589"/>
                <a:gridCol w="280589"/>
                <a:gridCol w="280589"/>
                <a:gridCol w="280589"/>
                <a:gridCol w="280589"/>
                <a:gridCol w="276653"/>
                <a:gridCol w="284525"/>
                <a:gridCol w="28058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Сложение и вычитание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133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5830" y="1055655"/>
          <a:ext cx="1874334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4669"/>
                <a:gridCol w="547695"/>
                <a:gridCol w="851970"/>
              </a:tblGrid>
              <a:tr h="35782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A </a:t>
                      </a:r>
                      <a:r>
                        <a:rPr lang="ru-RU" sz="2000" b="1" dirty="0" smtClean="0">
                          <a:sym typeface="Symbol"/>
                        </a:rPr>
                        <a:t>+</a:t>
                      </a:r>
                      <a:r>
                        <a:rPr lang="en-US" sz="2000" b="1" dirty="0" smtClean="0">
                          <a:sym typeface="Symbol"/>
                        </a:rPr>
                        <a:t> B</a:t>
                      </a:r>
                      <a:endParaRPr lang="ru-RU" sz="2000" b="1" dirty="0" smtClean="0"/>
                    </a:p>
                  </a:txBody>
                  <a:tcPr/>
                </a:tc>
              </a:tr>
              <a:tr h="3578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</a:tr>
              <a:tr h="3578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  <a:tr h="3578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  <a:tr h="3578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45026" y="1384272"/>
          <a:ext cx="3797349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24"/>
                <a:gridCol w="408945"/>
                <a:gridCol w="408945"/>
                <a:gridCol w="408945"/>
                <a:gridCol w="408945"/>
                <a:gridCol w="408945"/>
              </a:tblGrid>
              <a:tr h="356002">
                <a:tc>
                  <a:txBody>
                    <a:bodyPr/>
                    <a:lstStyle/>
                    <a:p>
                      <a:r>
                        <a:rPr lang="ru-RU" sz="1800" i="1" dirty="0" smtClean="0"/>
                        <a:t>Бит переноса</a:t>
                      </a:r>
                      <a:endParaRPr lang="ru-RU" sz="1800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6002">
                <a:tc rowSpan="2"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+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600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6002"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2083" y="654012"/>
            <a:ext cx="212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Сложение двух бит: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690525"/>
            <a:ext cx="2571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Сложение двух чисел</a:t>
            </a:r>
          </a:p>
          <a:p>
            <a:r>
              <a:rPr lang="ru-RU" dirty="0" smtClean="0"/>
              <a:t>с учетом бита переноса: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28595" y="3392487"/>
            <a:ext cx="7923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Вычитание = сложение с отрицательным числом.</a:t>
            </a:r>
          </a:p>
          <a:p>
            <a:r>
              <a:rPr lang="ru-RU" dirty="0" smtClean="0"/>
              <a:t>Отрицательные числа представляются через дополнительный код</a:t>
            </a:r>
            <a:r>
              <a:rPr lang="en-US" dirty="0" smtClean="0"/>
              <a:t> (</a:t>
            </a:r>
            <a:r>
              <a:rPr lang="ru-RU" dirty="0" smtClean="0"/>
              <a:t>первый бит – знак):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847674" y="4280913"/>
          <a:ext cx="3103605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845"/>
                <a:gridCol w="344845"/>
                <a:gridCol w="344845"/>
                <a:gridCol w="344845"/>
                <a:gridCol w="344845"/>
                <a:gridCol w="344845"/>
                <a:gridCol w="344845"/>
                <a:gridCol w="344845"/>
                <a:gridCol w="344845"/>
              </a:tblGrid>
              <a:tr h="356002">
                <a:tc>
                  <a:txBody>
                    <a:bodyPr/>
                    <a:lstStyle/>
                    <a:p>
                      <a:endParaRPr lang="ru-RU" sz="2000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6002">
                <a:tc rowSpan="2"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−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600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6002"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10156" y="4332327"/>
          <a:ext cx="3103605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845"/>
                <a:gridCol w="344845"/>
                <a:gridCol w="344845"/>
                <a:gridCol w="344845"/>
                <a:gridCol w="344845"/>
                <a:gridCol w="344845"/>
                <a:gridCol w="344845"/>
                <a:gridCol w="344845"/>
                <a:gridCol w="344845"/>
              </a:tblGrid>
              <a:tr h="356002">
                <a:tc>
                  <a:txBody>
                    <a:bodyPr/>
                    <a:lstStyle/>
                    <a:p>
                      <a:endParaRPr lang="ru-RU" sz="2000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6002">
                <a:tc rowSpan="2"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+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600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6002"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6002"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4355976" y="5013176"/>
            <a:ext cx="436120" cy="40164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Полусумматор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134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2083" y="613297"/>
            <a:ext cx="792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Сложение двух битов без учета бита переноса.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27272" y="1165194"/>
          <a:ext cx="4421551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9823"/>
                <a:gridCol w="888258"/>
                <a:gridCol w="1381735"/>
                <a:gridCol w="1381735"/>
              </a:tblGrid>
              <a:tr h="35782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Слагаемые</a:t>
                      </a:r>
                      <a:endParaRPr lang="ru-RU" sz="20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/>
                        <a:t>Перенос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/>
                        <a:t>Сумма</a:t>
                      </a:r>
                    </a:p>
                  </a:txBody>
                  <a:tcPr/>
                </a:tc>
              </a:tr>
              <a:tr h="35782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P = A </a:t>
                      </a:r>
                      <a:r>
                        <a:rPr lang="en-US" sz="2000" b="1" dirty="0" smtClean="0">
                          <a:sym typeface="Symbol"/>
                        </a:rPr>
                        <a:t>&amp; B</a:t>
                      </a:r>
                      <a:endParaRPr lang="ru-RU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S = A </a:t>
                      </a:r>
                      <a:r>
                        <a:rPr lang="en-US" sz="2000" dirty="0" smtClean="0">
                          <a:sym typeface="Symbol"/>
                        </a:rPr>
                        <a:t></a:t>
                      </a:r>
                      <a:r>
                        <a:rPr lang="en-US" sz="2000" b="1" dirty="0" smtClean="0">
                          <a:sym typeface="Symbol"/>
                        </a:rPr>
                        <a:t> B</a:t>
                      </a:r>
                      <a:endParaRPr lang="ru-RU" sz="2000" b="1" dirty="0" smtClean="0"/>
                    </a:p>
                  </a:txBody>
                  <a:tcPr/>
                </a:tc>
              </a:tr>
              <a:tr h="3578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</a:tr>
              <a:tr h="3578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  <a:tr h="3578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  <a:tr h="3578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62142" y="4962546"/>
            <a:ext cx="620721" cy="766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>
                <a:sym typeface="Symbol"/>
              </a:rPr>
              <a:t>&amp;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541421" y="4122747"/>
            <a:ext cx="620721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541421" y="4524390"/>
            <a:ext cx="620721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395369" y="3757617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95369" y="4560903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B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62142" y="3940182"/>
            <a:ext cx="620721" cy="766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>
                <a:sym typeface="Symbol"/>
              </a:rPr>
              <a:t>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797012" y="5546754"/>
            <a:ext cx="365130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943064" y="5180036"/>
            <a:ext cx="219078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97331" y="4122747"/>
            <a:ext cx="620721" cy="766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>
                <a:sym typeface="Symbol"/>
              </a:rPr>
              <a:t>&amp;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718052" y="4487877"/>
            <a:ext cx="401643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816407" y="408623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</a:t>
            </a:r>
            <a:endParaRPr lang="ru-RU" dirty="0"/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 flipV="1">
            <a:off x="3659175" y="4706957"/>
            <a:ext cx="438156" cy="255589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1085802" y="4833956"/>
            <a:ext cx="1424007" cy="1588"/>
          </a:xfrm>
          <a:prstGeom prst="line">
            <a:avLst/>
          </a:prstGeom>
          <a:ln w="28575">
            <a:headEnd type="oval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615241" y="4852213"/>
            <a:ext cx="657234" cy="1588"/>
          </a:xfrm>
          <a:prstGeom prst="line">
            <a:avLst/>
          </a:prstGeom>
          <a:ln w="28575">
            <a:headEnd type="oval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782863" y="4341825"/>
            <a:ext cx="1314468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57532" y="4706955"/>
            <a:ext cx="401643" cy="4746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3588201" y="4889520"/>
            <a:ext cx="144000" cy="144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782863" y="5364189"/>
            <a:ext cx="2336832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2838427" y="5162573"/>
            <a:ext cx="401643" cy="1588"/>
          </a:xfrm>
          <a:prstGeom prst="line">
            <a:avLst/>
          </a:prstGeom>
          <a:ln w="28575">
            <a:headEnd type="oval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038454" y="4962546"/>
            <a:ext cx="219078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4816407" y="4999059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6361137" y="4268799"/>
            <a:ext cx="438157" cy="839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>
                <a:sym typeface="Symbol"/>
              </a:rPr>
              <a:t>HS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6799293" y="4268799"/>
            <a:ext cx="365130" cy="401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>
                <a:sym typeface="Symbol"/>
              </a:rPr>
              <a:t>S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6799293" y="4670443"/>
            <a:ext cx="365130" cy="4381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>
                <a:sym typeface="Symbol"/>
              </a:rPr>
              <a:t>P</a:t>
            </a:r>
            <a:endParaRPr lang="ru-RU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7164423" y="4524390"/>
            <a:ext cx="219078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7164423" y="4926033"/>
            <a:ext cx="219078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142059" y="4487877"/>
            <a:ext cx="219078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142059" y="4889520"/>
            <a:ext cx="219078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Полный сумматор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135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2083" y="613297"/>
            <a:ext cx="792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Сложение двух битов с учетом бита переноса от предыдущего сложения: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871700" y="1052736"/>
          <a:ext cx="5330898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24"/>
                <a:gridCol w="754742"/>
                <a:gridCol w="754742"/>
                <a:gridCol w="1119452"/>
                <a:gridCol w="949338"/>
              </a:tblGrid>
              <a:tr h="357827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bg1"/>
                          </a:solidFill>
                        </a:rPr>
                        <a:t>Бит переноса</a:t>
                      </a:r>
                      <a:endParaRPr lang="ru-RU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bg1"/>
                          </a:solidFill>
                        </a:rPr>
                        <a:t>Слагаемые</a:t>
                      </a:r>
                      <a:endParaRPr lang="ru-RU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bg1"/>
                          </a:solidFill>
                        </a:rPr>
                        <a:t>Перенос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5782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US" sz="2000" b="1" baseline="-25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ru-RU" sz="2000" b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ru-RU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ru-RU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578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78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78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78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78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  <a:tr h="3578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</a:tr>
              <a:tr h="3578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</a:tr>
              <a:tr h="3578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47964" y="5337212"/>
            <a:ext cx="474670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rIns="36000" rtlCol="0">
            <a:noAutofit/>
          </a:bodyPr>
          <a:lstStyle/>
          <a:p>
            <a:pPr algn="ctr"/>
            <a:r>
              <a:rPr lang="en-US" dirty="0" smtClean="0">
                <a:sym typeface="Symbol"/>
              </a:rPr>
              <a:t>SM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5337212"/>
            <a:ext cx="365130" cy="5064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rIns="36000" rtlCol="0">
            <a:noAutofit/>
          </a:bodyPr>
          <a:lstStyle/>
          <a:p>
            <a:r>
              <a:rPr lang="en-US" dirty="0" smtClean="0">
                <a:sym typeface="Symbol"/>
              </a:rPr>
              <a:t>S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16016" y="5841268"/>
            <a:ext cx="365130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rIns="36000" rtlCol="0">
            <a:noAutofit/>
          </a:bodyPr>
          <a:lstStyle/>
          <a:p>
            <a:r>
              <a:rPr lang="en-US" dirty="0" smtClean="0">
                <a:sym typeface="Symbol"/>
              </a:rPr>
              <a:t>PO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455876" y="5517232"/>
            <a:ext cx="438156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455876" y="5805264"/>
            <a:ext cx="438156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455876" y="6201308"/>
            <a:ext cx="438156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076056" y="5553236"/>
            <a:ext cx="438156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076056" y="6093296"/>
            <a:ext cx="438156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87924" y="5337212"/>
            <a:ext cx="365130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rIns="36000" rtlCol="0">
            <a:noAutofit/>
          </a:bodyPr>
          <a:lstStyle/>
          <a:p>
            <a:r>
              <a:rPr lang="en-US" dirty="0" smtClean="0">
                <a:sym typeface="Symbol"/>
              </a:rPr>
              <a:t>A</a:t>
            </a:r>
          </a:p>
          <a:p>
            <a:r>
              <a:rPr lang="en-US" dirty="0" smtClean="0">
                <a:sym typeface="Symbol"/>
              </a:rPr>
              <a:t>B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887924" y="5985284"/>
            <a:ext cx="365130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rIns="36000" rtlCol="0">
            <a:noAutofit/>
          </a:bodyPr>
          <a:lstStyle/>
          <a:p>
            <a:r>
              <a:rPr lang="en-US" dirty="0" smtClean="0">
                <a:sym typeface="Symbol"/>
              </a:rPr>
              <a:t>PI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Многоразрядный сумматор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136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67383" y="2329402"/>
            <a:ext cx="474670" cy="10588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rIns="36000" rtlCol="0">
            <a:noAutofit/>
          </a:bodyPr>
          <a:lstStyle/>
          <a:p>
            <a:pPr algn="ctr"/>
            <a:r>
              <a:rPr lang="en-US" dirty="0" smtClean="0">
                <a:sym typeface="Symbol"/>
              </a:rPr>
              <a:t>SM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051" y="2329403"/>
            <a:ext cx="365130" cy="5064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>
                <a:sym typeface="Symbol"/>
              </a:rPr>
              <a:t>S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051" y="2835823"/>
            <a:ext cx="365130" cy="5524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>
                <a:sym typeface="Symbol"/>
              </a:rPr>
              <a:t>P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29226" y="2548481"/>
            <a:ext cx="438156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229226" y="2877098"/>
            <a:ext cx="438156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27584" y="1087960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0</a:t>
            </a:r>
            <a:endParaRPr lang="ru-RU" baseline="-25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1453090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0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667383" y="1051447"/>
            <a:ext cx="438157" cy="839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>
                <a:sym typeface="Symbol"/>
              </a:rPr>
              <a:t>HS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105539" y="1051447"/>
            <a:ext cx="365130" cy="401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>
                <a:sym typeface="Symbol"/>
              </a:rPr>
              <a:t>S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105539" y="1453091"/>
            <a:ext cx="365130" cy="4381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>
                <a:sym typeface="Symbol"/>
              </a:rPr>
              <a:t>P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470669" y="1307038"/>
            <a:ext cx="1971702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229227" y="1307038"/>
            <a:ext cx="438156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229227" y="1635655"/>
            <a:ext cx="438156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827584" y="2329402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endParaRPr lang="ru-RU" baseline="-25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827584" y="2694532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ru-RU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470669" y="1672168"/>
            <a:ext cx="438156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484818" y="3169201"/>
            <a:ext cx="182565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954586" y="2640556"/>
            <a:ext cx="1060465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1484818" y="2110324"/>
            <a:ext cx="1424007" cy="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2690542" y="1890451"/>
            <a:ext cx="438156" cy="159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4113754" y="868882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0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981851" y="1672168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0</a:t>
            </a:r>
            <a:endParaRPr lang="ru-RU" dirty="0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2507182" y="2584993"/>
            <a:ext cx="1971702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4109872" y="2183350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1703896" y="3789922"/>
            <a:ext cx="474670" cy="10588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rIns="36000" rtlCol="0">
            <a:noAutofit/>
          </a:bodyPr>
          <a:lstStyle/>
          <a:p>
            <a:pPr algn="ctr"/>
            <a:r>
              <a:rPr lang="en-US" dirty="0" smtClean="0">
                <a:sym typeface="Symbol"/>
              </a:rPr>
              <a:t>SM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2178564" y="3789923"/>
            <a:ext cx="365130" cy="5064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>
                <a:sym typeface="Symbol"/>
              </a:rPr>
              <a:t>S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2178564" y="4296343"/>
            <a:ext cx="365130" cy="5524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>
                <a:sym typeface="Symbol"/>
              </a:rPr>
              <a:t>P</a:t>
            </a:r>
            <a:endParaRPr lang="ru-RU" dirty="0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1265739" y="4009001"/>
            <a:ext cx="438156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265739" y="4337618"/>
            <a:ext cx="438156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864097" y="3789922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endParaRPr lang="ru-RU" baseline="-250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864097" y="4155052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ru-RU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2507182" y="3132688"/>
            <a:ext cx="438156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521331" y="4629721"/>
            <a:ext cx="182565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991099" y="4101076"/>
            <a:ext cx="1060465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1521331" y="3570844"/>
            <a:ext cx="1424007" cy="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2727055" y="3350971"/>
            <a:ext cx="438156" cy="159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3018364" y="3132688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1</a:t>
            </a:r>
            <a:endParaRPr lang="ru-RU" dirty="0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2543695" y="4045513"/>
            <a:ext cx="1971702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4146385" y="3643870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endParaRPr lang="ru-RU" dirty="0"/>
          </a:p>
        </p:txBody>
      </p:sp>
      <p:sp>
        <p:nvSpPr>
          <p:cNvPr id="80" name="TextBox 79"/>
          <p:cNvSpPr txBox="1"/>
          <p:nvPr/>
        </p:nvSpPr>
        <p:spPr>
          <a:xfrm>
            <a:off x="1740409" y="5250442"/>
            <a:ext cx="474670" cy="10588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rIns="36000" rtlCol="0">
            <a:noAutofit/>
          </a:bodyPr>
          <a:lstStyle/>
          <a:p>
            <a:pPr algn="ctr"/>
            <a:r>
              <a:rPr lang="en-US" dirty="0" smtClean="0">
                <a:sym typeface="Symbol"/>
              </a:rPr>
              <a:t>SM</a:t>
            </a:r>
            <a:endParaRPr lang="ru-RU" dirty="0"/>
          </a:p>
        </p:txBody>
      </p:sp>
      <p:sp>
        <p:nvSpPr>
          <p:cNvPr id="81" name="TextBox 80"/>
          <p:cNvSpPr txBox="1"/>
          <p:nvPr/>
        </p:nvSpPr>
        <p:spPr>
          <a:xfrm>
            <a:off x="2215077" y="5250443"/>
            <a:ext cx="365130" cy="5064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>
                <a:sym typeface="Symbol"/>
              </a:rPr>
              <a:t>S</a:t>
            </a:r>
            <a:endParaRPr lang="ru-RU" dirty="0"/>
          </a:p>
        </p:txBody>
      </p:sp>
      <p:sp>
        <p:nvSpPr>
          <p:cNvPr id="82" name="TextBox 81"/>
          <p:cNvSpPr txBox="1"/>
          <p:nvPr/>
        </p:nvSpPr>
        <p:spPr>
          <a:xfrm>
            <a:off x="2215077" y="5756863"/>
            <a:ext cx="365130" cy="5524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>
                <a:sym typeface="Symbol"/>
              </a:rPr>
              <a:t>P</a:t>
            </a:r>
            <a:endParaRPr lang="ru-RU" dirty="0"/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>
            <a:off x="1302252" y="5469521"/>
            <a:ext cx="438156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1302252" y="5798138"/>
            <a:ext cx="438156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900610" y="5250442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3</a:t>
            </a:r>
            <a:endParaRPr lang="ru-RU" baseline="-25000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900610" y="5615572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3</a:t>
            </a:r>
            <a:endParaRPr lang="ru-RU" dirty="0"/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2543695" y="4593208"/>
            <a:ext cx="438156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1557844" y="6090241"/>
            <a:ext cx="182565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5400000">
            <a:off x="1027612" y="5561596"/>
            <a:ext cx="1060465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V="1">
            <a:off x="1557844" y="5031364"/>
            <a:ext cx="1424007" cy="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5400000">
            <a:off x="2763568" y="4811491"/>
            <a:ext cx="438156" cy="159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3054877" y="4593208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2</a:t>
            </a:r>
            <a:endParaRPr lang="ru-RU" dirty="0"/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>
            <a:off x="2580208" y="5506033"/>
            <a:ext cx="1971702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>
            <a:off x="4182898" y="5104390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3</a:t>
            </a:r>
            <a:endParaRPr lang="ru-RU" dirty="0"/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>
            <a:off x="2580208" y="6053728"/>
            <a:ext cx="438156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Прямоугольник 95"/>
          <p:cNvSpPr/>
          <p:nvPr/>
        </p:nvSpPr>
        <p:spPr>
          <a:xfrm>
            <a:off x="3018364" y="583465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3</a:t>
            </a:r>
            <a:endParaRPr lang="ru-RU" dirty="0"/>
          </a:p>
        </p:txBody>
      </p:sp>
      <p:graphicFrame>
        <p:nvGraphicFramePr>
          <p:cNvPr id="97" name="Таблица 96"/>
          <p:cNvGraphicFramePr>
            <a:graphicFrameLocks noGrp="1"/>
          </p:cNvGraphicFramePr>
          <p:nvPr/>
        </p:nvGraphicFramePr>
        <p:xfrm>
          <a:off x="5688124" y="944724"/>
          <a:ext cx="2263805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761"/>
                <a:gridCol w="452761"/>
                <a:gridCol w="452761"/>
                <a:gridCol w="452761"/>
                <a:gridCol w="452761"/>
              </a:tblGrid>
              <a:tr h="35600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</a:t>
                      </a:r>
                      <a:r>
                        <a:rPr lang="en-US" sz="2000" baseline="-25000" dirty="0" smtClean="0"/>
                        <a:t>3</a:t>
                      </a:r>
                      <a:endParaRPr lang="ru-RU" sz="2000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</a:t>
                      </a:r>
                      <a:r>
                        <a:rPr lang="en-US" sz="2000" baseline="-25000" dirty="0" smtClean="0"/>
                        <a:t>2</a:t>
                      </a:r>
                      <a:endParaRPr lang="ru-RU" sz="2000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</a:t>
                      </a:r>
                      <a:r>
                        <a:rPr lang="en-US" sz="2000" baseline="-25000" dirty="0" smtClean="0"/>
                        <a:t>1</a:t>
                      </a:r>
                      <a:endParaRPr lang="ru-RU" sz="2000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</a:t>
                      </a:r>
                      <a:r>
                        <a:rPr lang="en-US" sz="2000" baseline="-25000" dirty="0" smtClean="0"/>
                        <a:t>0</a:t>
                      </a:r>
                      <a:endParaRPr lang="ru-RU" sz="2000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6002">
                <a:tc rowSpan="2"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+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</a:t>
                      </a:r>
                      <a:r>
                        <a:rPr lang="en-US" sz="2000" baseline="-25000" dirty="0" smtClean="0"/>
                        <a:t>3</a:t>
                      </a:r>
                      <a:endParaRPr lang="ru-RU" sz="2000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</a:t>
                      </a:r>
                      <a:r>
                        <a:rPr lang="en-US" sz="2000" baseline="-25000" dirty="0" smtClean="0"/>
                        <a:t>2</a:t>
                      </a:r>
                      <a:endParaRPr lang="ru-RU" sz="2000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</a:t>
                      </a:r>
                      <a:r>
                        <a:rPr lang="en-US" sz="2000" baseline="-25000" dirty="0" smtClean="0"/>
                        <a:t>1</a:t>
                      </a:r>
                      <a:endParaRPr lang="ru-RU" sz="2000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</a:t>
                      </a:r>
                      <a:r>
                        <a:rPr lang="en-US" sz="2000" baseline="-25000" dirty="0" smtClean="0"/>
                        <a:t>0</a:t>
                      </a:r>
                      <a:endParaRPr lang="ru-RU" sz="2000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600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</a:t>
                      </a:r>
                      <a:r>
                        <a:rPr lang="en-US" sz="2000" baseline="-25000" dirty="0" smtClean="0"/>
                        <a:t>3</a:t>
                      </a:r>
                      <a:endParaRPr lang="ru-RU" sz="2000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</a:t>
                      </a:r>
                      <a:r>
                        <a:rPr lang="en-US" sz="2000" baseline="-25000" dirty="0" smtClean="0"/>
                        <a:t>2</a:t>
                      </a:r>
                      <a:endParaRPr lang="ru-RU" sz="2000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</a:t>
                      </a:r>
                      <a:r>
                        <a:rPr lang="en-US" sz="2000" baseline="-25000" dirty="0" smtClean="0"/>
                        <a:t>1</a:t>
                      </a:r>
                      <a:endParaRPr lang="ru-RU" sz="2000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</a:t>
                      </a:r>
                      <a:r>
                        <a:rPr lang="en-US" sz="2000" baseline="-25000" dirty="0" smtClean="0"/>
                        <a:t>0</a:t>
                      </a:r>
                      <a:endParaRPr lang="ru-RU" sz="2000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6002"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</a:t>
                      </a:r>
                      <a:r>
                        <a:rPr lang="en-US" sz="2000" baseline="-25000" dirty="0" smtClean="0"/>
                        <a:t>3</a:t>
                      </a:r>
                      <a:endParaRPr lang="ru-RU" sz="2000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</a:t>
                      </a:r>
                      <a:r>
                        <a:rPr lang="en-US" sz="2000" baseline="-25000" dirty="0" smtClean="0"/>
                        <a:t>2</a:t>
                      </a:r>
                      <a:endParaRPr lang="ru-RU" sz="2000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</a:t>
                      </a:r>
                      <a:r>
                        <a:rPr lang="en-US" sz="2000" baseline="-25000" dirty="0" smtClean="0"/>
                        <a:t>1</a:t>
                      </a:r>
                      <a:endParaRPr lang="ru-RU" sz="2000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</a:t>
                      </a:r>
                      <a:r>
                        <a:rPr lang="en-US" sz="2000" baseline="-25000" dirty="0" smtClean="0"/>
                        <a:t>0</a:t>
                      </a:r>
                      <a:endParaRPr lang="ru-RU" sz="2000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6768244" y="3104964"/>
            <a:ext cx="468052" cy="2880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rIns="36000" rtlCol="0">
            <a:noAutofit/>
          </a:bodyPr>
          <a:lstStyle/>
          <a:p>
            <a:pPr algn="ctr"/>
            <a:r>
              <a:rPr lang="en-US" dirty="0" smtClean="0">
                <a:sym typeface="Symbol"/>
              </a:rPr>
              <a:t>SM</a:t>
            </a:r>
            <a:endParaRPr lang="ru-RU" dirty="0"/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5976156" y="3320988"/>
            <a:ext cx="438156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5976156" y="3717032"/>
            <a:ext cx="438156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5976156" y="4977172"/>
            <a:ext cx="438156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7596336" y="5697252"/>
            <a:ext cx="438156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7596336" y="3284984"/>
            <a:ext cx="438156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6408204" y="3537012"/>
            <a:ext cx="365130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rIns="36000" rtlCol="0">
            <a:no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0</a:t>
            </a:r>
            <a:endParaRPr lang="ru-RU" baseline="-25000" dirty="0" smtClean="0"/>
          </a:p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endParaRPr lang="ru-RU" baseline="-25000" dirty="0" smtClean="0"/>
          </a:p>
          <a:p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endParaRPr lang="ru-RU" baseline="-25000" dirty="0" smtClean="0"/>
          </a:p>
          <a:p>
            <a:r>
              <a:rPr lang="en-US" dirty="0" smtClean="0"/>
              <a:t>A</a:t>
            </a:r>
            <a:r>
              <a:rPr lang="en-US" baseline="-25000" dirty="0" smtClean="0"/>
              <a:t>3</a:t>
            </a:r>
            <a:endParaRPr lang="ru-RU" baseline="-25000" dirty="0" smtClean="0"/>
          </a:p>
        </p:txBody>
      </p:sp>
      <p:sp>
        <p:nvSpPr>
          <p:cNvPr id="101" name="TextBox 100"/>
          <p:cNvSpPr txBox="1"/>
          <p:nvPr/>
        </p:nvSpPr>
        <p:spPr>
          <a:xfrm>
            <a:off x="6408204" y="3104964"/>
            <a:ext cx="365130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rIns="36000" rtlCol="0">
            <a:noAutofit/>
          </a:bodyPr>
          <a:lstStyle/>
          <a:p>
            <a:r>
              <a:rPr lang="en-US" dirty="0" smtClean="0">
                <a:sym typeface="Symbol"/>
              </a:rPr>
              <a:t>PI</a:t>
            </a:r>
            <a:endParaRPr lang="ru-RU" dirty="0"/>
          </a:p>
        </p:txBody>
      </p:sp>
      <p:sp>
        <p:nvSpPr>
          <p:cNvPr id="102" name="TextBox 101"/>
          <p:cNvSpPr txBox="1"/>
          <p:nvPr/>
        </p:nvSpPr>
        <p:spPr>
          <a:xfrm>
            <a:off x="6408204" y="4761148"/>
            <a:ext cx="365130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rIns="36000" rtlCol="0">
            <a:no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0</a:t>
            </a:r>
            <a:endParaRPr lang="ru-RU" baseline="-25000" dirty="0" smtClean="0"/>
          </a:p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ru-RU" baseline="-25000" dirty="0" smtClean="0"/>
          </a:p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ru-RU" baseline="-25000" dirty="0" smtClean="0"/>
          </a:p>
          <a:p>
            <a:r>
              <a:rPr lang="en-US" dirty="0" smtClean="0"/>
              <a:t>B</a:t>
            </a:r>
            <a:r>
              <a:rPr lang="en-US" baseline="-25000" dirty="0" smtClean="0"/>
              <a:t>3</a:t>
            </a:r>
            <a:endParaRPr lang="ru-RU" baseline="-25000" dirty="0" smtClean="0"/>
          </a:p>
        </p:txBody>
      </p:sp>
      <p:sp>
        <p:nvSpPr>
          <p:cNvPr id="103" name="TextBox 102"/>
          <p:cNvSpPr txBox="1"/>
          <p:nvPr/>
        </p:nvSpPr>
        <p:spPr>
          <a:xfrm>
            <a:off x="7236296" y="3104964"/>
            <a:ext cx="365130" cy="23042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rIns="36000" rtlCol="0">
            <a:no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0</a:t>
            </a:r>
            <a:endParaRPr lang="ru-RU" baseline="-25000" dirty="0" smtClean="0"/>
          </a:p>
          <a:p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endParaRPr lang="ru-RU" baseline="-25000" dirty="0" smtClean="0"/>
          </a:p>
          <a:p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endParaRPr lang="ru-RU" baseline="-25000" dirty="0" smtClean="0"/>
          </a:p>
          <a:p>
            <a:r>
              <a:rPr lang="en-US" dirty="0" smtClean="0"/>
              <a:t>S</a:t>
            </a:r>
            <a:r>
              <a:rPr lang="en-US" baseline="-25000" dirty="0" smtClean="0"/>
              <a:t>3</a:t>
            </a:r>
            <a:endParaRPr lang="ru-RU" baseline="-25000" dirty="0" smtClean="0"/>
          </a:p>
        </p:txBody>
      </p:sp>
      <p:sp>
        <p:nvSpPr>
          <p:cNvPr id="104" name="TextBox 103"/>
          <p:cNvSpPr txBox="1"/>
          <p:nvPr/>
        </p:nvSpPr>
        <p:spPr>
          <a:xfrm>
            <a:off x="7236296" y="5409220"/>
            <a:ext cx="365130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rIns="36000" rtlCol="0">
            <a:noAutofit/>
          </a:bodyPr>
          <a:lstStyle/>
          <a:p>
            <a:r>
              <a:rPr lang="en-US" dirty="0" smtClean="0">
                <a:sym typeface="Symbol"/>
              </a:rPr>
              <a:t>PO</a:t>
            </a:r>
            <a:endParaRPr lang="ru-RU" dirty="0"/>
          </a:p>
        </p:txBody>
      </p:sp>
      <p:cxnSp>
        <p:nvCxnSpPr>
          <p:cNvPr id="105" name="Прямая соединительная линия 104"/>
          <p:cNvCxnSpPr/>
          <p:nvPr/>
        </p:nvCxnSpPr>
        <p:spPr>
          <a:xfrm>
            <a:off x="5976156" y="5229200"/>
            <a:ext cx="438156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5976156" y="5517232"/>
            <a:ext cx="438156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5976156" y="5769260"/>
            <a:ext cx="438156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5976156" y="4005064"/>
            <a:ext cx="438156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5976156" y="4257092"/>
            <a:ext cx="438156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5976156" y="4545124"/>
            <a:ext cx="438156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7596336" y="3573016"/>
            <a:ext cx="438156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7596336" y="3861048"/>
            <a:ext cx="438156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7596336" y="4147492"/>
            <a:ext cx="438156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Триггеры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137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873090"/>
            <a:ext cx="7923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Триггер</a:t>
            </a:r>
            <a:r>
              <a:rPr lang="ru-RU" sz="2000" dirty="0" smtClean="0"/>
              <a:t> – это устройство, которое способно длительное время находиться в одном и том же состоянии (0 или 1), и менять это состояние по управляющему сигналу.</a:t>
            </a:r>
          </a:p>
          <a:p>
            <a:pPr algn="just"/>
            <a:r>
              <a:rPr lang="ru-RU" sz="2000" dirty="0" smtClean="0"/>
              <a:t>Элементарная ячейка оперативной памяти.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28596" y="2370123"/>
            <a:ext cx="79233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Существуют разные виды триггеров:</a:t>
            </a:r>
          </a:p>
          <a:p>
            <a:pPr marL="363538" indent="-174625" algn="just">
              <a:buFont typeface="Arial" pitchFamily="34" charset="0"/>
              <a:buChar char="•"/>
            </a:pPr>
            <a:r>
              <a:rPr lang="en-US" sz="2000" dirty="0" smtClean="0"/>
              <a:t>RS-</a:t>
            </a:r>
            <a:r>
              <a:rPr lang="ru-RU" sz="2000" dirty="0" smtClean="0"/>
              <a:t>триггер</a:t>
            </a:r>
          </a:p>
          <a:p>
            <a:pPr marL="363538" indent="-174625" algn="just">
              <a:buFont typeface="Arial" pitchFamily="34" charset="0"/>
              <a:buChar char="•"/>
            </a:pPr>
            <a:r>
              <a:rPr lang="en-US" sz="2000" dirty="0" smtClean="0"/>
              <a:t>D-</a:t>
            </a:r>
            <a:r>
              <a:rPr lang="ru-RU" sz="2000" dirty="0" smtClean="0"/>
              <a:t>триггер</a:t>
            </a:r>
          </a:p>
          <a:p>
            <a:pPr marL="363538" indent="-174625" algn="just">
              <a:buFont typeface="Arial" pitchFamily="34" charset="0"/>
              <a:buChar char="•"/>
            </a:pPr>
            <a:r>
              <a:rPr lang="en-US" sz="2000" dirty="0" smtClean="0"/>
              <a:t>JK-</a:t>
            </a:r>
            <a:r>
              <a:rPr lang="ru-RU" sz="2000" dirty="0" smtClean="0"/>
              <a:t>триггер</a:t>
            </a:r>
          </a:p>
          <a:p>
            <a:pPr marL="363538" indent="-174625" algn="just">
              <a:buFont typeface="Arial" pitchFamily="34" charset="0"/>
              <a:buChar char="•"/>
            </a:pPr>
            <a:r>
              <a:rPr lang="en-US" sz="2000" dirty="0" smtClean="0"/>
              <a:t>T-</a:t>
            </a:r>
            <a:r>
              <a:rPr lang="ru-RU" sz="2000" dirty="0" smtClean="0"/>
              <a:t>триггер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RS-</a:t>
            </a:r>
            <a:r>
              <a:rPr lang="ru-RU" dirty="0" smtClean="0"/>
              <a:t>триггер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138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873090"/>
            <a:ext cx="79233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Два входа:</a:t>
            </a:r>
            <a:endParaRPr lang="en-US" sz="2000" dirty="0" smtClean="0"/>
          </a:p>
          <a:p>
            <a:pPr marL="363538" indent="-174625">
              <a:buFont typeface="Arial" pitchFamily="34" charset="0"/>
              <a:buChar char="•"/>
            </a:pPr>
            <a:r>
              <a:rPr lang="en-US" sz="2000" b="1" dirty="0" smtClean="0"/>
              <a:t>S</a:t>
            </a:r>
            <a:r>
              <a:rPr lang="en-US" sz="2000" dirty="0" smtClean="0"/>
              <a:t>et</a:t>
            </a:r>
            <a:r>
              <a:rPr lang="ru-RU" sz="2000" dirty="0" smtClean="0"/>
              <a:t> </a:t>
            </a:r>
            <a:r>
              <a:rPr lang="en-US" sz="2000" dirty="0" smtClean="0"/>
              <a:t>- </a:t>
            </a:r>
            <a:r>
              <a:rPr lang="ru-RU" sz="2000" dirty="0" smtClean="0"/>
              <a:t>устанавливает выход в 1</a:t>
            </a:r>
            <a:endParaRPr lang="en-US" sz="2000" dirty="0" smtClean="0"/>
          </a:p>
          <a:p>
            <a:pPr marL="363538" indent="-174625">
              <a:buFont typeface="Arial" pitchFamily="34" charset="0"/>
              <a:buChar char="•"/>
            </a:pPr>
            <a:r>
              <a:rPr lang="en-US" sz="2000" b="1" dirty="0" smtClean="0"/>
              <a:t>R</a:t>
            </a:r>
            <a:r>
              <a:rPr lang="en-US" sz="2000" dirty="0" smtClean="0"/>
              <a:t>eset</a:t>
            </a:r>
            <a:r>
              <a:rPr lang="ru-RU" sz="2000" dirty="0" smtClean="0"/>
              <a:t> </a:t>
            </a:r>
            <a:r>
              <a:rPr lang="en-US" sz="2000" dirty="0" smtClean="0"/>
              <a:t>- </a:t>
            </a:r>
            <a:r>
              <a:rPr lang="ru-RU" sz="2000" dirty="0" smtClean="0"/>
              <a:t>устанавливает выход в 0</a:t>
            </a:r>
          </a:p>
          <a:p>
            <a:r>
              <a:rPr lang="ru-RU" sz="2000" dirty="0" smtClean="0"/>
              <a:t>Два выхода:</a:t>
            </a:r>
          </a:p>
          <a:p>
            <a:pPr marL="363538" indent="-174625">
              <a:buFont typeface="Arial" pitchFamily="34" charset="0"/>
              <a:buChar char="•"/>
            </a:pPr>
            <a:r>
              <a:rPr lang="ru-RU" sz="2000" dirty="0" smtClean="0"/>
              <a:t>Прямой </a:t>
            </a:r>
            <a:r>
              <a:rPr lang="en-US" sz="2000" b="1" dirty="0" smtClean="0"/>
              <a:t>Q</a:t>
            </a:r>
          </a:p>
          <a:p>
            <a:pPr marL="363538" indent="-174625">
              <a:buFont typeface="Arial" pitchFamily="34" charset="0"/>
              <a:buChar char="•"/>
            </a:pPr>
            <a:r>
              <a:rPr lang="ru-RU" sz="2000" dirty="0" smtClean="0"/>
              <a:t>Инверсный </a:t>
            </a:r>
            <a:r>
              <a:rPr lang="en-US" sz="2000" dirty="0" smtClean="0">
                <a:sym typeface="Wingdings 2" pitchFamily="18" charset="2"/>
              </a:rPr>
              <a:t>¬ </a:t>
            </a:r>
            <a:r>
              <a:rPr lang="en-US" sz="2000" b="1" dirty="0" smtClean="0"/>
              <a:t>Q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192721" y="763551"/>
          <a:ext cx="3231402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3286"/>
                <a:gridCol w="1058877"/>
                <a:gridCol w="13692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Q</a:t>
                      </a:r>
                      <a:endParaRPr lang="ru-RU" sz="20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сохраняет</a:t>
                      </a:r>
                      <a:r>
                        <a:rPr lang="ru-RU" sz="2000" baseline="0" dirty="0" smtClean="0"/>
                        <a:t> состояние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ошибка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6350" y="3575052"/>
            <a:ext cx="620721" cy="766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>
                <a:sym typeface="Symbol"/>
              </a:rPr>
              <a:t>&amp;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052603" y="3757617"/>
            <a:ext cx="693747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3367071" y="3940182"/>
            <a:ext cx="1387494" cy="1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344707" y="4159260"/>
            <a:ext cx="401643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294045" y="3867156"/>
            <a:ext cx="144000" cy="144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23986" y="3538539"/>
            <a:ext cx="324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R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62461" y="3538539"/>
            <a:ext cx="357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ym typeface="Symbol"/>
              </a:rPr>
              <a:t>Q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709837" y="5108598"/>
            <a:ext cx="620721" cy="766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>
                <a:sym typeface="Symbol"/>
              </a:rPr>
              <a:t>&amp;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344707" y="5291163"/>
            <a:ext cx="365130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330558" y="5473728"/>
            <a:ext cx="1387494" cy="1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3257532" y="5400702"/>
            <a:ext cx="144000" cy="144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462461" y="5072085"/>
            <a:ext cx="4154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ym typeface="Wingdings 2" pitchFamily="18" charset="2"/>
              </a:rPr>
              <a:t> </a:t>
            </a:r>
            <a:r>
              <a:rPr lang="en-US" sz="2000" dirty="0" smtClean="0"/>
              <a:t>Q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723986" y="5473728"/>
            <a:ext cx="303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ym typeface="Symbol"/>
              </a:rPr>
              <a:t>S</a:t>
            </a:r>
            <a:endParaRPr lang="ru-RU" sz="2000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016090" y="5656293"/>
            <a:ext cx="693747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3714739" y="5272112"/>
            <a:ext cx="401643" cy="1588"/>
          </a:xfrm>
          <a:prstGeom prst="line">
            <a:avLst/>
          </a:prstGeom>
          <a:ln w="28575">
            <a:headEnd type="oval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3678225" y="4140210"/>
            <a:ext cx="401643" cy="1587"/>
          </a:xfrm>
          <a:prstGeom prst="line">
            <a:avLst/>
          </a:prstGeom>
          <a:ln w="28575">
            <a:headEnd type="oval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 flipV="1">
            <a:off x="2344707" y="4341825"/>
            <a:ext cx="1533546" cy="58420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2161348" y="5108598"/>
            <a:ext cx="366718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2162142" y="4341825"/>
            <a:ext cx="366718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0800000">
            <a:off x="2344708" y="4524391"/>
            <a:ext cx="1570063" cy="547695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324624" y="4159260"/>
            <a:ext cx="438157" cy="839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>
                <a:sym typeface="Symbol"/>
              </a:rPr>
              <a:t>RS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6762780" y="4159260"/>
            <a:ext cx="365130" cy="401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>
                <a:sym typeface="Symbol"/>
              </a:rPr>
              <a:t>Q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6762780" y="4560904"/>
            <a:ext cx="365130" cy="4381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/>
              <a:t>Q</a:t>
            </a:r>
            <a:endParaRPr lang="ru-RU" dirty="0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7127910" y="4414851"/>
            <a:ext cx="219078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7127910" y="4816494"/>
            <a:ext cx="219078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105546" y="4378338"/>
            <a:ext cx="219078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6105546" y="4779981"/>
            <a:ext cx="219078" cy="15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4608004" y="5085184"/>
            <a:ext cx="14401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6876256" y="4617132"/>
            <a:ext cx="14401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Последовательные и параллельные вычисления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139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Коды состояния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9714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ru-RU" dirty="0" smtClean="0"/>
              <a:t>Сообщают о результатах запроса. Записываются в виде трех арабских цифр.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521943"/>
            <a:ext cx="83169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ru-RU" dirty="0" smtClean="0"/>
              <a:t>Используется пять классов:</a:t>
            </a:r>
          </a:p>
          <a:p>
            <a:r>
              <a:rPr lang="ru-RU" b="1" dirty="0" smtClean="0"/>
              <a:t>1</a:t>
            </a:r>
            <a:r>
              <a:rPr lang="en-US" b="1" dirty="0" smtClean="0"/>
              <a:t>xx Informational </a:t>
            </a:r>
            <a:r>
              <a:rPr lang="en-US" dirty="0" smtClean="0"/>
              <a:t>– </a:t>
            </a:r>
            <a:r>
              <a:rPr lang="ru-RU" dirty="0" smtClean="0"/>
              <a:t>информационный</a:t>
            </a:r>
          </a:p>
          <a:p>
            <a:pPr marL="355600"/>
            <a:r>
              <a:rPr lang="it-IT" dirty="0" smtClean="0"/>
              <a:t>100 Continue («</a:t>
            </a:r>
            <a:r>
              <a:rPr lang="ru-RU" dirty="0" smtClean="0"/>
              <a:t>продолжить»); 102 </a:t>
            </a:r>
            <a:r>
              <a:rPr lang="it-IT" dirty="0" smtClean="0"/>
              <a:t>Processing</a:t>
            </a:r>
            <a:r>
              <a:rPr lang="ru-RU" dirty="0" smtClean="0"/>
              <a:t> </a:t>
            </a:r>
            <a:r>
              <a:rPr lang="it-IT" dirty="0" smtClean="0"/>
              <a:t>(«</a:t>
            </a:r>
            <a:r>
              <a:rPr lang="ru-RU" dirty="0" smtClean="0"/>
              <a:t>идёт обработка»)</a:t>
            </a:r>
          </a:p>
          <a:p>
            <a:r>
              <a:rPr lang="ru-RU" b="1" dirty="0" smtClean="0"/>
              <a:t>2</a:t>
            </a:r>
            <a:r>
              <a:rPr lang="en-US" b="1" dirty="0" smtClean="0"/>
              <a:t>xx Success </a:t>
            </a:r>
            <a:r>
              <a:rPr lang="en-US" dirty="0" smtClean="0"/>
              <a:t>– </a:t>
            </a:r>
            <a:r>
              <a:rPr lang="ru-RU" dirty="0" smtClean="0"/>
              <a:t>успех</a:t>
            </a:r>
          </a:p>
          <a:p>
            <a:pPr marL="355600"/>
            <a:r>
              <a:rPr lang="it-IT" dirty="0" smtClean="0"/>
              <a:t>200 OK («</a:t>
            </a:r>
            <a:r>
              <a:rPr lang="ru-RU" dirty="0" smtClean="0"/>
              <a:t>хорошо»); 202 </a:t>
            </a:r>
            <a:r>
              <a:rPr lang="it-IT" dirty="0" smtClean="0"/>
              <a:t>Accepted («</a:t>
            </a:r>
            <a:r>
              <a:rPr lang="ru-RU" dirty="0" smtClean="0"/>
              <a:t>принято»); 206 </a:t>
            </a:r>
            <a:r>
              <a:rPr lang="it-IT" dirty="0" smtClean="0"/>
              <a:t>Partial Content («</a:t>
            </a:r>
            <a:r>
              <a:rPr lang="ru-RU" dirty="0" smtClean="0"/>
              <a:t>частичное содержимое»)</a:t>
            </a:r>
            <a:endParaRPr lang="en-US" dirty="0" smtClean="0"/>
          </a:p>
          <a:p>
            <a:r>
              <a:rPr lang="en-US" b="1" dirty="0" smtClean="0"/>
              <a:t>3xx Redirection </a:t>
            </a:r>
            <a:r>
              <a:rPr lang="en-US" dirty="0" smtClean="0"/>
              <a:t>– </a:t>
            </a:r>
            <a:r>
              <a:rPr lang="ru-RU" dirty="0" smtClean="0"/>
              <a:t>перенаправление</a:t>
            </a:r>
          </a:p>
          <a:p>
            <a:pPr marL="355600"/>
            <a:r>
              <a:rPr lang="it-IT" dirty="0" smtClean="0"/>
              <a:t>301 Moved Permanently («</a:t>
            </a:r>
            <a:r>
              <a:rPr lang="ru-RU" dirty="0" smtClean="0"/>
              <a:t>перемещено постоянно»); 302 </a:t>
            </a:r>
            <a:r>
              <a:rPr lang="it-IT" dirty="0" smtClean="0"/>
              <a:t>Moved Temporarily</a:t>
            </a:r>
            <a:r>
              <a:rPr lang="ru-RU" dirty="0" smtClean="0"/>
              <a:t> </a:t>
            </a:r>
            <a:r>
              <a:rPr lang="it-IT" dirty="0" smtClean="0"/>
              <a:t>(«</a:t>
            </a:r>
            <a:r>
              <a:rPr lang="ru-RU" dirty="0" smtClean="0"/>
              <a:t>перемещено временно»); 305 </a:t>
            </a:r>
            <a:r>
              <a:rPr lang="ru-RU" dirty="0" err="1" smtClean="0"/>
              <a:t>Use</a:t>
            </a:r>
            <a:r>
              <a:rPr lang="ru-RU" dirty="0" smtClean="0"/>
              <a:t> </a:t>
            </a:r>
            <a:r>
              <a:rPr lang="ru-RU" dirty="0" err="1" smtClean="0"/>
              <a:t>Proxy</a:t>
            </a:r>
            <a:r>
              <a:rPr lang="ru-RU" dirty="0" smtClean="0"/>
              <a:t> («использовать </a:t>
            </a:r>
            <a:r>
              <a:rPr lang="ru-RU" dirty="0" err="1" smtClean="0"/>
              <a:t>прокси</a:t>
            </a:r>
            <a:r>
              <a:rPr lang="ru-RU" dirty="0" smtClean="0"/>
              <a:t>»)</a:t>
            </a:r>
          </a:p>
          <a:p>
            <a:r>
              <a:rPr lang="en-US" b="1" dirty="0" smtClean="0"/>
              <a:t>4xx Client Error </a:t>
            </a:r>
            <a:r>
              <a:rPr lang="en-US" dirty="0" smtClean="0"/>
              <a:t>– </a:t>
            </a:r>
            <a:r>
              <a:rPr lang="ru-RU" dirty="0" smtClean="0"/>
              <a:t>ошибка клиента</a:t>
            </a:r>
          </a:p>
          <a:p>
            <a:pPr marL="355600"/>
            <a:r>
              <a:rPr lang="it-IT" dirty="0" smtClean="0"/>
              <a:t>400 Bad Request («</a:t>
            </a:r>
            <a:r>
              <a:rPr lang="ru-RU" dirty="0" smtClean="0"/>
              <a:t>неверный запрос»); 403 </a:t>
            </a:r>
            <a:r>
              <a:rPr lang="it-IT" dirty="0" smtClean="0"/>
              <a:t>Forbidden («</a:t>
            </a:r>
            <a:r>
              <a:rPr lang="ru-RU" dirty="0" smtClean="0"/>
              <a:t>запрещено»); 404 </a:t>
            </a:r>
            <a:r>
              <a:rPr lang="it-IT" dirty="0" smtClean="0"/>
              <a:t>Not Found («</a:t>
            </a:r>
            <a:r>
              <a:rPr lang="ru-RU" dirty="0" smtClean="0"/>
              <a:t>не найдено»); 405 </a:t>
            </a:r>
            <a:r>
              <a:rPr lang="it-IT" dirty="0" smtClean="0"/>
              <a:t>Method Not Allowed («</a:t>
            </a:r>
            <a:r>
              <a:rPr lang="ru-RU" dirty="0" smtClean="0"/>
              <a:t>метод не поддерживается»)</a:t>
            </a:r>
          </a:p>
          <a:p>
            <a:r>
              <a:rPr lang="en-US" b="1" dirty="0" smtClean="0"/>
              <a:t>5xx Server Error </a:t>
            </a:r>
            <a:r>
              <a:rPr lang="en-US" dirty="0" smtClean="0"/>
              <a:t>– </a:t>
            </a:r>
            <a:r>
              <a:rPr lang="ru-RU" dirty="0" smtClean="0"/>
              <a:t>ошибка сервера</a:t>
            </a:r>
          </a:p>
          <a:p>
            <a:pPr marL="355600"/>
            <a:r>
              <a:rPr lang="it-IT" dirty="0" smtClean="0"/>
              <a:t>500 Internal Server Error («</a:t>
            </a:r>
            <a:r>
              <a:rPr lang="ru-RU" dirty="0" smtClean="0"/>
              <a:t>внутренняя ошибка сервера»); 503 </a:t>
            </a:r>
            <a:r>
              <a:rPr lang="it-IT" dirty="0" smtClean="0"/>
              <a:t>Service Unavailable («</a:t>
            </a:r>
            <a:r>
              <a:rPr lang="ru-RU" dirty="0" smtClean="0"/>
              <a:t>сервис недоступен»); 504 </a:t>
            </a:r>
            <a:r>
              <a:rPr lang="it-IT" dirty="0" smtClean="0"/>
              <a:t>Gateway Timeout</a:t>
            </a:r>
            <a:r>
              <a:rPr lang="ru-RU" dirty="0" smtClean="0"/>
              <a:t> </a:t>
            </a:r>
            <a:r>
              <a:rPr lang="it-IT" dirty="0" smtClean="0"/>
              <a:t>(«</a:t>
            </a:r>
            <a:r>
              <a:rPr lang="ru-RU" dirty="0" smtClean="0"/>
              <a:t>шлюз не отвечает»)</a:t>
            </a:r>
            <a:endParaRPr lang="ru-RU" dirty="0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Параллельные вычисления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140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46031" y="617499"/>
            <a:ext cx="8288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Параллелизм</a:t>
            </a:r>
            <a:r>
              <a:rPr lang="ru-RU" dirty="0" smtClean="0"/>
              <a:t> означает одновременную обработку нескольких программ или фрагментов одной программы. Позволяет ускорить работу и выполнять одновременно много разных задач, не ожидая, пока завершатся остальные.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6031" y="1566837"/>
            <a:ext cx="8288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Реализовать можно по-разному на различных уровнях.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6031" y="2004993"/>
            <a:ext cx="8288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/>
              <a:t>Псевдопараллелизм</a:t>
            </a:r>
            <a:r>
              <a:rPr lang="ru-RU" dirty="0" smtClean="0"/>
              <a:t> – один процессор быстро переключается между программами, так что у пользователя создается впечатление, что все программы выполняются одновременно.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6031" y="2881305"/>
            <a:ext cx="8288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Многопроцессорность </a:t>
            </a:r>
            <a:r>
              <a:rPr lang="ru-RU" dirty="0" smtClean="0"/>
              <a:t>– несколько процессоров в одном компьютере, с общей памятью. Каждый выполняет свою программу или часть программы, связанные между собой через использование общих данных.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6031" y="3794130"/>
            <a:ext cx="8288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Многомашинные системы </a:t>
            </a:r>
            <a:r>
              <a:rPr lang="ru-RU" dirty="0" smtClean="0"/>
              <a:t>– несколько отдельных компьютеров, каждый со своим процессором и своей памятью, но могут быть общие периферийные устройства. Эффективно при независимой обработке не связанных между собой задач.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09519" y="4999059"/>
            <a:ext cx="83249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Не все операции можно распараллелить.</a:t>
            </a:r>
          </a:p>
          <a:p>
            <a:pPr algn="just"/>
            <a:r>
              <a:rPr lang="ru-RU" u="sng" dirty="0" smtClean="0"/>
              <a:t>Пример</a:t>
            </a:r>
            <a:r>
              <a:rPr lang="ru-RU" dirty="0" smtClean="0"/>
              <a:t> – несколько поваров готовят общее блюдо по одному рецепту (программе). Они могут одновременно чистить овощи (векторная обработка), или пока один чистит, второй начинает очищенные овощи резать, а третий нарезанные обжаривает (конвейер). Но пока почищенных овощей нет, нельзя начинать резать и жарить, т.е. возникает простой в работе.</a:t>
            </a:r>
            <a:endParaRPr lang="ru-RU" dirty="0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7792" y="2808279"/>
            <a:ext cx="5156208" cy="386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2800" dirty="0" smtClean="0"/>
              <a:t>Эффективность параллельных вычислений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141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46031" y="507960"/>
            <a:ext cx="82884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Пусть:</a:t>
            </a:r>
          </a:p>
          <a:p>
            <a:pPr algn="just"/>
            <a:r>
              <a:rPr lang="en-US" b="1" dirty="0" smtClean="0"/>
              <a:t>p</a:t>
            </a:r>
            <a:r>
              <a:rPr lang="en-US" dirty="0" smtClean="0"/>
              <a:t>&gt;0 – </a:t>
            </a:r>
            <a:r>
              <a:rPr lang="ru-RU" dirty="0" smtClean="0"/>
              <a:t>доля времени, в течение которого выполняется параллельный код</a:t>
            </a:r>
            <a:endParaRPr lang="en-US" dirty="0" smtClean="0"/>
          </a:p>
          <a:p>
            <a:pPr algn="just"/>
            <a:r>
              <a:rPr lang="en-US" b="1" dirty="0" smtClean="0"/>
              <a:t>S=1–p</a:t>
            </a:r>
            <a:r>
              <a:rPr lang="en-US" dirty="0" smtClean="0"/>
              <a:t>&gt;0 – </a:t>
            </a:r>
            <a:r>
              <a:rPr lang="ru-RU" dirty="0" smtClean="0"/>
              <a:t>доля времени, в течение которого выполняется последовательный код</a:t>
            </a:r>
          </a:p>
          <a:p>
            <a:pPr algn="just"/>
            <a:r>
              <a:rPr lang="en-US" b="1" dirty="0" smtClean="0"/>
              <a:t>N</a:t>
            </a:r>
            <a:r>
              <a:rPr lang="en-US" dirty="0" smtClean="0"/>
              <a:t> – </a:t>
            </a:r>
            <a:r>
              <a:rPr lang="ru-RU" dirty="0" smtClean="0"/>
              <a:t>число исполнителей</a:t>
            </a:r>
            <a:r>
              <a:rPr lang="en-US" dirty="0" smtClean="0"/>
              <a:t> (</a:t>
            </a:r>
            <a:r>
              <a:rPr lang="ru-RU" dirty="0" smtClean="0"/>
              <a:t>процессоров или машин)</a:t>
            </a:r>
          </a:p>
          <a:p>
            <a:pPr algn="just"/>
            <a:r>
              <a:rPr lang="en-US" b="1" dirty="0" smtClean="0"/>
              <a:t>T</a:t>
            </a:r>
            <a:r>
              <a:rPr lang="en-US" b="1" baseline="-25000" dirty="0" smtClean="0"/>
              <a:t>S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ru-RU" dirty="0" smtClean="0"/>
              <a:t>время выполнения программы без параллельных вычислений, </a:t>
            </a:r>
            <a:r>
              <a:rPr lang="en-US" dirty="0" smtClean="0"/>
              <a:t> </a:t>
            </a:r>
            <a:r>
              <a:rPr lang="ru-RU" dirty="0" smtClean="0"/>
              <a:t>в том числе:</a:t>
            </a:r>
          </a:p>
          <a:p>
            <a:pPr marL="177800" algn="just"/>
            <a:r>
              <a:rPr lang="en-US" b="1" dirty="0" smtClean="0"/>
              <a:t>s</a:t>
            </a:r>
            <a:r>
              <a:rPr lang="ru-RU" b="1" dirty="0" smtClean="0"/>
              <a:t>*</a:t>
            </a:r>
            <a:r>
              <a:rPr lang="en-US" b="1" dirty="0" smtClean="0"/>
              <a:t>T</a:t>
            </a:r>
            <a:r>
              <a:rPr lang="en-US" b="1" baseline="-25000" dirty="0" smtClean="0"/>
              <a:t>S</a:t>
            </a:r>
            <a:r>
              <a:rPr lang="en-US" b="1" dirty="0" smtClean="0"/>
              <a:t> </a:t>
            </a:r>
            <a:r>
              <a:rPr lang="ru-RU" dirty="0" smtClean="0"/>
              <a:t>времени можно распараллелить и ускорить, станет </a:t>
            </a:r>
            <a:r>
              <a:rPr lang="en-US" b="1" dirty="0" smtClean="0"/>
              <a:t>s/N</a:t>
            </a:r>
            <a:r>
              <a:rPr lang="ru-RU" b="1" dirty="0" smtClean="0"/>
              <a:t>*</a:t>
            </a:r>
            <a:r>
              <a:rPr lang="en-US" b="1" dirty="0" smtClean="0"/>
              <a:t>T</a:t>
            </a:r>
            <a:r>
              <a:rPr lang="en-US" b="1" baseline="-25000" dirty="0" smtClean="0"/>
              <a:t>S</a:t>
            </a:r>
            <a:r>
              <a:rPr lang="en-US" b="1" dirty="0" smtClean="0"/>
              <a:t> </a:t>
            </a:r>
            <a:r>
              <a:rPr lang="ru-RU" dirty="0" smtClean="0"/>
              <a:t>времени</a:t>
            </a:r>
          </a:p>
          <a:p>
            <a:pPr marL="177800" algn="just"/>
            <a:r>
              <a:rPr lang="en-US" b="1" dirty="0" smtClean="0"/>
              <a:t>p</a:t>
            </a:r>
            <a:r>
              <a:rPr lang="ru-RU" b="1" dirty="0" smtClean="0"/>
              <a:t>*</a:t>
            </a:r>
            <a:r>
              <a:rPr lang="en-US" b="1" dirty="0" smtClean="0"/>
              <a:t>T</a:t>
            </a:r>
            <a:r>
              <a:rPr lang="en-US" b="1" baseline="-25000" dirty="0" smtClean="0"/>
              <a:t>S</a:t>
            </a:r>
            <a:r>
              <a:rPr lang="en-US" b="1" dirty="0" smtClean="0"/>
              <a:t> </a:t>
            </a:r>
            <a:r>
              <a:rPr lang="ru-RU" dirty="0" smtClean="0"/>
              <a:t>- нельзя распараллелить и ускорить</a:t>
            </a:r>
          </a:p>
          <a:p>
            <a:pPr algn="just"/>
            <a:r>
              <a:rPr lang="ru-RU" dirty="0" smtClean="0"/>
              <a:t>Тогда общее время с учетом параллельной обработки:</a:t>
            </a:r>
          </a:p>
          <a:p>
            <a:pPr marL="177800"/>
            <a:r>
              <a:rPr lang="en-US" b="1" dirty="0" smtClean="0"/>
              <a:t>T</a:t>
            </a:r>
            <a:r>
              <a:rPr lang="en-US" b="1" baseline="-25000" dirty="0" smtClean="0"/>
              <a:t>P </a:t>
            </a:r>
            <a:r>
              <a:rPr lang="ru-RU" b="1" dirty="0" smtClean="0"/>
              <a:t>= (</a:t>
            </a:r>
            <a:r>
              <a:rPr lang="en-US" b="1" dirty="0" smtClean="0"/>
              <a:t>s +</a:t>
            </a:r>
            <a:r>
              <a:rPr lang="en-US" b="1" dirty="0" err="1" smtClean="0"/>
              <a:t>p/N</a:t>
            </a:r>
            <a:r>
              <a:rPr lang="en-US" b="1" dirty="0" smtClean="0"/>
              <a:t>)</a:t>
            </a:r>
            <a:r>
              <a:rPr lang="ru-RU" b="1" dirty="0" smtClean="0"/>
              <a:t>*</a:t>
            </a:r>
            <a:r>
              <a:rPr lang="en-US" b="1" dirty="0" smtClean="0"/>
              <a:t>T</a:t>
            </a:r>
            <a:r>
              <a:rPr lang="en-US" b="1" baseline="-25000" dirty="0" smtClean="0"/>
              <a:t>S</a:t>
            </a:r>
          </a:p>
          <a:p>
            <a:pPr algn="just"/>
            <a:r>
              <a:rPr lang="ru-RU" dirty="0" smtClean="0"/>
              <a:t>Коэффициент ускорения:</a:t>
            </a:r>
          </a:p>
          <a:p>
            <a:pPr marL="177800"/>
            <a:r>
              <a:rPr lang="en-US" b="1" dirty="0" smtClean="0"/>
              <a:t>k =T</a:t>
            </a:r>
            <a:r>
              <a:rPr lang="en-US" b="1" baseline="-25000" dirty="0" smtClean="0"/>
              <a:t>S</a:t>
            </a:r>
            <a:r>
              <a:rPr lang="en-US" b="1" dirty="0" smtClean="0"/>
              <a:t> / T</a:t>
            </a:r>
            <a:r>
              <a:rPr lang="en-US" b="1" baseline="-25000" dirty="0" smtClean="0"/>
              <a:t>P</a:t>
            </a:r>
            <a:r>
              <a:rPr lang="en-US" b="1" dirty="0" smtClean="0"/>
              <a:t> = 1 / </a:t>
            </a:r>
            <a:r>
              <a:rPr lang="ru-RU" b="1" dirty="0" smtClean="0"/>
              <a:t>(</a:t>
            </a:r>
            <a:r>
              <a:rPr lang="en-US" b="1" dirty="0" smtClean="0"/>
              <a:t>s + </a:t>
            </a:r>
            <a:r>
              <a:rPr lang="en-US" b="1" dirty="0" err="1" smtClean="0"/>
              <a:t>p/N</a:t>
            </a:r>
            <a:r>
              <a:rPr lang="en-US" b="1" dirty="0" smtClean="0"/>
              <a:t>)</a:t>
            </a:r>
          </a:p>
          <a:p>
            <a:r>
              <a:rPr lang="ru-RU" dirty="0" smtClean="0"/>
              <a:t>При </a:t>
            </a:r>
            <a:r>
              <a:rPr lang="en-US" b="1" dirty="0" smtClean="0"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→∞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err="1" smtClean="0"/>
              <a:t>p/N</a:t>
            </a:r>
            <a:r>
              <a:rPr lang="en-US" b="1" dirty="0" smtClean="0"/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b="1" dirty="0" smtClean="0"/>
              <a:t> 0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518" y="4341825"/>
            <a:ext cx="35417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Закон Амдала </a:t>
            </a:r>
            <a:r>
              <a:rPr lang="ru-RU" dirty="0" smtClean="0"/>
              <a:t>характеризует предельное ускорение за счет параллельной обработки. </a:t>
            </a:r>
            <a:r>
              <a:rPr lang="en-US" b="1" dirty="0" smtClean="0"/>
              <a:t>N</a:t>
            </a:r>
            <a:r>
              <a:rPr lang="en-US" dirty="0" smtClean="0"/>
              <a:t> </a:t>
            </a:r>
            <a:r>
              <a:rPr lang="ru-RU" dirty="0" smtClean="0"/>
              <a:t>параллельных исполнителей </a:t>
            </a:r>
            <a:r>
              <a:rPr lang="ru-RU" b="1" dirty="0" smtClean="0"/>
              <a:t>не</a:t>
            </a:r>
            <a:r>
              <a:rPr lang="ru-RU" dirty="0" smtClean="0"/>
              <a:t> дает ускорения в </a:t>
            </a:r>
            <a:r>
              <a:rPr lang="en-US" b="1" dirty="0" smtClean="0"/>
              <a:t>N</a:t>
            </a:r>
            <a:r>
              <a:rPr lang="en-US" dirty="0" smtClean="0"/>
              <a:t> </a:t>
            </a:r>
            <a:r>
              <a:rPr lang="ru-RU" dirty="0" smtClean="0"/>
              <a:t>раз. Не все задачи можно эффективно распараллелить.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31882" y="3940182"/>
            <a:ext cx="110318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b="1" dirty="0" smtClean="0"/>
              <a:t> 1 / s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2800" dirty="0" smtClean="0"/>
              <a:t>Пример программы на Паскале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142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0440" y="550269"/>
            <a:ext cx="895355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Фрагмент программы для ввода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элементов массива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MyArray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array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[0..255]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of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byte; //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массив с макс.длиной 256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PMyArray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 ^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MyArray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//указатель на массив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n: byte; //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длина массива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A: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PMyArray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//адрес начала массива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function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ReadDynamicArray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(n: Integer):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PMyArray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value: byte;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begin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New(Result);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:= 0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to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n-1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do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begin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к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eadln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(value);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Result^[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 := value;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end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end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Begin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readln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(n);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A :=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ReadDynamicArray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(n);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Dispose(A);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End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(продолжение)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143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3465" y="690525"/>
            <a:ext cx="865358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Порядок выделения памяти в программе</a:t>
            </a:r>
            <a:r>
              <a:rPr lang="ru-RU" dirty="0" smtClean="0"/>
              <a:t>:</a:t>
            </a:r>
          </a:p>
          <a:p>
            <a:pPr algn="just">
              <a:tabLst>
                <a:tab pos="273050" algn="l"/>
              </a:tabLst>
            </a:pPr>
            <a:r>
              <a:rPr lang="ru-RU" dirty="0" smtClean="0"/>
              <a:t>1.	При компиляции программы становится известно, сколько байт памяти нужно для размещения основной программы, ее процедур и функций, переменных. При запуске программы ей выделяется память:</a:t>
            </a:r>
          </a:p>
          <a:p>
            <a:pPr marL="355600" algn="just"/>
            <a:r>
              <a:rPr lang="ru-RU" dirty="0" smtClean="0"/>
              <a:t>Переменная </a:t>
            </a:r>
            <a:r>
              <a:rPr lang="en-US" b="1" dirty="0" smtClean="0"/>
              <a:t>n</a:t>
            </a:r>
            <a:r>
              <a:rPr lang="ru-RU" dirty="0" smtClean="0"/>
              <a:t> – 1 байт</a:t>
            </a:r>
            <a:endParaRPr lang="en-US" dirty="0" smtClean="0"/>
          </a:p>
          <a:p>
            <a:pPr marL="355600" algn="just"/>
            <a:r>
              <a:rPr lang="ru-RU" dirty="0" smtClean="0"/>
              <a:t>Переменная </a:t>
            </a:r>
            <a:r>
              <a:rPr lang="en-US" b="1" dirty="0" smtClean="0"/>
              <a:t>A</a:t>
            </a:r>
            <a:r>
              <a:rPr lang="ru-RU" dirty="0" smtClean="0"/>
              <a:t> – 4 байта</a:t>
            </a:r>
          </a:p>
          <a:p>
            <a:pPr marL="355600" algn="just"/>
            <a:r>
              <a:rPr lang="ru-RU" dirty="0" smtClean="0"/>
              <a:t>Программа и функция – длина всех команд в машинном коде</a:t>
            </a:r>
          </a:p>
          <a:p>
            <a:pPr marL="355600" algn="just"/>
            <a:r>
              <a:rPr lang="ru-RU" dirty="0" smtClean="0"/>
              <a:t>Талица всех процедур и функций с адресами начала их кода</a:t>
            </a:r>
          </a:p>
          <a:p>
            <a:pPr algn="just">
              <a:tabLst>
                <a:tab pos="273050" algn="l"/>
              </a:tabLst>
            </a:pPr>
            <a:r>
              <a:rPr lang="ru-RU" dirty="0" smtClean="0"/>
              <a:t>2. 	Когда выполнение программы доходит до вызова функции </a:t>
            </a:r>
            <a:r>
              <a:rPr lang="en-US" b="1" dirty="0" err="1" smtClean="0">
                <a:cs typeface="Courier New" pitchFamily="49" charset="0"/>
              </a:rPr>
              <a:t>ReadDynamicArray</a:t>
            </a:r>
            <a:r>
              <a:rPr lang="ru-RU" dirty="0" smtClean="0">
                <a:cs typeface="Courier New" pitchFamily="49" charset="0"/>
              </a:rPr>
              <a:t>, выделяется дополнительная память для ее переменных:</a:t>
            </a:r>
          </a:p>
          <a:p>
            <a:pPr marL="355600" algn="just"/>
            <a:r>
              <a:rPr lang="ru-RU" dirty="0" smtClean="0"/>
              <a:t>Переменные </a:t>
            </a:r>
            <a:r>
              <a:rPr lang="en-US" b="1" dirty="0" err="1" smtClean="0"/>
              <a:t>i</a:t>
            </a:r>
            <a:r>
              <a:rPr lang="ru-RU" dirty="0" smtClean="0"/>
              <a:t>, </a:t>
            </a:r>
            <a:r>
              <a:rPr lang="en-US" b="1" dirty="0" smtClean="0"/>
              <a:t>value</a:t>
            </a:r>
            <a:r>
              <a:rPr lang="ru-RU" dirty="0" smtClean="0"/>
              <a:t> – 1*2 байта</a:t>
            </a:r>
          </a:p>
          <a:p>
            <a:pPr marL="355600" algn="just"/>
            <a:r>
              <a:rPr lang="ru-RU" dirty="0" smtClean="0"/>
              <a:t>Переменная </a:t>
            </a:r>
            <a:r>
              <a:rPr lang="en-US" b="1" dirty="0" smtClean="0"/>
              <a:t>Result</a:t>
            </a:r>
            <a:r>
              <a:rPr lang="en-US" dirty="0" smtClean="0"/>
              <a:t> – 4 </a:t>
            </a:r>
            <a:r>
              <a:rPr lang="ru-RU" dirty="0" smtClean="0"/>
              <a:t>байта</a:t>
            </a:r>
          </a:p>
          <a:p>
            <a:pPr algn="just"/>
            <a:r>
              <a:rPr lang="ru-RU" dirty="0" smtClean="0"/>
              <a:t>Сама процедура уже загружена в память, для ее команд место выделять не нужно.</a:t>
            </a:r>
          </a:p>
          <a:p>
            <a:pPr algn="just">
              <a:tabLst>
                <a:tab pos="273050" algn="l"/>
              </a:tabLst>
            </a:pPr>
            <a:r>
              <a:rPr lang="en-US" dirty="0" smtClean="0"/>
              <a:t>3. </a:t>
            </a:r>
            <a:r>
              <a:rPr lang="ru-RU" dirty="0" smtClean="0"/>
              <a:t>	Когда программа доходит до команды </a:t>
            </a:r>
            <a:r>
              <a:rPr lang="en-US" b="1" dirty="0" smtClean="0"/>
              <a:t>New</a:t>
            </a:r>
            <a:r>
              <a:rPr lang="ru-RU" dirty="0" smtClean="0"/>
              <a:t> в свободной памяти  (куче) выделяется 256 байт, адрес первого байта записывается в </a:t>
            </a:r>
            <a:r>
              <a:rPr lang="en-US" b="1" dirty="0" smtClean="0"/>
              <a:t>Result</a:t>
            </a:r>
            <a:r>
              <a:rPr lang="ru-RU" dirty="0" smtClean="0"/>
              <a:t>.</a:t>
            </a:r>
          </a:p>
          <a:p>
            <a:pPr algn="just">
              <a:tabLst>
                <a:tab pos="273050" algn="l"/>
              </a:tabLst>
            </a:pPr>
            <a:r>
              <a:rPr lang="ru-RU" dirty="0" smtClean="0"/>
              <a:t>4.	После завершения работы функции выделенная ей память освобождается, но массив остается в памяти, его адрес записывается в переменную </a:t>
            </a:r>
            <a:r>
              <a:rPr lang="en-US" b="1" dirty="0" smtClean="0"/>
              <a:t>A</a:t>
            </a:r>
            <a:r>
              <a:rPr lang="ru-RU" dirty="0" smtClean="0"/>
              <a:t>.</a:t>
            </a:r>
          </a:p>
          <a:p>
            <a:pPr algn="just">
              <a:tabLst>
                <a:tab pos="273050" algn="l"/>
              </a:tabLst>
            </a:pPr>
            <a:r>
              <a:rPr lang="ru-RU" dirty="0" smtClean="0"/>
              <a:t>5.	По команде </a:t>
            </a:r>
            <a:r>
              <a:rPr lang="en-US" b="1" dirty="0" smtClean="0"/>
              <a:t>Dispose</a:t>
            </a:r>
            <a:r>
              <a:rPr lang="en-US" dirty="0" smtClean="0"/>
              <a:t> </a:t>
            </a:r>
            <a:r>
              <a:rPr lang="ru-RU" dirty="0" smtClean="0"/>
              <a:t>освобождаются 256 байт массива. В переменной </a:t>
            </a:r>
            <a:r>
              <a:rPr lang="en-US" b="1" dirty="0" smtClean="0"/>
              <a:t>A</a:t>
            </a:r>
            <a:r>
              <a:rPr lang="en-US" dirty="0" smtClean="0"/>
              <a:t> </a:t>
            </a:r>
            <a:r>
              <a:rPr lang="ru-RU" dirty="0" smtClean="0"/>
              <a:t>остается «нерабочий» адрес.  </a:t>
            </a:r>
          </a:p>
          <a:p>
            <a:pPr algn="just">
              <a:tabLst>
                <a:tab pos="273050" algn="l"/>
              </a:tabLst>
            </a:pPr>
            <a:r>
              <a:rPr lang="ru-RU" dirty="0" smtClean="0"/>
              <a:t>6.	После завершения работы программы освобождается вся выделенная ей память.</a:t>
            </a:r>
            <a:endParaRPr lang="ru-RU" dirty="0"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144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6954" y="252369"/>
            <a:ext cx="157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Программа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6953" y="1201707"/>
            <a:ext cx="157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Приложение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6953" y="1968480"/>
            <a:ext cx="157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Процесс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6953" y="3502026"/>
            <a:ext cx="1570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Поток выполнения (нить)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33525" y="252369"/>
            <a:ext cx="127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Program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33524" y="1201707"/>
            <a:ext cx="127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Application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833524" y="1968480"/>
            <a:ext cx="127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Process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33524" y="3502026"/>
            <a:ext cx="127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Thread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>
            <a:stCxn id="4" idx="2"/>
            <a:endCxn id="5" idx="0"/>
          </p:cNvCxnSpPr>
          <p:nvPr/>
        </p:nvCxnSpPr>
        <p:spPr>
          <a:xfrm rot="5400000">
            <a:off x="721980" y="911704"/>
            <a:ext cx="580006" cy="1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5" idx="2"/>
            <a:endCxn id="6" idx="0"/>
          </p:cNvCxnSpPr>
          <p:nvPr/>
        </p:nvCxnSpPr>
        <p:spPr>
          <a:xfrm rot="5400000">
            <a:off x="813262" y="1769759"/>
            <a:ext cx="397441" cy="1588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6" idx="2"/>
            <a:endCxn id="7" idx="0"/>
          </p:cNvCxnSpPr>
          <p:nvPr/>
        </p:nvCxnSpPr>
        <p:spPr>
          <a:xfrm rot="5400000">
            <a:off x="429875" y="2919919"/>
            <a:ext cx="1164214" cy="1588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11480" y="252369"/>
            <a:ext cx="5769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Написанный на языке программирования набор команд в виде соответствующего файла(-</a:t>
            </a:r>
            <a:r>
              <a:rPr lang="ru-RU" dirty="0" err="1" smtClean="0"/>
              <a:t>ов</a:t>
            </a:r>
            <a:r>
              <a:rPr lang="ru-RU" dirty="0" smtClean="0"/>
              <a:t>) –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pas,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dpr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cpp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3111479" y="1201707"/>
            <a:ext cx="5769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Скомпилированная программа в виде исполняемого файла </a:t>
            </a:r>
            <a:r>
              <a:rPr lang="en-US" dirty="0" smtClean="0"/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exe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en-US" dirty="0" smtClean="0"/>
              <a:t>Windows,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jar</a:t>
            </a:r>
            <a:r>
              <a:rPr lang="en-US" dirty="0" smtClean="0"/>
              <a:t> – </a:t>
            </a:r>
            <a:r>
              <a:rPr lang="ru-RU" dirty="0" smtClean="0"/>
              <a:t>на </a:t>
            </a:r>
            <a:r>
              <a:rPr lang="en-US" dirty="0" smtClean="0"/>
              <a:t>JavaScript)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3111479" y="1968480"/>
            <a:ext cx="57690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запуске приложения и выделении ему места в оперативной памяти, для него создается один или (реже) несколько </a:t>
            </a:r>
            <a:r>
              <a:rPr lang="ru-RU" i="1" dirty="0" smtClean="0"/>
              <a:t>процессов</a:t>
            </a:r>
            <a:r>
              <a:rPr lang="ru-RU" dirty="0" smtClean="0"/>
              <a:t>. Каждый процесс получает свою область оперативной памяти и работает с ней независимо от других процессов.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3111479" y="3502026"/>
            <a:ext cx="57690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Наименьшая единица обработки, вызываемая ОС. В одном процессе может быть один или несколько потоков. Потоки обрабатываются процессором как отдельные программы, но используют общее адресное пространство, выделенное программе в целом.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226954" y="5291163"/>
            <a:ext cx="1570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Поток данных</a:t>
            </a:r>
            <a:endParaRPr lang="ru-RU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833525" y="5291163"/>
            <a:ext cx="127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Stream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3111480" y="5291163"/>
            <a:ext cx="5769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Последовательность байт данных или исполняемого кода в оперативной памяти, считываемые последовательно (например, загруженный в память файл, или данные, полученные из сети).</a:t>
            </a:r>
            <a:endParaRPr lang="ru-RU" dirty="0"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Многопоточность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145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46031" y="580986"/>
            <a:ext cx="82884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Если у процесса </a:t>
            </a:r>
            <a:r>
              <a:rPr lang="ru-RU" b="1" i="1" dirty="0" smtClean="0"/>
              <a:t>один поток</a:t>
            </a:r>
            <a:r>
              <a:rPr lang="ru-RU" dirty="0" smtClean="0"/>
              <a:t>, то процессор обрабатывает только одну последовательность инструкций от этого процесса.</a:t>
            </a:r>
          </a:p>
          <a:p>
            <a:pPr algn="just"/>
            <a:r>
              <a:rPr lang="ru-RU" dirty="0" smtClean="0"/>
              <a:t>Это может замедлять работу, особенно когда ожидается ответ от медленных устройств, из сети или выполняется большой объем вычислений. Пока идет обработка этих задач, программа больше ничего делать не может и «</a:t>
            </a:r>
            <a:r>
              <a:rPr lang="ru-RU" dirty="0" err="1" smtClean="0"/>
              <a:t>подвисает</a:t>
            </a:r>
            <a:r>
              <a:rPr lang="ru-RU" dirty="0" smtClean="0"/>
              <a:t>» - не обрабатываются действия пользователя, не </a:t>
            </a:r>
            <a:r>
              <a:rPr lang="ru-RU" dirty="0" err="1" smtClean="0"/>
              <a:t>отрисовывается</a:t>
            </a:r>
            <a:r>
              <a:rPr lang="ru-RU" dirty="0" smtClean="0"/>
              <a:t> форма.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9518" y="2406636"/>
            <a:ext cx="82884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u="sng" dirty="0" smtClean="0"/>
              <a:t>Решение</a:t>
            </a:r>
            <a:r>
              <a:rPr lang="ru-RU" dirty="0" smtClean="0"/>
              <a:t> – </a:t>
            </a:r>
            <a:r>
              <a:rPr lang="ru-RU" b="1" i="1" dirty="0" err="1" smtClean="0"/>
              <a:t>многопоточность</a:t>
            </a:r>
            <a:r>
              <a:rPr lang="ru-RU" dirty="0" smtClean="0"/>
              <a:t>: каждую длительную задачу вынести в отдельный поток. Потоки не мешают работе друг друга, включая основной поток программы. </a:t>
            </a:r>
          </a:p>
          <a:p>
            <a:pPr algn="just"/>
            <a:r>
              <a:rPr lang="ru-RU" dirty="0" smtClean="0"/>
              <a:t>Отдельные потоки могут обрабатываться разными процессорами или одним по очереди. Таким образом, реализуется параллелизм </a:t>
            </a:r>
            <a:r>
              <a:rPr lang="ru-RU" i="1" dirty="0" smtClean="0"/>
              <a:t>на уровне программы</a:t>
            </a:r>
            <a:r>
              <a:rPr lang="ru-RU" dirty="0" smtClean="0"/>
              <a:t>, а как именно будут обрабатываться параллельные потоки, решают система и ЦП.</a:t>
            </a:r>
          </a:p>
          <a:p>
            <a:pPr algn="just"/>
            <a:r>
              <a:rPr lang="ru-RU" u="sng" dirty="0" smtClean="0"/>
              <a:t>Примеры</a:t>
            </a:r>
            <a:r>
              <a:rPr lang="ru-RU" dirty="0" smtClean="0"/>
              <a:t>: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Отправка электронных писем. Каждому письму выделяется свой поток. Пока идет отправка письма, основная программа свободна, пользователь может создавать и редактировать другие письма.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Чтение данных с датчика. Система должна считывать температуру каждую мс. Обработка полученного значения может занимать больше, чем мс. Один поток (поставщик) считывает данные и просто записывает их в память, а второй (потребитель) выполняет по записанным значениям расчеты.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09518" y="6236299"/>
            <a:ext cx="8288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</a:t>
            </a:r>
            <a:r>
              <a:rPr lang="en-US" dirty="0" smtClean="0"/>
              <a:t>Delphi </a:t>
            </a:r>
            <a:r>
              <a:rPr lang="ru-RU" dirty="0" smtClean="0"/>
              <a:t>потоки создаются как отдельные наследники класса </a:t>
            </a:r>
            <a:r>
              <a:rPr lang="en-US" b="1" dirty="0" err="1" smtClean="0"/>
              <a:t>TThread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Синхронизация потоков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146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9519" y="690525"/>
            <a:ext cx="83249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u="sng" dirty="0" smtClean="0"/>
              <a:t>Проблема</a:t>
            </a:r>
            <a:r>
              <a:rPr lang="ru-RU" dirty="0" smtClean="0"/>
              <a:t> – потоки используют одну и ту же память. Если два потока будут одновременно читать/записывать один и тот же участок памяти (одну и ту же переменную), то результат может быть непредсказуем.</a:t>
            </a:r>
          </a:p>
          <a:p>
            <a:pPr algn="just"/>
            <a:endParaRPr lang="ru-RU" dirty="0" smtClean="0"/>
          </a:p>
          <a:p>
            <a:pPr algn="just"/>
            <a:r>
              <a:rPr lang="ru-RU" u="sng" dirty="0" smtClean="0"/>
              <a:t>Пример</a:t>
            </a:r>
            <a:r>
              <a:rPr lang="ru-RU" dirty="0" smtClean="0"/>
              <a:t> – учет банковских операций. Списание средств происходит, если на счете достаточная сумма, а на счет записывается новый остаток.</a:t>
            </a:r>
          </a:p>
          <a:p>
            <a:pPr marL="177800" algn="just"/>
            <a:r>
              <a:rPr lang="ru-RU" dirty="0" smtClean="0"/>
              <a:t>Остаток на счете: 4 млн.</a:t>
            </a:r>
          </a:p>
          <a:p>
            <a:pPr marL="177800" algn="just"/>
            <a:r>
              <a:rPr lang="ru-RU" dirty="0" smtClean="0"/>
              <a:t>Запрос 1:	– 3 млн.</a:t>
            </a:r>
            <a:r>
              <a:rPr lang="en-US" dirty="0" smtClean="0"/>
              <a:t> 		</a:t>
            </a:r>
            <a:r>
              <a:rPr lang="ru-RU" dirty="0" smtClean="0"/>
              <a:t>	Запрос 2:		– 2 млн. </a:t>
            </a:r>
            <a:endParaRPr lang="en-US" dirty="0" smtClean="0"/>
          </a:p>
          <a:p>
            <a:pPr marL="177800" algn="just"/>
            <a:r>
              <a:rPr lang="ru-RU" dirty="0" smtClean="0"/>
              <a:t>Проверка: 	4 </a:t>
            </a:r>
            <a:r>
              <a:rPr lang="en-US" dirty="0" smtClean="0"/>
              <a:t>&gt; 3</a:t>
            </a:r>
            <a:r>
              <a:rPr lang="ru-RU" dirty="0" smtClean="0"/>
              <a:t>.	</a:t>
            </a:r>
            <a:r>
              <a:rPr lang="en-US" dirty="0" smtClean="0"/>
              <a:t>	</a:t>
            </a:r>
            <a:r>
              <a:rPr lang="ru-RU" dirty="0" smtClean="0"/>
              <a:t>	Проверка:  	4 </a:t>
            </a:r>
            <a:r>
              <a:rPr lang="en-US" dirty="0" smtClean="0"/>
              <a:t>&gt;</a:t>
            </a:r>
            <a:r>
              <a:rPr lang="ru-RU" dirty="0" smtClean="0"/>
              <a:t> 2.</a:t>
            </a:r>
            <a:endParaRPr lang="en-US" dirty="0" smtClean="0"/>
          </a:p>
          <a:p>
            <a:pPr marL="177800" algn="just"/>
            <a:r>
              <a:rPr lang="ru-RU" dirty="0" smtClean="0"/>
              <a:t>Списание </a:t>
            </a:r>
            <a:r>
              <a:rPr lang="en-US" dirty="0" smtClean="0"/>
              <a:t>: </a:t>
            </a:r>
            <a:r>
              <a:rPr lang="ru-RU" dirty="0" smtClean="0"/>
              <a:t>	</a:t>
            </a:r>
            <a:r>
              <a:rPr lang="en-US" dirty="0" smtClean="0"/>
              <a:t>4 – 3 = 1 </a:t>
            </a:r>
            <a:r>
              <a:rPr lang="ru-RU" dirty="0" smtClean="0"/>
              <a:t>млн.</a:t>
            </a:r>
            <a:r>
              <a:rPr lang="en-US" dirty="0" smtClean="0"/>
              <a:t>	</a:t>
            </a:r>
            <a:r>
              <a:rPr lang="ru-RU" dirty="0" smtClean="0"/>
              <a:t>	Списание: 	</a:t>
            </a:r>
            <a:r>
              <a:rPr lang="en-US" dirty="0" smtClean="0"/>
              <a:t>4 – </a:t>
            </a:r>
            <a:r>
              <a:rPr lang="ru-RU" dirty="0" smtClean="0"/>
              <a:t>2</a:t>
            </a:r>
            <a:r>
              <a:rPr lang="en-US" dirty="0" smtClean="0"/>
              <a:t> = </a:t>
            </a:r>
            <a:r>
              <a:rPr lang="ru-RU" dirty="0" smtClean="0"/>
              <a:t>2</a:t>
            </a:r>
            <a:r>
              <a:rPr lang="en-US" dirty="0" smtClean="0"/>
              <a:t> </a:t>
            </a:r>
            <a:r>
              <a:rPr lang="ru-RU" dirty="0" smtClean="0"/>
              <a:t>млн.</a:t>
            </a:r>
          </a:p>
          <a:p>
            <a:pPr marL="177800" algn="just"/>
            <a:r>
              <a:rPr lang="ru-RU" dirty="0" smtClean="0"/>
              <a:t>Итого на счете: было 4 млн., остаток 2 млн., списано 5 млн. Ущерб банка 3 млн.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9518" y="4148755"/>
            <a:ext cx="83249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Поэтому используется </a:t>
            </a:r>
            <a:r>
              <a:rPr lang="ru-RU" b="1" i="1" dirty="0" smtClean="0"/>
              <a:t>синхронизация</a:t>
            </a:r>
            <a:r>
              <a:rPr lang="ru-RU" dirty="0" smtClean="0"/>
              <a:t> потоков, флаги захвата объектов в памяти – пока один поток работает с данными, остальные ждут, пока он не освободит объект.</a:t>
            </a:r>
          </a:p>
          <a:p>
            <a:pPr algn="just"/>
            <a:r>
              <a:rPr lang="ru-RU" dirty="0" smtClean="0"/>
              <a:t>Во время синхронизации потоки выполняются последовательно, т.е. работа замедляется. Поэтому синхронизация должна быть как можно более короткой.</a:t>
            </a:r>
            <a:endParaRPr lang="ru-RU" dirty="0"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архитектур вычислительных систем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147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09518" y="1019142"/>
            <a:ext cx="832496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GB" b="1" dirty="0" smtClean="0"/>
              <a:t>SISD = Single Instruction Single Data</a:t>
            </a:r>
            <a:r>
              <a:rPr lang="ru-RU" b="1" dirty="0" smtClean="0"/>
              <a:t> – ОКОД = один поток команд и один поток данных, </a:t>
            </a:r>
            <a:r>
              <a:rPr lang="ru-RU" dirty="0" smtClean="0"/>
              <a:t>одновременно выполняется только одна программа (</a:t>
            </a:r>
            <a:r>
              <a:rPr lang="ru-RU" dirty="0" err="1" smtClean="0"/>
              <a:t>однозадачность</a:t>
            </a:r>
            <a:r>
              <a:rPr lang="ru-RU" dirty="0" smtClean="0"/>
              <a:t>). Один ЦП, возможно, с конвейерной обработкой.</a:t>
            </a:r>
          </a:p>
          <a:p>
            <a:pPr algn="just">
              <a:spcBef>
                <a:spcPts val="1200"/>
              </a:spcBef>
            </a:pPr>
            <a:r>
              <a:rPr lang="en-GB" b="1" dirty="0" smtClean="0"/>
              <a:t>MISD = Multiple Instruction Single Data</a:t>
            </a:r>
            <a:r>
              <a:rPr lang="ru-RU" b="1" dirty="0" smtClean="0"/>
              <a:t> – МКОД = множественный поток команд и один поток данных</a:t>
            </a:r>
            <a:r>
              <a:rPr lang="ru-RU" dirty="0" smtClean="0"/>
              <a:t>, чисто теоретическая разработка, когда несколько команд одновременно выполняются над одними и теми же данными.</a:t>
            </a:r>
          </a:p>
          <a:p>
            <a:pPr algn="just">
              <a:spcBef>
                <a:spcPts val="1200"/>
              </a:spcBef>
            </a:pPr>
            <a:r>
              <a:rPr lang="en-GB" b="1" dirty="0" smtClean="0"/>
              <a:t>SIMD = Single Instruction Multiple Data</a:t>
            </a:r>
            <a:r>
              <a:rPr lang="ru-RU" b="1" dirty="0" smtClean="0"/>
              <a:t> – ОКМД один поток команд и множественный поток данных</a:t>
            </a:r>
            <a:r>
              <a:rPr lang="ru-RU" dirty="0" smtClean="0"/>
              <a:t>, множество процессоров одновременно выполняют одну и ту же команду над разными, но однотипными данными (</a:t>
            </a:r>
            <a:r>
              <a:rPr lang="ru-RU" i="1" dirty="0" smtClean="0"/>
              <a:t>векторный ЦП</a:t>
            </a:r>
            <a:r>
              <a:rPr lang="ru-RU" dirty="0" smtClean="0"/>
              <a:t>). Например, одновременная обработка данных с большого числа одинаковых датчиков.</a:t>
            </a:r>
          </a:p>
          <a:p>
            <a:pPr algn="just">
              <a:spcBef>
                <a:spcPts val="1200"/>
              </a:spcBef>
            </a:pPr>
            <a:r>
              <a:rPr lang="en-GB" b="1" dirty="0" smtClean="0"/>
              <a:t>MIMD = Multiple Instruction Multiple Data</a:t>
            </a:r>
            <a:r>
              <a:rPr lang="ru-RU" b="1" dirty="0" smtClean="0"/>
              <a:t> – МКМД = множественный поток команд и множественный поток данных</a:t>
            </a:r>
            <a:r>
              <a:rPr lang="ru-RU" dirty="0" smtClean="0"/>
              <a:t>, </a:t>
            </a:r>
            <a:r>
              <a:rPr lang="ru-RU" i="1" dirty="0" smtClean="0"/>
              <a:t>многопроцессорные</a:t>
            </a:r>
            <a:r>
              <a:rPr lang="ru-RU" dirty="0" smtClean="0"/>
              <a:t> или </a:t>
            </a:r>
            <a:r>
              <a:rPr lang="ru-RU" i="1" dirty="0" smtClean="0"/>
              <a:t>многомашинные</a:t>
            </a:r>
            <a:r>
              <a:rPr lang="ru-RU" dirty="0" smtClean="0"/>
              <a:t> системы, каждый процессор выполняет свой поток команд над своими данными.</a:t>
            </a:r>
          </a:p>
          <a:p>
            <a:pPr algn="just">
              <a:spcBef>
                <a:spcPts val="1200"/>
              </a:spcBef>
            </a:pPr>
            <a:r>
              <a:rPr lang="ru-RU" dirty="0" smtClean="0"/>
              <a:t>Последний класс объединяет больше число различных типов систем.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Однопрограммный режим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148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727038"/>
            <a:ext cx="7923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Процессор обрабатывает только одну прикладную программу одновременно. После завершения программы управление передается системе, а она запускает следующую программу и т.д. </a:t>
            </a:r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103264" y="2031493"/>
            <a:ext cx="1497033" cy="3037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вычисления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600298" y="2834779"/>
            <a:ext cx="985851" cy="286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ввод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55570" y="2652214"/>
            <a:ext cx="457231" cy="2284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УВВ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65109" y="1921954"/>
            <a:ext cx="365785" cy="2290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ЦП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8040735" y="2360110"/>
            <a:ext cx="365785" cy="2290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8040735" y="3126883"/>
            <a:ext cx="365785" cy="2290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 flipH="1" flipV="1">
            <a:off x="1103262" y="1812414"/>
            <a:ext cx="0" cy="7302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flipV="1">
            <a:off x="1139778" y="2333610"/>
            <a:ext cx="712003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3586149" y="2323597"/>
            <a:ext cx="0" cy="55482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 type="arrow" w="med" len="med"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2600296" y="2323596"/>
            <a:ext cx="0" cy="50400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 type="arrow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 flipV="1">
            <a:off x="1103265" y="3126883"/>
            <a:ext cx="712003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586149" y="2031493"/>
            <a:ext cx="2227293" cy="3037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вычисления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6543702" y="2031493"/>
            <a:ext cx="1058877" cy="3037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выч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5813443" y="2834779"/>
            <a:ext cx="730260" cy="2862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вывод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>
            <a:off x="6543702" y="2323597"/>
            <a:ext cx="0" cy="55482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 type="arrow" w="med" len="med"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5813442" y="2360110"/>
            <a:ext cx="0" cy="50400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 type="arrow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 flipH="1" flipV="1">
            <a:off x="1103265" y="2579188"/>
            <a:ext cx="0" cy="7302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563785" y="162985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простой</a:t>
            </a:r>
            <a:endParaRPr lang="ru-RU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5667390" y="162985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простой</a:t>
            </a:r>
            <a:endParaRPr lang="ru-RU" i="1" dirty="0"/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1176291" y="3209922"/>
            <a:ext cx="4527612" cy="2190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*УВВ – устройства ввода/вывода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5109" y="3392487"/>
            <a:ext cx="79233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Недостатки</a:t>
            </a:r>
            <a:r>
              <a:rPr lang="ru-RU" dirty="0" smtClean="0"/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Неэффективное использование процессора из-за простоев во время ввода-вывода. Рост производительности процессора не обеспечивает соответствующий рост производительности системы в целом.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В случае возникновения системных или аппаратных ошибок, они не будут обработаны, пока программа не закончит работу.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665109" y="5186224"/>
            <a:ext cx="7923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Достоинства</a:t>
            </a:r>
            <a:r>
              <a:rPr lang="ru-RU" dirty="0" smtClean="0"/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Простота реализации.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Основной процесс получает все ресурсы компьютера и выполняется максимально быстро.</a:t>
            </a:r>
            <a:endParaRPr lang="ru-RU" dirty="0"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Многопрограммный режим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149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617499"/>
            <a:ext cx="7923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Процессор обрабатывает несколько программ и систему одновременно. Пока текущая программа осуществляет ввод/вывод, процессор выполняет другую программу.</a:t>
            </a:r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103264" y="2114532"/>
            <a:ext cx="949339" cy="292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052603" y="2917818"/>
            <a:ext cx="766773" cy="286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55570" y="2725240"/>
            <a:ext cx="457231" cy="2284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УВВ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65109" y="1994980"/>
            <a:ext cx="365785" cy="2290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ЦП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8040735" y="2433136"/>
            <a:ext cx="365785" cy="2290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8040735" y="3199909"/>
            <a:ext cx="365785" cy="2290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 flipH="1" flipV="1">
            <a:off x="1103262" y="1885440"/>
            <a:ext cx="0" cy="7302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flipV="1">
            <a:off x="1139778" y="2406636"/>
            <a:ext cx="712003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 flipH="1">
            <a:off x="2819375" y="2406636"/>
            <a:ext cx="1570058" cy="511182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 type="arrow" w="med" len="med"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2052603" y="2406636"/>
            <a:ext cx="0" cy="50400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 type="arrow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 flipV="1">
            <a:off x="1103265" y="3209922"/>
            <a:ext cx="712003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3476610" y="2406636"/>
            <a:ext cx="0" cy="50400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 type="arrow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 flipH="1" flipV="1">
            <a:off x="1103265" y="2652214"/>
            <a:ext cx="0" cy="7302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1212804" y="3246435"/>
            <a:ext cx="4527612" cy="2921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*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A, B, C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программы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2089116" y="2114532"/>
            <a:ext cx="1387494" cy="292104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3513123" y="2114532"/>
            <a:ext cx="803286" cy="292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4352922" y="2114532"/>
            <a:ext cx="584208" cy="292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3476610" y="2917818"/>
            <a:ext cx="1095390" cy="286275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Line 21"/>
          <p:cNvSpPr>
            <a:spLocks noChangeShapeType="1"/>
          </p:cNvSpPr>
          <p:nvPr/>
        </p:nvSpPr>
        <p:spPr bwMode="auto">
          <a:xfrm>
            <a:off x="4279895" y="2406636"/>
            <a:ext cx="328617" cy="511182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 type="arrow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4608513" y="2917818"/>
            <a:ext cx="693747" cy="2862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5375286" y="2917818"/>
            <a:ext cx="985851" cy="286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Line 21"/>
          <p:cNvSpPr>
            <a:spLocks noChangeShapeType="1"/>
          </p:cNvSpPr>
          <p:nvPr/>
        </p:nvSpPr>
        <p:spPr bwMode="auto">
          <a:xfrm>
            <a:off x="4973643" y="2406636"/>
            <a:ext cx="401643" cy="474669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 type="arrow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4973644" y="2114532"/>
            <a:ext cx="438156" cy="292104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5448313" y="2114532"/>
            <a:ext cx="511182" cy="292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6361137" y="2114532"/>
            <a:ext cx="620721" cy="292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Line 17"/>
          <p:cNvSpPr>
            <a:spLocks noChangeShapeType="1"/>
          </p:cNvSpPr>
          <p:nvPr/>
        </p:nvSpPr>
        <p:spPr bwMode="auto">
          <a:xfrm>
            <a:off x="6361137" y="2370123"/>
            <a:ext cx="0" cy="511182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 type="arrow" w="med" len="med"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Line 17"/>
          <p:cNvSpPr>
            <a:spLocks noChangeShapeType="1"/>
          </p:cNvSpPr>
          <p:nvPr/>
        </p:nvSpPr>
        <p:spPr bwMode="auto">
          <a:xfrm flipH="1">
            <a:off x="4535487" y="2406636"/>
            <a:ext cx="438156" cy="511181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 type="arrow" w="med" len="med"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Line 17"/>
          <p:cNvSpPr>
            <a:spLocks noChangeShapeType="1"/>
          </p:cNvSpPr>
          <p:nvPr/>
        </p:nvSpPr>
        <p:spPr bwMode="auto">
          <a:xfrm flipH="1">
            <a:off x="5302260" y="2443149"/>
            <a:ext cx="146052" cy="47466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 type="arrow" w="med" len="med"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>
            <a:off x="6397650" y="2917818"/>
            <a:ext cx="766773" cy="286275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Line 21"/>
          <p:cNvSpPr>
            <a:spLocks noChangeShapeType="1"/>
          </p:cNvSpPr>
          <p:nvPr/>
        </p:nvSpPr>
        <p:spPr bwMode="auto">
          <a:xfrm>
            <a:off x="5448312" y="2406636"/>
            <a:ext cx="766773" cy="474669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 type="arrow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5667390" y="1639863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простой</a:t>
            </a:r>
            <a:endParaRPr lang="ru-RU" i="1" dirty="0"/>
          </a:p>
        </p:txBody>
      </p:sp>
      <p:sp>
        <p:nvSpPr>
          <p:cNvPr id="55" name="Правая фигурная скобка 54"/>
          <p:cNvSpPr/>
          <p:nvPr/>
        </p:nvSpPr>
        <p:spPr>
          <a:xfrm rot="16200000">
            <a:off x="6087290" y="1840684"/>
            <a:ext cx="146052" cy="401643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665109" y="3981295"/>
            <a:ext cx="79233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Процессор меньше простаивает, но каждая из программ выполняется дольше, т.к. ожидает другие программы.</a:t>
            </a:r>
          </a:p>
          <a:p>
            <a:pPr algn="just"/>
            <a:r>
              <a:rPr lang="ru-RU" dirty="0" smtClean="0"/>
              <a:t>Если одна из программ работает долго, и не обращается в УВВ, то время ожидания может быть очень большим.</a:t>
            </a:r>
          </a:p>
          <a:p>
            <a:pPr algn="just"/>
            <a:r>
              <a:rPr lang="ru-RU" dirty="0" smtClean="0"/>
              <a:t>Переключение программ требует дополнительных затрат времени – нужно выгрузить одну программу, полностью сохранить ее состояние, загрузить другую. </a:t>
            </a:r>
          </a:p>
          <a:p>
            <a:pPr algn="just"/>
            <a:r>
              <a:rPr lang="ru-RU" dirty="0" smtClean="0"/>
              <a:t>УВВ должны показывать, какой именно программе предназначены данные.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Заголовки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9532" y="935432"/>
            <a:ext cx="83889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Содержат различную дополнительную информацию о запросе. Существует четыре группы заголовков:</a:t>
            </a:r>
          </a:p>
          <a:p>
            <a:pPr marL="355600" indent="357188" algn="just">
              <a:buFont typeface="+mj-lt"/>
              <a:buAutoNum type="arabicPeriod"/>
            </a:pPr>
            <a:r>
              <a:rPr lang="ru-RU" dirty="0" smtClean="0"/>
              <a:t>Общие (</a:t>
            </a:r>
            <a:r>
              <a:rPr lang="en-US" dirty="0" smtClean="0"/>
              <a:t>General Headers)</a:t>
            </a:r>
            <a:r>
              <a:rPr lang="ru-RU" dirty="0" smtClean="0"/>
              <a:t>.</a:t>
            </a:r>
          </a:p>
          <a:p>
            <a:pPr marL="355600" indent="357188" algn="just">
              <a:buFont typeface="+mj-lt"/>
              <a:buAutoNum type="arabicPeriod"/>
            </a:pPr>
            <a:r>
              <a:rPr lang="ru-RU" dirty="0" smtClean="0"/>
              <a:t>Запроса (</a:t>
            </a:r>
            <a:r>
              <a:rPr lang="en-US" dirty="0" smtClean="0"/>
              <a:t>Request Headers).</a:t>
            </a:r>
          </a:p>
          <a:p>
            <a:pPr marL="355600" indent="357188" algn="just">
              <a:buFont typeface="+mj-lt"/>
              <a:buAutoNum type="arabicPeriod"/>
            </a:pPr>
            <a:r>
              <a:rPr lang="ru-RU" dirty="0" smtClean="0"/>
              <a:t>Ответа (</a:t>
            </a:r>
            <a:r>
              <a:rPr lang="en-US" dirty="0" smtClean="0"/>
              <a:t>Response Headers)</a:t>
            </a:r>
            <a:r>
              <a:rPr lang="ru-RU" dirty="0" smtClean="0"/>
              <a:t>.</a:t>
            </a:r>
          </a:p>
          <a:p>
            <a:pPr marL="355600" indent="357188" algn="just">
              <a:buFont typeface="+mj-lt"/>
              <a:buAutoNum type="arabicPeriod"/>
            </a:pPr>
            <a:r>
              <a:rPr lang="ru-RU" dirty="0" smtClean="0"/>
              <a:t>Сущности (</a:t>
            </a:r>
            <a:r>
              <a:rPr lang="en-US" dirty="0" smtClean="0"/>
              <a:t>Entity Headers)</a:t>
            </a:r>
            <a:r>
              <a:rPr lang="ru-RU" dirty="0" smtClean="0"/>
              <a:t>.</a:t>
            </a:r>
          </a:p>
          <a:p>
            <a:pPr indent="355600" algn="just"/>
            <a:r>
              <a:rPr lang="ru-RU" dirty="0" smtClean="0"/>
              <a:t>Именно в таком порядке их следует располагать в сообщении.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9532" y="3140968"/>
            <a:ext cx="83889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Формат:</a:t>
            </a:r>
          </a:p>
          <a:p>
            <a:pPr indent="355600"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Заголовок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значение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indent="355600" algn="just"/>
            <a:r>
              <a:rPr lang="ru-RU" dirty="0" smtClean="0"/>
              <a:t>Регистр названия заголовка неважен.</a:t>
            </a:r>
            <a:r>
              <a:rPr lang="en-US" dirty="0" smtClean="0"/>
              <a:t> </a:t>
            </a:r>
            <a:r>
              <a:rPr lang="ru-RU" dirty="0" smtClean="0"/>
              <a:t>Заголовки могут повторяться несколько раз.</a:t>
            </a:r>
            <a:r>
              <a:rPr lang="en-US" dirty="0" smtClean="0"/>
              <a:t> </a:t>
            </a:r>
            <a:r>
              <a:rPr lang="ru-RU" dirty="0" smtClean="0"/>
              <a:t>Например, это одно и то же:</a:t>
            </a:r>
          </a:p>
          <a:p>
            <a:pPr indent="355600" algn="just"/>
            <a:r>
              <a:rPr lang="en-US" dirty="0" smtClean="0">
                <a:latin typeface="Courier New" pitchFamily="49" charset="0"/>
                <a:cs typeface="Courier New" pitchFamily="49" charset="0"/>
              </a:rPr>
              <a:t>Allow: text/html</a:t>
            </a:r>
          </a:p>
          <a:p>
            <a:pPr indent="355600" algn="just"/>
            <a:r>
              <a:rPr lang="en-US" dirty="0" smtClean="0">
                <a:latin typeface="Courier New" pitchFamily="49" charset="0"/>
                <a:cs typeface="Courier New" pitchFamily="49" charset="0"/>
              </a:rPr>
              <a:t>Allow: image/gif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ru-RU" dirty="0" smtClean="0"/>
              <a:t>и</a:t>
            </a:r>
          </a:p>
          <a:p>
            <a:pPr indent="355600" algn="just"/>
            <a:r>
              <a:rPr lang="en-US" dirty="0" smtClean="0">
                <a:latin typeface="Courier New" pitchFamily="49" charset="0"/>
                <a:cs typeface="Courier New" pitchFamily="49" charset="0"/>
              </a:rPr>
              <a:t>ALLOW: text/html, image/gif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indent="355600" algn="just"/>
            <a:endParaRPr lang="ru-RU" dirty="0" smtClean="0"/>
          </a:p>
          <a:p>
            <a:pPr indent="355600" algn="just"/>
            <a:r>
              <a:rPr lang="ru-RU" dirty="0" smtClean="0"/>
              <a:t>Значения могут быть многострочными.</a:t>
            </a:r>
          </a:p>
          <a:p>
            <a:pPr indent="355600" algn="just"/>
            <a:r>
              <a:rPr lang="ru-RU" dirty="0" smtClean="0"/>
              <a:t>После всех заголовков </a:t>
            </a:r>
            <a:r>
              <a:rPr lang="ru-RU" u="sng" dirty="0" smtClean="0"/>
              <a:t>обязательно</a:t>
            </a:r>
            <a:r>
              <a:rPr lang="ru-RU" dirty="0" smtClean="0"/>
              <a:t> ставится пустая строка.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 разделения времени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150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617499"/>
            <a:ext cx="7923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Каждая программа получает фиксированный промежуток (</a:t>
            </a:r>
            <a:r>
              <a:rPr lang="ru-RU" b="1" i="1" dirty="0" smtClean="0"/>
              <a:t>квант</a:t>
            </a:r>
            <a:r>
              <a:rPr lang="ru-RU" dirty="0" smtClean="0"/>
              <a:t>) времени, после чего должна передать управление другой программе. Квант – короткий отрезок (несколько мс или нс), но процессор успевает выполнить тысячи операций.</a:t>
            </a:r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103264" y="2224071"/>
            <a:ext cx="1095392" cy="292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198655" y="3027357"/>
            <a:ext cx="766773" cy="286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55570" y="2834779"/>
            <a:ext cx="457231" cy="2284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УВВ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65109" y="2104519"/>
            <a:ext cx="365785" cy="2290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ЦП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8040735" y="2542675"/>
            <a:ext cx="365785" cy="2290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8040735" y="3309448"/>
            <a:ext cx="365785" cy="2290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 flipH="1" flipV="1">
            <a:off x="1103262" y="1994979"/>
            <a:ext cx="0" cy="7302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flipV="1">
            <a:off x="1139778" y="2516175"/>
            <a:ext cx="712003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 flipH="1">
            <a:off x="2965427" y="2516175"/>
            <a:ext cx="1533545" cy="511182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 type="arrow" w="med" len="med"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2198655" y="2479662"/>
            <a:ext cx="0" cy="5040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 type="arrow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 flipV="1">
            <a:off x="1103265" y="3319461"/>
            <a:ext cx="712003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4097331" y="2479662"/>
            <a:ext cx="0" cy="5040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 type="arrow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 flipH="1" flipV="1">
            <a:off x="1103265" y="2761753"/>
            <a:ext cx="0" cy="7302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2235168" y="2224071"/>
            <a:ext cx="1095390" cy="292104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3367071" y="2224071"/>
            <a:ext cx="730260" cy="292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4097331" y="3027357"/>
            <a:ext cx="693747" cy="2862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Line 17"/>
          <p:cNvSpPr>
            <a:spLocks noChangeShapeType="1"/>
          </p:cNvSpPr>
          <p:nvPr/>
        </p:nvSpPr>
        <p:spPr bwMode="auto">
          <a:xfrm>
            <a:off x="6434163" y="2516175"/>
            <a:ext cx="0" cy="511182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 type="arrow" w="med" len="med"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Line 17"/>
          <p:cNvSpPr>
            <a:spLocks noChangeShapeType="1"/>
          </p:cNvSpPr>
          <p:nvPr/>
        </p:nvSpPr>
        <p:spPr bwMode="auto">
          <a:xfrm flipH="1">
            <a:off x="4791077" y="2479663"/>
            <a:ext cx="2008215" cy="547694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 type="arrow" w="med" len="med"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>
            <a:off x="5959494" y="3027357"/>
            <a:ext cx="474669" cy="286275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67390" y="1749402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простой</a:t>
            </a:r>
            <a:endParaRPr lang="ru-RU" i="1" dirty="0"/>
          </a:p>
        </p:txBody>
      </p:sp>
      <p:sp>
        <p:nvSpPr>
          <p:cNvPr id="57" name="TextBox 56"/>
          <p:cNvSpPr txBox="1"/>
          <p:nvPr/>
        </p:nvSpPr>
        <p:spPr>
          <a:xfrm>
            <a:off x="592083" y="3830643"/>
            <a:ext cx="7923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Время простоя сводится к минимуму, время ожидания программ фиксировано, но оно тем больше, чем больше программ работает одновременно.</a:t>
            </a:r>
            <a:endParaRPr lang="ru-RU" dirty="0"/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4498973" y="2224071"/>
            <a:ext cx="1095392" cy="292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5630877" y="2224071"/>
            <a:ext cx="365130" cy="292104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4"/>
          <p:cNvSpPr>
            <a:spLocks noChangeArrowheads="1"/>
          </p:cNvSpPr>
          <p:nvPr/>
        </p:nvSpPr>
        <p:spPr bwMode="auto">
          <a:xfrm>
            <a:off x="6762780" y="2224071"/>
            <a:ext cx="1095390" cy="292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6434163" y="2224071"/>
            <a:ext cx="292103" cy="292104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Line 21"/>
          <p:cNvSpPr>
            <a:spLocks noChangeShapeType="1"/>
          </p:cNvSpPr>
          <p:nvPr/>
        </p:nvSpPr>
        <p:spPr bwMode="auto">
          <a:xfrm>
            <a:off x="5996007" y="2516175"/>
            <a:ext cx="0" cy="5040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 type="arrow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Правая фигурная скобка 65"/>
          <p:cNvSpPr/>
          <p:nvPr/>
        </p:nvSpPr>
        <p:spPr>
          <a:xfrm rot="16200000">
            <a:off x="6123802" y="1950223"/>
            <a:ext cx="146052" cy="401643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авая фигурная скобка 66"/>
          <p:cNvSpPr/>
          <p:nvPr/>
        </p:nvSpPr>
        <p:spPr>
          <a:xfrm rot="16200000">
            <a:off x="4225126" y="1950223"/>
            <a:ext cx="146052" cy="401643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3841740" y="1749402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простой</a:t>
            </a:r>
            <a:endParaRPr lang="ru-RU" i="1" dirty="0"/>
          </a:p>
        </p:txBody>
      </p:sp>
      <p:sp>
        <p:nvSpPr>
          <p:cNvPr id="70" name="Line 21"/>
          <p:cNvSpPr>
            <a:spLocks noChangeShapeType="1"/>
          </p:cNvSpPr>
          <p:nvPr/>
        </p:nvSpPr>
        <p:spPr bwMode="auto">
          <a:xfrm>
            <a:off x="2235168" y="2004993"/>
            <a:ext cx="0" cy="5040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" name="Line 21"/>
          <p:cNvSpPr>
            <a:spLocks noChangeShapeType="1"/>
          </p:cNvSpPr>
          <p:nvPr/>
        </p:nvSpPr>
        <p:spPr bwMode="auto">
          <a:xfrm>
            <a:off x="3367071" y="2004993"/>
            <a:ext cx="0" cy="5040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>
            <a:off x="4498974" y="2004993"/>
            <a:ext cx="0" cy="5040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Line 21"/>
          <p:cNvSpPr>
            <a:spLocks noChangeShapeType="1"/>
          </p:cNvSpPr>
          <p:nvPr/>
        </p:nvSpPr>
        <p:spPr bwMode="auto">
          <a:xfrm>
            <a:off x="5630877" y="2004993"/>
            <a:ext cx="0" cy="5040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" name="Line 21"/>
          <p:cNvSpPr>
            <a:spLocks noChangeShapeType="1"/>
          </p:cNvSpPr>
          <p:nvPr/>
        </p:nvSpPr>
        <p:spPr bwMode="auto">
          <a:xfrm>
            <a:off x="6762780" y="2004993"/>
            <a:ext cx="0" cy="5040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1322343" y="2516175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квант</a:t>
            </a:r>
            <a:endParaRPr lang="ru-RU" dirty="0"/>
          </a:p>
        </p:txBody>
      </p:sp>
      <p:sp>
        <p:nvSpPr>
          <p:cNvPr id="76" name="TextBox 75"/>
          <p:cNvSpPr txBox="1"/>
          <p:nvPr/>
        </p:nvSpPr>
        <p:spPr>
          <a:xfrm>
            <a:off x="592083" y="4779981"/>
            <a:ext cx="7923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/>
              <a:t>Карусельный принцип </a:t>
            </a:r>
            <a:r>
              <a:rPr lang="ru-RU" dirty="0" smtClean="0"/>
              <a:t>(</a:t>
            </a:r>
            <a:r>
              <a:rPr lang="en-US" dirty="0" smtClean="0"/>
              <a:t>Round Robin</a:t>
            </a:r>
            <a:r>
              <a:rPr lang="ru-RU" dirty="0" smtClean="0"/>
              <a:t>) – все программы выполняются по очереди, в строгом порядке.</a:t>
            </a:r>
          </a:p>
          <a:p>
            <a:pPr algn="just"/>
            <a:r>
              <a:rPr lang="ru-RU" i="1" dirty="0" smtClean="0"/>
              <a:t>Система приоритетов </a:t>
            </a:r>
            <a:r>
              <a:rPr lang="ru-RU" dirty="0" smtClean="0"/>
              <a:t>- более важные программы (с более высоким приоритетом) получают доступ к процессору чаще, чем менее важные.</a:t>
            </a:r>
            <a:endParaRPr lang="ru-RU" dirty="0"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Конвейерная обработка команд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151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09518" y="617499"/>
            <a:ext cx="8324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Выполнение каждой машинной команды включает действия: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8595" y="1165194"/>
            <a:ext cx="78868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Чтение команды из памяти.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Расшифровка команды.</a:t>
            </a:r>
          </a:p>
          <a:p>
            <a:pPr marL="342900" indent="-342900">
              <a:buAutoNum type="arabicPeriod"/>
            </a:pPr>
            <a:r>
              <a:rPr lang="ru-RU" dirty="0" smtClean="0"/>
              <a:t>Чтение данных из памяти.</a:t>
            </a:r>
          </a:p>
          <a:p>
            <a:pPr marL="342900" indent="-342900">
              <a:buAutoNum type="arabicPeriod"/>
            </a:pPr>
            <a:r>
              <a:rPr lang="ru-RU" dirty="0" smtClean="0"/>
              <a:t>Выполнение команды.</a:t>
            </a:r>
          </a:p>
          <a:p>
            <a:pPr marL="342900" indent="-342900">
              <a:buAutoNum type="arabicPeriod"/>
            </a:pPr>
            <a:r>
              <a:rPr lang="ru-RU" dirty="0" smtClean="0"/>
              <a:t>Выгрузка результата в память. 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19057" y="3068072"/>
          <a:ext cx="8069378" cy="29667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57238"/>
                <a:gridCol w="1314468"/>
                <a:gridCol w="1277955"/>
                <a:gridCol w="1891813"/>
                <a:gridCol w="1321331"/>
                <a:gridCol w="160657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Такт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Команда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Команда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Команда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Команда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Команда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Команда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Команда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Команда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Команда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Команда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Команда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Команда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Команда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Команда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Команда 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Команда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Команда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Команда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Команда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Команда 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Команда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Команда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Команда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Команда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Команда 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28595" y="2589201"/>
            <a:ext cx="7923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Эти этапы можно распараллелить </a:t>
            </a:r>
            <a:r>
              <a:rPr lang="ru-RU" i="1" dirty="0" smtClean="0">
                <a:solidFill>
                  <a:prstClr val="black"/>
                </a:solidFill>
              </a:rPr>
              <a:t>в пределах одного процессора</a:t>
            </a:r>
            <a:r>
              <a:rPr lang="ru-RU" dirty="0" smtClean="0">
                <a:solidFill>
                  <a:prstClr val="black"/>
                </a:solidFill>
              </a:rPr>
              <a:t>: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2083" y="6130962"/>
            <a:ext cx="7923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Конвейер можно организовать и для отдельных этапов вычислений. Пример – многоразрядный сумматор.</a:t>
            </a:r>
            <a:endParaRPr lang="ru-RU" dirty="0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Многопроцессорные системы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152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09518" y="654012"/>
            <a:ext cx="832496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b="1" dirty="0" smtClean="0"/>
              <a:t>Симметричные многопроцессорные системы </a:t>
            </a:r>
            <a:r>
              <a:rPr lang="en-US" b="1" dirty="0" smtClean="0"/>
              <a:t>(SMP) </a:t>
            </a:r>
            <a:r>
              <a:rPr lang="en-US" dirty="0" smtClean="0"/>
              <a:t>– </a:t>
            </a:r>
            <a:r>
              <a:rPr lang="ru-RU" dirty="0" smtClean="0"/>
              <a:t>все процессоры одинаковы и равноправны, имеют доступ к общей памяти. ОС распределяет задачи (потоки) между процессорами. Наиболее распространены.</a:t>
            </a:r>
          </a:p>
          <a:p>
            <a:pPr algn="just"/>
            <a:r>
              <a:rPr lang="ru-RU" dirty="0" smtClean="0"/>
              <a:t>Два варианта доступа к памяти:</a:t>
            </a:r>
          </a:p>
          <a:p>
            <a:pPr marL="342900" indent="-342900" algn="just">
              <a:buAutoNum type="arabicPeriod"/>
            </a:pPr>
            <a:r>
              <a:rPr lang="ru-RU" b="1" dirty="0" smtClean="0"/>
              <a:t>Общая шина </a:t>
            </a:r>
            <a:r>
              <a:rPr lang="ru-RU" dirty="0" smtClean="0"/>
              <a:t>для всех процессоров, замедляет работу, т.к. приходится ждать свободной шины.</a:t>
            </a:r>
          </a:p>
          <a:p>
            <a:pPr marL="342900" indent="-342900" algn="just">
              <a:buAutoNum type="arabicPeriod"/>
            </a:pPr>
            <a:r>
              <a:rPr lang="ru-RU" b="1" dirty="0" smtClean="0"/>
              <a:t>Коммутируемое соединение </a:t>
            </a:r>
            <a:r>
              <a:rPr lang="ru-RU" dirty="0" smtClean="0"/>
              <a:t>- память разбивается на несколько </a:t>
            </a:r>
            <a:r>
              <a:rPr lang="ru-RU" i="1" dirty="0" smtClean="0"/>
              <a:t>банков памяти, </a:t>
            </a:r>
            <a:r>
              <a:rPr lang="ru-RU" dirty="0" smtClean="0"/>
              <a:t>каждый со своей шиной. Каждый процессор имеет доступ к любому банку памяти, пока один банк памяти занят, другие свободны.</a:t>
            </a:r>
          </a:p>
          <a:p>
            <a:pPr algn="just">
              <a:spcBef>
                <a:spcPts val="600"/>
              </a:spcBef>
            </a:pPr>
            <a:r>
              <a:rPr lang="en-US" dirty="0" smtClean="0"/>
              <a:t>SMP-</a:t>
            </a:r>
            <a:r>
              <a:rPr lang="ru-RU" dirty="0" smtClean="0"/>
              <a:t>системы наиболее эффективны для многопоточных приложений, а приложения, ориентированные на одно ядро получат небольшую прибавку к производительности.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Большинство современных ОС поддерживают многопроцессорность. Иначе будет работать только один процессор.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Размер шины на практике ограничивает число процессоров до 16.</a:t>
            </a:r>
          </a:p>
          <a:p>
            <a:pPr algn="just">
              <a:spcBef>
                <a:spcPts val="600"/>
              </a:spcBef>
            </a:pPr>
            <a:r>
              <a:rPr lang="ru-RU" b="1" dirty="0" smtClean="0"/>
              <a:t>Когерентность </a:t>
            </a:r>
            <a:r>
              <a:rPr lang="ru-RU" b="1" dirty="0" err="1" smtClean="0"/>
              <a:t>кэша</a:t>
            </a:r>
            <a:r>
              <a:rPr lang="ru-RU" b="1" dirty="0" smtClean="0"/>
              <a:t> </a:t>
            </a:r>
            <a:r>
              <a:rPr lang="ru-RU" dirty="0" smtClean="0"/>
              <a:t>– основная проблема. У каждого процессора свой кэш, значения переменных в </a:t>
            </a:r>
            <a:r>
              <a:rPr lang="ru-RU" dirty="0" err="1" smtClean="0"/>
              <a:t>кэше</a:t>
            </a:r>
            <a:r>
              <a:rPr lang="ru-RU" dirty="0" smtClean="0"/>
              <a:t> отличаются от других процессоров и оперативной памяти. Для обеспечения когерентности (согласованности) </a:t>
            </a:r>
            <a:r>
              <a:rPr lang="ru-RU" dirty="0" err="1" smtClean="0"/>
              <a:t>кэшей</a:t>
            </a:r>
            <a:r>
              <a:rPr lang="ru-RU" dirty="0" smtClean="0"/>
              <a:t> используется специальный протокол </a:t>
            </a:r>
            <a:r>
              <a:rPr lang="en-US" dirty="0" smtClean="0"/>
              <a:t>(CCP)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Многоядерный процессоры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153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654012"/>
            <a:ext cx="78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Работают аналогично </a:t>
            </a:r>
            <a:r>
              <a:rPr lang="en-US" dirty="0" smtClean="0"/>
              <a:t>SMP</a:t>
            </a:r>
            <a:r>
              <a:rPr lang="ru-RU" dirty="0" smtClean="0"/>
              <a:t>, но все процессоры расположены в одном кожухе или на одном кристалле. А в многопроцессорной системе каждый процессор подключается к материнской плате через отдельный разъем.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8596" y="1644463"/>
            <a:ext cx="78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Каждое ядро является полноценным процессором и может работать в режиме </a:t>
            </a:r>
            <a:r>
              <a:rPr lang="ru-RU" dirty="0" err="1" smtClean="0"/>
              <a:t>псевдопараллельности</a:t>
            </a:r>
            <a:r>
              <a:rPr lang="ru-RU" dirty="0" smtClean="0"/>
              <a:t>. Тогда система «видит» больше виртуальных ядер, чем их есть на самом деле.</a:t>
            </a:r>
          </a:p>
          <a:p>
            <a:pPr algn="just"/>
            <a:r>
              <a:rPr lang="ru-RU" dirty="0" smtClean="0"/>
              <a:t>У </a:t>
            </a:r>
            <a:r>
              <a:rPr lang="en-US" dirty="0" smtClean="0"/>
              <a:t>Intel </a:t>
            </a:r>
            <a:r>
              <a:rPr lang="ru-RU" dirty="0" smtClean="0"/>
              <a:t>технология называется </a:t>
            </a:r>
            <a:r>
              <a:rPr lang="en-US" dirty="0" smtClean="0"/>
              <a:t>Hyper-Threading.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8596" y="4451364"/>
            <a:ext cx="78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На сегодняшний день в массовом выпуске существуют </a:t>
            </a:r>
            <a:r>
              <a:rPr lang="ru-RU" b="1" dirty="0" smtClean="0"/>
              <a:t>8-16 ядерные процессоры</a:t>
            </a:r>
            <a:r>
              <a:rPr lang="ru-RU" dirty="0" smtClean="0"/>
              <a:t>. Экспериментальные разработки включают </a:t>
            </a:r>
            <a:r>
              <a:rPr lang="ru-RU" b="1" dirty="0" smtClean="0"/>
              <a:t>до 100 ядер</a:t>
            </a:r>
            <a:r>
              <a:rPr lang="ru-RU" dirty="0" smtClean="0"/>
              <a:t>, но многие из них не могут служить как ЦП, а лишь как сопроцессоры для высокопроизводительных вычислений.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8596" y="2974036"/>
            <a:ext cx="788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Двухуровневый кэш </a:t>
            </a:r>
            <a:r>
              <a:rPr lang="ru-RU" dirty="0" smtClean="0"/>
              <a:t>– свой у каждого ядра + общий для всего процессора.</a:t>
            </a:r>
          </a:p>
          <a:p>
            <a:pPr algn="just"/>
            <a:r>
              <a:rPr lang="ru-RU" dirty="0" smtClean="0"/>
              <a:t>Кэш 2-ого уровня может быть:</a:t>
            </a:r>
          </a:p>
          <a:p>
            <a:pPr marL="177800" algn="just"/>
            <a:r>
              <a:rPr lang="ru-RU" b="1" i="1" dirty="0" smtClean="0"/>
              <a:t>Разделяемый</a:t>
            </a:r>
            <a:r>
              <a:rPr lang="ru-RU" dirty="0" smtClean="0"/>
              <a:t> – физически общая память </a:t>
            </a:r>
            <a:r>
              <a:rPr lang="en-US" dirty="0" smtClean="0"/>
              <a:t>(Intel)</a:t>
            </a:r>
            <a:endParaRPr lang="ru-RU" dirty="0" smtClean="0"/>
          </a:p>
          <a:p>
            <a:pPr marL="177800" algn="just"/>
            <a:r>
              <a:rPr lang="ru-RU" b="1" i="1" dirty="0" smtClean="0"/>
              <a:t>Индивидуальный</a:t>
            </a:r>
            <a:r>
              <a:rPr lang="ru-RU" dirty="0" smtClean="0"/>
              <a:t> – у каждого процессора свой, но соединенный через контроллер памяти </a:t>
            </a:r>
            <a:r>
              <a:rPr lang="en-US" dirty="0" smtClean="0"/>
              <a:t>(AMD, </a:t>
            </a:r>
            <a:r>
              <a:rPr lang="ru-RU" dirty="0" smtClean="0"/>
              <a:t>ранние </a:t>
            </a:r>
            <a:r>
              <a:rPr lang="en-US" dirty="0" smtClean="0"/>
              <a:t>Intel Pentium D)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11161" y="5692806"/>
            <a:ext cx="7923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Часто процессоры с 2-16 ядрами называют </a:t>
            </a:r>
            <a:r>
              <a:rPr lang="ru-RU" b="1" i="1" dirty="0" err="1" smtClean="0"/>
              <a:t>мультиядерными</a:t>
            </a:r>
            <a:r>
              <a:rPr lang="ru-RU" b="1" i="1" dirty="0" smtClean="0"/>
              <a:t> (</a:t>
            </a:r>
            <a:r>
              <a:rPr lang="en-GB" b="1" i="1" dirty="0" smtClean="0"/>
              <a:t>multi-core</a:t>
            </a:r>
            <a:r>
              <a:rPr lang="ru-RU" b="1" i="1" dirty="0" smtClean="0"/>
              <a:t>)</a:t>
            </a:r>
            <a:r>
              <a:rPr lang="ru-RU" b="1" dirty="0" smtClean="0"/>
              <a:t>, </a:t>
            </a:r>
            <a:r>
              <a:rPr lang="ru-RU" dirty="0" smtClean="0"/>
              <a:t>а </a:t>
            </a:r>
            <a:r>
              <a:rPr lang="ru-RU" b="1" i="1" dirty="0" smtClean="0"/>
              <a:t>многоядерными (</a:t>
            </a:r>
            <a:r>
              <a:rPr lang="en-GB" b="1" i="1" dirty="0" smtClean="0"/>
              <a:t>m</a:t>
            </a:r>
            <a:r>
              <a:rPr lang="en-US" b="1" i="1" dirty="0" smtClean="0"/>
              <a:t>any</a:t>
            </a:r>
            <a:r>
              <a:rPr lang="en-GB" b="1" i="1" dirty="0" smtClean="0"/>
              <a:t>-core</a:t>
            </a:r>
            <a:r>
              <a:rPr lang="ru-RU" b="1" i="1" dirty="0" smtClean="0"/>
              <a:t>)</a:t>
            </a:r>
            <a:r>
              <a:rPr lang="ru-RU" dirty="0" smtClean="0"/>
              <a:t> – с 10-ками ядер.</a:t>
            </a:r>
            <a:endParaRPr lang="ru-RU" dirty="0"/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&amp;Fcy;&amp;acy;&amp;jcy;&amp;lcy;:NUM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5475" y="3136896"/>
            <a:ext cx="5828525" cy="31401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Альтернативные архитектуры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154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6953" y="728700"/>
            <a:ext cx="86900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Асимметричная многопроцессорная система </a:t>
            </a:r>
            <a:r>
              <a:rPr lang="en-US" b="1" dirty="0" smtClean="0"/>
              <a:t>(ASMP) </a:t>
            </a:r>
            <a:r>
              <a:rPr lang="ru-RU" b="1" dirty="0" smtClean="0"/>
              <a:t>и гетерогенная </a:t>
            </a:r>
            <a:r>
              <a:rPr lang="ru-RU" b="1" dirty="0" err="1" smtClean="0"/>
              <a:t>многоядерность</a:t>
            </a:r>
            <a:r>
              <a:rPr lang="ru-RU" b="1" dirty="0" smtClean="0"/>
              <a:t> </a:t>
            </a:r>
            <a:r>
              <a:rPr lang="ru-RU" dirty="0" smtClean="0"/>
              <a:t>– каждый процессор или ядро решают свои специфические задачи. Например, только один процессор работает с ОС, или некоторые процессоры не имеют доступа к периферии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Условно, сюда можно отнести разделение на основной и графический процессор.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6953" y="2333610"/>
            <a:ext cx="869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Массово-параллельная система</a:t>
            </a:r>
            <a:r>
              <a:rPr lang="ru-RU" dirty="0" smtClean="0"/>
              <a:t> – использует физическое разделение оперативной памяти. Легко масштабируется, может состоять из тысяч процессоров. На каждом узле может работать своя отдельная ОС.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6952" y="3347969"/>
            <a:ext cx="33591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Недостатки:</a:t>
            </a:r>
          </a:p>
          <a:p>
            <a:pPr>
              <a:buFont typeface="+mj-lt"/>
              <a:buAutoNum type="arabicPeriod"/>
              <a:tabLst>
                <a:tab pos="273050" algn="l"/>
              </a:tabLst>
            </a:pPr>
            <a:r>
              <a:rPr lang="ru-RU" dirty="0" smtClean="0"/>
              <a:t>Замедление обмена данными между процессорами.</a:t>
            </a:r>
          </a:p>
          <a:p>
            <a:pPr>
              <a:buFont typeface="+mj-lt"/>
              <a:buAutoNum type="arabicPeriod"/>
              <a:tabLst>
                <a:tab pos="273050" algn="l"/>
              </a:tabLst>
            </a:pPr>
            <a:r>
              <a:rPr lang="ru-RU" dirty="0" smtClean="0"/>
              <a:t>Трудность программирования – неспециализированные программы работают неэффективно, а специальные очень дорогие.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Наиболее распространенные заголовки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6" y="1003960"/>
          <a:ext cx="8316924" cy="624840"/>
        </p:xfrm>
        <a:graphic>
          <a:graphicData uri="http://schemas.openxmlformats.org/drawingml/2006/table">
            <a:tbl>
              <a:tblPr/>
              <a:tblGrid>
                <a:gridCol w="1908212"/>
                <a:gridCol w="6408712"/>
              </a:tblGrid>
              <a:tr h="0">
                <a:tc>
                  <a:txBody>
                    <a:bodyPr/>
                    <a:lstStyle/>
                    <a:p>
                      <a:r>
                        <a:rPr lang="it-IT" dirty="0" smtClean="0"/>
                        <a:t>Connection</a:t>
                      </a:r>
                      <a:endParaRPr lang="ru-RU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тип соединения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dirty="0" smtClean="0"/>
                        <a:t>(Close,</a:t>
                      </a:r>
                      <a:r>
                        <a:rPr lang="en-US" baseline="0" dirty="0" smtClean="0"/>
                        <a:t> Keep-Alive)</a:t>
                      </a:r>
                      <a:endParaRPr lang="ru-RU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MIME-Version</a:t>
                      </a:r>
                      <a:endParaRPr lang="it-IT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используемая версия </a:t>
                      </a:r>
                      <a:r>
                        <a:rPr lang="it-IT" dirty="0" smtClean="0"/>
                        <a:t>MIME</a:t>
                      </a:r>
                      <a:endParaRPr lang="it-IT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3528" y="1914520"/>
          <a:ext cx="8280920" cy="1874520"/>
        </p:xfrm>
        <a:graphic>
          <a:graphicData uri="http://schemas.openxmlformats.org/drawingml/2006/table">
            <a:tbl>
              <a:tblPr/>
              <a:tblGrid>
                <a:gridCol w="1981758"/>
                <a:gridCol w="6299162"/>
              </a:tblGrid>
              <a:tr h="0">
                <a:tc>
                  <a:txBody>
                    <a:bodyPr/>
                    <a:lstStyle/>
                    <a:p>
                      <a:r>
                        <a:rPr lang="it-IT" dirty="0" smtClean="0"/>
                        <a:t>Accept</a:t>
                      </a:r>
                      <a:endParaRPr lang="ru-RU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поддерживаемые форматы файлов (</a:t>
                      </a:r>
                      <a:r>
                        <a:rPr lang="en-US" dirty="0" smtClean="0"/>
                        <a:t>MIME)</a:t>
                      </a:r>
                      <a:endParaRPr lang="ru-RU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dirty="0" smtClean="0"/>
                        <a:t>Accept-encoding</a:t>
                      </a:r>
                      <a:endParaRPr lang="ru-RU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поддерживаемая кодировка (</a:t>
                      </a:r>
                      <a:r>
                        <a:rPr lang="en-US" dirty="0" smtClean="0"/>
                        <a:t>windows</a:t>
                      </a:r>
                      <a:r>
                        <a:rPr lang="ru-RU" dirty="0" smtClean="0"/>
                        <a:t>-1251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utf-8)</a:t>
                      </a:r>
                      <a:endParaRPr lang="ru-RU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dirty="0" smtClean="0"/>
                        <a:t>Accept-language</a:t>
                      </a:r>
                      <a:endParaRPr lang="ru-RU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поддерживаемые</a:t>
                      </a:r>
                      <a:r>
                        <a:rPr lang="ru-RU" baseline="0" dirty="0" smtClean="0"/>
                        <a:t> языки </a:t>
                      </a:r>
                      <a:r>
                        <a:rPr lang="ru-RU" dirty="0" smtClean="0"/>
                        <a:t>(</a:t>
                      </a:r>
                      <a:r>
                        <a:rPr lang="en-US" dirty="0" err="1" smtClean="0"/>
                        <a:t>ru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en-</a:t>
                      </a:r>
                      <a:r>
                        <a:rPr lang="en-US" baseline="0" dirty="0" err="1" smtClean="0"/>
                        <a:t>su</a:t>
                      </a:r>
                      <a:r>
                        <a:rPr lang="en-US" baseline="0" dirty="0" smtClean="0"/>
                        <a:t>)</a:t>
                      </a:r>
                      <a:endParaRPr lang="ru-RU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dirty="0" smtClean="0"/>
                        <a:t>Host</a:t>
                      </a:r>
                      <a:endParaRPr lang="ru-RU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хост и порт клиента</a:t>
                      </a:r>
                      <a:endParaRPr lang="ru-RU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dirty="0" smtClean="0"/>
                        <a:t>Referrer</a:t>
                      </a:r>
                      <a:endParaRPr lang="ru-RU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URI ресурса, с которого клиент сделал текущий запрос</a:t>
                      </a:r>
                      <a:endParaRPr lang="ru-RU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dirty="0" smtClean="0"/>
                        <a:t>User-agent</a:t>
                      </a:r>
                      <a:endParaRPr lang="ru-RU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идентифицирует программу </a:t>
                      </a:r>
                      <a:r>
                        <a:rPr lang="ru-RU" dirty="0"/>
                        <a:t>клиента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9532" y="4183928"/>
          <a:ext cx="8280920" cy="937260"/>
        </p:xfrm>
        <a:graphic>
          <a:graphicData uri="http://schemas.openxmlformats.org/drawingml/2006/table">
            <a:tbl>
              <a:tblPr/>
              <a:tblGrid>
                <a:gridCol w="1908212"/>
                <a:gridCol w="6372708"/>
              </a:tblGrid>
              <a:tr h="0">
                <a:tc>
                  <a:txBody>
                    <a:bodyPr/>
                    <a:lstStyle/>
                    <a:p>
                      <a:r>
                        <a:rPr lang="it-IT" dirty="0" smtClean="0"/>
                        <a:t>Accept-range</a:t>
                      </a:r>
                      <a:endParaRPr lang="ru-RU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диапазон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данных в байтах (1078-2078)</a:t>
                      </a:r>
                      <a:endParaRPr lang="ru-RU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it-IT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r>
                        <a:rPr lang="ru-RU" baseline="0" dirty="0" smtClean="0"/>
                        <a:t> и время генерации отклика</a:t>
                      </a:r>
                      <a:endParaRPr lang="ru-RU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dirty="0"/>
                        <a:t>Server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имя </a:t>
                      </a:r>
                      <a:r>
                        <a:rPr lang="ru-RU" dirty="0"/>
                        <a:t>сервера и номер версии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9532" y="5409220"/>
          <a:ext cx="8424936" cy="1230304"/>
        </p:xfrm>
        <a:graphic>
          <a:graphicData uri="http://schemas.openxmlformats.org/drawingml/2006/table">
            <a:tbl>
              <a:tblPr/>
              <a:tblGrid>
                <a:gridCol w="1908212"/>
                <a:gridCol w="6516724"/>
              </a:tblGrid>
              <a:tr h="263438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Content-</a:t>
                      </a:r>
                      <a:r>
                        <a:rPr lang="en-US" sz="1800" dirty="0" smtClean="0"/>
                        <a:t>type</a:t>
                      </a:r>
                      <a:endParaRPr lang="ru-RU" sz="1800" dirty="0"/>
                    </a:p>
                  </a:txBody>
                  <a:tcPr marL="16628" marR="16628" marT="16628" marB="166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тип</a:t>
                      </a:r>
                      <a:r>
                        <a:rPr lang="ru-RU" sz="1800" baseline="0" dirty="0" smtClean="0"/>
                        <a:t> содержимого</a:t>
                      </a:r>
                      <a:endParaRPr lang="ru-RU" sz="1800" dirty="0"/>
                    </a:p>
                  </a:txBody>
                  <a:tcPr marL="16628" marR="16628" marT="16628" marB="166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263438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Content-length</a:t>
                      </a:r>
                      <a:endParaRPr lang="ru-RU" sz="1800" dirty="0"/>
                    </a:p>
                  </a:txBody>
                  <a:tcPr marL="16628" marR="16628" marT="16628" marB="166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размер содержимого</a:t>
                      </a:r>
                      <a:endParaRPr lang="ru-RU" sz="1800" dirty="0"/>
                    </a:p>
                  </a:txBody>
                  <a:tcPr marL="16628" marR="16628" marT="16628" marB="166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Last-modified</a:t>
                      </a:r>
                      <a:endParaRPr lang="ru-RU" sz="1800" dirty="0"/>
                    </a:p>
                  </a:txBody>
                  <a:tcPr marL="16628" marR="16628" marT="16628" marB="166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дата и </a:t>
                      </a:r>
                      <a:r>
                        <a:rPr lang="ru-RU" sz="1800" dirty="0"/>
                        <a:t>время последнего изменения документа</a:t>
                      </a:r>
                    </a:p>
                  </a:txBody>
                  <a:tcPr marL="16628" marR="16628" marT="16628" marB="166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69511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Location</a:t>
                      </a:r>
                      <a:endParaRPr lang="ru-RU" sz="1800" dirty="0"/>
                    </a:p>
                  </a:txBody>
                  <a:tcPr marL="16628" marR="16628" marT="16628" marB="166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местоположение </a:t>
                      </a:r>
                      <a:r>
                        <a:rPr lang="ru-RU" sz="1800" dirty="0"/>
                        <a:t>созданного или перемещенного документа</a:t>
                      </a:r>
                    </a:p>
                  </a:txBody>
                  <a:tcPr marL="16628" marR="16628" marT="16628" marB="166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36492" y="69052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5600" algn="just"/>
            <a:r>
              <a:rPr lang="ru-RU" b="1" dirty="0" smtClean="0"/>
              <a:t>Общие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5835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5600" algn="just"/>
            <a:r>
              <a:rPr lang="ru-RU" b="1" dirty="0" smtClean="0"/>
              <a:t>Запроса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37797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5600" algn="just"/>
            <a:r>
              <a:rPr lang="ru-RU" b="1" dirty="0" smtClean="0"/>
              <a:t>Ответа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50758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5600" algn="just"/>
            <a:r>
              <a:rPr lang="ru-RU" b="1" dirty="0" smtClean="0"/>
              <a:t>Сущности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1540" y="836712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/>
              <a:t>MIME</a:t>
            </a:r>
            <a:r>
              <a:rPr lang="ru-RU" dirty="0" smtClean="0"/>
              <a:t> (</a:t>
            </a:r>
            <a:r>
              <a:rPr lang="ru-RU" b="1" dirty="0" err="1" smtClean="0"/>
              <a:t>Multipurpose</a:t>
            </a:r>
            <a:r>
              <a:rPr lang="ru-RU" b="1" dirty="0" smtClean="0"/>
              <a:t> </a:t>
            </a:r>
            <a:r>
              <a:rPr lang="ru-RU" b="1" dirty="0" err="1" smtClean="0"/>
              <a:t>Internet</a:t>
            </a:r>
            <a:r>
              <a:rPr lang="ru-RU" b="1" dirty="0" smtClean="0"/>
              <a:t> </a:t>
            </a:r>
            <a:r>
              <a:rPr lang="ru-RU" b="1" dirty="0" err="1" smtClean="0"/>
              <a:t>Mail</a:t>
            </a:r>
            <a:r>
              <a:rPr lang="ru-RU" b="1" dirty="0" smtClean="0"/>
              <a:t> </a:t>
            </a:r>
            <a:r>
              <a:rPr lang="ru-RU" b="1" dirty="0" err="1" smtClean="0"/>
              <a:t>Extensions</a:t>
            </a:r>
            <a:r>
              <a:rPr lang="ru-RU" dirty="0" smtClean="0"/>
              <a:t> — многоцелевые расширения </a:t>
            </a:r>
            <a:r>
              <a:rPr lang="ru-RU" dirty="0" err="1" smtClean="0"/>
              <a:t>интернет-почты</a:t>
            </a:r>
            <a:r>
              <a:rPr lang="ru-RU" dirty="0" smtClean="0"/>
              <a:t>) — стандарт, описывающий передачу различных типов данных по электронной почте, а также по Интернету вообще.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1540" y="173681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MIME определяет механизмы для передачи разного рода информации внутри текстовых данных: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dirty="0" smtClean="0"/>
              <a:t>текст на языках, для которых используются кодировки, отличные от ASCII, 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dirty="0" smtClean="0"/>
              <a:t>нетекстовый </a:t>
            </a:r>
            <a:r>
              <a:rPr lang="ru-RU" dirty="0" err="1" smtClean="0"/>
              <a:t>контент</a:t>
            </a:r>
            <a:r>
              <a:rPr lang="ru-RU" dirty="0" smtClean="0"/>
              <a:t>, такой как картинки, музыка, фильмы и программы.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032956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В </a:t>
            </a:r>
            <a:r>
              <a:rPr lang="en-US" dirty="0" smtClean="0"/>
              <a:t>HTTP </a:t>
            </a:r>
            <a:r>
              <a:rPr lang="ru-RU" dirty="0" smtClean="0"/>
              <a:t>используются в первую очередь форматы </a:t>
            </a:r>
            <a:r>
              <a:rPr lang="en-US" dirty="0" smtClean="0"/>
              <a:t>MIME</a:t>
            </a:r>
            <a:r>
              <a:rPr lang="ru-RU" dirty="0" smtClean="0"/>
              <a:t>:</a:t>
            </a:r>
          </a:p>
          <a:p>
            <a:pPr indent="355600" algn="ctr"/>
            <a:r>
              <a:rPr lang="ru-RU" dirty="0" smtClean="0">
                <a:latin typeface="Courier New" pitchFamily="49" charset="0"/>
                <a:cs typeface="Courier New" pitchFamily="49" charset="0"/>
              </a:rPr>
              <a:t>общий тип/подтип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it-IT" dirty="0" smtClean="0"/>
              <a:t>text (text/html, text/plain, text/cmd, text/javascript)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it-IT" dirty="0" smtClean="0"/>
              <a:t>application</a:t>
            </a:r>
            <a:r>
              <a:rPr lang="ru-RU" dirty="0" smtClean="0"/>
              <a:t> (форматы прикладных программ </a:t>
            </a:r>
            <a:r>
              <a:rPr lang="en-US" dirty="0" smtClean="0"/>
              <a:t>application/</a:t>
            </a:r>
            <a:r>
              <a:rPr lang="en-US" dirty="0" err="1" smtClean="0"/>
              <a:t>pdf</a:t>
            </a:r>
            <a:r>
              <a:rPr lang="en-US" dirty="0" smtClean="0"/>
              <a:t>, application/zip, application/octet-stream)</a:t>
            </a:r>
            <a:endParaRPr lang="it-IT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it-IT" dirty="0" smtClean="0"/>
              <a:t>image</a:t>
            </a:r>
            <a:r>
              <a:rPr lang="ru-RU" dirty="0" smtClean="0"/>
              <a:t> (</a:t>
            </a:r>
            <a:r>
              <a:rPr lang="en-US" dirty="0" smtClean="0"/>
              <a:t>image/gif, image/jpeg, image/</a:t>
            </a:r>
            <a:r>
              <a:rPr lang="en-US" dirty="0" err="1" smtClean="0"/>
              <a:t>png</a:t>
            </a:r>
            <a:r>
              <a:rPr lang="en-US" dirty="0" smtClean="0"/>
              <a:t>)</a:t>
            </a:r>
            <a:endParaRPr lang="it-IT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it-IT" dirty="0" smtClean="0"/>
              <a:t>audio (audio/mp4, audio/ogg)</a:t>
            </a:r>
            <a:endParaRPr lang="ru-RU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it-IT" dirty="0" smtClean="0"/>
              <a:t>video</a:t>
            </a:r>
            <a:r>
              <a:rPr lang="ru-RU" dirty="0" smtClean="0"/>
              <a:t> (</a:t>
            </a:r>
            <a:r>
              <a:rPr lang="en-US" dirty="0" smtClean="0"/>
              <a:t>video/mpeg, video/</a:t>
            </a:r>
            <a:r>
              <a:rPr lang="it-IT" dirty="0" smtClean="0"/>
              <a:t>quicktime</a:t>
            </a:r>
            <a:r>
              <a:rPr lang="en-US" dirty="0" smtClean="0"/>
              <a:t>)</a:t>
            </a:r>
            <a:endParaRPr lang="ru-RU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it-IT" dirty="0" smtClean="0"/>
              <a:t>message (</a:t>
            </a:r>
            <a:r>
              <a:rPr lang="ru-RU" dirty="0" smtClean="0"/>
              <a:t>почтовое сообщение - </a:t>
            </a:r>
            <a:r>
              <a:rPr lang="it-IT" dirty="0" smtClean="0"/>
              <a:t>message/http, message/partial)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it-IT" dirty="0" smtClean="0"/>
              <a:t>model</a:t>
            </a:r>
            <a:r>
              <a:rPr lang="ru-RU" dirty="0" smtClean="0"/>
              <a:t> (3</a:t>
            </a:r>
            <a:r>
              <a:rPr lang="en-US" dirty="0" smtClean="0"/>
              <a:t>d</a:t>
            </a:r>
            <a:r>
              <a:rPr lang="ru-RU" dirty="0" smtClean="0"/>
              <a:t>-модели </a:t>
            </a:r>
            <a:r>
              <a:rPr lang="en-US" dirty="0" smtClean="0"/>
              <a:t>model/mesh)</a:t>
            </a:r>
            <a:endParaRPr lang="it-IT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it-IT" dirty="0" smtClean="0"/>
              <a:t>multipart</a:t>
            </a:r>
            <a:r>
              <a:rPr lang="ru-RU" dirty="0" smtClean="0"/>
              <a:t> (несколько разных файлов </a:t>
            </a:r>
            <a:r>
              <a:rPr lang="en-US" dirty="0" smtClean="0"/>
              <a:t>multipart/mixed)</a:t>
            </a:r>
            <a:endParaRPr lang="it-IT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запроса информации о документе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1304764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Запрос</a:t>
            </a:r>
            <a:r>
              <a:rPr lang="ru-RU" dirty="0" smtClean="0"/>
              <a:t> </a:t>
            </a:r>
            <a:r>
              <a:rPr lang="ru-RU" b="1" dirty="0" smtClean="0"/>
              <a:t>от клиента:</a:t>
            </a: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HEAD /user/bin/image1/ HTTP/1.1</a:t>
            </a: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Accept: */*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User-Agent: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MyBrowser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/0.1</a:t>
            </a: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Connection: Keep-Alive</a:t>
            </a:r>
          </a:p>
          <a:p>
            <a:pPr marL="355600"/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i="1" dirty="0" smtClean="0">
                <a:latin typeface="Courier New" pitchFamily="49" charset="0"/>
                <a:cs typeface="Courier New" pitchFamily="49" charset="0"/>
              </a:rPr>
              <a:t>пустая строка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ru-RU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366862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Отклик от сервера</a:t>
            </a:r>
            <a:r>
              <a:rPr lang="ru-RU" dirty="0" smtClean="0"/>
              <a:t>:</a:t>
            </a: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HTTP/1.1 200 OK</a:t>
            </a: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Date: Sun,21-Apr-12 13:15:14 GMT</a:t>
            </a: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Server: Challenger</a:t>
            </a: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Mime-version: 1.0</a:t>
            </a: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Content-type: text/html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Content-length: 2048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355600"/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i="1" dirty="0" smtClean="0">
                <a:latin typeface="Courier New" pitchFamily="49" charset="0"/>
                <a:cs typeface="Courier New" pitchFamily="49" charset="0"/>
              </a:rPr>
              <a:t>пустая строка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ошибочных запросов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87271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Запрос</a:t>
            </a:r>
            <a:r>
              <a:rPr lang="ru-RU" dirty="0" smtClean="0"/>
              <a:t> </a:t>
            </a:r>
            <a:r>
              <a:rPr lang="ru-RU" b="1" dirty="0" smtClean="0"/>
              <a:t>от клиента:</a:t>
            </a:r>
          </a:p>
          <a:p>
            <a:pPr marL="355600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HEAd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/user/bin/image1/ HTTP/1.1</a:t>
            </a: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Accept: */*</a:t>
            </a:r>
          </a:p>
          <a:p>
            <a:pPr marL="355600"/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i="1" dirty="0" smtClean="0">
                <a:latin typeface="Courier New" pitchFamily="49" charset="0"/>
                <a:cs typeface="Courier New" pitchFamily="49" charset="0"/>
              </a:rPr>
              <a:t>пустая строка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ru-RU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060848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Отклик от сервера</a:t>
            </a:r>
            <a:r>
              <a:rPr lang="ru-RU" dirty="0" smtClean="0"/>
              <a:t>:</a:t>
            </a: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HTTP/1.1 400 Bad Request</a:t>
            </a: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Date: Sun,21-Apr-12 13:1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31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GMT</a:t>
            </a: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Server: Challenger</a:t>
            </a:r>
          </a:p>
          <a:p>
            <a:pPr marL="355600"/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i="1" dirty="0" smtClean="0">
                <a:latin typeface="Courier New" pitchFamily="49" charset="0"/>
                <a:cs typeface="Courier New" pitchFamily="49" charset="0"/>
              </a:rPr>
              <a:t>пустая строка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532" y="371703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Запрос</a:t>
            </a:r>
            <a:r>
              <a:rPr lang="ru-RU" dirty="0" smtClean="0"/>
              <a:t> </a:t>
            </a:r>
            <a:r>
              <a:rPr lang="ru-RU" b="1" dirty="0" smtClean="0"/>
              <a:t>от клиента:</a:t>
            </a: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PUT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/user/bin/image1/img35.gif HTTP/1.1</a:t>
            </a: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Accept: */*</a:t>
            </a:r>
          </a:p>
          <a:p>
            <a:pPr marL="355600"/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i="1" dirty="0" smtClean="0">
                <a:latin typeface="Courier New" pitchFamily="49" charset="0"/>
                <a:cs typeface="Courier New" pitchFamily="49" charset="0"/>
              </a:rPr>
              <a:t>пустая строка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ru-RU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532" y="4869160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Отклик от сервера</a:t>
            </a:r>
            <a:r>
              <a:rPr lang="ru-RU" dirty="0" smtClean="0"/>
              <a:t>:</a:t>
            </a: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HTTP/1.1 405 </a:t>
            </a:r>
            <a:r>
              <a:rPr lang="it-IT" dirty="0" smtClean="0"/>
              <a:t>Method Not Allowed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Date: Sun,21-Apr-12 13:1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6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:14 GMT</a:t>
            </a: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Server: Challenger</a:t>
            </a:r>
          </a:p>
          <a:p>
            <a:pPr marL="355600"/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i="1" dirty="0" smtClean="0">
                <a:latin typeface="Courier New" pitchFamily="49" charset="0"/>
                <a:cs typeface="Courier New" pitchFamily="49" charset="0"/>
              </a:rPr>
              <a:t>пустая строка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2544" y="740711"/>
            <a:ext cx="2169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r>
              <a:rPr lang="en-US" b="1" dirty="0" smtClean="0"/>
              <a:t> </a:t>
            </a:r>
            <a:r>
              <a:rPr lang="ru-RU" b="1" dirty="0" smtClean="0"/>
              <a:t>семестр </a:t>
            </a:r>
            <a:r>
              <a:rPr lang="ru-RU" i="1" dirty="0" smtClean="0"/>
              <a:t>-</a:t>
            </a:r>
            <a:r>
              <a:rPr lang="en-US" i="1" dirty="0" smtClean="0"/>
              <a:t> </a:t>
            </a:r>
            <a:r>
              <a:rPr lang="ru-RU" i="1" dirty="0" smtClean="0"/>
              <a:t>Экзамен</a:t>
            </a:r>
            <a:endParaRPr lang="ru-RU" i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65109" y="1178867"/>
          <a:ext cx="4892742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1488"/>
                <a:gridCol w="435125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Посещение лекций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Проверочные работы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Лабораторные работы (</a:t>
                      </a:r>
                      <a:r>
                        <a:rPr lang="en-US" dirty="0" smtClean="0"/>
                        <a:t>2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Экзамен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84187" y="3156601"/>
            <a:ext cx="7594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Л.р.1. </a:t>
            </a:r>
            <a:r>
              <a:rPr lang="en-US" dirty="0" smtClean="0"/>
              <a:t>HTTP-</a:t>
            </a:r>
            <a:r>
              <a:rPr lang="ru-RU" dirty="0" smtClean="0"/>
              <a:t>сервер</a:t>
            </a:r>
          </a:p>
          <a:p>
            <a:pPr indent="363538"/>
            <a:r>
              <a:rPr lang="ru-RU" dirty="0" smtClean="0"/>
              <a:t>Для проверки работы сервера нужен </a:t>
            </a:r>
            <a:r>
              <a:rPr lang="en-US" dirty="0" smtClean="0"/>
              <a:t>TCP-</a:t>
            </a:r>
            <a:r>
              <a:rPr lang="ru-RU" dirty="0" smtClean="0"/>
              <a:t>клиент из последней л.р. За предыдущий семестр</a:t>
            </a:r>
          </a:p>
          <a:p>
            <a:pPr indent="363538"/>
            <a:endParaRPr lang="ru-RU" dirty="0" smtClean="0"/>
          </a:p>
          <a:p>
            <a:r>
              <a:rPr lang="ru-RU" dirty="0" smtClean="0"/>
              <a:t>Л.р.2. Почтовый клиент для отправки писем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215085" y="1178867"/>
          <a:ext cx="2154267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2825"/>
                <a:gridCol w="12414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0-49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Неуд.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50-69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Удовл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70-89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Хор.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90-100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Отл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47674" y="5072085"/>
            <a:ext cx="759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Экзамен</a:t>
            </a:r>
            <a:r>
              <a:rPr lang="ru-RU" dirty="0" smtClean="0"/>
              <a:t> по теории за 2 семестра. Билет из 2х вопросов.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запроса </a:t>
            </a:r>
            <a:r>
              <a:rPr lang="en-US" dirty="0" smtClean="0"/>
              <a:t>HTML</a:t>
            </a:r>
            <a:r>
              <a:rPr lang="ru-RU" dirty="0" smtClean="0"/>
              <a:t>-документа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800708"/>
            <a:ext cx="9144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7800" algn="l"/>
              </a:tabLst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C: GET /test/test%202.htm HTTP/1.1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177800" algn="l"/>
              </a:tabLst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C: Accept: image/gif, image/x-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xbitmap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image/jpeg, image/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pjpeg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application/x-shockwave-flash, application/vnd.ms-excel, application/vnd.ms-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powerpoint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application/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msword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application/x-ms-application, application/x-ms-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xbap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application/vnd.ms-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xpsdocument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application/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xaml+xml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*/*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177800" algn="l"/>
              </a:tabLst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C: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Referer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: http://localhost/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177800" algn="l"/>
              </a:tabLst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C: Accept-Language: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ru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177800" algn="l"/>
              </a:tabLst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C: Accept-Encoding: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gzip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deflate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177800" algn="l"/>
              </a:tabLst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C: User-Agent: Mozilla/4.0 (compatible; MSIE 6.0; Windows NT 5.1; SV1; .NET CLR 2.0.50727; .NET CLR 3.0.04506.648; .NET CLR 3.5.21022)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177800" algn="l"/>
              </a:tabLst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C: Host: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localhost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177800" algn="l"/>
              </a:tabLst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C: Connection: Keep-Alive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177800" algn="l"/>
              </a:tabLst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C: 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177800" algn="l"/>
              </a:tabLst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177800" algn="l"/>
              </a:tabLst>
            </a:pP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S: HTTP/1.1 200 OK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177800" algn="l"/>
              </a:tabLst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S: Connection: Keep-Alive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177800" algn="l"/>
              </a:tabLst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S: Server: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StudyWEB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-Sever/1.0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177800" algn="l"/>
              </a:tabLst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S: Allow: HEAD, GET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177800" algn="l"/>
              </a:tabLst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S: Content-Length: 411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177800" algn="l"/>
              </a:tabLst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S: Content-Type: text/html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177800" algn="l"/>
              </a:tabLst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S: 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177800" algn="l"/>
              </a:tabLst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S: &lt;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Содержимое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файла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"I:\web-сервер\home\localhost\test\test 2.htm“&gt;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Запрос на </a:t>
            </a:r>
            <a:r>
              <a:rPr lang="ru-RU" dirty="0" err="1" smtClean="0"/>
              <a:t>докачку</a:t>
            </a:r>
            <a:r>
              <a:rPr lang="ru-RU" dirty="0" smtClean="0"/>
              <a:t> файла</a:t>
            </a:r>
            <a:r>
              <a:rPr lang="en-US" dirty="0" smtClean="0"/>
              <a:t> (</a:t>
            </a:r>
            <a:r>
              <a:rPr lang="ru-RU" dirty="0" smtClean="0"/>
              <a:t>частичный </a:t>
            </a:r>
            <a:r>
              <a:rPr lang="en-US" dirty="0" smtClean="0"/>
              <a:t>GET)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9532" y="728700"/>
            <a:ext cx="87844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Запрос</a:t>
            </a:r>
            <a:r>
              <a:rPr lang="ru-RU" dirty="0" smtClean="0"/>
              <a:t> </a:t>
            </a:r>
            <a:r>
              <a:rPr lang="ru-RU" b="1" dirty="0" smtClean="0"/>
              <a:t>от клиента:</a:t>
            </a:r>
          </a:p>
          <a:p>
            <a:pPr marL="355600"/>
            <a:r>
              <a:rPr lang="it-IT" dirty="0" smtClean="0">
                <a:latin typeface="Courier New" pitchFamily="49" charset="0"/>
                <a:cs typeface="Courier New" pitchFamily="49" charset="0"/>
              </a:rPr>
              <a:t>GET /conf-2009.avi HTTP/1.0 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355600"/>
            <a:r>
              <a:rPr lang="it-IT" dirty="0" smtClean="0">
                <a:latin typeface="Courier New" pitchFamily="49" charset="0"/>
                <a:cs typeface="Courier New" pitchFamily="49" charset="0"/>
              </a:rPr>
              <a:t>Host: example.org 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355600"/>
            <a:r>
              <a:rPr lang="it-IT" dirty="0" smtClean="0">
                <a:latin typeface="Courier New" pitchFamily="49" charset="0"/>
                <a:cs typeface="Courier New" pitchFamily="49" charset="0"/>
              </a:rPr>
              <a:t>Accept: */* 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355600"/>
            <a:r>
              <a:rPr lang="it-IT" dirty="0" smtClean="0">
                <a:latin typeface="Courier New" pitchFamily="49" charset="0"/>
                <a:cs typeface="Courier New" pitchFamily="49" charset="0"/>
              </a:rPr>
              <a:t>User-Agent: Mozilla/4.0 (compatible; MSIE 5.0; Windows 98) 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355600"/>
            <a:r>
              <a:rPr lang="it-IT" dirty="0" smtClean="0">
                <a:latin typeface="Courier New" pitchFamily="49" charset="0"/>
                <a:cs typeface="Courier New" pitchFamily="49" charset="0"/>
              </a:rPr>
              <a:t>Range: bytes=88080384- 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355600"/>
            <a:r>
              <a:rPr lang="it-IT" dirty="0" smtClean="0">
                <a:latin typeface="Courier New" pitchFamily="49" charset="0"/>
                <a:cs typeface="Courier New" pitchFamily="49" charset="0"/>
              </a:rPr>
              <a:t>Referer: http://example.org/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355600"/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i="1" dirty="0" smtClean="0">
                <a:latin typeface="Courier New" pitchFamily="49" charset="0"/>
                <a:cs typeface="Courier New" pitchFamily="49" charset="0"/>
              </a:rPr>
              <a:t>пустая строка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ru-RU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996952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Отклик от сервера</a:t>
            </a:r>
            <a:r>
              <a:rPr lang="ru-RU" dirty="0" smtClean="0"/>
              <a:t>:</a:t>
            </a:r>
          </a:p>
          <a:p>
            <a:pPr marL="355600"/>
            <a:r>
              <a:rPr lang="it-IT" dirty="0" smtClean="0">
                <a:latin typeface="Courier New" pitchFamily="49" charset="0"/>
                <a:cs typeface="Courier New" pitchFamily="49" charset="0"/>
              </a:rPr>
              <a:t>HTTP/1.1 206 Partial Content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355600"/>
            <a:r>
              <a:rPr lang="it-IT" dirty="0" smtClean="0">
                <a:latin typeface="Courier New" pitchFamily="49" charset="0"/>
                <a:cs typeface="Courier New" pitchFamily="49" charset="0"/>
              </a:rPr>
              <a:t>Date: Thu, 19 Feb 2009 12:27:08 GMT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355600"/>
            <a:r>
              <a:rPr lang="it-IT" dirty="0" smtClean="0">
                <a:latin typeface="Courier New" pitchFamily="49" charset="0"/>
                <a:cs typeface="Courier New" pitchFamily="49" charset="0"/>
              </a:rPr>
              <a:t>Server: Apache/2.2.3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355600"/>
            <a:r>
              <a:rPr lang="it-IT" dirty="0" smtClean="0">
                <a:latin typeface="Courier New" pitchFamily="49" charset="0"/>
                <a:cs typeface="Courier New" pitchFamily="49" charset="0"/>
              </a:rPr>
              <a:t>Last-Modified: Wed, 18 Jun 2003 16:05:58 GMT 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355600"/>
            <a:r>
              <a:rPr lang="it-IT" dirty="0" smtClean="0">
                <a:latin typeface="Courier New" pitchFamily="49" charset="0"/>
                <a:cs typeface="Courier New" pitchFamily="49" charset="0"/>
              </a:rPr>
              <a:t>Accept-Ranges: bytes 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355600"/>
            <a:r>
              <a:rPr lang="it-IT" dirty="0" smtClean="0">
                <a:latin typeface="Courier New" pitchFamily="49" charset="0"/>
                <a:cs typeface="Courier New" pitchFamily="49" charset="0"/>
              </a:rPr>
              <a:t>Content-Range: bytes 88080384-160993791/160993792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355600"/>
            <a:r>
              <a:rPr lang="it-IT" dirty="0" smtClean="0">
                <a:latin typeface="Courier New" pitchFamily="49" charset="0"/>
                <a:cs typeface="Courier New" pitchFamily="49" charset="0"/>
              </a:rPr>
              <a:t>Content-Length: 72913408 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355600"/>
            <a:r>
              <a:rPr lang="it-IT" dirty="0" smtClean="0">
                <a:latin typeface="Courier New" pitchFamily="49" charset="0"/>
                <a:cs typeface="Courier New" pitchFamily="49" charset="0"/>
              </a:rPr>
              <a:t>Connection: close 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355600"/>
            <a:r>
              <a:rPr lang="it-IT" dirty="0" smtClean="0">
                <a:latin typeface="Courier New" pitchFamily="49" charset="0"/>
                <a:cs typeface="Courier New" pitchFamily="49" charset="0"/>
              </a:rPr>
              <a:t>Content-Type: video/x-msvideo 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355600"/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i="1" dirty="0" smtClean="0">
                <a:latin typeface="Courier New" pitchFamily="49" charset="0"/>
                <a:cs typeface="Courier New" pitchFamily="49" charset="0"/>
              </a:rPr>
              <a:t>пустая строка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355600"/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i="1" dirty="0" smtClean="0">
                <a:latin typeface="Courier New" pitchFamily="49" charset="0"/>
                <a:cs typeface="Courier New" pitchFamily="49" charset="0"/>
              </a:rPr>
              <a:t>двоичное содержимое с 84-го мегабайта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Условный </a:t>
            </a:r>
            <a:r>
              <a:rPr lang="en-US" dirty="0" smtClean="0"/>
              <a:t>GET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829739"/>
            <a:ext cx="83889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Заголовок запроса </a:t>
            </a:r>
            <a:r>
              <a:rPr lang="ru-RU" b="1" dirty="0" err="1" smtClean="0"/>
              <a:t>If-Modified-Since</a:t>
            </a:r>
            <a:r>
              <a:rPr lang="ru-RU" b="1" dirty="0" smtClean="0"/>
              <a:t>: дата</a:t>
            </a:r>
            <a:r>
              <a:rPr lang="ru-RU" dirty="0" smtClean="0"/>
              <a:t>. В ответ тело передается только, если ресурс изменялся после указанной даты. Возможны следующие случаи:</a:t>
            </a:r>
          </a:p>
          <a:p>
            <a:pPr marL="723900" indent="-368300">
              <a:buFont typeface="Arial" pitchFamily="34" charset="0"/>
              <a:buChar char="•"/>
            </a:pPr>
            <a:r>
              <a:rPr lang="ru-RU" dirty="0" smtClean="0"/>
              <a:t>Если код статуса ответа на запрос будет отличаться от «200 OK», или дата, указанная в поле заголовка «</a:t>
            </a:r>
            <a:r>
              <a:rPr lang="ru-RU" dirty="0" err="1" smtClean="0"/>
              <a:t>If-Modified-Since</a:t>
            </a:r>
            <a:r>
              <a:rPr lang="ru-RU" dirty="0" smtClean="0"/>
              <a:t>» некорректна, ответ будет идентичен ответу на обычный запрос GET.</a:t>
            </a:r>
          </a:p>
          <a:p>
            <a:pPr marL="723900" indent="-368300">
              <a:buFont typeface="Arial" pitchFamily="34" charset="0"/>
              <a:buChar char="•"/>
            </a:pPr>
            <a:r>
              <a:rPr lang="ru-RU" dirty="0" smtClean="0"/>
              <a:t>Если после указанной даты ресурс изменялся, ответ будет также идентичен ответу на обычный запрос GET.</a:t>
            </a:r>
          </a:p>
          <a:p>
            <a:pPr marL="723900" indent="-368300">
              <a:buFont typeface="Arial" pitchFamily="34" charset="0"/>
              <a:buChar char="•"/>
            </a:pPr>
            <a:r>
              <a:rPr lang="ru-RU" dirty="0" smtClean="0"/>
              <a:t>Если ресурс не изменялся после указанной даты, сервер вернет код статуса «304 </a:t>
            </a:r>
            <a:r>
              <a:rPr lang="ru-RU" dirty="0" err="1" smtClean="0"/>
              <a:t>Not</a:t>
            </a:r>
            <a:r>
              <a:rPr lang="ru-RU" dirty="0" smtClean="0"/>
              <a:t> </a:t>
            </a:r>
            <a:r>
              <a:rPr lang="ru-RU" dirty="0" err="1" smtClean="0"/>
              <a:t>Modified</a:t>
            </a:r>
            <a:r>
              <a:rPr lang="ru-RU" dirty="0" smtClean="0"/>
              <a:t>».</a:t>
            </a:r>
          </a:p>
          <a:p>
            <a:pPr indent="355600"/>
            <a:r>
              <a:rPr lang="ru-RU" dirty="0" smtClean="0"/>
              <a:t>Использование метода условный GET направлено на разгрузку сети, так как он позволяет не передавать по сети избыточную информацию.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1540" y="4041068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Запрос</a:t>
            </a:r>
            <a:r>
              <a:rPr lang="ru-RU" dirty="0" smtClean="0"/>
              <a:t> </a:t>
            </a:r>
            <a:r>
              <a:rPr lang="ru-RU" b="1" dirty="0" smtClean="0"/>
              <a:t>от клиента:</a:t>
            </a: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HEAD /user/bin/image1/ HTTP/1.1</a:t>
            </a: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Accept: */*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355600"/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If-Modified-Since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Sun,21-Apr-12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GMT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22920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Отклик от сервера</a:t>
            </a:r>
            <a:r>
              <a:rPr lang="ru-RU" dirty="0" smtClean="0"/>
              <a:t>:</a:t>
            </a: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HTTP/1.1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304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Not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Modified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Date: Sun,21-Apr-12 13:15:14 GMT</a:t>
            </a: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Server: Challenger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и недостатки </a:t>
            </a:r>
            <a:r>
              <a:rPr lang="en-US" dirty="0" smtClean="0"/>
              <a:t>HTTP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1540" y="1124744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Достоинства</a:t>
            </a:r>
          </a:p>
          <a:p>
            <a:pPr marL="723900" indent="-368300">
              <a:buFont typeface="Arial" pitchFamily="34" charset="0"/>
              <a:buChar char="•"/>
            </a:pPr>
            <a:r>
              <a:rPr lang="ru-RU" dirty="0" smtClean="0"/>
              <a:t>Простота</a:t>
            </a:r>
          </a:p>
          <a:p>
            <a:pPr marL="723900" indent="-368300">
              <a:buFont typeface="Arial" pitchFamily="34" charset="0"/>
              <a:buChar char="•"/>
            </a:pPr>
            <a:r>
              <a:rPr lang="ru-RU" dirty="0" smtClean="0"/>
              <a:t>Расширяемость</a:t>
            </a:r>
          </a:p>
          <a:p>
            <a:pPr marL="723900" indent="-368300">
              <a:buFont typeface="Arial" pitchFamily="34" charset="0"/>
              <a:buChar char="•"/>
            </a:pPr>
            <a:r>
              <a:rPr lang="ru-RU" dirty="0" smtClean="0"/>
              <a:t>Распространенность</a:t>
            </a:r>
          </a:p>
          <a:p>
            <a:endParaRPr lang="ru-RU" b="1" dirty="0" smtClean="0"/>
          </a:p>
          <a:p>
            <a:r>
              <a:rPr lang="ru-RU" b="1" dirty="0" smtClean="0"/>
              <a:t>Недостатки</a:t>
            </a:r>
          </a:p>
          <a:p>
            <a:pPr marL="723900" indent="-368300">
              <a:buFont typeface="Arial" pitchFamily="34" charset="0"/>
              <a:buChar char="•"/>
            </a:pPr>
            <a:r>
              <a:rPr lang="ru-RU" dirty="0" smtClean="0"/>
              <a:t>Отсутствие «навигации»</a:t>
            </a:r>
            <a:r>
              <a:rPr lang="en-US" dirty="0" smtClean="0"/>
              <a:t> (</a:t>
            </a:r>
            <a:r>
              <a:rPr lang="ru-RU" dirty="0" smtClean="0"/>
              <a:t>отображения структуры сайтов)</a:t>
            </a:r>
          </a:p>
          <a:p>
            <a:pPr marL="723900" indent="-368300">
              <a:buFont typeface="Arial" pitchFamily="34" charset="0"/>
              <a:buChar char="•"/>
            </a:pPr>
            <a:r>
              <a:rPr lang="ru-RU" dirty="0" smtClean="0"/>
              <a:t>Отсутствие поддержки </a:t>
            </a:r>
            <a:r>
              <a:rPr lang="ru-RU" dirty="0" err="1" smtClean="0"/>
              <a:t>распределенности</a:t>
            </a:r>
            <a:r>
              <a:rPr lang="ru-RU" dirty="0" smtClean="0"/>
              <a:t> (возможности хранения и передачи файлов с нескольких серверов)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/>
              <a:t>Протоколы электронной почты</a:t>
            </a:r>
            <a:endParaRPr lang="ru-RU" cap="none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SMTP, IMAP, POP</a:t>
            </a:r>
          </a:p>
          <a:p>
            <a:r>
              <a:rPr lang="en-US" dirty="0" smtClean="0"/>
              <a:t>MIME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"/>
          <p:cNvSpPr>
            <a:spLocks noChangeAspect="1" noEditPoints="1" noChangeArrowheads="1"/>
          </p:cNvSpPr>
          <p:nvPr/>
        </p:nvSpPr>
        <p:spPr bwMode="auto">
          <a:xfrm>
            <a:off x="2794854" y="2996951"/>
            <a:ext cx="6061622" cy="320435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обмена электронной почтой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5" name="computr3"/>
          <p:cNvSpPr>
            <a:spLocks noEditPoints="1" noChangeArrowheads="1"/>
          </p:cNvSpPr>
          <p:nvPr/>
        </p:nvSpPr>
        <p:spPr bwMode="auto">
          <a:xfrm>
            <a:off x="3547743" y="1232756"/>
            <a:ext cx="1404156" cy="1008112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tower"/>
          <p:cNvSpPr>
            <a:spLocks noEditPoints="1" noChangeArrowheads="1"/>
          </p:cNvSpPr>
          <p:nvPr/>
        </p:nvSpPr>
        <p:spPr bwMode="auto">
          <a:xfrm>
            <a:off x="3691759" y="3681028"/>
            <a:ext cx="684075" cy="1152128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ower"/>
          <p:cNvSpPr>
            <a:spLocks noEditPoints="1" noChangeArrowheads="1"/>
          </p:cNvSpPr>
          <p:nvPr/>
        </p:nvSpPr>
        <p:spPr bwMode="auto">
          <a:xfrm>
            <a:off x="4519851" y="3681028"/>
            <a:ext cx="684075" cy="1152128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ower"/>
          <p:cNvSpPr>
            <a:spLocks noEditPoints="1" noChangeArrowheads="1"/>
          </p:cNvSpPr>
          <p:nvPr/>
        </p:nvSpPr>
        <p:spPr bwMode="auto">
          <a:xfrm>
            <a:off x="5996015" y="3681028"/>
            <a:ext cx="684075" cy="1152128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ower"/>
          <p:cNvSpPr>
            <a:spLocks noEditPoints="1" noChangeArrowheads="1"/>
          </p:cNvSpPr>
          <p:nvPr/>
        </p:nvSpPr>
        <p:spPr bwMode="auto">
          <a:xfrm>
            <a:off x="6824107" y="3681028"/>
            <a:ext cx="684075" cy="1152128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computr3"/>
          <p:cNvSpPr>
            <a:spLocks noEditPoints="1" noChangeArrowheads="1"/>
          </p:cNvSpPr>
          <p:nvPr/>
        </p:nvSpPr>
        <p:spPr bwMode="auto">
          <a:xfrm>
            <a:off x="6248043" y="1232756"/>
            <a:ext cx="1404156" cy="1008112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3224501" y="2960154"/>
            <a:ext cx="144016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3404521" y="2960154"/>
            <a:ext cx="1440160" cy="158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Дуга 16"/>
          <p:cNvSpPr/>
          <p:nvPr/>
        </p:nvSpPr>
        <p:spPr>
          <a:xfrm rot="5400000">
            <a:off x="4082973" y="4549954"/>
            <a:ext cx="477712" cy="540060"/>
          </a:xfrm>
          <a:prstGeom prst="arc">
            <a:avLst>
              <a:gd name="adj1" fmla="val 16200000"/>
              <a:gd name="adj2" fmla="val 5201440"/>
            </a:avLst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5400000">
            <a:off x="6423233" y="4549954"/>
            <a:ext cx="477712" cy="540060"/>
          </a:xfrm>
          <a:prstGeom prst="arc">
            <a:avLst>
              <a:gd name="adj1" fmla="val 16200000"/>
              <a:gd name="adj2" fmla="val 5201440"/>
            </a:avLst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>
            <a:stCxn id="7" idx="4"/>
            <a:endCxn id="8" idx="9"/>
          </p:cNvCxnSpPr>
          <p:nvPr/>
        </p:nvCxnSpPr>
        <p:spPr>
          <a:xfrm flipV="1">
            <a:off x="5203926" y="4295923"/>
            <a:ext cx="792089" cy="64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6464861" y="2960154"/>
            <a:ext cx="144016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6680885" y="2960154"/>
            <a:ext cx="1440160" cy="158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42041" y="2240868"/>
            <a:ext cx="6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MUA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402281" y="2204864"/>
            <a:ext cx="6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MUA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419871" y="4833156"/>
            <a:ext cx="64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MSA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602081" y="4833156"/>
            <a:ext cx="6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MTA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5898225" y="4833156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MX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6906337" y="4833156"/>
            <a:ext cx="6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MDA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251520" y="1124744"/>
            <a:ext cx="29329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Участники обмена (агенты):</a:t>
            </a:r>
          </a:p>
          <a:p>
            <a:pPr marL="177800"/>
            <a:r>
              <a:rPr lang="ru-RU" dirty="0" smtClean="0"/>
              <a:t>Клиенты:</a:t>
            </a:r>
          </a:p>
          <a:p>
            <a:pPr marL="363538"/>
            <a:r>
              <a:rPr lang="en-US" dirty="0" smtClean="0"/>
              <a:t>Mail User Agent</a:t>
            </a:r>
          </a:p>
          <a:p>
            <a:pPr marL="177800"/>
            <a:r>
              <a:rPr lang="ru-RU" dirty="0" smtClean="0"/>
              <a:t>Серверы:</a:t>
            </a:r>
            <a:endParaRPr lang="en-US" dirty="0" smtClean="0"/>
          </a:p>
          <a:p>
            <a:pPr marL="363538"/>
            <a:r>
              <a:rPr lang="it-IT" dirty="0" smtClean="0"/>
              <a:t>Mail Submission Agent</a:t>
            </a:r>
          </a:p>
          <a:p>
            <a:pPr marL="363538"/>
            <a:r>
              <a:rPr lang="it-IT" dirty="0" smtClean="0"/>
              <a:t>Mail Transfer Agent</a:t>
            </a:r>
          </a:p>
          <a:p>
            <a:pPr marL="363538"/>
            <a:r>
              <a:rPr lang="it-IT" dirty="0" smtClean="0"/>
              <a:t>Mail eXchanger</a:t>
            </a:r>
          </a:p>
          <a:p>
            <a:pPr marL="363538"/>
            <a:r>
              <a:rPr lang="it-IT" dirty="0" smtClean="0"/>
              <a:t>Mail Delivery Agent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263466" y="3976695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Протоколы:</a:t>
            </a:r>
            <a:endParaRPr lang="en-US" dirty="0" smtClean="0"/>
          </a:p>
          <a:p>
            <a:pPr marL="185738" indent="-185738">
              <a:buFont typeface="Arial" pitchFamily="34" charset="0"/>
              <a:buChar char="•"/>
            </a:pPr>
            <a:r>
              <a:rPr lang="ru-RU" dirty="0" smtClean="0"/>
              <a:t>отправки писем:</a:t>
            </a:r>
            <a:endParaRPr lang="en-US" dirty="0" smtClean="0"/>
          </a:p>
          <a:p>
            <a:pPr marL="363538"/>
            <a:r>
              <a:rPr lang="en-US" dirty="0" smtClean="0"/>
              <a:t>SMTP, ESMTP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ru-RU" dirty="0" smtClean="0"/>
              <a:t>получения писем:</a:t>
            </a:r>
            <a:endParaRPr lang="en-US" dirty="0" smtClean="0"/>
          </a:p>
          <a:p>
            <a:pPr marL="363538"/>
            <a:r>
              <a:rPr lang="en-US" dirty="0" smtClean="0"/>
              <a:t>POP, POP3</a:t>
            </a:r>
          </a:p>
          <a:p>
            <a:pPr marL="363538"/>
            <a:r>
              <a:rPr lang="en-US" dirty="0" smtClean="0"/>
              <a:t>IMAP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3233929" y="27089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SMTP</a:t>
            </a:r>
            <a:endParaRPr lang="ru-RU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410393" y="2600908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POP/IMAP</a:t>
            </a:r>
            <a:endParaRPr lang="ru-RU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220072" y="4329100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SMTP,</a:t>
            </a:r>
          </a:p>
          <a:p>
            <a:r>
              <a:rPr lang="en-US" b="1" dirty="0" smtClean="0"/>
              <a:t>DNS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Агент пользователя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1540" y="1196752"/>
            <a:ext cx="83169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Основные функции почтового агента пользователя:</a:t>
            </a:r>
          </a:p>
          <a:p>
            <a:pPr marL="355600" indent="-177800">
              <a:buFont typeface="Calibri" pitchFamily="34" charset="0"/>
              <a:buChar char="–"/>
            </a:pPr>
            <a:r>
              <a:rPr lang="ru-RU" dirty="0" smtClean="0"/>
              <a:t>создание и оформление письма</a:t>
            </a:r>
          </a:p>
          <a:p>
            <a:pPr marL="812800" lvl="1" indent="-177800">
              <a:buFont typeface="Calibri" pitchFamily="34" charset="0"/>
              <a:buChar char="–"/>
            </a:pPr>
            <a:r>
              <a:rPr lang="ru-RU" dirty="0" smtClean="0"/>
              <a:t>исходящий адрес, адреса отправки копий</a:t>
            </a:r>
          </a:p>
          <a:p>
            <a:pPr marL="812800" lvl="1" indent="-177800">
              <a:buFont typeface="Calibri" pitchFamily="34" charset="0"/>
              <a:buChar char="–"/>
            </a:pPr>
            <a:r>
              <a:rPr lang="ru-RU" dirty="0" smtClean="0"/>
              <a:t>тема письма</a:t>
            </a:r>
          </a:p>
          <a:p>
            <a:pPr marL="812800" lvl="1" indent="-177800">
              <a:buFont typeface="Calibri" pitchFamily="34" charset="0"/>
              <a:buChar char="–"/>
            </a:pPr>
            <a:r>
              <a:rPr lang="ru-RU" dirty="0" smtClean="0"/>
              <a:t>проверка орфографии</a:t>
            </a:r>
          </a:p>
          <a:p>
            <a:pPr marL="812800" lvl="1" indent="-177800">
              <a:buFont typeface="Calibri" pitchFamily="34" charset="0"/>
              <a:buChar char="–"/>
            </a:pPr>
            <a:r>
              <a:rPr lang="ru-RU" dirty="0" smtClean="0"/>
              <a:t>расширенное форматирование (</a:t>
            </a:r>
            <a:r>
              <a:rPr lang="en-US" dirty="0" smtClean="0"/>
              <a:t>HTML)</a:t>
            </a:r>
            <a:endParaRPr lang="ru-RU" dirty="0" smtClean="0"/>
          </a:p>
          <a:p>
            <a:pPr marL="812800" lvl="1" indent="-177800">
              <a:buFont typeface="Calibri" pitchFamily="34" charset="0"/>
              <a:buChar char="–"/>
            </a:pPr>
            <a:r>
              <a:rPr lang="ru-RU" dirty="0" smtClean="0"/>
              <a:t>вложенные файлы</a:t>
            </a:r>
          </a:p>
          <a:p>
            <a:pPr marL="355600" indent="-177800">
              <a:buFont typeface="Calibri" pitchFamily="34" charset="0"/>
              <a:buChar char="–"/>
            </a:pPr>
            <a:r>
              <a:rPr lang="ru-RU" dirty="0" smtClean="0"/>
              <a:t>получение письма</a:t>
            </a:r>
          </a:p>
          <a:p>
            <a:pPr marL="355600" indent="-177800">
              <a:buFont typeface="Calibri" pitchFamily="34" charset="0"/>
              <a:buChar char="–"/>
            </a:pPr>
            <a:r>
              <a:rPr lang="ru-RU" dirty="0" smtClean="0"/>
              <a:t>создание ответного сообщения</a:t>
            </a:r>
          </a:p>
          <a:p>
            <a:pPr marL="355600" indent="-177800">
              <a:buFont typeface="Calibri" pitchFamily="34" charset="0"/>
              <a:buChar char="–"/>
            </a:pPr>
            <a:r>
              <a:rPr lang="ru-RU" dirty="0" smtClean="0"/>
              <a:t>пересылка полученного письма одному или нескольким адресатам</a:t>
            </a:r>
          </a:p>
          <a:p>
            <a:pPr marL="355600" indent="-177800">
              <a:buFont typeface="Calibri" pitchFamily="34" charset="0"/>
              <a:buChar char="–"/>
            </a:pPr>
            <a:r>
              <a:rPr lang="ru-RU" dirty="0" smtClean="0"/>
              <a:t>работа с почтовым ящиком</a:t>
            </a:r>
          </a:p>
          <a:p>
            <a:pPr marL="812800" lvl="1" indent="-177800">
              <a:buFont typeface="Calibri" pitchFamily="34" charset="0"/>
              <a:buChar char="–"/>
            </a:pPr>
            <a:r>
              <a:rPr lang="ru-RU" dirty="0" smtClean="0"/>
              <a:t>сортировка писем по папкам</a:t>
            </a:r>
          </a:p>
          <a:p>
            <a:pPr marL="812800" lvl="1" indent="-177800">
              <a:buFont typeface="Calibri" pitchFamily="34" charset="0"/>
              <a:buChar char="–"/>
            </a:pPr>
            <a:r>
              <a:rPr lang="ru-RU" dirty="0" smtClean="0"/>
              <a:t>фильтрация спама</a:t>
            </a:r>
          </a:p>
          <a:p>
            <a:pPr marL="812800" lvl="1" indent="-177800">
              <a:buFont typeface="Calibri" pitchFamily="34" charset="0"/>
              <a:buChar char="–"/>
            </a:pPr>
            <a:r>
              <a:rPr lang="ru-RU" dirty="0" smtClean="0"/>
              <a:t>правила обработки писем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1540" y="5193196"/>
            <a:ext cx="8316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Наиболее известные почтовые клиенты для </a:t>
            </a:r>
            <a:r>
              <a:rPr lang="en-US" smtClean="0"/>
              <a:t>Windows</a:t>
            </a:r>
            <a:r>
              <a:rPr lang="ru-RU" smtClean="0"/>
              <a:t>: </a:t>
            </a:r>
            <a:endParaRPr lang="ru-RU" dirty="0" smtClean="0"/>
          </a:p>
          <a:p>
            <a:pPr marL="355600"/>
            <a:r>
              <a:rPr lang="en-US" dirty="0" smtClean="0"/>
              <a:t>The Bat!, MS Outlook, MS Outlook Express</a:t>
            </a:r>
            <a:r>
              <a:rPr lang="ru-RU" dirty="0" smtClean="0"/>
              <a:t> (устарела)</a:t>
            </a:r>
            <a:r>
              <a:rPr lang="en-US" dirty="0" smtClean="0"/>
              <a:t>, Windows Mail, Mozilla Thunderbird, Opera Mail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863424"/>
            <a:ext cx="8316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общем случае пользовательский интерфейс не является необходимым.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6126760"/>
            <a:ext cx="8316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Большое распространение имеют </a:t>
            </a:r>
            <a:r>
              <a:rPr lang="en-US" dirty="0" smtClean="0"/>
              <a:t>web-</a:t>
            </a:r>
            <a:r>
              <a:rPr lang="ru-RU" dirty="0" smtClean="0"/>
              <a:t>клиенты, отображаемые через браузер.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SMTP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46031" y="654012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b="1" dirty="0" err="1" smtClean="0"/>
              <a:t>Simple</a:t>
            </a:r>
            <a:r>
              <a:rPr lang="ru-RU" b="1" dirty="0" smtClean="0"/>
              <a:t> </a:t>
            </a:r>
            <a:r>
              <a:rPr lang="ru-RU" b="1" dirty="0" err="1" smtClean="0"/>
              <a:t>Mail</a:t>
            </a:r>
            <a:r>
              <a:rPr lang="ru-RU" b="1" dirty="0" smtClean="0"/>
              <a:t> </a:t>
            </a:r>
            <a:r>
              <a:rPr lang="ru-RU" b="1" dirty="0" err="1" smtClean="0"/>
              <a:t>Transfer</a:t>
            </a:r>
            <a:r>
              <a:rPr lang="ru-RU" b="1" dirty="0" smtClean="0"/>
              <a:t> </a:t>
            </a:r>
            <a:r>
              <a:rPr lang="ru-RU" b="1" dirty="0" err="1" smtClean="0"/>
              <a:t>Protocol</a:t>
            </a:r>
            <a:r>
              <a:rPr lang="ru-RU" dirty="0" smtClean="0"/>
              <a:t> — простой протокол передачи текстовых сообщений</a:t>
            </a:r>
            <a:r>
              <a:rPr lang="en-US" dirty="0" smtClean="0"/>
              <a:t>.</a:t>
            </a:r>
            <a:r>
              <a:rPr lang="ru-RU" dirty="0" smtClean="0"/>
              <a:t> Предназначен для передачи исходящей почты.</a:t>
            </a:r>
          </a:p>
          <a:p>
            <a:pPr indent="355600" algn="just"/>
            <a:r>
              <a:rPr lang="ru-RU" dirty="0" smtClean="0"/>
              <a:t>Порт сервера: </a:t>
            </a:r>
            <a:r>
              <a:rPr lang="ru-RU" b="1" dirty="0" smtClean="0"/>
              <a:t>TCP 25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3562" y="167637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SMTP-сессия состоит из команд (транзакций), посылаемых SMTP-клиентом, и соответствующих ответов SMTP-сервера. Кол-во транзакций за сессию не ограничено.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6031" y="262571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177800" algn="just"/>
            <a:r>
              <a:rPr lang="ru-RU" dirty="0" smtClean="0"/>
              <a:t>Письмо включает:</a:t>
            </a:r>
          </a:p>
          <a:p>
            <a:pPr marL="531813" indent="-177800" algn="just">
              <a:buFont typeface="Arial" pitchFamily="34" charset="0"/>
              <a:buChar char="•"/>
            </a:pPr>
            <a:r>
              <a:rPr lang="ru-RU" dirty="0" smtClean="0"/>
              <a:t>конверт (заголовки),</a:t>
            </a:r>
          </a:p>
          <a:p>
            <a:pPr marL="531813" indent="-177800" algn="just">
              <a:buFont typeface="Arial" pitchFamily="34" charset="0"/>
              <a:buChar char="•"/>
            </a:pPr>
            <a:r>
              <a:rPr lang="ru-RU" dirty="0" smtClean="0"/>
              <a:t>содержание письма (тело).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9518" y="3648078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Процесс передачи почтовых сообщений осуществляется в </a:t>
            </a:r>
            <a:r>
              <a:rPr lang="ru-RU" b="1" dirty="0" smtClean="0"/>
              <a:t>три фазы</a:t>
            </a:r>
            <a:r>
              <a:rPr lang="ru-RU" dirty="0" smtClean="0"/>
              <a:t>:</a:t>
            </a:r>
          </a:p>
          <a:p>
            <a:pPr marL="698500" indent="-342900" algn="just">
              <a:buFont typeface="+mj-lt"/>
              <a:buAutoNum type="arabicPeriod"/>
            </a:pPr>
            <a:r>
              <a:rPr lang="ru-RU" b="1" dirty="0" smtClean="0"/>
              <a:t>установление соединения</a:t>
            </a:r>
          </a:p>
          <a:p>
            <a:pPr marL="531813" algn="just"/>
            <a:r>
              <a:rPr lang="ru-RU" dirty="0" smtClean="0"/>
              <a:t>команда</a:t>
            </a:r>
            <a:r>
              <a:rPr lang="en-US" dirty="0" smtClean="0"/>
              <a:t> HELO</a:t>
            </a:r>
          </a:p>
          <a:p>
            <a:pPr marL="531813" algn="just"/>
            <a:r>
              <a:rPr lang="ru-RU" dirty="0" smtClean="0"/>
              <a:t>отклик сервера 220, 250 </a:t>
            </a:r>
            <a:endParaRPr lang="en-US" dirty="0" smtClean="0"/>
          </a:p>
          <a:p>
            <a:pPr marL="698500" indent="-342900" algn="just">
              <a:buFont typeface="+mj-lt"/>
              <a:buAutoNum type="arabicPeriod" startAt="2"/>
            </a:pPr>
            <a:r>
              <a:rPr lang="ru-RU" b="1" dirty="0" smtClean="0"/>
              <a:t>передача почты</a:t>
            </a:r>
            <a:endParaRPr lang="en-US" b="1" dirty="0" smtClean="0"/>
          </a:p>
          <a:p>
            <a:pPr marL="531813" algn="just"/>
            <a:r>
              <a:rPr lang="ru-RU" dirty="0" smtClean="0"/>
              <a:t>команды </a:t>
            </a:r>
            <a:r>
              <a:rPr lang="it-IT" dirty="0" smtClean="0"/>
              <a:t>MAIL FROM, RCPT TO,</a:t>
            </a:r>
            <a:r>
              <a:rPr lang="ru-RU" dirty="0" smtClean="0"/>
              <a:t> </a:t>
            </a:r>
            <a:r>
              <a:rPr lang="en-US" dirty="0" smtClean="0"/>
              <a:t>DATA</a:t>
            </a:r>
            <a:endParaRPr lang="ru-RU" dirty="0" smtClean="0"/>
          </a:p>
          <a:p>
            <a:pPr marL="531813" algn="just"/>
            <a:r>
              <a:rPr lang="ru-RU" dirty="0" smtClean="0"/>
              <a:t>отклики сервера 250, 354</a:t>
            </a:r>
          </a:p>
          <a:p>
            <a:pPr marL="698500" indent="-342900" algn="just">
              <a:buFont typeface="+mj-lt"/>
              <a:buAutoNum type="arabicPeriod" startAt="3"/>
            </a:pPr>
            <a:r>
              <a:rPr lang="ru-RU" b="1" dirty="0" smtClean="0"/>
              <a:t>завершение соединения</a:t>
            </a:r>
            <a:endParaRPr lang="en-US" b="1" dirty="0" smtClean="0"/>
          </a:p>
          <a:p>
            <a:pPr marL="531813" algn="just"/>
            <a:r>
              <a:rPr lang="ru-RU" dirty="0" smtClean="0"/>
              <a:t>команда </a:t>
            </a:r>
            <a:r>
              <a:rPr lang="en-US" dirty="0" smtClean="0"/>
              <a:t>QUIT</a:t>
            </a:r>
            <a:endParaRPr lang="ru-RU" dirty="0" smtClean="0"/>
          </a:p>
          <a:p>
            <a:pPr marL="531813" algn="just"/>
            <a:r>
              <a:rPr lang="ru-RU" dirty="0" smtClean="0"/>
              <a:t>отклик 221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</a:t>
            </a:r>
            <a:r>
              <a:rPr lang="en-US" dirty="0" smtClean="0"/>
              <a:t>SMTP-</a:t>
            </a:r>
            <a:r>
              <a:rPr lang="ru-RU" dirty="0" smtClean="0"/>
              <a:t>сессии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189441" name="Rectangle 1"/>
          <p:cNvSpPr>
            <a:spLocks noChangeArrowheads="1"/>
          </p:cNvSpPr>
          <p:nvPr/>
        </p:nvSpPr>
        <p:spPr bwMode="auto">
          <a:xfrm>
            <a:off x="431540" y="764704"/>
            <a:ext cx="828092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S:220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mail.company.tld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 ESMTP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CommuniGate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Pro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 5.1.4i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is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glad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to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see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you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!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C:HELO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S:250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domain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name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should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be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qualified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C:MAIL FROM: &lt;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someusername@somecompany.ru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&gt;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S:250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someusername@somecompany.ru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sender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accepted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C:RCPT TO:&lt;user1@company.tld&gt;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S:250 user1@company.tld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ok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C:RCPT TO: &lt;user2@company.tld&gt;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S:550 user2@company.tld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unknown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user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account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C:DATA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S:354 Enter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mail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end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with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 "."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on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a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line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by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itself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C:from: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someusername@somecompany.ru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C:to: user1@company.tld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C:subject: тема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C: //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C:Hi!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C:.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S:250 769947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message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accepted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for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delivery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C:QUIT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S:221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mail.company.tld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CommuniGate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Pro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 SMTP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closing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connection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Адресация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9518" y="654012"/>
            <a:ext cx="8316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dirty="0" smtClean="0"/>
              <a:t>Формат </a:t>
            </a:r>
            <a:r>
              <a:rPr lang="en-US" dirty="0" smtClean="0"/>
              <a:t>SMTP</a:t>
            </a:r>
            <a:r>
              <a:rPr lang="ru-RU" dirty="0" smtClean="0"/>
              <a:t>-адреса</a:t>
            </a:r>
            <a:r>
              <a:rPr lang="en-US" dirty="0" smtClean="0"/>
              <a:t> </a:t>
            </a:r>
            <a:r>
              <a:rPr lang="ru-RU" dirty="0" smtClean="0"/>
              <a:t>аналогичен </a:t>
            </a:r>
            <a:r>
              <a:rPr lang="en-US" dirty="0" smtClean="0"/>
              <a:t>DNS-</a:t>
            </a:r>
            <a:r>
              <a:rPr lang="ru-RU" dirty="0" smtClean="0"/>
              <a:t>адресации: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9518" y="982629"/>
            <a:ext cx="8316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&lt;</a:t>
            </a:r>
            <a:r>
              <a:rPr lang="ru-RU" dirty="0" err="1" smtClean="0"/>
              <a:t>имя_пользователя</a:t>
            </a:r>
            <a:r>
              <a:rPr lang="en-US" dirty="0" smtClean="0"/>
              <a:t>&gt;@&lt;</a:t>
            </a:r>
            <a:r>
              <a:rPr lang="ru-RU" dirty="0" err="1" smtClean="0"/>
              <a:t>имя_сервера</a:t>
            </a:r>
            <a:r>
              <a:rPr lang="en-US" dirty="0" smtClean="0"/>
              <a:t>&gt;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2544" y="1566837"/>
            <a:ext cx="8316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dirty="0" smtClean="0"/>
              <a:t>Варианты отправки сообщений:</a:t>
            </a:r>
          </a:p>
          <a:p>
            <a:pPr marL="531813" indent="-176213">
              <a:buFont typeface="Arial" pitchFamily="34" charset="0"/>
              <a:buChar char="•"/>
            </a:pPr>
            <a:r>
              <a:rPr lang="ru-RU" dirty="0" smtClean="0"/>
              <a:t>«</a:t>
            </a:r>
            <a:r>
              <a:rPr lang="ru-RU" dirty="0" err="1" smtClean="0"/>
              <a:t>один-к-одному</a:t>
            </a:r>
            <a:r>
              <a:rPr lang="ru-RU" dirty="0" smtClean="0"/>
              <a:t>»</a:t>
            </a:r>
          </a:p>
          <a:p>
            <a:pPr marL="531813" indent="-176213">
              <a:buFont typeface="Arial" pitchFamily="34" charset="0"/>
              <a:buChar char="•"/>
            </a:pPr>
            <a:r>
              <a:rPr lang="ru-RU" dirty="0" smtClean="0"/>
              <a:t>«</a:t>
            </a:r>
            <a:r>
              <a:rPr lang="ru-RU" dirty="0" err="1" smtClean="0"/>
              <a:t>один-ко-многим</a:t>
            </a:r>
            <a:r>
              <a:rPr lang="ru-RU" dirty="0" smtClean="0"/>
              <a:t>»</a:t>
            </a:r>
          </a:p>
          <a:p>
            <a:pPr marL="531813" indent="-176213">
              <a:buFont typeface="Arial" pitchFamily="34" charset="0"/>
              <a:buChar char="•"/>
            </a:pPr>
            <a:r>
              <a:rPr lang="ru-RU" dirty="0" smtClean="0"/>
              <a:t>«</a:t>
            </a:r>
            <a:r>
              <a:rPr lang="ru-RU" dirty="0" err="1" smtClean="0"/>
              <a:t>многие-к-одному</a:t>
            </a:r>
            <a:r>
              <a:rPr lang="ru-RU" dirty="0" smtClean="0"/>
              <a:t>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7558" y="3465513"/>
            <a:ext cx="8316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/>
              <a:t>Запись MX</a:t>
            </a:r>
            <a:r>
              <a:rPr lang="ru-RU" dirty="0" smtClean="0"/>
              <a:t> (</a:t>
            </a:r>
            <a:r>
              <a:rPr lang="ru-RU" b="1" i="1" dirty="0" err="1" smtClean="0"/>
              <a:t>M</a:t>
            </a:r>
            <a:r>
              <a:rPr lang="ru-RU" i="1" dirty="0" err="1" smtClean="0"/>
              <a:t>ail</a:t>
            </a:r>
            <a:r>
              <a:rPr lang="ru-RU" i="1" dirty="0" smtClean="0"/>
              <a:t> </a:t>
            </a:r>
            <a:r>
              <a:rPr lang="ru-RU" i="1" dirty="0" err="1" smtClean="0"/>
              <a:t>e</a:t>
            </a:r>
            <a:r>
              <a:rPr lang="ru-RU" b="1" i="1" dirty="0" err="1" smtClean="0"/>
              <a:t>X</a:t>
            </a:r>
            <a:r>
              <a:rPr lang="ru-RU" i="1" dirty="0" err="1" smtClean="0"/>
              <a:t>changer</a:t>
            </a:r>
            <a:r>
              <a:rPr lang="ru-RU" dirty="0" smtClean="0"/>
              <a:t>) — это один из типов записей в DNS для серверов электронной почты. </a:t>
            </a:r>
          </a:p>
          <a:p>
            <a:pPr indent="355600" algn="just"/>
            <a:r>
              <a:rPr lang="ru-RU" dirty="0" smtClean="0"/>
              <a:t>Указывает какие сервера обслуживают доменную зону и каков их приоритет (чем больше, тем хуже).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Часть 1.</a:t>
            </a:r>
            <a:br>
              <a:rPr lang="ru-RU" dirty="0" smtClean="0"/>
            </a:br>
            <a:r>
              <a:rPr lang="ru-RU" dirty="0" smtClean="0"/>
              <a:t>Сети и телекоммуникации. Прикладной уровень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nslookup</a:t>
            </a:r>
            <a:r>
              <a:rPr lang="ru-RU" dirty="0" smtClean="0"/>
              <a:t> для </a:t>
            </a:r>
            <a:r>
              <a:rPr lang="en-US" dirty="0" smtClean="0"/>
              <a:t>MX-</a:t>
            </a:r>
            <a:r>
              <a:rPr lang="ru-RU" dirty="0" smtClean="0"/>
              <a:t>записей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8595" y="788255"/>
            <a:ext cx="7923321" cy="424731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C:\nslookup -type=</a:t>
            </a:r>
            <a:r>
              <a:rPr lang="en-GB" dirty="0" err="1" smtClean="0">
                <a:solidFill>
                  <a:schemeClr val="bg1"/>
                </a:solidFill>
              </a:rPr>
              <a:t>mx</a:t>
            </a:r>
            <a:r>
              <a:rPr lang="en-GB" dirty="0" smtClean="0">
                <a:solidFill>
                  <a:schemeClr val="bg1"/>
                </a:solidFill>
              </a:rPr>
              <a:t> sagmu.ru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...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sagmu.ru        MX preference = 5, mail exchanger = mail.sagmu.ru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sagmu.ru        </a:t>
            </a:r>
            <a:r>
              <a:rPr lang="en-GB" dirty="0" err="1" smtClean="0">
                <a:solidFill>
                  <a:schemeClr val="bg1"/>
                </a:solidFill>
              </a:rPr>
              <a:t>nameserver</a:t>
            </a:r>
            <a:r>
              <a:rPr lang="en-GB" dirty="0" smtClean="0">
                <a:solidFill>
                  <a:schemeClr val="bg1"/>
                </a:solidFill>
              </a:rPr>
              <a:t> = ns.sys.net.ru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sagmu.ru        </a:t>
            </a:r>
            <a:r>
              <a:rPr lang="en-GB" dirty="0" err="1" smtClean="0">
                <a:solidFill>
                  <a:schemeClr val="bg1"/>
                </a:solidFill>
              </a:rPr>
              <a:t>nameserver</a:t>
            </a:r>
            <a:r>
              <a:rPr lang="en-GB" dirty="0" smtClean="0">
                <a:solidFill>
                  <a:schemeClr val="bg1"/>
                </a:solidFill>
              </a:rPr>
              <a:t> = ns.smim.ru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mail.sagmu.ru   internet address = 46.20.71.171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ns.smim.ru      internet address = 46.20.71.169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C:\</a:t>
            </a:r>
            <a:r>
              <a:rPr lang="ru-RU" dirty="0" smtClean="0">
                <a:solidFill>
                  <a:schemeClr val="bg1"/>
                </a:solidFill>
              </a:rPr>
              <a:t>&gt;</a:t>
            </a:r>
            <a:r>
              <a:rPr lang="en-GB" dirty="0" err="1" smtClean="0">
                <a:solidFill>
                  <a:schemeClr val="bg1"/>
                </a:solidFill>
              </a:rPr>
              <a:t>nslookup</a:t>
            </a:r>
            <a:r>
              <a:rPr lang="en-GB" dirty="0" smtClean="0">
                <a:solidFill>
                  <a:schemeClr val="bg1"/>
                </a:solidFill>
              </a:rPr>
              <a:t> -type=</a:t>
            </a:r>
            <a:r>
              <a:rPr lang="en-GB" dirty="0" err="1" smtClean="0">
                <a:solidFill>
                  <a:schemeClr val="bg1"/>
                </a:solidFill>
              </a:rPr>
              <a:t>mx</a:t>
            </a:r>
            <a:r>
              <a:rPr lang="en-GB" dirty="0" smtClean="0">
                <a:solidFill>
                  <a:schemeClr val="bg1"/>
                </a:solidFill>
              </a:rPr>
              <a:t> wikipedia.org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...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wikipedia.org   MX preference = 10, mail exchanger = polonium.wikimedia.org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wikipedia.org   MX preference = 50, mail exchanger = lead.wikimedia.org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...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596" y="5218137"/>
            <a:ext cx="7923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</a:t>
            </a:r>
            <a:r>
              <a:rPr lang="en-US" dirty="0" smtClean="0"/>
              <a:t>sagmu.ru </a:t>
            </a:r>
            <a:r>
              <a:rPr lang="ru-RU" dirty="0" smtClean="0"/>
              <a:t>указан единственный сервер </a:t>
            </a:r>
            <a:r>
              <a:rPr lang="en-US" dirty="0" smtClean="0"/>
              <a:t>mail.sagmu.ru </a:t>
            </a:r>
            <a:r>
              <a:rPr lang="ru-RU" dirty="0" smtClean="0"/>
              <a:t>с приоритетом 5 и адресом </a:t>
            </a:r>
            <a:r>
              <a:rPr lang="en-US" dirty="0" smtClean="0"/>
              <a:t>46.20.71.171.</a:t>
            </a:r>
          </a:p>
          <a:p>
            <a:r>
              <a:rPr lang="ru-RU" dirty="0" smtClean="0"/>
              <a:t>Для </a:t>
            </a:r>
            <a:r>
              <a:rPr lang="en-US" dirty="0" smtClean="0"/>
              <a:t>wikipedia.ru </a:t>
            </a:r>
            <a:r>
              <a:rPr lang="ru-RU" dirty="0" smtClean="0"/>
              <a:t>указано 2 сервера, будет выбран </a:t>
            </a:r>
            <a:r>
              <a:rPr lang="en-GB" dirty="0" smtClean="0"/>
              <a:t>polonium.wikimedia.org</a:t>
            </a:r>
            <a:r>
              <a:rPr lang="ru-RU" dirty="0" smtClean="0"/>
              <a:t>, т.к. его приоритет меньше.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Команды </a:t>
            </a:r>
            <a:r>
              <a:rPr lang="en-US" dirty="0" smtClean="0"/>
              <a:t>SMTP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92083" y="946116"/>
          <a:ext cx="7959834" cy="45139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16568"/>
                <a:gridCol w="6743266"/>
              </a:tblGrid>
              <a:tr h="17744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Команда</a:t>
                      </a:r>
                      <a:endParaRPr lang="ru-RU" sz="1800" b="1" dirty="0"/>
                    </a:p>
                  </a:txBody>
                  <a:tcPr marL="36000" marR="36000" marT="10820" marB="10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Аргумент(</a:t>
                      </a:r>
                      <a:r>
                        <a:rPr lang="ru-RU" sz="1800" b="1" dirty="0" err="1"/>
                        <a:t>ы</a:t>
                      </a:r>
                      <a:r>
                        <a:rPr lang="ru-RU" sz="1800" b="1" dirty="0"/>
                        <a:t>)</a:t>
                      </a:r>
                    </a:p>
                  </a:txBody>
                  <a:tcPr marL="36000" marR="36000" marT="10820" marB="10820" anchor="ctr"/>
                </a:tc>
              </a:tr>
              <a:tr h="17744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/>
                        <a:t>Обязательные</a:t>
                      </a:r>
                      <a:endParaRPr lang="it-IT" sz="1800" b="1" i="1" dirty="0"/>
                    </a:p>
                  </a:txBody>
                  <a:tcPr marL="36000" marR="36000" marT="10820" marB="108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448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HELO</a:t>
                      </a:r>
                      <a:endParaRPr lang="it-IT" sz="1800" b="0" dirty="0"/>
                    </a:p>
                  </a:txBody>
                  <a:tcPr marL="36000" marR="36000" marT="10820" marB="1082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Имя хоста отправителя</a:t>
                      </a:r>
                      <a:endParaRPr lang="ru-RU" sz="1800" b="0" dirty="0"/>
                    </a:p>
                  </a:txBody>
                  <a:tcPr marL="36000" marR="36000" marT="10820" marB="10820"/>
                </a:tc>
              </a:tr>
              <a:tr h="177448">
                <a:tc>
                  <a:txBody>
                    <a:bodyPr/>
                    <a:lstStyle/>
                    <a:p>
                      <a:r>
                        <a:rPr lang="it-IT" sz="1800" dirty="0"/>
                        <a:t>MAIL FROM</a:t>
                      </a:r>
                    </a:p>
                  </a:txBody>
                  <a:tcPr marL="36000" marR="36000" marT="10820" marB="10820"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Отправитель сообщения</a:t>
                      </a:r>
                    </a:p>
                  </a:txBody>
                  <a:tcPr marL="36000" marR="36000" marT="10820" marB="10820"/>
                </a:tc>
              </a:tr>
              <a:tr h="148308">
                <a:tc>
                  <a:txBody>
                    <a:bodyPr/>
                    <a:lstStyle/>
                    <a:p>
                      <a:r>
                        <a:rPr lang="it-IT" sz="1800" dirty="0"/>
                        <a:t>RCPT TO</a:t>
                      </a:r>
                    </a:p>
                  </a:txBody>
                  <a:tcPr marL="36000" marR="36000" marT="10820" marB="1082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Получатель </a:t>
                      </a:r>
                      <a:r>
                        <a:rPr lang="ru-RU" sz="1800" dirty="0"/>
                        <a:t>сообщения</a:t>
                      </a:r>
                    </a:p>
                  </a:txBody>
                  <a:tcPr marL="36000" marR="36000" marT="10820" marB="10820"/>
                </a:tc>
              </a:tr>
              <a:tr h="177448">
                <a:tc>
                  <a:txBody>
                    <a:bodyPr/>
                    <a:lstStyle/>
                    <a:p>
                      <a:r>
                        <a:rPr lang="it-IT" sz="1800" dirty="0"/>
                        <a:t>DATA</a:t>
                      </a:r>
                    </a:p>
                  </a:txBody>
                  <a:tcPr marL="36000" marR="36000" marT="10820" marB="1082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Содержание (тело сообщения)</a:t>
                      </a:r>
                    </a:p>
                  </a:txBody>
                  <a:tcPr marL="36000" marR="36000" marT="10820" marB="10820"/>
                </a:tc>
              </a:tr>
              <a:tr h="177448">
                <a:tc>
                  <a:txBody>
                    <a:bodyPr/>
                    <a:lstStyle/>
                    <a:p>
                      <a:r>
                        <a:rPr lang="it-IT" sz="1800" dirty="0"/>
                        <a:t>QUIT</a:t>
                      </a:r>
                    </a:p>
                  </a:txBody>
                  <a:tcPr marL="36000" marR="36000" marT="10820" marB="10820"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Завершение соединения</a:t>
                      </a:r>
                    </a:p>
                  </a:txBody>
                  <a:tcPr marL="36000" marR="36000" marT="10820" marB="10820"/>
                </a:tc>
              </a:tr>
              <a:tr h="8852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/>
                        <a:t>Рекомендуемые</a:t>
                      </a:r>
                      <a:endParaRPr lang="it-IT" sz="1800" b="1" i="1" dirty="0"/>
                    </a:p>
                  </a:txBody>
                  <a:tcPr marL="36000" marR="36000" marT="10820" marB="108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257">
                <a:tc>
                  <a:txBody>
                    <a:bodyPr/>
                    <a:lstStyle/>
                    <a:p>
                      <a:r>
                        <a:rPr lang="it-IT" sz="1800" dirty="0"/>
                        <a:t>RSET</a:t>
                      </a:r>
                    </a:p>
                  </a:txBody>
                  <a:tcPr marL="36000" marR="36000" marT="10820" marB="1082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Прерывание текущего действия</a:t>
                      </a:r>
                    </a:p>
                  </a:txBody>
                  <a:tcPr marL="36000" marR="36000" marT="10820" marB="10820"/>
                </a:tc>
              </a:tr>
              <a:tr h="177448">
                <a:tc>
                  <a:txBody>
                    <a:bodyPr/>
                    <a:lstStyle/>
                    <a:p>
                      <a:r>
                        <a:rPr lang="it-IT" sz="1800" dirty="0"/>
                        <a:t>VRFY</a:t>
                      </a:r>
                    </a:p>
                  </a:txBody>
                  <a:tcPr marL="36000" marR="36000" marT="10820" marB="10820"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Проверяемое имя получателя</a:t>
                      </a:r>
                    </a:p>
                  </a:txBody>
                  <a:tcPr marL="36000" marR="36000" marT="10820" marB="10820"/>
                </a:tc>
              </a:tr>
              <a:tr h="27946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/>
                        <a:t>Дополнительные</a:t>
                      </a:r>
                      <a:endParaRPr lang="it-IT" sz="1800" b="1" i="1" dirty="0"/>
                    </a:p>
                  </a:txBody>
                  <a:tcPr marL="36000" marR="36000" marT="10820" marB="108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257">
                <a:tc>
                  <a:txBody>
                    <a:bodyPr/>
                    <a:lstStyle/>
                    <a:p>
                      <a:r>
                        <a:rPr lang="it-IT" sz="1800" dirty="0"/>
                        <a:t>NOOP</a:t>
                      </a:r>
                    </a:p>
                  </a:txBody>
                  <a:tcPr marL="36000" marR="36000" marT="10820" marB="1082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Проверка состояния получателя</a:t>
                      </a:r>
                    </a:p>
                  </a:txBody>
                  <a:tcPr marL="36000" marR="36000" marT="10820" marB="10820"/>
                </a:tc>
              </a:tr>
              <a:tr h="247724">
                <a:tc>
                  <a:txBody>
                    <a:bodyPr/>
                    <a:lstStyle/>
                    <a:p>
                      <a:r>
                        <a:rPr lang="it-IT" sz="1800" dirty="0"/>
                        <a:t>TURN</a:t>
                      </a:r>
                    </a:p>
                  </a:txBody>
                  <a:tcPr marL="36000" marR="36000" marT="10820" marB="1082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Смена положения отправителя и </a:t>
                      </a:r>
                      <a:r>
                        <a:rPr lang="ru-RU" sz="1800" dirty="0" smtClean="0"/>
                        <a:t>получателя</a:t>
                      </a:r>
                      <a:endParaRPr lang="ru-RU" sz="1800" dirty="0"/>
                    </a:p>
                  </a:txBody>
                  <a:tcPr marL="36000" marR="36000" marT="10820" marB="10820"/>
                </a:tc>
              </a:tr>
              <a:tr h="177448">
                <a:tc>
                  <a:txBody>
                    <a:bodyPr/>
                    <a:lstStyle/>
                    <a:p>
                      <a:r>
                        <a:rPr lang="it-IT" sz="1800" dirty="0"/>
                        <a:t>EXPN</a:t>
                      </a:r>
                    </a:p>
                  </a:txBody>
                  <a:tcPr marL="36000" marR="36000" marT="10820" marB="1082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Почтовый список расширения</a:t>
                      </a:r>
                    </a:p>
                  </a:txBody>
                  <a:tcPr marL="36000" marR="36000" marT="10820" marB="10820"/>
                </a:tc>
              </a:tr>
              <a:tr h="177448">
                <a:tc>
                  <a:txBody>
                    <a:bodyPr/>
                    <a:lstStyle/>
                    <a:p>
                      <a:r>
                        <a:rPr lang="it-IT" sz="1800" dirty="0"/>
                        <a:t>HELP</a:t>
                      </a:r>
                    </a:p>
                  </a:txBody>
                  <a:tcPr marL="36000" marR="36000" marT="10820" marB="1082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Имя команды</a:t>
                      </a:r>
                    </a:p>
                  </a:txBody>
                  <a:tcPr marL="36000" marR="36000" marT="10820" marB="10820"/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Отклики </a:t>
            </a:r>
            <a:r>
              <a:rPr lang="en-US" dirty="0" smtClean="0"/>
              <a:t>SMTP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2083" y="908720"/>
            <a:ext cx="795983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Отклик содержит три десятичных кода, которые могут дополняться текстовой информацией. Смысл первых цифр:</a:t>
            </a:r>
          </a:p>
          <a:p>
            <a:pPr marL="182563" algn="just">
              <a:spcBef>
                <a:spcPts val="600"/>
              </a:spcBef>
            </a:pPr>
            <a:r>
              <a:rPr lang="ru-RU" b="1" dirty="0" smtClean="0"/>
              <a:t>2</a:t>
            </a:r>
            <a:r>
              <a:rPr lang="en-US" b="1" dirty="0" err="1" smtClean="0"/>
              <a:t>xy</a:t>
            </a:r>
            <a:r>
              <a:rPr lang="ru-RU" dirty="0" smtClean="0"/>
              <a:t> (положительное подтверждение завершения) - требуемая команда успешно завершена и можно передавать следующую команду.</a:t>
            </a:r>
          </a:p>
          <a:p>
            <a:pPr marL="182563" algn="just">
              <a:spcBef>
                <a:spcPts val="600"/>
              </a:spcBef>
            </a:pPr>
            <a:r>
              <a:rPr lang="ru-RU" b="1" dirty="0" smtClean="0"/>
              <a:t>3</a:t>
            </a:r>
            <a:r>
              <a:rPr lang="en-US" b="1" dirty="0" err="1" smtClean="0"/>
              <a:t>xy</a:t>
            </a:r>
            <a:r>
              <a:rPr lang="ru-RU" dirty="0" smtClean="0"/>
              <a:t> (положительное промежуточное подтверждение) - требуемая команда принята, но получатель нуждается в большей информации для завершения обработки.</a:t>
            </a:r>
          </a:p>
          <a:p>
            <a:pPr marL="182563" algn="just">
              <a:spcBef>
                <a:spcPts val="600"/>
              </a:spcBef>
            </a:pPr>
            <a:r>
              <a:rPr lang="ru-RU" b="1" dirty="0" smtClean="0"/>
              <a:t>4</a:t>
            </a:r>
            <a:r>
              <a:rPr lang="en-US" b="1" dirty="0" err="1" smtClean="0"/>
              <a:t>xy</a:t>
            </a:r>
            <a:r>
              <a:rPr lang="ru-RU" dirty="0" smtClean="0"/>
              <a:t> (отрицательное переходное подтверждение) - требуемая команда должна быть отклонена, но состояние ошибки временное. Команда может быть передана опять.</a:t>
            </a:r>
          </a:p>
          <a:p>
            <a:pPr marL="182563" algn="just">
              <a:spcBef>
                <a:spcPts val="600"/>
              </a:spcBef>
            </a:pPr>
            <a:r>
              <a:rPr lang="ru-RU" b="1" dirty="0" smtClean="0"/>
              <a:t>5</a:t>
            </a:r>
            <a:r>
              <a:rPr lang="en-US" b="1" dirty="0" err="1" smtClean="0"/>
              <a:t>xy</a:t>
            </a:r>
            <a:r>
              <a:rPr lang="ru-RU" dirty="0" smtClean="0"/>
              <a:t> (отрицательное постоянное подтверждение завершения) - требуемая команда должна быть отклонена. Команда не должна передаваться повторно.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</a:t>
            </a:r>
            <a:r>
              <a:rPr lang="en-US" dirty="0" smtClean="0"/>
              <a:t>SMTP</a:t>
            </a:r>
            <a:r>
              <a:rPr lang="ru-RU" dirty="0" smtClean="0"/>
              <a:t>-откликов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33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28596" y="872716"/>
          <a:ext cx="7923321" cy="5442170"/>
        </p:xfrm>
        <a:graphic>
          <a:graphicData uri="http://schemas.openxmlformats.org/drawingml/2006/table">
            <a:tbl>
              <a:tblPr/>
              <a:tblGrid>
                <a:gridCol w="482289"/>
                <a:gridCol w="7441032"/>
              </a:tblGrid>
              <a:tr h="99299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/>
                        <a:t>Код</a:t>
                      </a:r>
                    </a:p>
                  </a:txBody>
                  <a:tcPr marL="36000" marR="36000" marT="6055" marB="60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/>
                        <a:t>Описание</a:t>
                      </a:r>
                    </a:p>
                  </a:txBody>
                  <a:tcPr marL="36000" marR="36000" marT="6055" marB="60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489">
                <a:tc>
                  <a:txBody>
                    <a:bodyPr/>
                    <a:lstStyle/>
                    <a:p>
                      <a:r>
                        <a:rPr lang="ru-RU" sz="1800" dirty="0"/>
                        <a:t>211</a:t>
                      </a:r>
                    </a:p>
                  </a:txBody>
                  <a:tcPr marL="36000" marR="36000" marT="6055" marB="60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Системное состояние или отклик на справку</a:t>
                      </a:r>
                    </a:p>
                  </a:txBody>
                  <a:tcPr marL="36000" marR="36000" marT="6055" marB="60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299">
                <a:tc>
                  <a:txBody>
                    <a:bodyPr/>
                    <a:lstStyle/>
                    <a:p>
                      <a:r>
                        <a:rPr lang="ru-RU" sz="1800" dirty="0"/>
                        <a:t>214</a:t>
                      </a:r>
                    </a:p>
                  </a:txBody>
                  <a:tcPr marL="36000" marR="36000" marT="6055" marB="60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Справочное сообщение</a:t>
                      </a:r>
                    </a:p>
                  </a:txBody>
                  <a:tcPr marL="36000" marR="36000" marT="6055" marB="60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299">
                <a:tc>
                  <a:txBody>
                    <a:bodyPr/>
                    <a:lstStyle/>
                    <a:p>
                      <a:r>
                        <a:rPr lang="ru-RU" sz="1800" b="1" dirty="0"/>
                        <a:t>220</a:t>
                      </a:r>
                    </a:p>
                  </a:txBody>
                  <a:tcPr marL="36000" marR="36000" marT="6055" marB="60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Готовность к обслуживанию</a:t>
                      </a:r>
                    </a:p>
                  </a:txBody>
                  <a:tcPr marL="36000" marR="36000" marT="6055" marB="60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489">
                <a:tc>
                  <a:txBody>
                    <a:bodyPr/>
                    <a:lstStyle/>
                    <a:p>
                      <a:r>
                        <a:rPr lang="ru-RU" sz="1800" b="1" dirty="0"/>
                        <a:t>221</a:t>
                      </a:r>
                    </a:p>
                  </a:txBody>
                  <a:tcPr marL="36000" marR="36000" marT="6055" marB="60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Завершение обслуживания передающего канала</a:t>
                      </a:r>
                    </a:p>
                  </a:txBody>
                  <a:tcPr marL="36000" marR="36000" marT="6055" marB="60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489">
                <a:tc>
                  <a:txBody>
                    <a:bodyPr/>
                    <a:lstStyle/>
                    <a:p>
                      <a:r>
                        <a:rPr lang="ru-RU" sz="1800" b="1" dirty="0"/>
                        <a:t>250</a:t>
                      </a:r>
                    </a:p>
                  </a:txBody>
                  <a:tcPr marL="36000" marR="36000" marT="6055" marB="60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Требуемая команда завершена</a:t>
                      </a:r>
                    </a:p>
                  </a:txBody>
                  <a:tcPr marL="36000" marR="36000" marT="6055" marB="60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678">
                <a:tc>
                  <a:txBody>
                    <a:bodyPr/>
                    <a:lstStyle/>
                    <a:p>
                      <a:r>
                        <a:rPr lang="ru-RU" sz="1800"/>
                        <a:t>251</a:t>
                      </a:r>
                    </a:p>
                  </a:txBody>
                  <a:tcPr marL="36000" marR="36000" marT="6055" marB="60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Пользователь не местный: сообщение должно быть передано далее</a:t>
                      </a:r>
                    </a:p>
                  </a:txBody>
                  <a:tcPr marL="36000" marR="36000" marT="6055" marB="60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299">
                <a:tc>
                  <a:txBody>
                    <a:bodyPr/>
                    <a:lstStyle/>
                    <a:p>
                      <a:r>
                        <a:rPr lang="ru-RU" sz="1800" b="1" dirty="0"/>
                        <a:t>354</a:t>
                      </a:r>
                    </a:p>
                  </a:txBody>
                  <a:tcPr marL="36000" marR="36000" marT="6055" marB="60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Начало ввода почты</a:t>
                      </a:r>
                    </a:p>
                  </a:txBody>
                  <a:tcPr marL="36000" marR="36000" marT="6055" marB="60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299">
                <a:tc>
                  <a:txBody>
                    <a:bodyPr/>
                    <a:lstStyle/>
                    <a:p>
                      <a:r>
                        <a:rPr lang="ru-RU" sz="1800" dirty="0"/>
                        <a:t>421</a:t>
                      </a:r>
                    </a:p>
                  </a:txBody>
                  <a:tcPr marL="36000" marR="36000" marT="6055" marB="60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Обслуживание </a:t>
                      </a:r>
                      <a:r>
                        <a:rPr lang="ru-RU" sz="1800" dirty="0" smtClean="0"/>
                        <a:t>недоступно</a:t>
                      </a:r>
                      <a:endParaRPr lang="ru-RU" sz="1800" dirty="0"/>
                    </a:p>
                  </a:txBody>
                  <a:tcPr marL="36000" marR="36000" marT="6055" marB="60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299">
                <a:tc>
                  <a:txBody>
                    <a:bodyPr/>
                    <a:lstStyle/>
                    <a:p>
                      <a:r>
                        <a:rPr lang="ru-RU" sz="1800" dirty="0"/>
                        <a:t>450</a:t>
                      </a:r>
                    </a:p>
                  </a:txBody>
                  <a:tcPr marL="36000" marR="36000" marT="6055" marB="60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Почтовый ящик недоступен</a:t>
                      </a:r>
                    </a:p>
                  </a:txBody>
                  <a:tcPr marL="36000" marR="36000" marT="6055" marB="60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489">
                <a:tc>
                  <a:txBody>
                    <a:bodyPr/>
                    <a:lstStyle/>
                    <a:p>
                      <a:r>
                        <a:rPr lang="ru-RU" sz="1800"/>
                        <a:t>451</a:t>
                      </a:r>
                    </a:p>
                  </a:txBody>
                  <a:tcPr marL="36000" marR="36000" marT="6055" marB="60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Команда прервана: местная ошибка</a:t>
                      </a:r>
                    </a:p>
                  </a:txBody>
                  <a:tcPr marL="36000" marR="36000" marT="6055" marB="60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489">
                <a:tc>
                  <a:txBody>
                    <a:bodyPr/>
                    <a:lstStyle/>
                    <a:p>
                      <a:r>
                        <a:rPr lang="ru-RU" sz="1800" dirty="0"/>
                        <a:t>500</a:t>
                      </a:r>
                    </a:p>
                  </a:txBody>
                  <a:tcPr marL="36000" marR="36000" marT="6055" marB="60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Синтаксическая ошибка: неопознанная команда</a:t>
                      </a:r>
                    </a:p>
                  </a:txBody>
                  <a:tcPr marL="36000" marR="36000" marT="6055" marB="60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489">
                <a:tc>
                  <a:txBody>
                    <a:bodyPr/>
                    <a:lstStyle/>
                    <a:p>
                      <a:r>
                        <a:rPr lang="ru-RU" sz="1800"/>
                        <a:t>501</a:t>
                      </a:r>
                    </a:p>
                  </a:txBody>
                  <a:tcPr marL="36000" marR="36000" marT="6055" marB="60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Синтаксическая ошибка в параметрах или аргументах</a:t>
                      </a:r>
                    </a:p>
                  </a:txBody>
                  <a:tcPr marL="36000" marR="36000" marT="6055" marB="60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299">
                <a:tc>
                  <a:txBody>
                    <a:bodyPr/>
                    <a:lstStyle/>
                    <a:p>
                      <a:r>
                        <a:rPr lang="ru-RU" sz="1800"/>
                        <a:t>502</a:t>
                      </a:r>
                    </a:p>
                  </a:txBody>
                  <a:tcPr marL="36000" marR="36000" marT="6055" marB="60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Команда не выполнена</a:t>
                      </a:r>
                    </a:p>
                  </a:txBody>
                  <a:tcPr marL="36000" marR="36000" marT="6055" marB="60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489">
                <a:tc>
                  <a:txBody>
                    <a:bodyPr/>
                    <a:lstStyle/>
                    <a:p>
                      <a:r>
                        <a:rPr lang="ru-RU" sz="1800"/>
                        <a:t>503</a:t>
                      </a:r>
                    </a:p>
                  </a:txBody>
                  <a:tcPr marL="36000" marR="36000" marT="6055" marB="60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Неправильная последовательность команд</a:t>
                      </a:r>
                    </a:p>
                  </a:txBody>
                  <a:tcPr marL="36000" marR="36000" marT="6055" marB="60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489">
                <a:tc>
                  <a:txBody>
                    <a:bodyPr/>
                    <a:lstStyle/>
                    <a:p>
                      <a:r>
                        <a:rPr lang="ru-RU" sz="1800" dirty="0"/>
                        <a:t>550</a:t>
                      </a:r>
                    </a:p>
                  </a:txBody>
                  <a:tcPr marL="36000" marR="36000" marT="6055" marB="60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Команда не выполнена: почтовый ящик недоступен</a:t>
                      </a:r>
                    </a:p>
                  </a:txBody>
                  <a:tcPr marL="36000" marR="36000" marT="6055" marB="60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299">
                <a:tc>
                  <a:txBody>
                    <a:bodyPr/>
                    <a:lstStyle/>
                    <a:p>
                      <a:r>
                        <a:rPr lang="ru-RU" sz="1800"/>
                        <a:t>551</a:t>
                      </a:r>
                    </a:p>
                  </a:txBody>
                  <a:tcPr marL="36000" marR="36000" marT="6055" marB="60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Пользователь не местный</a:t>
                      </a:r>
                    </a:p>
                  </a:txBody>
                  <a:tcPr marL="36000" marR="36000" marT="6055" marB="60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678">
                <a:tc>
                  <a:txBody>
                    <a:bodyPr/>
                    <a:lstStyle/>
                    <a:p>
                      <a:r>
                        <a:rPr lang="ru-RU" sz="1800"/>
                        <a:t>552</a:t>
                      </a:r>
                    </a:p>
                  </a:txBody>
                  <a:tcPr marL="36000" marR="36000" marT="6055" marB="60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Требуемое действие прервано: переполнение местной памяти</a:t>
                      </a:r>
                    </a:p>
                  </a:txBody>
                  <a:tcPr marL="36000" marR="36000" marT="6055" marB="60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450">
                <a:tc>
                  <a:txBody>
                    <a:bodyPr/>
                    <a:lstStyle/>
                    <a:p>
                      <a:r>
                        <a:rPr lang="ru-RU" sz="1800"/>
                        <a:t>553</a:t>
                      </a:r>
                    </a:p>
                  </a:txBody>
                  <a:tcPr marL="36000" marR="36000" marT="6055" marB="60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Требуемое действие не </a:t>
                      </a:r>
                      <a:r>
                        <a:rPr lang="ru-RU" sz="1800" dirty="0" smtClean="0"/>
                        <a:t>принято: </a:t>
                      </a:r>
                      <a:r>
                        <a:rPr lang="ru-RU" sz="1800" dirty="0"/>
                        <a:t>недопустимое имя почтового ящика</a:t>
                      </a:r>
                    </a:p>
                  </a:txBody>
                  <a:tcPr marL="36000" marR="36000" marT="6055" marB="60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636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ESMTP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28087" y="1511496"/>
            <a:ext cx="7923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en-US" dirty="0" smtClean="0"/>
              <a:t>Extended SMTP </a:t>
            </a:r>
            <a:r>
              <a:rPr lang="ru-RU" dirty="0" smtClean="0"/>
              <a:t>– обеспечивает дополнительные команды.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8087" y="2045747"/>
            <a:ext cx="7923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en-US" dirty="0" smtClean="0"/>
              <a:t>ESMTP</a:t>
            </a:r>
            <a:r>
              <a:rPr lang="ru-RU" dirty="0" smtClean="0"/>
              <a:t>-сессия начинается командой </a:t>
            </a:r>
            <a:r>
              <a:rPr lang="en-US" b="1" dirty="0" smtClean="0"/>
              <a:t>EHLO</a:t>
            </a:r>
            <a:r>
              <a:rPr lang="ru-RU" dirty="0" smtClean="0"/>
              <a:t>,  на которую сервер должен ответить списком поддерживаемых расширений.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8596" y="2816932"/>
            <a:ext cx="79233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55600" algn="l"/>
              </a:tabLst>
            </a:pPr>
            <a:r>
              <a:rPr lang="en-US" dirty="0" smtClean="0">
                <a:solidFill>
                  <a:srgbClr val="0070C0"/>
                </a:solidFill>
              </a:rPr>
              <a:t>S:	220 mail.ru ESMTP Mon, 25 Jan 2010 19:10:14 +0300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tabLst>
                <a:tab pos="355600" algn="l"/>
              </a:tabLst>
            </a:pPr>
            <a:r>
              <a:rPr lang="en-US" dirty="0" smtClean="0"/>
              <a:t>C:	EHLO </a:t>
            </a:r>
            <a:r>
              <a:rPr lang="en-US" dirty="0" err="1" smtClean="0"/>
              <a:t>StudyPost</a:t>
            </a:r>
            <a:endParaRPr lang="ru-RU" dirty="0" smtClean="0"/>
          </a:p>
          <a:p>
            <a:pPr>
              <a:tabLst>
                <a:tab pos="355600" algn="l"/>
              </a:tabLst>
            </a:pPr>
            <a:r>
              <a:rPr lang="en-US" dirty="0" smtClean="0">
                <a:solidFill>
                  <a:srgbClr val="0070C0"/>
                </a:solidFill>
              </a:rPr>
              <a:t>S:	250-mx71.mail.ru Hello </a:t>
            </a:r>
            <a:r>
              <a:rPr lang="en-US" dirty="0" err="1" smtClean="0">
                <a:solidFill>
                  <a:srgbClr val="0070C0"/>
                </a:solidFill>
              </a:rPr>
              <a:t>StudyPost</a:t>
            </a:r>
            <a:r>
              <a:rPr lang="en-US" dirty="0" smtClean="0">
                <a:solidFill>
                  <a:srgbClr val="0070C0"/>
                </a:solidFill>
              </a:rPr>
              <a:t> [213.178.53.68]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tabLst>
                <a:tab pos="355600" algn="l"/>
              </a:tabLst>
            </a:pPr>
            <a:r>
              <a:rPr lang="en-US" dirty="0" smtClean="0">
                <a:solidFill>
                  <a:srgbClr val="0070C0"/>
                </a:solidFill>
              </a:rPr>
              <a:t>S:	250-SIZE</a:t>
            </a:r>
            <a:r>
              <a:rPr lang="ru-RU" dirty="0" smtClean="0">
                <a:solidFill>
                  <a:srgbClr val="0070C0"/>
                </a:solidFill>
              </a:rPr>
              <a:t> 31457280</a:t>
            </a:r>
          </a:p>
          <a:p>
            <a:pPr>
              <a:tabLst>
                <a:tab pos="355600" algn="l"/>
              </a:tabLst>
            </a:pPr>
            <a:r>
              <a:rPr lang="en-US" dirty="0" smtClean="0">
                <a:solidFill>
                  <a:srgbClr val="0070C0"/>
                </a:solidFill>
              </a:rPr>
              <a:t>S:	250-8BITMIME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tabLst>
                <a:tab pos="355600" algn="l"/>
              </a:tabLst>
            </a:pPr>
            <a:r>
              <a:rPr lang="en-US" dirty="0" smtClean="0">
                <a:solidFill>
                  <a:srgbClr val="0070C0"/>
                </a:solidFill>
              </a:rPr>
              <a:t>S:	250-AUTH PLAIN LOGIN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tabLst>
                <a:tab pos="355600" algn="l"/>
              </a:tabLst>
            </a:pPr>
            <a:r>
              <a:rPr lang="en-US" dirty="0" smtClean="0">
                <a:solidFill>
                  <a:srgbClr val="0070C0"/>
                </a:solidFill>
              </a:rPr>
              <a:t>S:	250 PIPELINING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596" y="800708"/>
            <a:ext cx="7923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en-US" dirty="0" smtClean="0"/>
              <a:t>SMTP </a:t>
            </a:r>
            <a:r>
              <a:rPr lang="ru-RU" dirty="0" smtClean="0"/>
              <a:t>поддерживает только отправку текстовых сообщений в </a:t>
            </a:r>
            <a:r>
              <a:rPr lang="en-US" dirty="0" smtClean="0"/>
              <a:t>ASCII</a:t>
            </a:r>
            <a:r>
              <a:rPr lang="ru-RU" dirty="0" smtClean="0"/>
              <a:t>, не поддерживает авторизацию.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Расширение </a:t>
            </a:r>
            <a:r>
              <a:rPr lang="en-US" dirty="0" smtClean="0"/>
              <a:t>MIME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1540" y="800064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it-IT" b="1" dirty="0" smtClean="0"/>
              <a:t>Multipurpose Internet Mail Extensions</a:t>
            </a:r>
            <a:r>
              <a:rPr lang="ru-RU" b="1" dirty="0" smtClean="0"/>
              <a:t> </a:t>
            </a:r>
            <a:r>
              <a:rPr lang="ru-RU" dirty="0" smtClean="0"/>
              <a:t>(Многоцелевое расширение </a:t>
            </a:r>
            <a:r>
              <a:rPr lang="ru-RU" dirty="0" err="1" smtClean="0"/>
              <a:t>интернет-почты</a:t>
            </a:r>
            <a:r>
              <a:rPr lang="ru-RU" dirty="0" smtClean="0"/>
              <a:t>) — дополняющий протокол, позволяющий передавать сообщения, используя SMTP-данные, которые не имеют вид ASCII.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1540" y="1822428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it-IT" dirty="0" smtClean="0"/>
              <a:t>MIME </a:t>
            </a:r>
            <a:r>
              <a:rPr lang="ru-RU" dirty="0" smtClean="0"/>
              <a:t>определяет пять заголовков, которые могут быть дополнены к исходной секции заголовков </a:t>
            </a:r>
            <a:r>
              <a:rPr lang="it-IT" dirty="0" smtClean="0"/>
              <a:t>SMTP </a:t>
            </a:r>
            <a:r>
              <a:rPr lang="ru-RU" dirty="0" smtClean="0"/>
              <a:t>для определения параметров преобразования: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it-IT" dirty="0" smtClean="0"/>
              <a:t>MIME – Version 1.1</a:t>
            </a:r>
            <a:endParaRPr lang="ru-RU" dirty="0" smtClean="0"/>
          </a:p>
          <a:p>
            <a:pPr marL="531813" indent="-176213" algn="just">
              <a:buFont typeface="Arial" pitchFamily="34" charset="0"/>
              <a:buChar char="•"/>
            </a:pPr>
            <a:r>
              <a:rPr lang="it-IT" dirty="0" smtClean="0"/>
              <a:t>Content – Type: &lt;type/subtype; parameters&gt;</a:t>
            </a:r>
            <a:endParaRPr lang="ru-RU" dirty="0" smtClean="0"/>
          </a:p>
          <a:p>
            <a:pPr marL="531813" indent="-176213" algn="just">
              <a:buFont typeface="Arial" pitchFamily="34" charset="0"/>
              <a:buChar char="•"/>
            </a:pPr>
            <a:r>
              <a:rPr lang="it-IT" dirty="0" smtClean="0"/>
              <a:t>Content – Transfer – Encoding: &lt;type&gt;</a:t>
            </a:r>
            <a:endParaRPr lang="ru-RU" dirty="0" smtClean="0"/>
          </a:p>
          <a:p>
            <a:pPr marL="989013" lvl="1" indent="-176213" algn="just">
              <a:buFont typeface="Calibri" pitchFamily="34" charset="0"/>
              <a:buChar char="–"/>
            </a:pPr>
            <a:r>
              <a:rPr lang="ru-RU" dirty="0" smtClean="0"/>
              <a:t>7</a:t>
            </a:r>
            <a:r>
              <a:rPr lang="en-US" dirty="0" smtClean="0"/>
              <a:t>bit:</a:t>
            </a:r>
            <a:r>
              <a:rPr lang="ru-RU" dirty="0" smtClean="0"/>
              <a:t> </a:t>
            </a:r>
            <a:r>
              <a:rPr lang="en-US" dirty="0" smtClean="0"/>
              <a:t>NVT ASCII</a:t>
            </a:r>
          </a:p>
          <a:p>
            <a:pPr marL="989013" lvl="1" indent="-176213" algn="just">
              <a:buFont typeface="Calibri" pitchFamily="34" charset="0"/>
              <a:buChar char="–"/>
            </a:pPr>
            <a:r>
              <a:rPr lang="en-US" dirty="0" smtClean="0"/>
              <a:t>8bit: ASCII</a:t>
            </a:r>
          </a:p>
          <a:p>
            <a:pPr marL="989013" lvl="1" indent="-176213" algn="just">
              <a:buFont typeface="Calibri" pitchFamily="34" charset="0"/>
              <a:buChar char="–"/>
            </a:pPr>
            <a:r>
              <a:rPr lang="en-US" dirty="0" smtClean="0"/>
              <a:t>base64: </a:t>
            </a:r>
            <a:r>
              <a:rPr lang="ru-RU" dirty="0" smtClean="0"/>
              <a:t>кодировка </a:t>
            </a:r>
            <a:r>
              <a:rPr lang="en-US" dirty="0" smtClean="0"/>
              <a:t>BASE 64</a:t>
            </a:r>
          </a:p>
          <a:p>
            <a:pPr marL="989013" lvl="1" indent="-176213" algn="just">
              <a:buFont typeface="Calibri" pitchFamily="34" charset="0"/>
              <a:buChar char="–"/>
            </a:pPr>
            <a:r>
              <a:rPr lang="en-US" dirty="0" smtClean="0"/>
              <a:t>binary: </a:t>
            </a:r>
            <a:r>
              <a:rPr lang="ru-RU" dirty="0" smtClean="0"/>
              <a:t>двоичные данные</a:t>
            </a:r>
          </a:p>
          <a:p>
            <a:pPr marL="989013" lvl="1" indent="-176213" algn="just">
              <a:buFont typeface="Calibri" pitchFamily="34" charset="0"/>
              <a:buChar char="–"/>
            </a:pPr>
            <a:r>
              <a:rPr lang="it-IT" dirty="0" smtClean="0"/>
              <a:t>quoted-printable: </a:t>
            </a:r>
            <a:r>
              <a:rPr lang="ru-RU" dirty="0" smtClean="0"/>
              <a:t>для печати (смешанные </a:t>
            </a:r>
            <a:r>
              <a:rPr lang="en-US" dirty="0" smtClean="0"/>
              <a:t>ASCII </a:t>
            </a:r>
            <a:r>
              <a:rPr lang="ru-RU" dirty="0" smtClean="0"/>
              <a:t>и не-</a:t>
            </a:r>
            <a:r>
              <a:rPr lang="en-US" dirty="0" smtClean="0"/>
              <a:t>ASCII </a:t>
            </a:r>
            <a:r>
              <a:rPr lang="ru-RU" dirty="0" smtClean="0"/>
              <a:t>данные)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it-IT" dirty="0" smtClean="0"/>
              <a:t>Content – Id: id=&lt;content.id&gt;</a:t>
            </a:r>
            <a:endParaRPr lang="ru-RU" dirty="0" smtClean="0"/>
          </a:p>
          <a:p>
            <a:pPr marL="531813" indent="-176213" algn="just">
              <a:buFont typeface="Arial" pitchFamily="34" charset="0"/>
              <a:buChar char="•"/>
            </a:pPr>
            <a:r>
              <a:rPr lang="it-IT" dirty="0" smtClean="0"/>
              <a:t>Content – Description: &lt;description&gt;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51723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en-US" dirty="0" smtClean="0"/>
              <a:t>BASE 64 – </a:t>
            </a:r>
            <a:r>
              <a:rPr lang="ru-RU" dirty="0" smtClean="0"/>
              <a:t>это схема, позволяющая любую последовательность байт представить в виде печатных </a:t>
            </a:r>
            <a:r>
              <a:rPr lang="en-US" dirty="0" smtClean="0"/>
              <a:t>ASCII-</a:t>
            </a:r>
            <a:r>
              <a:rPr lang="ru-RU" dirty="0" smtClean="0"/>
              <a:t>символов.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Отправка сообщения с вложениями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92082" y="1155231"/>
            <a:ext cx="795983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C:	DATA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S:	354 Enter message, ending with "." on a line by itself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C:	From: kornast@mail.ru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C:	Subject: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тестирование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программы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C:	To: test5@mail.ru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C:	MIME-Version: 1.0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C:	Content-Type: multipart/mixed; boundary=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MyMIMEBoundary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C:	This is a multi-part message in MIME format.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C:	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C:	--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MyMIMEBoundary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C:	Content-Type: text/plain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C:	Content-Transfer-Encoding: 8bit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C:	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C:	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C:	 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Это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тестовое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письмо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содержит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два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вложенных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файла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C:	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рисунок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и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текст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Отправка сообщения с вложениями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31540" y="878233"/>
            <a:ext cx="828092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C:	--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MyMIMEBoundary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C:	Content-Type: application/octet-stream; name=attach.png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C:	Content-Disposition: attachment; filename=attach.png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C:	Content-Transfer-Encoding: base64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C:	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</a:pPr>
            <a:r>
              <a:rPr lang="en-US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C:</a:t>
            </a:r>
            <a:r>
              <a:rPr lang="ru-RU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&lt;</a:t>
            </a:r>
            <a:r>
              <a:rPr lang="ru-RU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передача рисунка</a:t>
            </a:r>
            <a:r>
              <a:rPr lang="en-US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 кодировке </a:t>
            </a:r>
            <a:r>
              <a:rPr lang="en-US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base64</a:t>
            </a:r>
            <a:r>
              <a:rPr lang="en-US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C:	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C:	--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MyMIMEBoundary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C:	Content-Type: application/octet-stream; name=Приложение.txt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C:	Content-Disposition: attachment; filename=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ложение.txt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C:	Content-Transfer-Encoding: base64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C:	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C:	6+7m5e3o5SDqIO/o8fzs8w==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C:	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C:	--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MyMIMEBoundary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--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C:	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C:	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S:	250 OK id=1NZRW2-000Ioa-00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POP3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28596" y="800708"/>
            <a:ext cx="7923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it-IT" i="1" dirty="0" smtClean="0"/>
              <a:t>Post Office Protocol Version 3</a:t>
            </a:r>
            <a:r>
              <a:rPr lang="it-IT" dirty="0" smtClean="0"/>
              <a:t> - </a:t>
            </a:r>
            <a:r>
              <a:rPr lang="ru-RU" dirty="0" smtClean="0"/>
              <a:t>стандартный Интернет-протокол прикладного уровня, используемый для извлечения электронного сообщения с удаленного сервера по TCP/IP-соединению.</a:t>
            </a:r>
            <a:endParaRPr lang="en-US" dirty="0" smtClean="0"/>
          </a:p>
          <a:p>
            <a:pPr indent="355600" algn="just"/>
            <a:r>
              <a:rPr lang="ru-RU" dirty="0" smtClean="0"/>
              <a:t>Сервер прослушивает порт 110.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8596" y="2096852"/>
            <a:ext cx="7923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POP поддерживает простые требования «</a:t>
            </a:r>
            <a:r>
              <a:rPr lang="ru-RU" dirty="0" err="1" smtClean="0"/>
              <a:t>загрузи-и-удали</a:t>
            </a:r>
            <a:r>
              <a:rPr lang="ru-RU" dirty="0" smtClean="0"/>
              <a:t>» для доступа к удаленным почтовым ящикам.</a:t>
            </a:r>
            <a:endParaRPr lang="ru-RU" i="1" dirty="0"/>
          </a:p>
        </p:txBody>
      </p:sp>
      <p:sp>
        <p:nvSpPr>
          <p:cNvPr id="192513" name="Rectangle 1"/>
          <p:cNvSpPr>
            <a:spLocks noChangeArrowheads="1"/>
          </p:cNvSpPr>
          <p:nvPr/>
        </p:nvSpPr>
        <p:spPr bwMode="auto">
          <a:xfrm>
            <a:off x="628596" y="3063443"/>
            <a:ext cx="792332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В протоколе POP3 предусмотрено 3 состояния сеанса: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Авторизация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 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Клиент проходит процедуру аутентификации.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Транзакция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 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Клиент получает информацию о состоянии почтового ящика, принимает и удаляет почту.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Обновление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 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Сервер удаляет выбранные письма и закрывает соединение.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</a:t>
            </a:r>
            <a:r>
              <a:rPr lang="en-US" dirty="0" smtClean="0"/>
              <a:t>POP3-</a:t>
            </a:r>
            <a:r>
              <a:rPr lang="ru-RU" dirty="0" smtClean="0"/>
              <a:t>сессии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908720"/>
            <a:ext cx="79233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S: &lt;</a:t>
            </a:r>
            <a:r>
              <a:rPr lang="ru-RU" dirty="0" smtClean="0">
                <a:solidFill>
                  <a:srgbClr val="0070C0"/>
                </a:solidFill>
              </a:rPr>
              <a:t>Сервер ожидает входящие соединения на порт 110&gt;</a:t>
            </a:r>
          </a:p>
          <a:p>
            <a:r>
              <a:rPr lang="it-IT" dirty="0" smtClean="0"/>
              <a:t>C: &lt;</a:t>
            </a:r>
            <a:r>
              <a:rPr lang="ru-RU" dirty="0" smtClean="0"/>
              <a:t>подключается к серверу&gt;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S: +OK POP3 server ready 1896.697170952@dbc.mtview.ca.us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it-IT" dirty="0" smtClean="0"/>
              <a:t>C: APOP mrose c4c9334bac560ecc979e58001b3e22fb</a:t>
            </a:r>
            <a:endParaRPr lang="ru-RU" dirty="0" smtClean="0"/>
          </a:p>
          <a:p>
            <a:r>
              <a:rPr lang="it-IT" dirty="0" smtClean="0">
                <a:solidFill>
                  <a:srgbClr val="0070C0"/>
                </a:solidFill>
              </a:rPr>
              <a:t>S: +OK mrose's maildrop has 2 messages (320 octets)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it-IT" dirty="0" smtClean="0"/>
              <a:t>C: STAT</a:t>
            </a:r>
            <a:endParaRPr lang="ru-RU" dirty="0" smtClean="0"/>
          </a:p>
          <a:p>
            <a:r>
              <a:rPr lang="it-IT" dirty="0" smtClean="0">
                <a:solidFill>
                  <a:srgbClr val="0070C0"/>
                </a:solidFill>
              </a:rPr>
              <a:t>S: +OK 2 320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it-IT" dirty="0" smtClean="0"/>
              <a:t>C: LIST</a:t>
            </a:r>
            <a:endParaRPr lang="ru-RU" dirty="0" smtClean="0"/>
          </a:p>
          <a:p>
            <a:r>
              <a:rPr lang="it-IT" dirty="0" smtClean="0">
                <a:solidFill>
                  <a:srgbClr val="0070C0"/>
                </a:solidFill>
              </a:rPr>
              <a:t>S: +OK 2 messages (320 octets)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it-IT" dirty="0" smtClean="0">
                <a:solidFill>
                  <a:srgbClr val="0070C0"/>
                </a:solidFill>
              </a:rPr>
              <a:t>S: 1 120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it-IT" dirty="0" smtClean="0">
                <a:solidFill>
                  <a:srgbClr val="0070C0"/>
                </a:solidFill>
              </a:rPr>
              <a:t>S: 2 200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it-IT" dirty="0" smtClean="0">
                <a:solidFill>
                  <a:srgbClr val="0070C0"/>
                </a:solidFill>
              </a:rPr>
              <a:t>S: .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it-IT" dirty="0" smtClean="0"/>
              <a:t>C: RETR 1</a:t>
            </a:r>
            <a:endParaRPr lang="ru-RU" dirty="0" smtClean="0"/>
          </a:p>
          <a:p>
            <a:r>
              <a:rPr lang="it-IT" dirty="0" smtClean="0">
                <a:solidFill>
                  <a:srgbClr val="0070C0"/>
                </a:solidFill>
              </a:rPr>
              <a:t>S: +OK 120 octets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it-IT" dirty="0" smtClean="0">
                <a:solidFill>
                  <a:srgbClr val="0070C0"/>
                </a:solidFill>
              </a:rPr>
              <a:t>S: &lt;</a:t>
            </a:r>
            <a:r>
              <a:rPr lang="ru-RU" dirty="0" smtClean="0">
                <a:solidFill>
                  <a:srgbClr val="0070C0"/>
                </a:solidFill>
              </a:rPr>
              <a:t>сервер передаёт сообщение 1&gt; 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S: .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it-IT" dirty="0" smtClean="0"/>
              <a:t>C: DELE 1 </a:t>
            </a:r>
            <a:endParaRPr lang="ru-RU" dirty="0" smtClean="0"/>
          </a:p>
          <a:p>
            <a:r>
              <a:rPr lang="it-IT" dirty="0" smtClean="0">
                <a:solidFill>
                  <a:srgbClr val="0070C0"/>
                </a:solidFill>
              </a:rPr>
              <a:t>S: +OK message 1 deleted </a:t>
            </a:r>
            <a:endParaRPr lang="ru-RU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Прикладной уровень стека протоколов </a:t>
            </a:r>
            <a:r>
              <a:rPr lang="en-US" dirty="0" smtClean="0"/>
              <a:t>TCP/IP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1540" y="1004535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Реальные программы обычно объединяют в себе все или некоторые из функций </a:t>
            </a:r>
            <a:r>
              <a:rPr lang="ru-RU" i="1" dirty="0" smtClean="0"/>
              <a:t>прикладного</a:t>
            </a:r>
            <a:r>
              <a:rPr lang="ru-RU" dirty="0" smtClean="0"/>
              <a:t> уровня, уровня </a:t>
            </a:r>
            <a:r>
              <a:rPr lang="ru-RU" i="1" dirty="0" smtClean="0"/>
              <a:t>представления</a:t>
            </a:r>
            <a:r>
              <a:rPr lang="ru-RU" dirty="0" smtClean="0"/>
              <a:t> и </a:t>
            </a:r>
            <a:r>
              <a:rPr lang="ru-RU" i="1" dirty="0" smtClean="0"/>
              <a:t>сеансового</a:t>
            </a:r>
            <a:r>
              <a:rPr lang="ru-RU" dirty="0" smtClean="0"/>
              <a:t> уровня, поэтому в </a:t>
            </a:r>
            <a:r>
              <a:rPr lang="en-US" dirty="0" smtClean="0"/>
              <a:t>TCP/IP </a:t>
            </a:r>
            <a:r>
              <a:rPr lang="ru-RU" dirty="0" smtClean="0"/>
              <a:t>они объединяются в один – </a:t>
            </a:r>
            <a:r>
              <a:rPr lang="ru-RU" b="1" dirty="0" smtClean="0"/>
              <a:t>прикладной</a:t>
            </a:r>
            <a:r>
              <a:rPr lang="ru-RU" dirty="0" smtClean="0"/>
              <a:t> или </a:t>
            </a:r>
            <a:r>
              <a:rPr lang="ru-RU" b="1" dirty="0" smtClean="0"/>
              <a:t>пользовательский</a:t>
            </a:r>
            <a:r>
              <a:rPr lang="ru-RU" dirty="0" smtClean="0"/>
              <a:t> уровень.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3548" y="2420888"/>
            <a:ext cx="81729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На данном уровне осуществляется: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dirty="0" smtClean="0"/>
              <a:t>передача и получение данных по сети;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dirty="0" smtClean="0"/>
              <a:t>представление данных в удобном для пользователя виде;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dirty="0" smtClean="0"/>
              <a:t>установление и поддержка постоянного соединения (туннеля), используя транспортный уровень;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dirty="0" smtClean="0"/>
              <a:t>обеспечение безопасностью, в частности:</a:t>
            </a:r>
          </a:p>
          <a:p>
            <a:pPr lvl="1" indent="355600" algn="just">
              <a:buFont typeface="Calibri" pitchFamily="34" charset="0"/>
              <a:buChar char="—"/>
            </a:pPr>
            <a:r>
              <a:rPr lang="ru-RU" dirty="0" smtClean="0"/>
              <a:t>проверка целостности полученных данных;</a:t>
            </a:r>
          </a:p>
          <a:p>
            <a:pPr lvl="1" indent="355600" algn="just">
              <a:buFont typeface="Calibri" pitchFamily="34" charset="0"/>
              <a:buChar char="—"/>
            </a:pPr>
            <a:r>
              <a:rPr lang="ru-RU" dirty="0" smtClean="0"/>
              <a:t>аутентификация пользователей;</a:t>
            </a:r>
          </a:p>
          <a:p>
            <a:pPr lvl="1" indent="355600" algn="just">
              <a:buFont typeface="Calibri" pitchFamily="34" charset="0"/>
              <a:buChar char="—"/>
            </a:pPr>
            <a:r>
              <a:rPr lang="ru-RU" dirty="0" smtClean="0"/>
              <a:t>шифрование;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dirty="0" smtClean="0"/>
              <a:t>удаленное управление сетевыми устройствами;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dirty="0" smtClean="0"/>
              <a:t>и др.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</a:t>
            </a:r>
            <a:r>
              <a:rPr lang="en-US" dirty="0" smtClean="0"/>
              <a:t>POP3-</a:t>
            </a:r>
            <a:r>
              <a:rPr lang="ru-RU" dirty="0" smtClean="0"/>
              <a:t>сессии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2082" y="908720"/>
            <a:ext cx="79598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C: RETR 2 </a:t>
            </a:r>
            <a:endParaRPr lang="ru-RU" dirty="0" smtClean="0"/>
          </a:p>
          <a:p>
            <a:r>
              <a:rPr lang="it-IT" dirty="0" smtClean="0">
                <a:solidFill>
                  <a:srgbClr val="0070C0"/>
                </a:solidFill>
              </a:rPr>
              <a:t>S: +OK 200 octets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it-IT" dirty="0" smtClean="0">
                <a:solidFill>
                  <a:srgbClr val="0070C0"/>
                </a:solidFill>
              </a:rPr>
              <a:t>S: &lt;</a:t>
            </a:r>
            <a:r>
              <a:rPr lang="ru-RU" dirty="0" smtClean="0">
                <a:solidFill>
                  <a:srgbClr val="0070C0"/>
                </a:solidFill>
              </a:rPr>
              <a:t>сервер передаёт сообщение 2&gt;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S: .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it-IT" dirty="0" smtClean="0"/>
              <a:t>C: DELE 2</a:t>
            </a:r>
            <a:endParaRPr lang="ru-RU" dirty="0" smtClean="0"/>
          </a:p>
          <a:p>
            <a:r>
              <a:rPr lang="it-IT" dirty="0" smtClean="0">
                <a:solidFill>
                  <a:srgbClr val="0070C0"/>
                </a:solidFill>
              </a:rPr>
              <a:t>S: +OK message 2 deleted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it-IT" dirty="0" smtClean="0"/>
              <a:t>C: QUIT</a:t>
            </a:r>
            <a:endParaRPr lang="ru-RU" dirty="0" smtClean="0"/>
          </a:p>
          <a:p>
            <a:r>
              <a:rPr lang="it-IT" dirty="0" smtClean="0">
                <a:solidFill>
                  <a:srgbClr val="0070C0"/>
                </a:solidFill>
              </a:rPr>
              <a:t>S: +OK dewey POP3 server signing off (maildrop empty)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it-IT" dirty="0" smtClean="0"/>
              <a:t>C: &lt;</a:t>
            </a:r>
            <a:r>
              <a:rPr lang="ru-RU" dirty="0" smtClean="0"/>
              <a:t>закрывает соединение&gt;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S: &lt;</a:t>
            </a:r>
            <a:r>
              <a:rPr lang="ru-RU" dirty="0" smtClean="0">
                <a:solidFill>
                  <a:srgbClr val="0070C0"/>
                </a:solidFill>
              </a:rPr>
              <a:t>продолжает ждать входящие соединения&gt;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аутентификации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41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28596" y="1023860"/>
          <a:ext cx="7923320" cy="3233232"/>
        </p:xfrm>
        <a:graphic>
          <a:graphicData uri="http://schemas.openxmlformats.org/drawingml/2006/table">
            <a:tbl>
              <a:tblPr/>
              <a:tblGrid>
                <a:gridCol w="1131903"/>
                <a:gridCol w="2502347"/>
                <a:gridCol w="4289070"/>
              </a:tblGrid>
              <a:tr h="18002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/>
                        <a:t>Команда</a:t>
                      </a:r>
                      <a:endParaRPr lang="ru-RU" sz="1800" b="1" i="1" dirty="0"/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/>
                        <a:t>Аргументы</a:t>
                      </a:r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/>
                        <a:t>Возможные ответы</a:t>
                      </a:r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55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Аутентификация открытым текстом</a:t>
                      </a:r>
                      <a:endParaRPr lang="it-IT" sz="1800" dirty="0"/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550">
                <a:tc>
                  <a:txBody>
                    <a:bodyPr/>
                    <a:lstStyle/>
                    <a:p>
                      <a:r>
                        <a:rPr lang="it-IT" sz="1800" dirty="0"/>
                        <a:t>USER</a:t>
                      </a:r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[имя] </a:t>
                      </a:r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</a:t>
                      </a:r>
                      <a:r>
                        <a:rPr lang="en-US" sz="1800" dirty="0"/>
                        <a:t>OK name is a valid </a:t>
                      </a:r>
                      <a:r>
                        <a:rPr lang="en-US" sz="1800" dirty="0" smtClean="0"/>
                        <a:t>mailbox</a:t>
                      </a:r>
                      <a:endParaRPr lang="ru-RU" sz="1800" dirty="0" smtClean="0"/>
                    </a:p>
                    <a:p>
                      <a:r>
                        <a:rPr lang="en-US" sz="1800" dirty="0" smtClean="0"/>
                        <a:t>-</a:t>
                      </a:r>
                      <a:r>
                        <a:rPr lang="en-US" sz="1800" dirty="0"/>
                        <a:t>ERR never heard of mailbox name </a:t>
                      </a:r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114">
                <a:tc>
                  <a:txBody>
                    <a:bodyPr/>
                    <a:lstStyle/>
                    <a:p>
                      <a:r>
                        <a:rPr lang="it-IT" sz="1800" dirty="0"/>
                        <a:t>PASS</a:t>
                      </a:r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[пароль] </a:t>
                      </a:r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</a:t>
                      </a:r>
                      <a:r>
                        <a:rPr lang="en-US" sz="1800" dirty="0"/>
                        <a:t>OK </a:t>
                      </a:r>
                      <a:r>
                        <a:rPr lang="en-US" sz="1800" dirty="0" err="1"/>
                        <a:t>maildrop</a:t>
                      </a:r>
                      <a:r>
                        <a:rPr lang="en-US" sz="1800" dirty="0"/>
                        <a:t> locked and </a:t>
                      </a:r>
                      <a:r>
                        <a:rPr lang="en-US" sz="1800" dirty="0" smtClean="0"/>
                        <a:t>ready</a:t>
                      </a:r>
                      <a:endParaRPr lang="ru-RU" sz="1800" dirty="0" smtClean="0"/>
                    </a:p>
                    <a:p>
                      <a:r>
                        <a:rPr lang="en-US" sz="1800" dirty="0" smtClean="0"/>
                        <a:t>-</a:t>
                      </a:r>
                      <a:r>
                        <a:rPr lang="en-US" sz="1800" dirty="0"/>
                        <a:t>ERR invalid </a:t>
                      </a:r>
                      <a:r>
                        <a:rPr lang="en-US" sz="1800" dirty="0" smtClean="0"/>
                        <a:t>password</a:t>
                      </a:r>
                      <a:endParaRPr lang="ru-RU" sz="1800" dirty="0" smtClean="0"/>
                    </a:p>
                    <a:p>
                      <a:r>
                        <a:rPr lang="en-US" sz="1800" dirty="0" smtClean="0"/>
                        <a:t>-</a:t>
                      </a:r>
                      <a:r>
                        <a:rPr lang="en-US" sz="1800" dirty="0"/>
                        <a:t>ERR unable to lock </a:t>
                      </a:r>
                      <a:r>
                        <a:rPr lang="en-US" sz="1800" dirty="0" err="1"/>
                        <a:t>maildrop</a:t>
                      </a:r>
                      <a:r>
                        <a:rPr lang="en-US" sz="1800" dirty="0"/>
                        <a:t> </a:t>
                      </a:r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114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Аутентификация с зашифрованным паролем </a:t>
                      </a:r>
                      <a:endParaRPr lang="it-IT" sz="1800" dirty="0"/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114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APOP </a:t>
                      </a:r>
                      <a:endParaRPr lang="it-IT" sz="1800" dirty="0"/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[имя] [</a:t>
                      </a:r>
                      <a:r>
                        <a:rPr lang="it-IT" sz="1800" dirty="0" smtClean="0"/>
                        <a:t>digest] </a:t>
                      </a:r>
                      <a:endParaRPr lang="it-IT" sz="1800" dirty="0"/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+OK </a:t>
                      </a:r>
                      <a:r>
                        <a:rPr lang="en-US" sz="1800" dirty="0" err="1" smtClean="0"/>
                        <a:t>maildrop</a:t>
                      </a:r>
                      <a:r>
                        <a:rPr lang="en-US" sz="1800" dirty="0" smtClean="0"/>
                        <a:t> has n message</a:t>
                      </a:r>
                      <a:endParaRPr lang="ru-RU" sz="1800" dirty="0" smtClean="0"/>
                    </a:p>
                    <a:p>
                      <a:r>
                        <a:rPr lang="en-US" sz="1800" dirty="0" smtClean="0"/>
                        <a:t>-ERR password </a:t>
                      </a:r>
                      <a:r>
                        <a:rPr lang="en-US" sz="1800" dirty="0" err="1" smtClean="0"/>
                        <a:t>suplied</a:t>
                      </a:r>
                      <a:r>
                        <a:rPr lang="en-US" sz="1800" dirty="0" smtClean="0"/>
                        <a:t> for [</a:t>
                      </a:r>
                      <a:r>
                        <a:rPr lang="en-US" sz="1800" dirty="0" err="1" smtClean="0"/>
                        <a:t>имя</a:t>
                      </a:r>
                      <a:r>
                        <a:rPr lang="en-US" sz="1800" dirty="0" smtClean="0"/>
                        <a:t>] is incorrect </a:t>
                      </a:r>
                      <a:endParaRPr lang="en-US" sz="1800" dirty="0"/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9681" name="Rectangle 1"/>
          <p:cNvSpPr>
            <a:spLocks noChangeArrowheads="1"/>
          </p:cNvSpPr>
          <p:nvPr/>
        </p:nvSpPr>
        <p:spPr bwMode="auto">
          <a:xfrm>
            <a:off x="628596" y="4473116"/>
            <a:ext cx="79598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C: USER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mrose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S +OK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User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accepted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C: PASS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mrosepass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S +OK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Pass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accepted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628596" y="5838858"/>
            <a:ext cx="79233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C: APOP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mrose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c4c9334bac560ecc979e58001b3e22fb</a:t>
            </a:r>
            <a:endParaRPr lang="ru-RU" dirty="0" smtClean="0">
              <a:latin typeface="+mj-lt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+mj-lt"/>
              </a:rPr>
              <a:t>S: +OK </a:t>
            </a:r>
            <a:r>
              <a:rPr lang="en-US" dirty="0" err="1" smtClean="0">
                <a:solidFill>
                  <a:srgbClr val="0000FF"/>
                </a:solidFill>
                <a:latin typeface="+mj-lt"/>
              </a:rPr>
              <a:t>mrose's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j-lt"/>
              </a:rPr>
              <a:t>maildrop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 has 2 messages (320 octets)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Команды и ответы </a:t>
            </a:r>
            <a:r>
              <a:rPr lang="en-US" dirty="0" smtClean="0"/>
              <a:t>POP3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42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28596" y="965466"/>
          <a:ext cx="7886807" cy="3759678"/>
        </p:xfrm>
        <a:graphic>
          <a:graphicData uri="http://schemas.openxmlformats.org/drawingml/2006/table">
            <a:tbl>
              <a:tblPr/>
              <a:tblGrid>
                <a:gridCol w="839799"/>
                <a:gridCol w="2777703"/>
                <a:gridCol w="4269305"/>
              </a:tblGrid>
              <a:tr h="18002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/>
                        <a:t>Имя</a:t>
                      </a:r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/>
                        <a:t>Аргументы</a:t>
                      </a:r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/>
                        <a:t>Возможные ответы</a:t>
                      </a:r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042">
                <a:tc>
                  <a:txBody>
                    <a:bodyPr/>
                    <a:lstStyle/>
                    <a:p>
                      <a:r>
                        <a:rPr lang="it-IT" sz="1800" dirty="0"/>
                        <a:t>DELE</a:t>
                      </a:r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[сообщение] </a:t>
                      </a:r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+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OK message </a:t>
                      </a:r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deleted</a:t>
                      </a:r>
                      <a:endParaRPr lang="ru-RU" sz="1800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-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ERR no such message </a:t>
                      </a:r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042">
                <a:tc>
                  <a:txBody>
                    <a:bodyPr/>
                    <a:lstStyle/>
                    <a:p>
                      <a:r>
                        <a:rPr lang="it-IT" sz="1800" dirty="0"/>
                        <a:t>LIST</a:t>
                      </a:r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[сообщение] </a:t>
                      </a:r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+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OK scan listing </a:t>
                      </a:r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follows</a:t>
                      </a:r>
                      <a:endParaRPr lang="ru-RU" sz="1800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-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ERR no such message </a:t>
                      </a:r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44">
                <a:tc>
                  <a:txBody>
                    <a:bodyPr/>
                    <a:lstStyle/>
                    <a:p>
                      <a:r>
                        <a:rPr lang="it-IT" sz="1800"/>
                        <a:t>NOOP</a:t>
                      </a:r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— </a:t>
                      </a:r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0000FF"/>
                          </a:solidFill>
                        </a:rPr>
                        <a:t>+OK </a:t>
                      </a:r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042">
                <a:tc>
                  <a:txBody>
                    <a:bodyPr/>
                    <a:lstStyle/>
                    <a:p>
                      <a:r>
                        <a:rPr lang="it-IT" sz="1800"/>
                        <a:t>RETR</a:t>
                      </a:r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[сообщение] </a:t>
                      </a:r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+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OK message follows </a:t>
                      </a:r>
                      <a:endParaRPr lang="ru-RU" sz="1800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-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ERR no such message </a:t>
                      </a:r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684">
                <a:tc>
                  <a:txBody>
                    <a:bodyPr/>
                    <a:lstStyle/>
                    <a:p>
                      <a:r>
                        <a:rPr lang="it-IT" sz="1800"/>
                        <a:t>RSET</a:t>
                      </a:r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— </a:t>
                      </a:r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0000FF"/>
                          </a:solidFill>
                        </a:rPr>
                        <a:t>+OK </a:t>
                      </a:r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82">
                <a:tc>
                  <a:txBody>
                    <a:bodyPr/>
                    <a:lstStyle/>
                    <a:p>
                      <a:r>
                        <a:rPr lang="it-IT" sz="1800"/>
                        <a:t>STAT</a:t>
                      </a:r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— </a:t>
                      </a:r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0000FF"/>
                          </a:solidFill>
                        </a:rPr>
                        <a:t>+OK a b </a:t>
                      </a:r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128">
                <a:tc>
                  <a:txBody>
                    <a:bodyPr/>
                    <a:lstStyle/>
                    <a:p>
                      <a:r>
                        <a:rPr lang="it-IT" sz="1800"/>
                        <a:t>TOP</a:t>
                      </a:r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[сообщение] [количество строк] </a:t>
                      </a:r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+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OK n octets </a:t>
                      </a:r>
                      <a:endParaRPr lang="ru-RU" sz="1800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-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ERR no such message </a:t>
                      </a:r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4">
                <a:tc>
                  <a:txBody>
                    <a:bodyPr/>
                    <a:lstStyle/>
                    <a:p>
                      <a:r>
                        <a:rPr lang="it-IT" sz="1800"/>
                        <a:t>QUIT</a:t>
                      </a:r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— </a:t>
                      </a:r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0000FF"/>
                          </a:solidFill>
                        </a:rPr>
                        <a:t>+OK</a:t>
                      </a:r>
                    </a:p>
                  </a:txBody>
                  <a:tcPr marL="21503" marR="21503" marT="10751" marB="10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IMAP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92082" y="980728"/>
            <a:ext cx="79598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err="1" smtClean="0"/>
              <a:t>Internet</a:t>
            </a:r>
            <a:r>
              <a:rPr lang="ru-RU" b="1" dirty="0" smtClean="0"/>
              <a:t> </a:t>
            </a:r>
            <a:r>
              <a:rPr lang="ru-RU" b="1" dirty="0" err="1" smtClean="0"/>
              <a:t>Message</a:t>
            </a:r>
            <a:r>
              <a:rPr lang="ru-RU" b="1" dirty="0" smtClean="0"/>
              <a:t> </a:t>
            </a:r>
            <a:r>
              <a:rPr lang="ru-RU" b="1" dirty="0" err="1" smtClean="0"/>
              <a:t>Access</a:t>
            </a:r>
            <a:r>
              <a:rPr lang="ru-RU" b="1" dirty="0" smtClean="0"/>
              <a:t> </a:t>
            </a:r>
            <a:r>
              <a:rPr lang="ru-RU" b="1" dirty="0" err="1" smtClean="0"/>
              <a:t>Protocol</a:t>
            </a:r>
            <a:r>
              <a:rPr lang="ru-RU" dirty="0" smtClean="0"/>
              <a:t> — протокол прикладного уровня для доступа к электронной почте.</a:t>
            </a:r>
          </a:p>
          <a:p>
            <a:pPr indent="355600" algn="just"/>
            <a:r>
              <a:rPr lang="ru-RU" dirty="0" smtClean="0"/>
              <a:t>Порт </a:t>
            </a:r>
            <a:r>
              <a:rPr lang="ru-RU" b="1" dirty="0" smtClean="0"/>
              <a:t>TCP 143</a:t>
            </a:r>
            <a:r>
              <a:rPr lang="ru-RU" dirty="0" smtClean="0"/>
              <a:t>.</a:t>
            </a:r>
          </a:p>
          <a:p>
            <a:pPr indent="355600" algn="just"/>
            <a:r>
              <a:rPr lang="ru-RU" dirty="0" smtClean="0"/>
              <a:t>Текущая версия </a:t>
            </a:r>
            <a:r>
              <a:rPr lang="en-US" dirty="0" smtClean="0"/>
              <a:t>IMAP4</a:t>
            </a:r>
            <a:r>
              <a:rPr lang="ru-RU" dirty="0" smtClean="0"/>
              <a:t>.1</a:t>
            </a:r>
            <a:endParaRPr lang="en-US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92082" y="2402882"/>
            <a:ext cx="79598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Недостаток</a:t>
            </a:r>
            <a:r>
              <a:rPr lang="en-US" dirty="0" smtClean="0"/>
              <a:t> </a:t>
            </a:r>
            <a:r>
              <a:rPr lang="ru-RU" dirty="0" smtClean="0"/>
              <a:t>POP3: отсутствие возможностей по управлению перемещением и хранением сообщений на сервере. Сообщения загружаются с почтового сервера все сразу, после чего они с сервера удаляются, т.е. отсутствует возможность выбирать сообщения для получения.</a:t>
            </a:r>
            <a:endParaRPr lang="en-US" dirty="0" smtClean="0"/>
          </a:p>
          <a:p>
            <a:pPr indent="355600" algn="just"/>
            <a:endParaRPr lang="en-US" dirty="0" smtClean="0"/>
          </a:p>
          <a:p>
            <a:pPr indent="355600" algn="just"/>
            <a:r>
              <a:rPr lang="ru-RU" dirty="0" smtClean="0"/>
              <a:t>Почтовая программа, использующая </a:t>
            </a:r>
            <a:r>
              <a:rPr lang="en-US" dirty="0" smtClean="0"/>
              <a:t>IMAP</a:t>
            </a:r>
            <a:r>
              <a:rPr lang="ru-RU" dirty="0" smtClean="0"/>
              <a:t>, получает доступ к хранилищу корреспонденции на сервере так, как будто эта корреспонденция расположена на компьютере получателя. Электронными письмами можно манипулировать с компьютера пользователя (клиента) без постоянной пересылки с сервера и обратно файлов с полным содержанием писем.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отличия </a:t>
            </a:r>
            <a:r>
              <a:rPr lang="en-US" dirty="0" smtClean="0"/>
              <a:t>POP3 </a:t>
            </a:r>
            <a:r>
              <a:rPr lang="ru-RU" dirty="0" smtClean="0"/>
              <a:t>и </a:t>
            </a:r>
            <a:r>
              <a:rPr lang="en-US" dirty="0" smtClean="0"/>
              <a:t>IMAP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44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92082" y="840758"/>
          <a:ext cx="7996347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3991"/>
                <a:gridCol w="2338554"/>
                <a:gridCol w="3243802"/>
              </a:tblGrid>
              <a:tr h="360949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POP3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IMAP</a:t>
                      </a:r>
                      <a:endParaRPr lang="ru-RU" b="1" dirty="0"/>
                    </a:p>
                  </a:txBody>
                  <a:tcPr/>
                </a:tc>
              </a:tr>
              <a:tr h="481972">
                <a:tc>
                  <a:txBody>
                    <a:bodyPr/>
                    <a:lstStyle/>
                    <a:p>
                      <a:r>
                        <a:rPr lang="ru-RU" i="1" dirty="0" smtClean="0"/>
                        <a:t>Передача</a:t>
                      </a:r>
                      <a:r>
                        <a:rPr lang="ru-RU" i="1" baseline="0" dirty="0" smtClean="0"/>
                        <a:t> писем клиенту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Все </a:t>
                      </a:r>
                      <a:r>
                        <a:rPr lang="ru-RU" dirty="0" smtClean="0"/>
                        <a:t>сразу загружаются и удаляются с сервера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Загрузка</a:t>
                      </a:r>
                      <a:r>
                        <a:rPr lang="ru-RU" baseline="0" dirty="0" smtClean="0"/>
                        <a:t> по запросу пользователя, после загрузки не удаляются</a:t>
                      </a:r>
                      <a:endParaRPr lang="ru-RU" dirty="0"/>
                    </a:p>
                  </a:txBody>
                  <a:tcPr/>
                </a:tc>
              </a:tr>
              <a:tr h="481972">
                <a:tc>
                  <a:txBody>
                    <a:bodyPr/>
                    <a:lstStyle/>
                    <a:p>
                      <a:r>
                        <a:rPr lang="ru-RU" i="1" dirty="0" smtClean="0"/>
                        <a:t>Продолжительность</a:t>
                      </a:r>
                      <a:r>
                        <a:rPr lang="ru-RU" i="1" baseline="0" dirty="0" smtClean="0"/>
                        <a:t> с</a:t>
                      </a:r>
                      <a:r>
                        <a:rPr lang="ru-RU" i="1" dirty="0" smtClean="0"/>
                        <a:t>оединения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Только на время</a:t>
                      </a:r>
                      <a:r>
                        <a:rPr lang="ru-RU" baseline="0" dirty="0" smtClean="0"/>
                        <a:t> загрузки писем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Длительное</a:t>
                      </a:r>
                      <a:r>
                        <a:rPr lang="ru-RU" baseline="0" dirty="0" smtClean="0"/>
                        <a:t> для управления корреспонденцией</a:t>
                      </a:r>
                      <a:endParaRPr lang="ru-RU" dirty="0"/>
                    </a:p>
                  </a:txBody>
                  <a:tcPr/>
                </a:tc>
              </a:tr>
              <a:tr h="481972">
                <a:tc>
                  <a:txBody>
                    <a:bodyPr/>
                    <a:lstStyle/>
                    <a:p>
                      <a:r>
                        <a:rPr lang="ru-RU" i="1" dirty="0" smtClean="0"/>
                        <a:t>Число одновременно</a:t>
                      </a:r>
                      <a:r>
                        <a:rPr lang="ru-RU" i="1" baseline="0" dirty="0" smtClean="0"/>
                        <a:t> подключенных клиентов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Только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Несколько</a:t>
                      </a:r>
                      <a:endParaRPr lang="ru-RU" dirty="0"/>
                    </a:p>
                  </a:txBody>
                  <a:tcPr/>
                </a:tc>
              </a:tr>
              <a:tr h="481972">
                <a:tc>
                  <a:txBody>
                    <a:bodyPr/>
                    <a:lstStyle/>
                    <a:p>
                      <a:r>
                        <a:rPr lang="ru-RU" i="1" dirty="0" smtClean="0"/>
                        <a:t>Флаги состояний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поддерживаются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Прочитано, отправлен ответ, удалено и т.д.; данные о флагах хранятся на сервере</a:t>
                      </a:r>
                      <a:endParaRPr lang="ru-RU" dirty="0"/>
                    </a:p>
                  </a:txBody>
                  <a:tcPr/>
                </a:tc>
              </a:tr>
              <a:tr h="481972">
                <a:tc>
                  <a:txBody>
                    <a:bodyPr/>
                    <a:lstStyle/>
                    <a:p>
                      <a:r>
                        <a:rPr lang="ru-RU" i="1" dirty="0" smtClean="0"/>
                        <a:t>Управление почтовым ящиком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поддерживаются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Создание, переименование удаление ящиков и перемещение писем между ящиками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Атрибуты сообщений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45</a:t>
            </a:fld>
            <a:endParaRPr lang="ru-RU"/>
          </a:p>
        </p:txBody>
      </p:sp>
      <p:sp>
        <p:nvSpPr>
          <p:cNvPr id="200705" name="Rectangle 1"/>
          <p:cNvSpPr>
            <a:spLocks noChangeArrowheads="1"/>
          </p:cNvSpPr>
          <p:nvPr/>
        </p:nvSpPr>
        <p:spPr bwMode="auto">
          <a:xfrm>
            <a:off x="592083" y="862838"/>
            <a:ext cx="799634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UID</a:t>
            </a:r>
          </a:p>
          <a:p>
            <a:pPr marR="0" lvl="0" indent="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64-битовая последовательность, гарантирующая однозначную идентификацию сообщения в почтовом ящике. Чем позже сообщение пришло, тем больше его UID.</a:t>
            </a:r>
          </a:p>
          <a:p>
            <a:pPr marR="0" lvl="0" indent="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Порядковый номер сообщения</a:t>
            </a:r>
          </a:p>
          <a:p>
            <a:pPr marR="0" lvl="0" indent="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Фактический порядковый номер сообщения в почтовом ящике, начинается с 1. Каждое сообщение, начиная со второго, имеет порядковый номер ровно на 1 больше предыдущего. В течение сессии допустимо изменение порядкового номера сообщения. Например, когда сообщение удаляется из почтового ящика, номера всех последующих сообщений изменяются.</a:t>
            </a:r>
          </a:p>
          <a:p>
            <a:pPr marR="0" lvl="0" indent="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Прочие атрибуты</a:t>
            </a:r>
          </a:p>
          <a:p>
            <a:pPr marL="531813" lvl="0" indent="-1762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+mj-lt"/>
                <a:cs typeface="Arial" pitchFamily="34" charset="0"/>
              </a:rPr>
              <a:t>время и дата получения сообщения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531813" marR="0" lvl="0" indent="-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размер сообщения в байтах </a:t>
            </a:r>
          </a:p>
          <a:p>
            <a:pPr marL="531813" marR="0" lvl="0" indent="-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структура конверта сообщения. </a:t>
            </a:r>
          </a:p>
          <a:p>
            <a:pPr marL="531813" marR="0" lvl="0" indent="-176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структура тела сообщения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cs typeface="Arial" pitchFamily="34" charset="0"/>
              </a:rPr>
              <a:t>Флаги сообщения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92082" y="836712"/>
            <a:ext cx="795983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cs typeface="Arial" pitchFamily="34" charset="0"/>
              </a:rPr>
              <a:t>Задаются текстовой строкой с перечнем всех флагов, соотнесенных с данным сообщением.</a:t>
            </a: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cs typeface="Arial" pitchFamily="34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cs typeface="Arial" pitchFamily="34" charset="0"/>
              </a:rPr>
              <a:t>Все системные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dirty="0" smtClean="0">
                <a:cs typeface="Arial" pitchFamily="34" charset="0"/>
              </a:rPr>
              <a:t>флаги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dirty="0" smtClean="0">
                <a:cs typeface="Arial" pitchFamily="34" charset="0"/>
              </a:rPr>
              <a:t>начинаются с символа \ </a:t>
            </a:r>
          </a:p>
          <a:p>
            <a:pPr marL="1162050" lvl="0" indent="-11620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cs typeface="Arial" pitchFamily="34" charset="0"/>
              </a:rPr>
              <a:t>\</a:t>
            </a:r>
            <a:r>
              <a:rPr lang="ru-RU" dirty="0" err="1" smtClean="0">
                <a:cs typeface="Arial" pitchFamily="34" charset="0"/>
              </a:rPr>
              <a:t>seen</a:t>
            </a:r>
            <a:r>
              <a:rPr lang="ru-RU" dirty="0" smtClean="0">
                <a:cs typeface="Arial" pitchFamily="34" charset="0"/>
              </a:rPr>
              <a:t>	сообщение прочитано </a:t>
            </a:r>
          </a:p>
          <a:p>
            <a:pPr marL="1162050" lvl="0" indent="-11620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cs typeface="Arial" pitchFamily="34" charset="0"/>
              </a:rPr>
              <a:t>\</a:t>
            </a:r>
            <a:r>
              <a:rPr lang="ru-RU" dirty="0" err="1" smtClean="0">
                <a:cs typeface="Arial" pitchFamily="34" charset="0"/>
              </a:rPr>
              <a:t>answered</a:t>
            </a:r>
            <a:r>
              <a:rPr lang="ru-RU" dirty="0" smtClean="0">
                <a:cs typeface="Arial" pitchFamily="34" charset="0"/>
              </a:rPr>
              <a:t> 	на сообщение отправлен ответ </a:t>
            </a:r>
          </a:p>
          <a:p>
            <a:pPr marL="1162050" lvl="0" indent="-11620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cs typeface="Arial" pitchFamily="34" charset="0"/>
              </a:rPr>
              <a:t>\</a:t>
            </a:r>
            <a:r>
              <a:rPr lang="ru-RU" dirty="0" err="1" smtClean="0">
                <a:cs typeface="Arial" pitchFamily="34" charset="0"/>
              </a:rPr>
              <a:t>flagged</a:t>
            </a:r>
            <a:r>
              <a:rPr lang="ru-RU" dirty="0" smtClean="0">
                <a:cs typeface="Arial" pitchFamily="34" charset="0"/>
              </a:rPr>
              <a:t>	сообщение отмечено как «важное» </a:t>
            </a:r>
          </a:p>
          <a:p>
            <a:pPr marL="1162050" lvl="0" indent="-11620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cs typeface="Arial" pitchFamily="34" charset="0"/>
              </a:rPr>
              <a:t>\</a:t>
            </a:r>
            <a:r>
              <a:rPr lang="ru-RU" dirty="0" err="1" smtClean="0">
                <a:cs typeface="Arial" pitchFamily="34" charset="0"/>
              </a:rPr>
              <a:t>deleted</a:t>
            </a:r>
            <a:r>
              <a:rPr lang="ru-RU" dirty="0" smtClean="0">
                <a:cs typeface="Arial" pitchFamily="34" charset="0"/>
              </a:rPr>
              <a:t>	сообщение отмечено как удаленное </a:t>
            </a:r>
          </a:p>
          <a:p>
            <a:pPr marL="1162050" lvl="0" indent="-11620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cs typeface="Arial" pitchFamily="34" charset="0"/>
              </a:rPr>
              <a:t>\</a:t>
            </a:r>
            <a:r>
              <a:rPr lang="ru-RU" dirty="0" err="1" smtClean="0">
                <a:cs typeface="Arial" pitchFamily="34" charset="0"/>
              </a:rPr>
              <a:t>draft</a:t>
            </a:r>
            <a:r>
              <a:rPr lang="ru-RU" dirty="0" smtClean="0">
                <a:cs typeface="Arial" pitchFamily="34" charset="0"/>
              </a:rPr>
              <a:t> 	сообщение отмечено как черновик </a:t>
            </a:r>
          </a:p>
          <a:p>
            <a:pPr marL="1162050" lvl="0" indent="-11620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cs typeface="Arial" pitchFamily="34" charset="0"/>
              </a:rPr>
              <a:t>\</a:t>
            </a:r>
            <a:r>
              <a:rPr lang="ru-RU" dirty="0" err="1" smtClean="0">
                <a:cs typeface="Arial" pitchFamily="34" charset="0"/>
              </a:rPr>
              <a:t>recent</a:t>
            </a:r>
            <a:r>
              <a:rPr lang="ru-RU" dirty="0" smtClean="0">
                <a:cs typeface="Arial" pitchFamily="34" charset="0"/>
              </a:rPr>
              <a:t> 	недавнее сообщение (впервые появилось в ящике в ходе текущей сессии) </a:t>
            </a:r>
          </a:p>
          <a:p>
            <a:pPr marL="531813" lvl="0" indent="-17621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cs typeface="Arial" pitchFamily="34" charset="0"/>
              </a:rPr>
              <a:t>Примеры: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cs typeface="Arial" pitchFamily="34" charset="0"/>
              </a:rPr>
              <a:t>\seen \answered \deleted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cs typeface="Arial" pitchFamily="34" charset="0"/>
              </a:rPr>
              <a:t>\recent \draft</a:t>
            </a:r>
            <a:endParaRPr lang="ru-RU" dirty="0" smtClean="0"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2082" y="5302066"/>
            <a:ext cx="7959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dirty="0" smtClean="0">
                <a:solidFill>
                  <a:prstClr val="black"/>
                </a:solidFill>
                <a:cs typeface="Arial" pitchFamily="34" charset="0"/>
              </a:rPr>
              <a:t>Флаг может быть постоянным или действующим только на время данной сессии.</a:t>
            </a:r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Взаимодействие сервера и клиента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202753" name="Rectangle 1"/>
          <p:cNvSpPr>
            <a:spLocks noChangeArrowheads="1"/>
          </p:cNvSpPr>
          <p:nvPr/>
        </p:nvSpPr>
        <p:spPr bwMode="auto">
          <a:xfrm>
            <a:off x="592083" y="701980"/>
            <a:ext cx="799634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355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Команды клиента</a:t>
            </a:r>
          </a:p>
          <a:p>
            <a:pPr marR="0" lvl="0" indent="355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Любая команда клиента начинается с префикса-идентификатора (обычно короткая буквенно-цифровая строка, например, A0001, A0002), называемого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меткой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tag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). Для каждой команды клиент генерирует свою метку. </a:t>
            </a:r>
          </a:p>
          <a:p>
            <a:pPr marR="0" lvl="0" indent="355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Клиент должен завершить отправку одной команды, прежде чем отправить другую.</a:t>
            </a:r>
          </a:p>
          <a:p>
            <a:pPr marR="0" lvl="0" indent="355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R="0" lvl="0" indent="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Отклик сервера</a:t>
            </a:r>
          </a:p>
          <a:p>
            <a:pPr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+mj-lt"/>
                <a:cs typeface="Arial" pitchFamily="34" charset="0"/>
              </a:rPr>
              <a:t>Данные могут быть отправлены сервером в ответ на команду клиента или по собственной инициативе. Формат данных не зависит от причины отправки.</a:t>
            </a:r>
          </a:p>
          <a:p>
            <a:pPr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+mj-lt"/>
                <a:cs typeface="Arial" pitchFamily="34" charset="0"/>
              </a:rPr>
              <a:t>Отклик использует ту же метку, что и команда клиента, запустившая процедуру, т.к. может быть одновременно отправлено несколько команд. Три вида отклика :</a:t>
            </a:r>
          </a:p>
          <a:p>
            <a:pPr marL="531813" indent="-176213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err="1" smtClean="0">
                <a:latin typeface="+mj-lt"/>
                <a:cs typeface="Arial" pitchFamily="34" charset="0"/>
              </a:rPr>
              <a:t>ok</a:t>
            </a:r>
            <a:r>
              <a:rPr lang="ru-RU" dirty="0" smtClean="0">
                <a:latin typeface="+mj-lt"/>
                <a:cs typeface="Arial" pitchFamily="34" charset="0"/>
              </a:rPr>
              <a:t> (успешное выполнение),</a:t>
            </a:r>
          </a:p>
          <a:p>
            <a:pPr marL="531813" indent="-176213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err="1" smtClean="0">
                <a:latin typeface="+mj-lt"/>
                <a:cs typeface="Arial" pitchFamily="34" charset="0"/>
              </a:rPr>
              <a:t>no</a:t>
            </a:r>
            <a:r>
              <a:rPr lang="ru-RU" dirty="0" smtClean="0">
                <a:latin typeface="+mj-lt"/>
                <a:cs typeface="Arial" pitchFamily="34" charset="0"/>
              </a:rPr>
              <a:t> (неудача),</a:t>
            </a:r>
          </a:p>
          <a:p>
            <a:pPr marL="531813" indent="-176213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err="1" smtClean="0">
                <a:latin typeface="+mj-lt"/>
                <a:cs typeface="Arial" pitchFamily="34" charset="0"/>
              </a:rPr>
              <a:t>bad</a:t>
            </a:r>
            <a:r>
              <a:rPr lang="ru-RU" dirty="0" smtClean="0">
                <a:latin typeface="+mj-lt"/>
                <a:cs typeface="Arial" pitchFamily="34" charset="0"/>
              </a:rPr>
              <a:t> (протокольная ошибка).</a:t>
            </a:r>
          </a:p>
          <a:p>
            <a:pPr marR="0" lvl="0" indent="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Сообщения от сервера к клиенту, если они не указывают на завершение выполнения команды, имеют префикс * и называются непомеченными откликами.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</a:t>
            </a:r>
            <a:r>
              <a:rPr lang="en-US" dirty="0" smtClean="0"/>
              <a:t>IMAP-</a:t>
            </a:r>
            <a:r>
              <a:rPr lang="ru-RU" dirty="0" smtClean="0"/>
              <a:t>сессии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09518" y="617499"/>
            <a:ext cx="828845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C: &lt;open connection&gt;</a:t>
            </a:r>
            <a:endParaRPr lang="ru-RU" dirty="0" smtClean="0"/>
          </a:p>
          <a:p>
            <a:r>
              <a:rPr lang="en-GB" dirty="0" smtClean="0">
                <a:solidFill>
                  <a:srgbClr val="0000FF"/>
                </a:solidFill>
              </a:rPr>
              <a:t>S: * OK IMAP4rev1 Service Ready</a:t>
            </a:r>
            <a:r>
              <a:rPr lang="en-GB" dirty="0" smtClean="0"/>
              <a:t> </a:t>
            </a:r>
            <a:endParaRPr lang="ru-RU" dirty="0" smtClean="0"/>
          </a:p>
          <a:p>
            <a:r>
              <a:rPr lang="en-GB" dirty="0" smtClean="0"/>
              <a:t>C: a001 login </a:t>
            </a:r>
            <a:r>
              <a:rPr lang="en-GB" dirty="0" err="1" smtClean="0"/>
              <a:t>mrc</a:t>
            </a:r>
            <a:r>
              <a:rPr lang="en-GB" dirty="0" smtClean="0"/>
              <a:t> secret </a:t>
            </a:r>
            <a:endParaRPr lang="ru-RU" dirty="0" smtClean="0"/>
          </a:p>
          <a:p>
            <a:r>
              <a:rPr lang="en-GB" dirty="0" smtClean="0">
                <a:solidFill>
                  <a:srgbClr val="0000FF"/>
                </a:solidFill>
              </a:rPr>
              <a:t>S: a001 OK LOGIN completed </a:t>
            </a:r>
            <a:endParaRPr lang="ru-RU" dirty="0" smtClean="0">
              <a:solidFill>
                <a:srgbClr val="0000FF"/>
              </a:solidFill>
            </a:endParaRPr>
          </a:p>
          <a:p>
            <a:r>
              <a:rPr lang="en-GB" dirty="0" smtClean="0"/>
              <a:t>C: a002 select inbox </a:t>
            </a:r>
            <a:endParaRPr lang="ru-RU" dirty="0" smtClean="0"/>
          </a:p>
          <a:p>
            <a:r>
              <a:rPr lang="en-GB" dirty="0" smtClean="0">
                <a:solidFill>
                  <a:srgbClr val="0000FF"/>
                </a:solidFill>
              </a:rPr>
              <a:t>S: * 18 EXISTS </a:t>
            </a:r>
            <a:endParaRPr lang="ru-RU" dirty="0" smtClean="0">
              <a:solidFill>
                <a:srgbClr val="0000FF"/>
              </a:solidFill>
            </a:endParaRPr>
          </a:p>
          <a:p>
            <a:r>
              <a:rPr lang="en-GB" dirty="0" smtClean="0">
                <a:solidFill>
                  <a:srgbClr val="0000FF"/>
                </a:solidFill>
              </a:rPr>
              <a:t>S: * FLAGS (\Answered \Flagged \Deleted \Seen \Draft) </a:t>
            </a:r>
            <a:endParaRPr lang="ru-RU" dirty="0" smtClean="0">
              <a:solidFill>
                <a:srgbClr val="0000FF"/>
              </a:solidFill>
            </a:endParaRPr>
          </a:p>
          <a:p>
            <a:r>
              <a:rPr lang="en-GB" dirty="0" smtClean="0">
                <a:solidFill>
                  <a:srgbClr val="0000FF"/>
                </a:solidFill>
              </a:rPr>
              <a:t>S: * 2 RECENT </a:t>
            </a:r>
            <a:endParaRPr lang="ru-RU" dirty="0" smtClean="0">
              <a:solidFill>
                <a:srgbClr val="0000FF"/>
              </a:solidFill>
            </a:endParaRPr>
          </a:p>
          <a:p>
            <a:r>
              <a:rPr lang="en-GB" dirty="0" smtClean="0">
                <a:solidFill>
                  <a:srgbClr val="0000FF"/>
                </a:solidFill>
              </a:rPr>
              <a:t>S: * OK [UNSEEN 17] </a:t>
            </a:r>
            <a:r>
              <a:rPr lang="en-GB" i="1" dirty="0" smtClean="0">
                <a:solidFill>
                  <a:srgbClr val="0000FF"/>
                </a:solidFill>
              </a:rPr>
              <a:t>Message 17 is the first unseen message </a:t>
            </a:r>
            <a:endParaRPr lang="ru-RU" i="1" dirty="0" smtClean="0">
              <a:solidFill>
                <a:srgbClr val="0000FF"/>
              </a:solidFill>
            </a:endParaRPr>
          </a:p>
          <a:p>
            <a:r>
              <a:rPr lang="en-GB" dirty="0" smtClean="0">
                <a:solidFill>
                  <a:srgbClr val="0000FF"/>
                </a:solidFill>
              </a:rPr>
              <a:t>S: * OK [UIDVALIDITY 3857529045] </a:t>
            </a:r>
            <a:r>
              <a:rPr lang="en-GB" i="1" dirty="0" smtClean="0">
                <a:solidFill>
                  <a:srgbClr val="0000FF"/>
                </a:solidFill>
              </a:rPr>
              <a:t>UIDs valid </a:t>
            </a:r>
            <a:endParaRPr lang="ru-RU" i="1" dirty="0" smtClean="0">
              <a:solidFill>
                <a:srgbClr val="0000FF"/>
              </a:solidFill>
            </a:endParaRPr>
          </a:p>
          <a:p>
            <a:r>
              <a:rPr lang="en-GB" dirty="0" smtClean="0">
                <a:solidFill>
                  <a:srgbClr val="0000FF"/>
                </a:solidFill>
              </a:rPr>
              <a:t>S: a002 OK [READ-WRITE] </a:t>
            </a:r>
            <a:r>
              <a:rPr lang="en-GB" i="1" dirty="0" smtClean="0">
                <a:solidFill>
                  <a:srgbClr val="0000FF"/>
                </a:solidFill>
              </a:rPr>
              <a:t>SELECT completed </a:t>
            </a:r>
            <a:endParaRPr lang="ru-RU" i="1" dirty="0" smtClean="0">
              <a:solidFill>
                <a:srgbClr val="0000FF"/>
              </a:solidFill>
            </a:endParaRPr>
          </a:p>
          <a:p>
            <a:r>
              <a:rPr lang="en-GB" dirty="0" smtClean="0"/>
              <a:t>C: a003 fetch 12 full </a:t>
            </a:r>
            <a:endParaRPr lang="ru-RU" dirty="0" smtClean="0"/>
          </a:p>
          <a:p>
            <a:r>
              <a:rPr lang="en-GB" dirty="0" smtClean="0">
                <a:solidFill>
                  <a:srgbClr val="0000FF"/>
                </a:solidFill>
              </a:rPr>
              <a:t>S: * 12 FETCH (FLAGS (\Seen) INTERNALDATE "17-Jul-1996 02:44:25 -0700" </a:t>
            </a:r>
            <a:endParaRPr lang="ru-RU" dirty="0" smtClean="0">
              <a:solidFill>
                <a:srgbClr val="0000FF"/>
              </a:solidFill>
            </a:endParaRPr>
          </a:p>
          <a:p>
            <a:pPr marL="271463"/>
            <a:r>
              <a:rPr lang="en-GB" dirty="0" smtClean="0">
                <a:solidFill>
                  <a:srgbClr val="0000FF"/>
                </a:solidFill>
              </a:rPr>
              <a:t>RFC822.SIZE 4286 ENVELOPE ("Wed, 17 Jul 1996 02:23:25 -0700 (PDT)"</a:t>
            </a:r>
            <a:endParaRPr lang="ru-RU" dirty="0" smtClean="0">
              <a:solidFill>
                <a:srgbClr val="0000FF"/>
              </a:solidFill>
            </a:endParaRPr>
          </a:p>
          <a:p>
            <a:pPr marL="271463"/>
            <a:r>
              <a:rPr lang="en-GB" dirty="0" smtClean="0">
                <a:solidFill>
                  <a:srgbClr val="0000FF"/>
                </a:solidFill>
              </a:rPr>
              <a:t>"IMAP4rev1 WG </a:t>
            </a:r>
            <a:r>
              <a:rPr lang="en-GB" dirty="0" err="1" smtClean="0">
                <a:solidFill>
                  <a:srgbClr val="0000FF"/>
                </a:solidFill>
              </a:rPr>
              <a:t>mtg</a:t>
            </a:r>
            <a:r>
              <a:rPr lang="en-GB" dirty="0" smtClean="0">
                <a:solidFill>
                  <a:srgbClr val="0000FF"/>
                </a:solidFill>
              </a:rPr>
              <a:t> summary and minutes" </a:t>
            </a:r>
            <a:endParaRPr lang="ru-RU" dirty="0" smtClean="0">
              <a:solidFill>
                <a:srgbClr val="0000FF"/>
              </a:solidFill>
            </a:endParaRPr>
          </a:p>
          <a:p>
            <a:pPr marL="271463"/>
            <a:r>
              <a:rPr lang="en-GB" dirty="0" smtClean="0">
                <a:solidFill>
                  <a:srgbClr val="0000FF"/>
                </a:solidFill>
              </a:rPr>
              <a:t>(("Terry Gray" NIL "gray" "cac.washington.edu")) </a:t>
            </a:r>
            <a:endParaRPr lang="ru-RU" dirty="0" smtClean="0">
              <a:solidFill>
                <a:srgbClr val="0000FF"/>
              </a:solidFill>
            </a:endParaRPr>
          </a:p>
          <a:p>
            <a:pPr marL="271463"/>
            <a:r>
              <a:rPr lang="en-GB" dirty="0" smtClean="0">
                <a:solidFill>
                  <a:srgbClr val="0000FF"/>
                </a:solidFill>
              </a:rPr>
              <a:t>((NIL </a:t>
            </a:r>
            <a:r>
              <a:rPr lang="en-GB" dirty="0" err="1" smtClean="0">
                <a:solidFill>
                  <a:srgbClr val="0000FF"/>
                </a:solidFill>
              </a:rPr>
              <a:t>NIL</a:t>
            </a:r>
            <a:r>
              <a:rPr lang="en-GB" dirty="0" smtClean="0">
                <a:solidFill>
                  <a:srgbClr val="0000FF"/>
                </a:solidFill>
              </a:rPr>
              <a:t> "</a:t>
            </a:r>
            <a:r>
              <a:rPr lang="en-GB" dirty="0" err="1" smtClean="0">
                <a:solidFill>
                  <a:srgbClr val="0000FF"/>
                </a:solidFill>
              </a:rPr>
              <a:t>imap</a:t>
            </a:r>
            <a:r>
              <a:rPr lang="en-GB" dirty="0" smtClean="0">
                <a:solidFill>
                  <a:srgbClr val="0000FF"/>
                </a:solidFill>
              </a:rPr>
              <a:t>" "cac.washington.edu")) </a:t>
            </a:r>
            <a:endParaRPr lang="ru-RU" dirty="0" smtClean="0">
              <a:solidFill>
                <a:srgbClr val="0000FF"/>
              </a:solidFill>
            </a:endParaRPr>
          </a:p>
          <a:p>
            <a:pPr marL="271463"/>
            <a:r>
              <a:rPr lang="en-GB" dirty="0" smtClean="0">
                <a:solidFill>
                  <a:srgbClr val="0000FF"/>
                </a:solidFill>
              </a:rPr>
              <a:t>((NIL </a:t>
            </a:r>
            <a:r>
              <a:rPr lang="en-GB" dirty="0" err="1" smtClean="0">
                <a:solidFill>
                  <a:srgbClr val="0000FF"/>
                </a:solidFill>
              </a:rPr>
              <a:t>NIL</a:t>
            </a:r>
            <a:r>
              <a:rPr lang="en-GB" dirty="0" smtClean="0">
                <a:solidFill>
                  <a:srgbClr val="0000FF"/>
                </a:solidFill>
              </a:rPr>
              <a:t> "minutes" "CNRI.Reston.VA.US") </a:t>
            </a:r>
            <a:endParaRPr lang="ru-RU" dirty="0" smtClean="0">
              <a:solidFill>
                <a:srgbClr val="0000FF"/>
              </a:solidFill>
            </a:endParaRPr>
          </a:p>
          <a:p>
            <a:pPr marL="271463"/>
            <a:r>
              <a:rPr lang="en-GB" dirty="0" smtClean="0">
                <a:solidFill>
                  <a:srgbClr val="0000FF"/>
                </a:solidFill>
              </a:rPr>
              <a:t>("John </a:t>
            </a:r>
            <a:r>
              <a:rPr lang="en-GB" dirty="0" err="1" smtClean="0">
                <a:solidFill>
                  <a:srgbClr val="0000FF"/>
                </a:solidFill>
              </a:rPr>
              <a:t>Klensin</a:t>
            </a:r>
            <a:r>
              <a:rPr lang="en-GB" dirty="0" smtClean="0">
                <a:solidFill>
                  <a:srgbClr val="0000FF"/>
                </a:solidFill>
              </a:rPr>
              <a:t>" NIL "KLENSIN" "MIT.EDU")) NIL </a:t>
            </a:r>
            <a:r>
              <a:rPr lang="en-GB" dirty="0" err="1" smtClean="0">
                <a:solidFill>
                  <a:srgbClr val="0000FF"/>
                </a:solidFill>
              </a:rPr>
              <a:t>NIL</a:t>
            </a:r>
            <a:r>
              <a:rPr lang="en-GB" dirty="0" smtClean="0">
                <a:solidFill>
                  <a:srgbClr val="0000FF"/>
                </a:solidFill>
              </a:rPr>
              <a:t> </a:t>
            </a:r>
            <a:endParaRPr lang="ru-RU" dirty="0" smtClean="0">
              <a:solidFill>
                <a:srgbClr val="0000FF"/>
              </a:solidFill>
            </a:endParaRPr>
          </a:p>
          <a:p>
            <a:pPr marL="271463"/>
            <a:r>
              <a:rPr lang="en-GB" dirty="0" smtClean="0">
                <a:solidFill>
                  <a:srgbClr val="0000FF"/>
                </a:solidFill>
              </a:rPr>
              <a:t>"&lt;B27397-0100000@cac.washington.edu&gt;") </a:t>
            </a:r>
            <a:endParaRPr lang="ru-RU" dirty="0" smtClean="0">
              <a:solidFill>
                <a:srgbClr val="0000FF"/>
              </a:solidFill>
            </a:endParaRPr>
          </a:p>
          <a:p>
            <a:pPr marL="271463"/>
            <a:r>
              <a:rPr lang="en-GB" dirty="0" smtClean="0">
                <a:solidFill>
                  <a:srgbClr val="0000FF"/>
                </a:solidFill>
              </a:rPr>
              <a:t>BODY ("TEXT" "PLAIN" ("CHARSET" "US-ASCII") NIL </a:t>
            </a:r>
            <a:r>
              <a:rPr lang="en-GB" dirty="0" err="1" smtClean="0">
                <a:solidFill>
                  <a:srgbClr val="0000FF"/>
                </a:solidFill>
              </a:rPr>
              <a:t>NIL</a:t>
            </a:r>
            <a:r>
              <a:rPr lang="en-GB" dirty="0" smtClean="0">
                <a:solidFill>
                  <a:srgbClr val="0000FF"/>
                </a:solidFill>
              </a:rPr>
              <a:t> "7BIT" 3028 92)) </a:t>
            </a:r>
            <a:endParaRPr lang="ru-RU" dirty="0" smtClean="0">
              <a:solidFill>
                <a:srgbClr val="0000FF"/>
              </a:solidFill>
            </a:endParaRPr>
          </a:p>
          <a:p>
            <a:r>
              <a:rPr lang="en-GB" dirty="0" smtClean="0">
                <a:solidFill>
                  <a:srgbClr val="0000FF"/>
                </a:solidFill>
              </a:rPr>
              <a:t>S: a003 OK FETCH completed </a:t>
            </a:r>
            <a:endParaRPr lang="ru-RU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</a:t>
            </a:r>
            <a:r>
              <a:rPr lang="en-US" dirty="0" smtClean="0"/>
              <a:t>IMAP-</a:t>
            </a:r>
            <a:r>
              <a:rPr lang="ru-RU" dirty="0" smtClean="0"/>
              <a:t>сессии (продолжение)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92083" y="800064"/>
            <a:ext cx="795983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C: a004 fetch 12 body[header] </a:t>
            </a:r>
            <a:endParaRPr lang="ru-RU" dirty="0" smtClean="0"/>
          </a:p>
          <a:p>
            <a:r>
              <a:rPr lang="en-GB" dirty="0" smtClean="0">
                <a:solidFill>
                  <a:srgbClr val="0000FF"/>
                </a:solidFill>
              </a:rPr>
              <a:t>S: * 12 FETCH (BODY[HEADER] {342} </a:t>
            </a:r>
            <a:endParaRPr lang="ru-RU" dirty="0" smtClean="0">
              <a:solidFill>
                <a:srgbClr val="0000FF"/>
              </a:solidFill>
            </a:endParaRPr>
          </a:p>
          <a:p>
            <a:r>
              <a:rPr lang="en-GB" dirty="0" smtClean="0">
                <a:solidFill>
                  <a:srgbClr val="0000FF"/>
                </a:solidFill>
              </a:rPr>
              <a:t>S: Date: Wed, 17 Jul 1996 02:23:25 -0700 (PDT) </a:t>
            </a:r>
            <a:endParaRPr lang="ru-RU" dirty="0" smtClean="0">
              <a:solidFill>
                <a:srgbClr val="0000FF"/>
              </a:solidFill>
            </a:endParaRPr>
          </a:p>
          <a:p>
            <a:r>
              <a:rPr lang="en-GB" dirty="0" smtClean="0">
                <a:solidFill>
                  <a:srgbClr val="0000FF"/>
                </a:solidFill>
              </a:rPr>
              <a:t>S: From: Terry Gray &lt;gray@cac.washington.edu&gt; </a:t>
            </a:r>
            <a:endParaRPr lang="ru-RU" dirty="0" smtClean="0">
              <a:solidFill>
                <a:srgbClr val="0000FF"/>
              </a:solidFill>
            </a:endParaRPr>
          </a:p>
          <a:p>
            <a:r>
              <a:rPr lang="en-GB" dirty="0" smtClean="0">
                <a:solidFill>
                  <a:srgbClr val="0000FF"/>
                </a:solidFill>
              </a:rPr>
              <a:t>S: Subject: IMAP4rev1 WG </a:t>
            </a:r>
            <a:r>
              <a:rPr lang="en-GB" dirty="0" err="1" smtClean="0">
                <a:solidFill>
                  <a:srgbClr val="0000FF"/>
                </a:solidFill>
              </a:rPr>
              <a:t>mtg</a:t>
            </a:r>
            <a:r>
              <a:rPr lang="en-GB" dirty="0" smtClean="0">
                <a:solidFill>
                  <a:srgbClr val="0000FF"/>
                </a:solidFill>
              </a:rPr>
              <a:t> summary and minutes </a:t>
            </a:r>
            <a:endParaRPr lang="ru-RU" dirty="0" smtClean="0">
              <a:solidFill>
                <a:srgbClr val="0000FF"/>
              </a:solidFill>
            </a:endParaRPr>
          </a:p>
          <a:p>
            <a:r>
              <a:rPr lang="en-GB" dirty="0" smtClean="0">
                <a:solidFill>
                  <a:srgbClr val="0000FF"/>
                </a:solidFill>
              </a:rPr>
              <a:t>S: To: imap@cac.washington.edu </a:t>
            </a:r>
            <a:endParaRPr lang="ru-RU" dirty="0" smtClean="0">
              <a:solidFill>
                <a:srgbClr val="0000FF"/>
              </a:solidFill>
            </a:endParaRPr>
          </a:p>
          <a:p>
            <a:r>
              <a:rPr lang="en-GB" dirty="0" smtClean="0">
                <a:solidFill>
                  <a:srgbClr val="0000FF"/>
                </a:solidFill>
              </a:rPr>
              <a:t>S: cc: minutes@CNRI.Reston.VA.US, John </a:t>
            </a:r>
            <a:r>
              <a:rPr lang="en-GB" dirty="0" err="1" smtClean="0">
                <a:solidFill>
                  <a:srgbClr val="0000FF"/>
                </a:solidFill>
              </a:rPr>
              <a:t>Klensin</a:t>
            </a:r>
            <a:r>
              <a:rPr lang="en-GB" dirty="0" smtClean="0">
                <a:solidFill>
                  <a:srgbClr val="0000FF"/>
                </a:solidFill>
              </a:rPr>
              <a:t> &lt;KLENSIN@MIT.EDU&gt; </a:t>
            </a:r>
            <a:endParaRPr lang="ru-RU" dirty="0" smtClean="0">
              <a:solidFill>
                <a:srgbClr val="0000FF"/>
              </a:solidFill>
            </a:endParaRPr>
          </a:p>
          <a:p>
            <a:r>
              <a:rPr lang="en-GB" dirty="0" smtClean="0">
                <a:solidFill>
                  <a:srgbClr val="0000FF"/>
                </a:solidFill>
              </a:rPr>
              <a:t>S: Message-Id: &lt;B27397-0100000@cac.washington.edu&gt; </a:t>
            </a:r>
            <a:endParaRPr lang="ru-RU" dirty="0" smtClean="0">
              <a:solidFill>
                <a:srgbClr val="0000FF"/>
              </a:solidFill>
            </a:endParaRPr>
          </a:p>
          <a:p>
            <a:r>
              <a:rPr lang="en-GB" dirty="0" smtClean="0">
                <a:solidFill>
                  <a:srgbClr val="0000FF"/>
                </a:solidFill>
              </a:rPr>
              <a:t>S: MIME-Version: 1.0 </a:t>
            </a:r>
            <a:endParaRPr lang="ru-RU" dirty="0" smtClean="0">
              <a:solidFill>
                <a:srgbClr val="0000FF"/>
              </a:solidFill>
            </a:endParaRPr>
          </a:p>
          <a:p>
            <a:r>
              <a:rPr lang="en-GB" dirty="0" smtClean="0">
                <a:solidFill>
                  <a:srgbClr val="0000FF"/>
                </a:solidFill>
              </a:rPr>
              <a:t>S: Content-Type: TEXT/PLAIN; CHARSET=US-ASCII </a:t>
            </a:r>
            <a:endParaRPr lang="ru-RU" dirty="0" smtClean="0">
              <a:solidFill>
                <a:srgbClr val="0000FF"/>
              </a:solidFill>
            </a:endParaRPr>
          </a:p>
          <a:p>
            <a:r>
              <a:rPr lang="en-GB" dirty="0" smtClean="0">
                <a:solidFill>
                  <a:srgbClr val="0000FF"/>
                </a:solidFill>
              </a:rPr>
              <a:t>S: </a:t>
            </a:r>
            <a:endParaRPr lang="ru-RU" dirty="0" smtClean="0">
              <a:solidFill>
                <a:srgbClr val="0000FF"/>
              </a:solidFill>
            </a:endParaRPr>
          </a:p>
          <a:p>
            <a:r>
              <a:rPr lang="en-GB" dirty="0" smtClean="0">
                <a:solidFill>
                  <a:srgbClr val="0000FF"/>
                </a:solidFill>
              </a:rPr>
              <a:t>S: ) </a:t>
            </a:r>
            <a:endParaRPr lang="ru-RU" dirty="0" smtClean="0">
              <a:solidFill>
                <a:srgbClr val="0000FF"/>
              </a:solidFill>
            </a:endParaRPr>
          </a:p>
          <a:p>
            <a:r>
              <a:rPr lang="en-GB" dirty="0" smtClean="0">
                <a:solidFill>
                  <a:srgbClr val="0000FF"/>
                </a:solidFill>
              </a:rPr>
              <a:t>S: a004 OK FETCH completed </a:t>
            </a:r>
            <a:endParaRPr lang="ru-RU" dirty="0" smtClean="0">
              <a:solidFill>
                <a:srgbClr val="0000FF"/>
              </a:solidFill>
            </a:endParaRPr>
          </a:p>
          <a:p>
            <a:r>
              <a:rPr lang="en-GB" dirty="0" smtClean="0"/>
              <a:t>C</a:t>
            </a:r>
            <a:r>
              <a:rPr lang="ru-RU" dirty="0" smtClean="0"/>
              <a:t>:</a:t>
            </a:r>
            <a:r>
              <a:rPr lang="en-GB" dirty="0" smtClean="0"/>
              <a:t> a005 store 12 +flags \deleted </a:t>
            </a:r>
            <a:endParaRPr lang="ru-RU" dirty="0" smtClean="0"/>
          </a:p>
          <a:p>
            <a:r>
              <a:rPr lang="en-GB" dirty="0" smtClean="0">
                <a:solidFill>
                  <a:srgbClr val="0000FF"/>
                </a:solidFill>
              </a:rPr>
              <a:t>S: * 12 FETCH (FLAGS (\Seen \Deleted)) </a:t>
            </a:r>
            <a:endParaRPr lang="ru-RU" dirty="0" smtClean="0">
              <a:solidFill>
                <a:srgbClr val="0000FF"/>
              </a:solidFill>
            </a:endParaRPr>
          </a:p>
          <a:p>
            <a:r>
              <a:rPr lang="en-GB" dirty="0" smtClean="0">
                <a:solidFill>
                  <a:srgbClr val="0000FF"/>
                </a:solidFill>
              </a:rPr>
              <a:t>S: a005 OK +FLAGS completed </a:t>
            </a:r>
            <a:endParaRPr lang="ru-RU" dirty="0" smtClean="0">
              <a:solidFill>
                <a:srgbClr val="0000FF"/>
              </a:solidFill>
            </a:endParaRPr>
          </a:p>
          <a:p>
            <a:r>
              <a:rPr lang="en-GB" dirty="0" smtClean="0"/>
              <a:t>C: a006 logout </a:t>
            </a:r>
            <a:endParaRPr lang="ru-RU" dirty="0" smtClean="0"/>
          </a:p>
          <a:p>
            <a:r>
              <a:rPr lang="en-GB" dirty="0" smtClean="0">
                <a:solidFill>
                  <a:srgbClr val="0000FF"/>
                </a:solidFill>
              </a:rPr>
              <a:t>S: * BYE IMAP4rev1 server terminating connection </a:t>
            </a:r>
            <a:endParaRPr lang="ru-RU" dirty="0" smtClean="0">
              <a:solidFill>
                <a:srgbClr val="0000FF"/>
              </a:solidFill>
            </a:endParaRPr>
          </a:p>
          <a:p>
            <a:r>
              <a:rPr lang="en-GB" dirty="0" smtClean="0">
                <a:solidFill>
                  <a:srgbClr val="0000FF"/>
                </a:solidFill>
              </a:rPr>
              <a:t>S: a006 OK LOGOUT completed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Протоколы прикладного уровня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1540" y="2744924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Основные протоколы прикладного уровня: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en-US" dirty="0" smtClean="0"/>
              <a:t>TELNET (</a:t>
            </a:r>
            <a:r>
              <a:rPr lang="ru-RU" dirty="0" smtClean="0"/>
              <a:t>удаленный доступ);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en-US" dirty="0" smtClean="0"/>
              <a:t>FTP, TFTP (</a:t>
            </a:r>
            <a:r>
              <a:rPr lang="ru-RU" dirty="0" smtClean="0"/>
              <a:t>обмен файлами);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en-US" dirty="0" smtClean="0"/>
              <a:t>SMTP, POP3, IMAP (</a:t>
            </a:r>
            <a:r>
              <a:rPr lang="ru-RU" dirty="0" smtClean="0"/>
              <a:t>почтовые протоколы);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en-US" dirty="0" smtClean="0"/>
              <a:t>HTTP (</a:t>
            </a:r>
            <a:r>
              <a:rPr lang="ru-RU" dirty="0" smtClean="0"/>
              <a:t>передача </a:t>
            </a:r>
            <a:r>
              <a:rPr lang="en-US" dirty="0" smtClean="0"/>
              <a:t>web-</a:t>
            </a:r>
            <a:r>
              <a:rPr lang="ru-RU" dirty="0" smtClean="0"/>
              <a:t>сайтов);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en-US" dirty="0" smtClean="0"/>
              <a:t>DNS, SNMP (</a:t>
            </a:r>
            <a:r>
              <a:rPr lang="ru-RU" dirty="0" smtClean="0"/>
              <a:t>управление сетями).</a:t>
            </a:r>
            <a:endParaRPr lang="en-US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31540" y="4590998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Примеры других протоколов: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en-US" dirty="0" err="1" smtClean="0"/>
              <a:t>BitTorrent</a:t>
            </a:r>
            <a:r>
              <a:rPr lang="en-US" dirty="0" smtClean="0"/>
              <a:t>, </a:t>
            </a:r>
            <a:r>
              <a:rPr lang="en-US" dirty="0" err="1" smtClean="0"/>
              <a:t>eDonkey</a:t>
            </a:r>
            <a:r>
              <a:rPr lang="en-US" dirty="0" smtClean="0"/>
              <a:t> (</a:t>
            </a:r>
            <a:r>
              <a:rPr lang="ru-RU" dirty="0" smtClean="0"/>
              <a:t>обмен файлами);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en-US" dirty="0" smtClean="0"/>
              <a:t>RTP, TRSP, RTCP (Real Time Protocol – </a:t>
            </a:r>
            <a:r>
              <a:rPr lang="ru-RU" dirty="0" smtClean="0"/>
              <a:t>протоколы реального времени, например потоковое видео);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en-US" dirty="0" smtClean="0"/>
              <a:t>Skype protocol, IRC, MSN (</a:t>
            </a:r>
            <a:r>
              <a:rPr lang="ru-RU" dirty="0" smtClean="0"/>
              <a:t>протоколы </a:t>
            </a:r>
            <a:r>
              <a:rPr lang="ru-RU" dirty="0" err="1" smtClean="0"/>
              <a:t>онлайн-чата</a:t>
            </a:r>
            <a:r>
              <a:rPr lang="ru-RU" dirty="0" smtClean="0"/>
              <a:t>);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en-US" dirty="0" smtClean="0"/>
              <a:t>RDP (</a:t>
            </a:r>
            <a:r>
              <a:rPr lang="ru-RU" dirty="0" smtClean="0"/>
              <a:t>протокол удаленного рабочего стола).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1540" y="80070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Сегодня существует по меньшей мере 100 прикладных протоколов.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31540" y="112474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Фактически, любой протокол, описывающий формат передачи данных по сети относится к прикладному уровню, и каждая программа может использовать свой прикладной протокол.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31540" y="206084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Общеизвестные протоколы ориентированы на определенную прикладную задачу.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Протоколы передачи файлов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FTP, TFTP</a:t>
            </a:r>
            <a:endParaRPr lang="ru-RU" sz="2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1540" y="1016732"/>
            <a:ext cx="8316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/>
              <a:t>Протокол передачи файлов </a:t>
            </a:r>
            <a:r>
              <a:rPr lang="ru-RU" dirty="0" smtClean="0"/>
              <a:t>(</a:t>
            </a:r>
            <a:r>
              <a:rPr lang="ru-RU" b="1" dirty="0" err="1" smtClean="0"/>
              <a:t>File</a:t>
            </a:r>
            <a:r>
              <a:rPr lang="ru-RU" b="1" dirty="0" smtClean="0"/>
              <a:t> </a:t>
            </a:r>
            <a:r>
              <a:rPr lang="ru-RU" b="1" dirty="0" err="1" smtClean="0"/>
              <a:t>Transfer</a:t>
            </a:r>
            <a:r>
              <a:rPr lang="ru-RU" b="1" dirty="0" smtClean="0"/>
              <a:t> </a:t>
            </a:r>
            <a:r>
              <a:rPr lang="ru-RU" b="1" dirty="0" err="1" smtClean="0"/>
              <a:t>Protocol</a:t>
            </a:r>
            <a:r>
              <a:rPr lang="ru-RU" dirty="0" smtClean="0"/>
              <a:t>) – стандартный механизм для копирования файла от одного хоста другим через </a:t>
            </a:r>
            <a:r>
              <a:rPr lang="en-US" dirty="0" smtClean="0"/>
              <a:t>TCP-</a:t>
            </a:r>
            <a:r>
              <a:rPr lang="ru-RU" dirty="0" smtClean="0"/>
              <a:t>соединение.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1540" y="296094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Основная особенность </a:t>
            </a:r>
            <a:r>
              <a:rPr lang="en-US" dirty="0" smtClean="0"/>
              <a:t>FTP</a:t>
            </a:r>
            <a:r>
              <a:rPr lang="ru-RU" dirty="0" smtClean="0"/>
              <a:t> – использует два соединения между клиентом и сервером: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dirty="0" smtClean="0"/>
              <a:t>порт </a:t>
            </a:r>
            <a:r>
              <a:rPr lang="en-US" dirty="0" smtClean="0"/>
              <a:t>TCP </a:t>
            </a:r>
            <a:r>
              <a:rPr lang="ru-RU" dirty="0" smtClean="0"/>
              <a:t>21 – </a:t>
            </a:r>
            <a:r>
              <a:rPr lang="ru-RU" b="1" dirty="0" smtClean="0"/>
              <a:t>передача команд управления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dirty="0" smtClean="0"/>
              <a:t>порт</a:t>
            </a:r>
            <a:r>
              <a:rPr lang="en-US" dirty="0" smtClean="0"/>
              <a:t> TCP</a:t>
            </a:r>
            <a:r>
              <a:rPr lang="ru-RU" dirty="0" smtClean="0"/>
              <a:t> 20 – </a:t>
            </a:r>
            <a:r>
              <a:rPr lang="ru-RU" b="1" dirty="0" smtClean="0"/>
              <a:t>передача данных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700808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FTP является одним из старейших прикладных протоколов, появившимся задолго до HTTP, в 1971г. Первые клиентские FTP-приложения были интерактивными инструментами командной строки.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1540" y="422108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Т.е. </a:t>
            </a:r>
            <a:r>
              <a:rPr lang="en-US" dirty="0" smtClean="0"/>
              <a:t>FTP – </a:t>
            </a:r>
            <a:r>
              <a:rPr lang="ru-RU" i="1" dirty="0" err="1" smtClean="0"/>
              <a:t>внешнеполосной</a:t>
            </a:r>
            <a:r>
              <a:rPr lang="ru-RU" dirty="0" smtClean="0"/>
              <a:t> протокол (</a:t>
            </a:r>
            <a:r>
              <a:rPr lang="en-US" dirty="0" smtClean="0"/>
              <a:t>HTTP </a:t>
            </a:r>
            <a:r>
              <a:rPr lang="ru-RU" dirty="0" smtClean="0"/>
              <a:t>и большинство других – </a:t>
            </a:r>
            <a:r>
              <a:rPr lang="ru-RU" i="1" dirty="0" err="1" smtClean="0"/>
              <a:t>внутриполосные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1540" y="501317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Соединение для передачи команд управления остается открытым в течение всего процесса.</a:t>
            </a:r>
          </a:p>
          <a:p>
            <a:pPr indent="355600" algn="just"/>
            <a:r>
              <a:rPr lang="ru-RU" dirty="0" smtClean="0"/>
              <a:t>Соединение передачи данных открывается командой для передачи каждого файла, и закрывается после завершения передачи.</a:t>
            </a:r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Порядок установления соединений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1540" y="105273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Соединение для передачи команд управления</a:t>
            </a:r>
          </a:p>
          <a:p>
            <a:pPr indent="355600" algn="just">
              <a:buFont typeface="+mj-lt"/>
              <a:buAutoNum type="arabicPeriod"/>
            </a:pPr>
            <a:r>
              <a:rPr lang="ru-RU" dirty="0" smtClean="0"/>
              <a:t>Сервер </a:t>
            </a:r>
            <a:r>
              <a:rPr lang="ru-RU" u="sng" dirty="0" smtClean="0"/>
              <a:t>пассивно</a:t>
            </a:r>
            <a:r>
              <a:rPr lang="ru-RU" dirty="0" smtClean="0"/>
              <a:t> открывается, слушает заданный порт (21) и ждет клиента.</a:t>
            </a:r>
          </a:p>
          <a:p>
            <a:pPr indent="355600" algn="just">
              <a:buFont typeface="+mj-lt"/>
              <a:buAutoNum type="arabicPeriod"/>
            </a:pPr>
            <a:r>
              <a:rPr lang="ru-RU" dirty="0" smtClean="0"/>
              <a:t>Клиент использует временный порт, и сессия активно открывается.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1540" y="2348880"/>
            <a:ext cx="828092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Соединение для передачи данных</a:t>
            </a:r>
          </a:p>
          <a:p>
            <a:pPr algn="just">
              <a:spcBef>
                <a:spcPts val="600"/>
              </a:spcBef>
            </a:pPr>
            <a:r>
              <a:rPr lang="ru-RU" i="1" dirty="0" smtClean="0"/>
              <a:t>Активный</a:t>
            </a:r>
            <a:r>
              <a:rPr lang="ru-RU" dirty="0" smtClean="0"/>
              <a:t> режим: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u="sng" dirty="0" smtClean="0"/>
              <a:t>Клиент</a:t>
            </a:r>
            <a:r>
              <a:rPr lang="ru-RU" dirty="0" smtClean="0"/>
              <a:t> вызывает </a:t>
            </a:r>
            <a:r>
              <a:rPr lang="ru-RU" u="sng" dirty="0" smtClean="0"/>
              <a:t>пассивное открытие</a:t>
            </a:r>
            <a:r>
              <a:rPr lang="ru-RU" dirty="0" smtClean="0"/>
              <a:t> кратковременного порта (слушает временный порт).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Клиент посылает номер этого порта серверу, используя команду PORT.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u="sng" dirty="0" smtClean="0"/>
              <a:t>Сервер</a:t>
            </a:r>
            <a:r>
              <a:rPr lang="ru-RU" dirty="0" smtClean="0"/>
              <a:t> получает номер порта, </a:t>
            </a:r>
            <a:r>
              <a:rPr lang="ru-RU" u="sng" dirty="0" smtClean="0"/>
              <a:t>вызывает активное открытие</a:t>
            </a:r>
            <a:r>
              <a:rPr lang="ru-RU" dirty="0" smtClean="0"/>
              <a:t> заданного порта 20 и получает номер временного порта.</a:t>
            </a:r>
          </a:p>
          <a:p>
            <a:pPr algn="just">
              <a:spcBef>
                <a:spcPts val="600"/>
              </a:spcBef>
            </a:pPr>
            <a:r>
              <a:rPr lang="ru-RU" i="1" dirty="0" smtClean="0"/>
              <a:t>Пассивный</a:t>
            </a:r>
            <a:r>
              <a:rPr lang="ru-RU" dirty="0" smtClean="0"/>
              <a:t> режим: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Клиент использует поток управления, чтобы послать серверу команду PASV.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Сервер сообщает клиенту свой IP-адрес и номер порта для передачи.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Клиент открывает поток данных с произвольного порта к полученному адресу и порту.</a:t>
            </a:r>
            <a:endParaRPr lang="en-US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 стрелкой 34"/>
          <p:cNvCxnSpPr/>
          <p:nvPr/>
        </p:nvCxnSpPr>
        <p:spPr>
          <a:xfrm rot="10800000">
            <a:off x="1547664" y="5003884"/>
            <a:ext cx="59766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583668" y="4149080"/>
            <a:ext cx="594066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активного соединения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19572" y="980728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Клиент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696236" y="980728"/>
            <a:ext cx="16921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Сервер</a:t>
            </a:r>
            <a:endParaRPr lang="ru-RU" dirty="0"/>
          </a:p>
        </p:txBody>
      </p:sp>
      <p:cxnSp>
        <p:nvCxnSpPr>
          <p:cNvPr id="8" name="Прямая со стрелкой 7"/>
          <p:cNvCxnSpPr>
            <a:stCxn id="5" idx="2"/>
          </p:cNvCxnSpPr>
          <p:nvPr/>
        </p:nvCxnSpPr>
        <p:spPr>
          <a:xfrm rot="5400000">
            <a:off x="-823954" y="3721678"/>
            <a:ext cx="4779240" cy="360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6" idx="2"/>
          </p:cNvCxnSpPr>
          <p:nvPr/>
        </p:nvCxnSpPr>
        <p:spPr>
          <a:xfrm rot="5400000">
            <a:off x="5130353" y="3744035"/>
            <a:ext cx="4805952" cy="180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5508104" y="1772816"/>
            <a:ext cx="201622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12160" y="1592796"/>
            <a:ext cx="129614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Порт 2</a:t>
            </a:r>
            <a:r>
              <a:rPr lang="en-US" dirty="0" smtClean="0"/>
              <a:t>1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583668" y="2555612"/>
            <a:ext cx="594066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63688" y="2339588"/>
            <a:ext cx="14401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Порт 62010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275856" y="2195572"/>
            <a:ext cx="27003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Управляющее соединение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583668" y="3356992"/>
            <a:ext cx="19082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63688" y="3140968"/>
            <a:ext cx="14401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Порт 63000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763688" y="3969060"/>
            <a:ext cx="14401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Порт 62010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239852" y="3825044"/>
            <a:ext cx="27363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PORT 63000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6012160" y="2339588"/>
            <a:ext cx="129614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Порт 2</a:t>
            </a:r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6012160" y="3969060"/>
            <a:ext cx="129614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Порт 2</a:t>
            </a:r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763688" y="4787860"/>
            <a:ext cx="14401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Порт </a:t>
            </a:r>
            <a:r>
              <a:rPr lang="en-US" dirty="0" smtClean="0"/>
              <a:t>63000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012160" y="4787860"/>
            <a:ext cx="129614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Порт 2</a:t>
            </a:r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3239852" y="4689140"/>
            <a:ext cx="27003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Открытие соединения</a:t>
            </a:r>
            <a:endParaRPr lang="ru-RU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rot="10800000">
            <a:off x="1547664" y="5795972"/>
            <a:ext cx="59766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63688" y="5579948"/>
            <a:ext cx="14401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Порт </a:t>
            </a:r>
            <a:r>
              <a:rPr lang="en-US" dirty="0" smtClean="0"/>
              <a:t>63000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6012160" y="5579948"/>
            <a:ext cx="129614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Порт 2</a:t>
            </a:r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3239852" y="5481228"/>
            <a:ext cx="27003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Передача данных</a:t>
            </a:r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 стрелкой 34"/>
          <p:cNvCxnSpPr/>
          <p:nvPr/>
        </p:nvCxnSpPr>
        <p:spPr>
          <a:xfrm rot="10800000">
            <a:off x="1547664" y="5589240"/>
            <a:ext cx="59766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583668" y="3366284"/>
            <a:ext cx="594066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пассивного соединения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19572" y="1062028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Клиент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696236" y="1062028"/>
            <a:ext cx="16921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Сервер</a:t>
            </a:r>
            <a:endParaRPr lang="ru-RU" dirty="0"/>
          </a:p>
        </p:txBody>
      </p:sp>
      <p:cxnSp>
        <p:nvCxnSpPr>
          <p:cNvPr id="8" name="Прямая со стрелкой 7"/>
          <p:cNvCxnSpPr>
            <a:stCxn id="5" idx="2"/>
          </p:cNvCxnSpPr>
          <p:nvPr/>
        </p:nvCxnSpPr>
        <p:spPr>
          <a:xfrm rot="5400000">
            <a:off x="-823954" y="3802978"/>
            <a:ext cx="4779240" cy="360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6" idx="2"/>
          </p:cNvCxnSpPr>
          <p:nvPr/>
        </p:nvCxnSpPr>
        <p:spPr>
          <a:xfrm rot="5400000">
            <a:off x="5130353" y="3825335"/>
            <a:ext cx="4805952" cy="180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5508104" y="1854116"/>
            <a:ext cx="201622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12160" y="1674096"/>
            <a:ext cx="129614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Порт 2</a:t>
            </a:r>
            <a:r>
              <a:rPr lang="en-US" dirty="0" smtClean="0"/>
              <a:t>1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583668" y="2636912"/>
            <a:ext cx="594066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63688" y="2420888"/>
            <a:ext cx="14401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Порт 62010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275856" y="2276872"/>
            <a:ext cx="27003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Управляющее соединение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763688" y="3186264"/>
            <a:ext cx="14401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Порт 62010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239852" y="3042248"/>
            <a:ext cx="27363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PASV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6012160" y="2420888"/>
            <a:ext cx="129614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Порт 2</a:t>
            </a:r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6012160" y="3186264"/>
            <a:ext cx="129614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Порт 2</a:t>
            </a:r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763688" y="5373216"/>
            <a:ext cx="14401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Порт 63000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012160" y="5373216"/>
            <a:ext cx="129614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Порт 53048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3239852" y="5274496"/>
            <a:ext cx="27003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Передача данных</a:t>
            </a:r>
            <a:endParaRPr 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rot="10800000">
            <a:off x="1547664" y="4149080"/>
            <a:ext cx="59766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763688" y="3933056"/>
            <a:ext cx="14401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Порт </a:t>
            </a:r>
            <a:r>
              <a:rPr lang="en-US" dirty="0" smtClean="0"/>
              <a:t>62010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012160" y="3942348"/>
            <a:ext cx="129614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Порт 2</a:t>
            </a:r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3239852" y="3834336"/>
            <a:ext cx="27003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192</a:t>
            </a:r>
            <a:r>
              <a:rPr lang="en-US" dirty="0" smtClean="0"/>
              <a:t>.</a:t>
            </a:r>
            <a:r>
              <a:rPr lang="ru-RU" dirty="0" smtClean="0"/>
              <a:t>168</a:t>
            </a:r>
            <a:r>
              <a:rPr lang="en-US" dirty="0" smtClean="0"/>
              <a:t>.</a:t>
            </a:r>
            <a:r>
              <a:rPr lang="ru-RU" dirty="0" smtClean="0"/>
              <a:t>254</a:t>
            </a:r>
            <a:r>
              <a:rPr lang="en-US" dirty="0" smtClean="0"/>
              <a:t>.</a:t>
            </a:r>
            <a:r>
              <a:rPr lang="ru-RU" dirty="0" smtClean="0"/>
              <a:t>253</a:t>
            </a:r>
            <a:r>
              <a:rPr lang="en-US" dirty="0" smtClean="0"/>
              <a:t>:</a:t>
            </a:r>
            <a:r>
              <a:rPr lang="ru-RU" dirty="0" smtClean="0"/>
              <a:t>53048</a:t>
            </a:r>
            <a:endParaRPr lang="ru-RU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1583668" y="4869160"/>
            <a:ext cx="594066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63688" y="4689140"/>
            <a:ext cx="14401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Порт 63000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3239852" y="4545124"/>
            <a:ext cx="27363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Открытие соединения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6012160" y="4689140"/>
            <a:ext cx="129614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Порт 53048</a:t>
            </a:r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Передача информации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05273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Передача команд управления</a:t>
            </a:r>
          </a:p>
          <a:p>
            <a:pPr indent="355600" algn="just"/>
            <a:r>
              <a:rPr lang="ru-RU" dirty="0" smtClean="0"/>
              <a:t>Передача коротких сообщений (в одну строку) в кодировке </a:t>
            </a:r>
            <a:r>
              <a:rPr lang="it-IT" dirty="0" smtClean="0"/>
              <a:t>NVT ASCII</a:t>
            </a:r>
            <a:r>
              <a:rPr lang="ru-RU" dirty="0" smtClean="0"/>
              <a:t>. Каждая строка заканчивается парой символов </a:t>
            </a:r>
            <a:r>
              <a:rPr lang="en-US" dirty="0" smtClean="0"/>
              <a:t>CRLF </a:t>
            </a:r>
            <a:r>
              <a:rPr lang="ru-RU" dirty="0" smtClean="0"/>
              <a:t>(</a:t>
            </a:r>
            <a:r>
              <a:rPr lang="en-US" dirty="0" smtClean="0"/>
              <a:t>#13#10</a:t>
            </a:r>
            <a:r>
              <a:rPr lang="ru-RU" dirty="0" smtClean="0"/>
              <a:t>).</a:t>
            </a:r>
            <a:endParaRPr lang="en-US" dirty="0" smtClean="0"/>
          </a:p>
          <a:p>
            <a:pPr indent="355600" algn="just"/>
            <a:r>
              <a:rPr lang="ru-RU" dirty="0" smtClean="0"/>
              <a:t>Посылается одна команда (или отклик) в один момент времени.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780928"/>
            <a:ext cx="79208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Передача данных</a:t>
            </a:r>
          </a:p>
          <a:p>
            <a:pPr indent="355600" algn="just"/>
            <a:r>
              <a:rPr lang="ru-RU" i="1" dirty="0" smtClean="0"/>
              <a:t>Извлекаемый</a:t>
            </a:r>
            <a:r>
              <a:rPr lang="ru-RU" dirty="0" smtClean="0"/>
              <a:t> файл </a:t>
            </a:r>
            <a:r>
              <a:rPr lang="en-US" dirty="0" smtClean="0"/>
              <a:t>- </a:t>
            </a:r>
            <a:r>
              <a:rPr lang="ru-RU" dirty="0" smtClean="0"/>
              <a:t>передается от сервера к клиенту.</a:t>
            </a:r>
          </a:p>
          <a:p>
            <a:pPr indent="355600" algn="just"/>
            <a:r>
              <a:rPr lang="ru-RU" i="1" dirty="0" smtClean="0"/>
              <a:t>Накапливаемый</a:t>
            </a:r>
            <a:r>
              <a:rPr lang="ru-RU" dirty="0" smtClean="0"/>
              <a:t> файл </a:t>
            </a:r>
            <a:r>
              <a:rPr lang="en-US" dirty="0" smtClean="0"/>
              <a:t>- </a:t>
            </a:r>
            <a:r>
              <a:rPr lang="ru-RU" dirty="0" smtClean="0"/>
              <a:t>передается от клиента к серверу</a:t>
            </a:r>
          </a:p>
          <a:p>
            <a:pPr indent="355600" algn="just">
              <a:spcBef>
                <a:spcPts val="600"/>
              </a:spcBef>
            </a:pPr>
            <a:r>
              <a:rPr lang="ru-RU" dirty="0" smtClean="0"/>
              <a:t>Проблема разнородности: разные узлы могут использовать различные операционные системы, различные наборы символов, различные структуры и форматы файлов.</a:t>
            </a:r>
          </a:p>
          <a:p>
            <a:pPr indent="355600" algn="just">
              <a:spcBef>
                <a:spcPts val="600"/>
              </a:spcBef>
            </a:pPr>
            <a:r>
              <a:rPr lang="ru-RU" dirty="0" smtClean="0"/>
              <a:t>Решается с помощью определения трех атрибутов, передающихся через канал управления: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 smtClean="0"/>
              <a:t>тип данных, 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 smtClean="0"/>
              <a:t>структура данных,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 smtClean="0"/>
              <a:t>режим передачи.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файлов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5570" y="1001631"/>
            <a:ext cx="80693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ru-RU" b="1" dirty="0" smtClean="0"/>
              <a:t>ASCII-файл</a:t>
            </a:r>
            <a:r>
              <a:rPr lang="ru-RU" dirty="0" smtClean="0"/>
              <a:t> (по умолчанию) - для трансляции текстовых файлов  (в NVT ASCII). Передатчик преобразует файл из собственного представления в NVT ASCII, и приемник преобразует символы NVT ASCII в собственное представление.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b="1" dirty="0" smtClean="0"/>
              <a:t>EBCDIC-файл</a:t>
            </a:r>
            <a:r>
              <a:rPr lang="ru-RU" dirty="0" smtClean="0"/>
              <a:t>. Если оба конца соединения используют кодирование EBCDIC, файл может быть передан с использованием EBCDIC-кодирования.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b="1" dirty="0" smtClean="0"/>
              <a:t>Image-файл</a:t>
            </a:r>
            <a:r>
              <a:rPr lang="ru-RU" dirty="0" smtClean="0"/>
              <a:t> (бинарный поток данных). Файл посылается как непрерывный поток бит без всякой интерпретации и кодирования.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5570" y="3320988"/>
            <a:ext cx="80693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Для ASCII или EBCDIC дополнительно определяется возможность печати: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dirty="0" smtClean="0"/>
              <a:t>TELNET. В этом формате файл содержит NVT ASCII </a:t>
            </a:r>
            <a:r>
              <a:rPr lang="ru-RU" i="1" dirty="0" smtClean="0"/>
              <a:t>вертикальные символы </a:t>
            </a:r>
            <a:r>
              <a:rPr lang="ru-RU" dirty="0" smtClean="0"/>
              <a:t>(CR - перевод каретки, LN - перевод строки, NL - новая строка) и могут быть напечатаны после передачи.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dirty="0" smtClean="0"/>
              <a:t>Запрещенный для печати </a:t>
            </a:r>
            <a:r>
              <a:rPr lang="en-US" dirty="0" smtClean="0"/>
              <a:t>(</a:t>
            </a:r>
            <a:r>
              <a:rPr lang="ru-RU" dirty="0" smtClean="0"/>
              <a:t>по умолчанию</a:t>
            </a:r>
            <a:r>
              <a:rPr lang="en-US" dirty="0" smtClean="0"/>
              <a:t>)</a:t>
            </a:r>
            <a:r>
              <a:rPr lang="ru-RU" dirty="0" smtClean="0"/>
              <a:t>. Файл не содержит вертикальных спецификаций для печати и не может быть напечатан без предварительной обработки. Используется для файлов, которые будут накоплены и обработаны позднее.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Структуры данных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908720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ru-RU" b="1" dirty="0" smtClean="0"/>
              <a:t>Файловая структура </a:t>
            </a:r>
            <a:r>
              <a:rPr lang="ru-RU" dirty="0" smtClean="0"/>
              <a:t>(по умолчанию). Файл не имеет структуры, это непрерывный поток данных.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b="1" dirty="0" smtClean="0"/>
              <a:t>Структура записи</a:t>
            </a:r>
            <a:r>
              <a:rPr lang="ru-RU" dirty="0" smtClean="0"/>
              <a:t>. Файл, разделенный внутри записи. Только для текстовых файлов.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b="1" dirty="0" smtClean="0"/>
              <a:t>Страничная структура</a:t>
            </a:r>
            <a:r>
              <a:rPr lang="ru-RU" dirty="0" smtClean="0"/>
              <a:t>. Это файл, разделенный на страницы, каждая страница имеет номер и заголовок страницы. Страницы могут быть накоплены или достигнуты с помощью произвольного или последовательного доступа.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Режимы передачи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1540" y="1021953"/>
            <a:ext cx="828092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ru-RU" b="1" dirty="0" smtClean="0"/>
              <a:t>Поточный режим</a:t>
            </a:r>
            <a:r>
              <a:rPr lang="ru-RU" dirty="0" smtClean="0"/>
              <a:t> (по умолчанию). Данные доставляются от FTP к TCP как непрерывный поток данных. TCP отвечает за разбиение данных на сегменты соответствующего размера.</a:t>
            </a:r>
          </a:p>
          <a:p>
            <a:pPr marL="177800" indent="354013" algn="just"/>
            <a:r>
              <a:rPr lang="ru-RU" dirty="0" smtClean="0"/>
              <a:t>Если данные — просто поток байтов (файловая структура), то не нужно никакого признака окончания файла. Окончание файла – разъединение соединения данных отправителем.</a:t>
            </a:r>
          </a:p>
          <a:p>
            <a:pPr marL="177800" indent="354013" algn="just"/>
            <a:r>
              <a:rPr lang="ru-RU" dirty="0" smtClean="0"/>
              <a:t>Если данные разделены на записи (структура по записи), каждая запись будет иметь однобайтный символ окончания записи (EOR — </a:t>
            </a:r>
            <a:r>
              <a:rPr lang="ru-RU" dirty="0" err="1" smtClean="0"/>
              <a:t>end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record</a:t>
            </a:r>
            <a:r>
              <a:rPr lang="ru-RU" dirty="0" smtClean="0"/>
              <a:t>).</a:t>
            </a:r>
          </a:p>
          <a:p>
            <a:pPr marL="177800" indent="-1778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b="1" dirty="0" smtClean="0"/>
              <a:t>Блочный режим</a:t>
            </a:r>
            <a:r>
              <a:rPr lang="ru-RU" dirty="0" smtClean="0"/>
              <a:t>. Данные доставляются от FTP к TCP в блоках.</a:t>
            </a:r>
          </a:p>
          <a:p>
            <a:pPr marL="177800" indent="354013" algn="just"/>
            <a:r>
              <a:rPr lang="ru-RU" dirty="0" smtClean="0"/>
              <a:t>Каждому блоку предшествует трехбайтный заголовок. Первый байт называется дескриптор блока, следующие два байта определяют размер блока в байтах.</a:t>
            </a:r>
          </a:p>
          <a:p>
            <a:pPr marL="177800" indent="-1778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b="1" dirty="0" smtClean="0"/>
              <a:t>Сжатый режим</a:t>
            </a:r>
            <a:r>
              <a:rPr lang="ru-RU" dirty="0" smtClean="0"/>
              <a:t>. Данные передаются в сжатом виде (метод</a:t>
            </a:r>
            <a:r>
              <a:rPr lang="ru-RU" i="1" dirty="0" smtClean="0"/>
              <a:t> </a:t>
            </a:r>
            <a:r>
              <a:rPr lang="en-US" i="1" dirty="0" smtClean="0"/>
              <a:t>RLE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Аутентификация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2708920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Анонимный FTP</a:t>
            </a:r>
          </a:p>
          <a:p>
            <a:pPr indent="355600" algn="just"/>
            <a:r>
              <a:rPr lang="ru-RU" dirty="0" smtClean="0"/>
              <a:t>Некоторые сайты имеют набор файлов, доступных для общего пользования. Чтобы иметь доступ к этим файлам, пользователю не нужна учетная запись или пароль. Вместо этого пользователь может использовать анонимность (</a:t>
            </a:r>
            <a:r>
              <a:rPr lang="ru-RU" dirty="0" err="1" smtClean="0"/>
              <a:t>anonymous</a:t>
            </a:r>
            <a:r>
              <a:rPr lang="ru-RU" dirty="0" smtClean="0"/>
              <a:t>) как пользовательское bvz-имя и гостевой (</a:t>
            </a:r>
            <a:r>
              <a:rPr lang="ru-RU" dirty="0" err="1" smtClean="0"/>
              <a:t>guest</a:t>
            </a:r>
            <a:r>
              <a:rPr lang="ru-RU" dirty="0" smtClean="0"/>
              <a:t>) пароль. Иногда пользователей просят прислать адрес их электронной почты вместо пароля, никакой проверки фактически не производится.</a:t>
            </a:r>
          </a:p>
          <a:p>
            <a:pPr indent="355600" algn="just"/>
            <a:r>
              <a:rPr lang="ru-RU" dirty="0" smtClean="0"/>
              <a:t>Доступ к системе пользователя очень ограничен. Некоторые сайты разрешают анонимным пользователям только поднабор команд.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05273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Имя пользователя посылается серверу командой USER, а пароль - командой PASS.</a:t>
            </a:r>
            <a:endParaRPr lang="en-US" dirty="0" smtClean="0"/>
          </a:p>
          <a:p>
            <a:pPr indent="355600" algn="just"/>
            <a:r>
              <a:rPr lang="ru-RU" dirty="0" smtClean="0"/>
              <a:t>Если предоставленная клиентом информация принята сервером, то сервер отправит клиенту приглашение и начинается сессия.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Прикладной уровень (продолжение)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1540" y="101673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Таким образом, каждый протокол ориентирован на передачу определенных </a:t>
            </a:r>
            <a:r>
              <a:rPr lang="ru-RU" b="1" dirty="0" smtClean="0"/>
              <a:t>данных</a:t>
            </a:r>
            <a:r>
              <a:rPr lang="ru-RU" dirty="0" smtClean="0"/>
              <a:t> (файлы, текст, видео, аудио, команды и др.).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912764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Помимо самих данных, передается различная </a:t>
            </a:r>
            <a:r>
              <a:rPr lang="ru-RU" b="1" dirty="0" smtClean="0"/>
              <a:t>управляющая</a:t>
            </a:r>
            <a:r>
              <a:rPr lang="ru-RU" dirty="0" smtClean="0"/>
              <a:t> информация:</a:t>
            </a:r>
          </a:p>
          <a:p>
            <a:pPr lvl="1" indent="355600" algn="just">
              <a:buFont typeface="Arial" pitchFamily="34" charset="0"/>
              <a:buChar char="•"/>
            </a:pPr>
            <a:r>
              <a:rPr lang="ru-RU" dirty="0" smtClean="0"/>
              <a:t>какие именно данные запрашиваются или передаются (имя файла, адрес конкретной страницы);</a:t>
            </a:r>
          </a:p>
          <a:p>
            <a:pPr lvl="1" indent="355600" algn="just">
              <a:buFont typeface="Arial" pitchFamily="34" charset="0"/>
              <a:buChar char="•"/>
            </a:pPr>
            <a:r>
              <a:rPr lang="ru-RU" dirty="0" smtClean="0"/>
              <a:t>тип и размер передаваемых данных;</a:t>
            </a:r>
          </a:p>
          <a:p>
            <a:pPr lvl="1" indent="355600" algn="just">
              <a:buFont typeface="Arial" pitchFamily="34" charset="0"/>
              <a:buChar char="•"/>
            </a:pPr>
            <a:r>
              <a:rPr lang="ru-RU" dirty="0" smtClean="0"/>
              <a:t>логин/пароль для аутентификации;</a:t>
            </a:r>
          </a:p>
          <a:p>
            <a:pPr lvl="1" indent="355600" algn="just">
              <a:buFont typeface="Arial" pitchFamily="34" charset="0"/>
              <a:buChar char="•"/>
            </a:pPr>
            <a:r>
              <a:rPr lang="ru-RU" dirty="0" smtClean="0"/>
              <a:t>открытие/завершение соединения;</a:t>
            </a:r>
          </a:p>
          <a:p>
            <a:pPr lvl="1" indent="355600" algn="just">
              <a:buFont typeface="Arial" pitchFamily="34" charset="0"/>
              <a:buChar char="•"/>
            </a:pPr>
            <a:r>
              <a:rPr lang="ru-RU" dirty="0" smtClean="0"/>
              <a:t>сообщения об ошибках</a:t>
            </a:r>
          </a:p>
          <a:p>
            <a:pPr lvl="1" indent="355600" algn="just">
              <a:buFont typeface="Arial" pitchFamily="34" charset="0"/>
              <a:buChar char="•"/>
            </a:pPr>
            <a:r>
              <a:rPr lang="ru-RU" dirty="0" smtClean="0"/>
              <a:t>дата/время передачи</a:t>
            </a:r>
          </a:p>
          <a:p>
            <a:pPr lvl="1" indent="355600" algn="just">
              <a:buFont typeface="Arial" pitchFamily="34" charset="0"/>
              <a:buChar char="•"/>
            </a:pPr>
            <a:r>
              <a:rPr lang="ru-RU" dirty="0" smtClean="0"/>
              <a:t>и др.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1540" y="908720"/>
            <a:ext cx="828092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Посылаются от FTP-процесса управления клиента.</a:t>
            </a:r>
          </a:p>
          <a:p>
            <a:pPr indent="355600" algn="just"/>
            <a:r>
              <a:rPr lang="ru-RU" dirty="0" smtClean="0"/>
              <a:t>Записываются в виде заглавных букв ASCII, могут сопровождаться аргументом. </a:t>
            </a:r>
          </a:p>
          <a:p>
            <a:pPr indent="355600" algn="just">
              <a:spcBef>
                <a:spcPts val="1200"/>
              </a:spcBef>
            </a:pPr>
            <a:r>
              <a:rPr lang="ru-RU" dirty="0" smtClean="0"/>
              <a:t>Можно разделить команды на шесть групп: 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 smtClean="0"/>
              <a:t>команды доступа;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 smtClean="0"/>
              <a:t>команды управления файлами;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 smtClean="0"/>
              <a:t>команды форматирования данных;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 smtClean="0"/>
              <a:t>команды определения порта;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 smtClean="0"/>
              <a:t>команды передачи файла;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 smtClean="0"/>
              <a:t>прочие команды.</a:t>
            </a:r>
            <a:endParaRPr lang="ru-RU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Команды доступа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7564" y="944724"/>
          <a:ext cx="7920882" cy="2186940"/>
        </p:xfrm>
        <a:graphic>
          <a:graphicData uri="http://schemas.openxmlformats.org/drawingml/2006/table">
            <a:tbl>
              <a:tblPr/>
              <a:tblGrid>
                <a:gridCol w="1152129"/>
                <a:gridCol w="2916324"/>
                <a:gridCol w="385242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Команды</a:t>
                      </a:r>
                    </a:p>
                  </a:txBody>
                  <a:tcPr marL="54000" marR="5400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Аргументы</a:t>
                      </a:r>
                    </a:p>
                  </a:txBody>
                  <a:tcPr marL="54000" marR="5400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Описание</a:t>
                      </a:r>
                    </a:p>
                  </a:txBody>
                  <a:tcPr marL="54000" marR="5400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b="1" dirty="0"/>
                        <a:t>USER</a:t>
                      </a:r>
                    </a:p>
                  </a:txBody>
                  <a:tcPr marL="54000" marR="5400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ID </a:t>
                      </a:r>
                      <a:r>
                        <a:rPr lang="ru-RU" dirty="0"/>
                        <a:t>пользователя</a:t>
                      </a:r>
                    </a:p>
                  </a:txBody>
                  <a:tcPr marL="54000" marR="5400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Пользовательская информация</a:t>
                      </a:r>
                    </a:p>
                  </a:txBody>
                  <a:tcPr marL="54000" marR="5400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b="1" dirty="0"/>
                        <a:t>PASS</a:t>
                      </a:r>
                    </a:p>
                  </a:txBody>
                  <a:tcPr marL="54000" marR="5400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Пароль пользователя</a:t>
                      </a:r>
                    </a:p>
                  </a:txBody>
                  <a:tcPr marL="54000" marR="5400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Пароль</a:t>
                      </a:r>
                    </a:p>
                  </a:txBody>
                  <a:tcPr marL="54000" marR="5400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/>
                        <a:t>ACCT</a:t>
                      </a:r>
                    </a:p>
                  </a:txBody>
                  <a:tcPr marL="54000" marR="5400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Загруженная учетная запись</a:t>
                      </a:r>
                    </a:p>
                  </a:txBody>
                  <a:tcPr marL="54000" marR="5400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Учетная информация</a:t>
                      </a:r>
                    </a:p>
                  </a:txBody>
                  <a:tcPr marL="54000" marR="5400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/>
                        <a:t>REIN</a:t>
                      </a:r>
                    </a:p>
                  </a:txBody>
                  <a:tcPr marL="54000" marR="5400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4000" marR="5400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Перезапуск</a:t>
                      </a:r>
                    </a:p>
                  </a:txBody>
                  <a:tcPr marL="54000" marR="5400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b="1" dirty="0"/>
                        <a:t>QUIT</a:t>
                      </a:r>
                    </a:p>
                  </a:txBody>
                  <a:tcPr marL="54000" marR="5400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4000" marR="5400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Выход из системы</a:t>
                      </a:r>
                    </a:p>
                  </a:txBody>
                  <a:tcPr marL="54000" marR="5400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/>
                        <a:t>ABOR</a:t>
                      </a:r>
                    </a:p>
                  </a:txBody>
                  <a:tcPr marL="54000" marR="5400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4000" marR="5400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Прерывание предыдущей команды</a:t>
                      </a:r>
                    </a:p>
                  </a:txBody>
                  <a:tcPr marL="54000" marR="5400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Команды управления файлом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62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31540" y="1016732"/>
          <a:ext cx="8316924" cy="5273091"/>
        </p:xfrm>
        <a:graphic>
          <a:graphicData uri="http://schemas.openxmlformats.org/drawingml/2006/table">
            <a:tbl>
              <a:tblPr/>
              <a:tblGrid>
                <a:gridCol w="1171933"/>
                <a:gridCol w="3076539"/>
                <a:gridCol w="4068452"/>
              </a:tblGrid>
              <a:tr h="150928">
                <a:tc>
                  <a:txBody>
                    <a:bodyPr/>
                    <a:lstStyle/>
                    <a:p>
                      <a:r>
                        <a:rPr lang="ru-RU" sz="1800" dirty="0"/>
                        <a:t>Команды</a:t>
                      </a:r>
                    </a:p>
                  </a:txBody>
                  <a:tcPr marL="54000" marR="54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Аргументы</a:t>
                      </a:r>
                    </a:p>
                  </a:txBody>
                  <a:tcPr marL="54000" marR="54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Описание</a:t>
                      </a:r>
                    </a:p>
                  </a:txBody>
                  <a:tcPr marL="54000" marR="54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83449">
                <a:tc>
                  <a:txBody>
                    <a:bodyPr/>
                    <a:lstStyle/>
                    <a:p>
                      <a:r>
                        <a:rPr lang="it-IT" sz="1800" b="1" dirty="0"/>
                        <a:t>CWD</a:t>
                      </a:r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Имя директории</a:t>
                      </a:r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Изменение </a:t>
                      </a:r>
                      <a:r>
                        <a:rPr lang="ru-RU" sz="1800" dirty="0" smtClean="0"/>
                        <a:t>директории</a:t>
                      </a:r>
                      <a:endParaRPr lang="ru-RU" sz="1800" dirty="0"/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415971">
                <a:tc>
                  <a:txBody>
                    <a:bodyPr/>
                    <a:lstStyle/>
                    <a:p>
                      <a:r>
                        <a:rPr lang="it-IT" sz="1800" b="0" dirty="0"/>
                        <a:t>CDUP</a:t>
                      </a:r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Изменение </a:t>
                      </a:r>
                      <a:r>
                        <a:rPr lang="ru-RU" sz="1800" dirty="0" smtClean="0"/>
                        <a:t>директории на вышестоящую</a:t>
                      </a:r>
                      <a:endParaRPr lang="ru-RU" sz="1800" dirty="0"/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50928">
                <a:tc>
                  <a:txBody>
                    <a:bodyPr/>
                    <a:lstStyle/>
                    <a:p>
                      <a:r>
                        <a:rPr lang="it-IT" sz="1800" b="1" dirty="0"/>
                        <a:t>DELE</a:t>
                      </a:r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Имя файла</a:t>
                      </a:r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Удаление файла</a:t>
                      </a:r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415971">
                <a:tc>
                  <a:txBody>
                    <a:bodyPr/>
                    <a:lstStyle/>
                    <a:p>
                      <a:r>
                        <a:rPr lang="it-IT" sz="1800" b="1" dirty="0"/>
                        <a:t>LIST</a:t>
                      </a:r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Имя директории</a:t>
                      </a:r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Список поддиректорий и файлов</a:t>
                      </a:r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548493">
                <a:tc>
                  <a:txBody>
                    <a:bodyPr/>
                    <a:lstStyle/>
                    <a:p>
                      <a:r>
                        <a:rPr lang="it-IT" sz="1800" dirty="0"/>
                        <a:t>NLIST</a:t>
                      </a:r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Имя директории</a:t>
                      </a:r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Список имен поддиректорий или файлов, не имеющих атрибутов</a:t>
                      </a:r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83449">
                <a:tc>
                  <a:txBody>
                    <a:bodyPr/>
                    <a:lstStyle/>
                    <a:p>
                      <a:r>
                        <a:rPr lang="it-IT" sz="1800" b="1" dirty="0"/>
                        <a:t>MKD</a:t>
                      </a:r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Имя директории</a:t>
                      </a:r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Создать новую директорию</a:t>
                      </a:r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83449">
                <a:tc>
                  <a:txBody>
                    <a:bodyPr/>
                    <a:lstStyle/>
                    <a:p>
                      <a:r>
                        <a:rPr lang="it-IT" dirty="0" smtClean="0"/>
                        <a:t>MDTM</a:t>
                      </a:r>
                      <a:endParaRPr lang="it-IT" sz="1800" b="1" dirty="0"/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Возвращает время модификации файла</a:t>
                      </a:r>
                      <a:endParaRPr lang="ru-RU" sz="1800" dirty="0"/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69813">
                <a:tc>
                  <a:txBody>
                    <a:bodyPr/>
                    <a:lstStyle/>
                    <a:p>
                      <a:r>
                        <a:rPr lang="it-IT" sz="1800" dirty="0"/>
                        <a:t>PWD</a:t>
                      </a:r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Узнать имя </a:t>
                      </a:r>
                      <a:r>
                        <a:rPr lang="ru-RU" sz="1800" dirty="0"/>
                        <a:t>текущей </a:t>
                      </a:r>
                      <a:r>
                        <a:rPr lang="ru-RU" sz="1800" dirty="0" smtClean="0"/>
                        <a:t>директории</a:t>
                      </a:r>
                      <a:endParaRPr lang="ru-RU" sz="1800" dirty="0"/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83449">
                <a:tc>
                  <a:txBody>
                    <a:bodyPr/>
                    <a:lstStyle/>
                    <a:p>
                      <a:r>
                        <a:rPr lang="it-IT" sz="1800"/>
                        <a:t>RMD</a:t>
                      </a:r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Имя директории</a:t>
                      </a:r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Удалить директорию</a:t>
                      </a:r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454977">
                <a:tc>
                  <a:txBody>
                    <a:bodyPr/>
                    <a:lstStyle/>
                    <a:p>
                      <a:r>
                        <a:rPr lang="it-IT" sz="1800" b="0" dirty="0"/>
                        <a:t>RNER</a:t>
                      </a:r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Имя файла (старое имя)</a:t>
                      </a:r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Файл, </a:t>
                      </a:r>
                      <a:r>
                        <a:rPr lang="ru-RU" sz="1800" dirty="0"/>
                        <a:t>который </a:t>
                      </a:r>
                      <a:r>
                        <a:rPr lang="ru-RU" sz="1800" dirty="0" smtClean="0"/>
                        <a:t>должен быть переименован</a:t>
                      </a:r>
                      <a:endParaRPr lang="ru-RU" sz="1800" dirty="0"/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83449">
                <a:tc>
                  <a:txBody>
                    <a:bodyPr/>
                    <a:lstStyle/>
                    <a:p>
                      <a:r>
                        <a:rPr lang="it-IT" sz="1800" b="0" dirty="0"/>
                        <a:t>RNTO</a:t>
                      </a:r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Имя файла (новое имя файла)</a:t>
                      </a:r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Переименование файла</a:t>
                      </a:r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83449">
                <a:tc>
                  <a:txBody>
                    <a:bodyPr/>
                    <a:lstStyle/>
                    <a:p>
                      <a:r>
                        <a:rPr lang="it-IT" dirty="0" smtClean="0"/>
                        <a:t>SIZE</a:t>
                      </a:r>
                      <a:endParaRPr lang="it-IT" sz="1800" dirty="0"/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Имя файла </a:t>
                      </a:r>
                      <a:endParaRPr lang="ru-RU" sz="1800" dirty="0"/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Возвращает размер файла</a:t>
                      </a:r>
                      <a:endParaRPr lang="ru-RU" sz="1800" dirty="0"/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83449">
                <a:tc>
                  <a:txBody>
                    <a:bodyPr/>
                    <a:lstStyle/>
                    <a:p>
                      <a:r>
                        <a:rPr lang="it-IT" sz="1800" dirty="0"/>
                        <a:t>SMNT</a:t>
                      </a:r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Имя директории</a:t>
                      </a:r>
                      <a:endParaRPr lang="ru-RU" sz="1800" dirty="0"/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Выбор корневой директории</a:t>
                      </a:r>
                      <a:endParaRPr lang="ru-RU" sz="1800" dirty="0"/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16691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Команды форматирования данных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63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31540" y="1052736"/>
          <a:ext cx="8280921" cy="1798320"/>
        </p:xfrm>
        <a:graphic>
          <a:graphicData uri="http://schemas.openxmlformats.org/drawingml/2006/table">
            <a:tbl>
              <a:tblPr/>
              <a:tblGrid>
                <a:gridCol w="1080119"/>
                <a:gridCol w="3132348"/>
                <a:gridCol w="4068454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Команды</a:t>
                      </a:r>
                    </a:p>
                  </a:txBody>
                  <a:tcPr marL="54000" marR="5400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Аргументы</a:t>
                      </a:r>
                    </a:p>
                  </a:txBody>
                  <a:tcPr marL="54000" marR="5400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Описание</a:t>
                      </a:r>
                    </a:p>
                  </a:txBody>
                  <a:tcPr marL="54000" marR="5400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dirty="0"/>
                        <a:t>TYPE</a:t>
                      </a:r>
                    </a:p>
                  </a:txBody>
                  <a:tcPr marL="54000" marR="5400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 (ASCII), E (EBCDIC), I (IMAGE), N (Nonprint), T(Telnet)</a:t>
                      </a:r>
                    </a:p>
                  </a:txBody>
                  <a:tcPr marL="54000" marR="5400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Определяет тип файла, если необходим формат для печати</a:t>
                      </a:r>
                    </a:p>
                  </a:txBody>
                  <a:tcPr marL="54000" marR="5400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/>
                        <a:t>STRU</a:t>
                      </a:r>
                    </a:p>
                  </a:txBody>
                  <a:tcPr marL="54000" marR="5400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F (File), R (Record), P (Page)</a:t>
                      </a:r>
                    </a:p>
                  </a:txBody>
                  <a:tcPr marL="54000" marR="5400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Определяет организацию данных</a:t>
                      </a:r>
                    </a:p>
                  </a:txBody>
                  <a:tcPr marL="54000" marR="5400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dirty="0"/>
                        <a:t>MODE</a:t>
                      </a:r>
                    </a:p>
                  </a:txBody>
                  <a:tcPr marL="54000" marR="5400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 (Stream), B (Block), C (Compressed)</a:t>
                      </a:r>
                    </a:p>
                  </a:txBody>
                  <a:tcPr marL="54000" marR="5400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Определяет режим передачи</a:t>
                      </a:r>
                    </a:p>
                  </a:txBody>
                  <a:tcPr marL="54000" marR="5400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16793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5516" y="3607864"/>
            <a:ext cx="864096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Команды </a:t>
            </a:r>
            <a:r>
              <a:rPr lang="ru-RU" sz="3200" b="1" dirty="0" smtClean="0"/>
              <a:t>определения порта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31540" y="4327944"/>
          <a:ext cx="8244916" cy="937260"/>
        </p:xfrm>
        <a:graphic>
          <a:graphicData uri="http://schemas.openxmlformats.org/drawingml/2006/table">
            <a:tbl>
              <a:tblPr/>
              <a:tblGrid>
                <a:gridCol w="1260140"/>
                <a:gridCol w="3120361"/>
                <a:gridCol w="3864415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Команды</a:t>
                      </a:r>
                    </a:p>
                  </a:txBody>
                  <a:tcPr marL="54000" marR="5400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Аргументы</a:t>
                      </a:r>
                    </a:p>
                  </a:txBody>
                  <a:tcPr marL="54000" marR="5400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Описание</a:t>
                      </a:r>
                    </a:p>
                  </a:txBody>
                  <a:tcPr marL="54000" marR="5400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b="1" dirty="0"/>
                        <a:t>PORT</a:t>
                      </a:r>
                    </a:p>
                  </a:txBody>
                  <a:tcPr marL="54000" marR="5400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6-цифровой идентификатор</a:t>
                      </a:r>
                    </a:p>
                  </a:txBody>
                  <a:tcPr marL="54000" marR="5400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Клиент выбирает порт</a:t>
                      </a:r>
                    </a:p>
                  </a:txBody>
                  <a:tcPr marL="54000" marR="5400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b="1" dirty="0"/>
                        <a:t>PASV</a:t>
                      </a:r>
                    </a:p>
                  </a:txBody>
                  <a:tcPr marL="54000" marR="5400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4000" marR="5400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Сервер выбирает порт</a:t>
                      </a:r>
                    </a:p>
                  </a:txBody>
                  <a:tcPr marL="54000" marR="5400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Команды передачи файла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64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872716"/>
          <a:ext cx="8244915" cy="3270154"/>
        </p:xfrm>
        <a:graphic>
          <a:graphicData uri="http://schemas.openxmlformats.org/drawingml/2006/table">
            <a:tbl>
              <a:tblPr/>
              <a:tblGrid>
                <a:gridCol w="1224136"/>
                <a:gridCol w="1764196"/>
                <a:gridCol w="5256583"/>
              </a:tblGrid>
              <a:tr h="128172">
                <a:tc>
                  <a:txBody>
                    <a:bodyPr/>
                    <a:lstStyle/>
                    <a:p>
                      <a:r>
                        <a:rPr lang="ru-RU" sz="1800" dirty="0"/>
                        <a:t>Команды</a:t>
                      </a:r>
                    </a:p>
                  </a:txBody>
                  <a:tcPr marL="54000" marR="54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Аргументы</a:t>
                      </a:r>
                    </a:p>
                  </a:txBody>
                  <a:tcPr marL="54000" marR="54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Описание</a:t>
                      </a:r>
                    </a:p>
                  </a:txBody>
                  <a:tcPr marL="54000" marR="54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65797">
                <a:tc>
                  <a:txBody>
                    <a:bodyPr/>
                    <a:lstStyle/>
                    <a:p>
                      <a:r>
                        <a:rPr lang="it-IT" sz="1800" b="1"/>
                        <a:t>RETR</a:t>
                      </a:r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Имя файла (ов)</a:t>
                      </a:r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Извлечение </a:t>
                      </a:r>
                      <a:r>
                        <a:rPr lang="ru-RU" sz="1800" dirty="0" smtClean="0"/>
                        <a:t>файла от </a:t>
                      </a:r>
                      <a:r>
                        <a:rPr lang="ru-RU" sz="1800" dirty="0"/>
                        <a:t>сервера к клиенту</a:t>
                      </a:r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465797">
                <a:tc>
                  <a:txBody>
                    <a:bodyPr/>
                    <a:lstStyle/>
                    <a:p>
                      <a:r>
                        <a:rPr lang="it-IT" sz="1800" b="1" dirty="0"/>
                        <a:t>STOR</a:t>
                      </a:r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Имя файла (ов)</a:t>
                      </a:r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Накопление </a:t>
                      </a:r>
                      <a:r>
                        <a:rPr lang="ru-RU" sz="1800" dirty="0" smtClean="0"/>
                        <a:t>файла от </a:t>
                      </a:r>
                      <a:r>
                        <a:rPr lang="ru-RU" sz="1800" dirty="0"/>
                        <a:t>клиента к серверу</a:t>
                      </a:r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803422">
                <a:tc>
                  <a:txBody>
                    <a:bodyPr/>
                    <a:lstStyle/>
                    <a:p>
                      <a:r>
                        <a:rPr lang="it-IT" sz="1800"/>
                        <a:t>APPE</a:t>
                      </a:r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Имя файла (ов)</a:t>
                      </a:r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Совпадает с STOR за исключением того, что если файл существует, то данные могут быть прикреплены к нему</a:t>
                      </a:r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455410">
                <a:tc>
                  <a:txBody>
                    <a:bodyPr/>
                    <a:lstStyle/>
                    <a:p>
                      <a:r>
                        <a:rPr lang="it-IT" sz="1800"/>
                        <a:t>STOU</a:t>
                      </a:r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Имя файла (ов)</a:t>
                      </a:r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То же самое, что </a:t>
                      </a:r>
                      <a:r>
                        <a:rPr lang="ru-RU" sz="1800" dirty="0" smtClean="0"/>
                        <a:t>STOR, но имя </a:t>
                      </a:r>
                      <a:r>
                        <a:rPr lang="ru-RU" sz="1800" dirty="0"/>
                        <a:t>файла будет уникальным в этой директории; </a:t>
                      </a:r>
                      <a:r>
                        <a:rPr lang="ru-RU" sz="1800" dirty="0" smtClean="0"/>
                        <a:t>существующий </a:t>
                      </a:r>
                      <a:r>
                        <a:rPr lang="ru-RU" sz="1800" dirty="0"/>
                        <a:t>файл не должен быть переписан</a:t>
                      </a:r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40714">
                <a:tc>
                  <a:txBody>
                    <a:bodyPr/>
                    <a:lstStyle/>
                    <a:p>
                      <a:r>
                        <a:rPr lang="it-IT" sz="1800" dirty="0"/>
                        <a:t>STAT</a:t>
                      </a:r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Имя файла (ов)</a:t>
                      </a:r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Возврат состояния файла</a:t>
                      </a:r>
                    </a:p>
                  </a:txBody>
                  <a:tcPr marL="54000" marR="54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16896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5516" y="4185084"/>
            <a:ext cx="864096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Прочие команды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31540" y="4833156"/>
          <a:ext cx="8280918" cy="1524000"/>
        </p:xfrm>
        <a:graphic>
          <a:graphicData uri="http://schemas.openxmlformats.org/drawingml/2006/table">
            <a:tbl>
              <a:tblPr/>
              <a:tblGrid>
                <a:gridCol w="1260140"/>
                <a:gridCol w="1260140"/>
                <a:gridCol w="5760638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Команды</a:t>
                      </a:r>
                    </a:p>
                  </a:txBody>
                  <a:tcPr marL="54000" marR="5400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Аргументы</a:t>
                      </a:r>
                    </a:p>
                  </a:txBody>
                  <a:tcPr marL="54000" marR="5400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Описание</a:t>
                      </a:r>
                    </a:p>
                  </a:txBody>
                  <a:tcPr marL="54000" marR="5400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/>
                        <a:t>HELP</a:t>
                      </a:r>
                    </a:p>
                  </a:txBody>
                  <a:tcPr marL="54000" marR="5400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4000" marR="5400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Выводит список команд принимаемых сервером</a:t>
                      </a:r>
                      <a:endParaRPr lang="ru-RU" dirty="0"/>
                    </a:p>
                  </a:txBody>
                  <a:tcPr marL="54000" marR="5400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/>
                        <a:t>NOOP</a:t>
                      </a:r>
                    </a:p>
                  </a:txBody>
                  <a:tcPr marL="54000" marR="5400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4000" marR="5400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Пустая операция. Проверка</a:t>
                      </a:r>
                      <a:r>
                        <a:rPr lang="ru-RU" dirty="0"/>
                        <a:t>, является ли сервер действующим</a:t>
                      </a:r>
                    </a:p>
                  </a:txBody>
                  <a:tcPr marL="54000" marR="5400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dirty="0"/>
                        <a:t>SYST</a:t>
                      </a:r>
                    </a:p>
                  </a:txBody>
                  <a:tcPr marL="54000" marR="5400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4000" marR="5400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Запрос </a:t>
                      </a:r>
                      <a:r>
                        <a:rPr lang="ru-RU" dirty="0" smtClean="0"/>
                        <a:t>об операционной системе сервера</a:t>
                      </a:r>
                      <a:endParaRPr lang="ru-RU" dirty="0"/>
                    </a:p>
                  </a:txBody>
                  <a:tcPr marL="54000" marR="5400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Отклики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728700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Состоит из трех цифр (</a:t>
            </a:r>
            <a:r>
              <a:rPr lang="en-US" dirty="0" smtClean="0"/>
              <a:t>xyz) </a:t>
            </a:r>
            <a:r>
              <a:rPr lang="ru-RU" dirty="0" smtClean="0"/>
              <a:t>и поясняющего текста.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088740"/>
            <a:ext cx="87129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Первая цифра </a:t>
            </a:r>
            <a:r>
              <a:rPr lang="ru-RU" dirty="0" smtClean="0"/>
              <a:t>определяет состояние команды:</a:t>
            </a:r>
          </a:p>
          <a:p>
            <a:pPr marL="177800" algn="just"/>
            <a:r>
              <a:rPr lang="ru-RU" b="1" dirty="0" smtClean="0"/>
              <a:t>1yz</a:t>
            </a:r>
            <a:r>
              <a:rPr lang="ru-RU" dirty="0" smtClean="0"/>
              <a:t> (положительный предварительный ответ). Сервер будет посылать другие отклики перед принятием другой команды.</a:t>
            </a:r>
          </a:p>
          <a:p>
            <a:pPr marL="177800" algn="just"/>
            <a:r>
              <a:rPr lang="ru-RU" b="1" dirty="0" smtClean="0"/>
              <a:t>2yz </a:t>
            </a:r>
            <a:r>
              <a:rPr lang="ru-RU" dirty="0" smtClean="0"/>
              <a:t>(положительный отклик завершения). Сервер будет принимать другую команду.</a:t>
            </a:r>
          </a:p>
          <a:p>
            <a:pPr marL="177800" algn="just"/>
            <a:r>
              <a:rPr lang="ru-RU" b="1" dirty="0" smtClean="0"/>
              <a:t>3yz</a:t>
            </a:r>
            <a:r>
              <a:rPr lang="ru-RU" dirty="0" smtClean="0"/>
              <a:t> (положительный промежуточный отклик). Команда принята, но нужна дальнейшая информация.</a:t>
            </a:r>
          </a:p>
          <a:p>
            <a:pPr marL="177800" algn="just"/>
            <a:r>
              <a:rPr lang="ru-RU" b="1" dirty="0" smtClean="0"/>
              <a:t>4yz </a:t>
            </a:r>
            <a:r>
              <a:rPr lang="ru-RU" dirty="0" smtClean="0"/>
              <a:t>(отклик отрицательного переходного завершения). Действие не произошло, но ошибка временная. Та же самая команда будет послана позднее.</a:t>
            </a:r>
          </a:p>
          <a:p>
            <a:pPr marL="177800" algn="just"/>
            <a:r>
              <a:rPr lang="ru-RU" b="1" dirty="0" smtClean="0"/>
              <a:t>5yz</a:t>
            </a:r>
            <a:r>
              <a:rPr lang="ru-RU" dirty="0" smtClean="0"/>
              <a:t> (отклик отрицательного постоянного завершения). Команда не принята и должна быть повторена позже.</a:t>
            </a:r>
          </a:p>
          <a:p>
            <a:r>
              <a:rPr lang="ru-RU" b="1" dirty="0" smtClean="0"/>
              <a:t>Вторая цифра </a:t>
            </a:r>
            <a:r>
              <a:rPr lang="ru-RU" dirty="0" smtClean="0"/>
              <a:t>определяет тип ошибки:</a:t>
            </a:r>
          </a:p>
          <a:p>
            <a:pPr marL="177800"/>
            <a:r>
              <a:rPr lang="ru-RU" b="1" dirty="0" smtClean="0"/>
              <a:t>x0z</a:t>
            </a:r>
            <a:r>
              <a:rPr lang="ru-RU" dirty="0" smtClean="0"/>
              <a:t> – Синтаксическая.</a:t>
            </a:r>
          </a:p>
          <a:p>
            <a:pPr marL="177800"/>
            <a:r>
              <a:rPr lang="ru-RU" b="1" dirty="0" smtClean="0"/>
              <a:t>x1z</a:t>
            </a:r>
            <a:r>
              <a:rPr lang="ru-RU" dirty="0" smtClean="0"/>
              <a:t> – Информация.</a:t>
            </a:r>
          </a:p>
          <a:p>
            <a:pPr marL="177800"/>
            <a:r>
              <a:rPr lang="ru-RU" b="1" dirty="0" smtClean="0"/>
              <a:t>x2z </a:t>
            </a:r>
            <a:r>
              <a:rPr lang="ru-RU" dirty="0" smtClean="0"/>
              <a:t>– Соединения.</a:t>
            </a:r>
          </a:p>
          <a:p>
            <a:pPr marL="177800"/>
            <a:r>
              <a:rPr lang="ru-RU" b="1" dirty="0" smtClean="0"/>
              <a:t>x3z </a:t>
            </a:r>
            <a:r>
              <a:rPr lang="ru-RU" dirty="0" smtClean="0"/>
              <a:t>– Соответствует сообщениям об аутентификации пользователя и его правах.</a:t>
            </a:r>
          </a:p>
          <a:p>
            <a:pPr marL="177800"/>
            <a:r>
              <a:rPr lang="ru-RU" b="1" dirty="0" smtClean="0"/>
              <a:t>x4z </a:t>
            </a:r>
            <a:r>
              <a:rPr lang="ru-RU" dirty="0" smtClean="0"/>
              <a:t>– Не определено.</a:t>
            </a:r>
          </a:p>
          <a:p>
            <a:pPr marL="177800"/>
            <a:r>
              <a:rPr lang="ru-RU" b="1" dirty="0" smtClean="0"/>
              <a:t>x5z</a:t>
            </a:r>
            <a:r>
              <a:rPr lang="ru-RU" dirty="0" smtClean="0"/>
              <a:t> – Файловая система. </a:t>
            </a:r>
          </a:p>
          <a:p>
            <a:pPr algn="just"/>
            <a:r>
              <a:rPr lang="ru-RU" b="1" dirty="0" smtClean="0"/>
              <a:t>Третья цифра</a:t>
            </a:r>
          </a:p>
          <a:p>
            <a:pPr marL="177800" algn="just"/>
            <a:r>
              <a:rPr lang="ru-RU" dirty="0" smtClean="0"/>
              <a:t>Третья цифра обеспечивает дополнительную информацию.</a:t>
            </a:r>
            <a:endParaRPr lang="ru-RU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отклики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66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31540" y="944724"/>
          <a:ext cx="8280920" cy="4938528"/>
        </p:xfrm>
        <a:graphic>
          <a:graphicData uri="http://schemas.openxmlformats.org/drawingml/2006/table">
            <a:tbl>
              <a:tblPr/>
              <a:tblGrid>
                <a:gridCol w="517558"/>
                <a:gridCol w="7763362"/>
              </a:tblGrid>
              <a:tr h="6056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Положительный предварительный ответ</a:t>
                      </a:r>
                    </a:p>
                  </a:txBody>
                  <a:tcPr marL="3693" marR="3693" marT="3693" marB="36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933">
                <a:tc>
                  <a:txBody>
                    <a:bodyPr/>
                    <a:lstStyle/>
                    <a:p>
                      <a:r>
                        <a:rPr lang="ru-RU" sz="1800" dirty="0"/>
                        <a:t>125</a:t>
                      </a:r>
                    </a:p>
                  </a:txBody>
                  <a:tcPr marL="3693" marR="3693" marT="3693" marB="3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Соединение данных открыто: передача данных вскоре начнется</a:t>
                      </a:r>
                    </a:p>
                  </a:txBody>
                  <a:tcPr marL="3693" marR="3693" marT="3693" marB="3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66933">
                <a:tc>
                  <a:txBody>
                    <a:bodyPr/>
                    <a:lstStyle/>
                    <a:p>
                      <a:r>
                        <a:rPr lang="ru-RU" sz="1800" b="1" dirty="0"/>
                        <a:t>150</a:t>
                      </a:r>
                    </a:p>
                  </a:txBody>
                  <a:tcPr marL="3693" marR="3693" marT="3693" marB="3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Состояние файла хорошее (OK). Соединение будет вскоре открыто</a:t>
                      </a:r>
                    </a:p>
                  </a:txBody>
                  <a:tcPr marL="3693" marR="3693" marT="3693" marB="3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6056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Положительный отклик завершения</a:t>
                      </a:r>
                    </a:p>
                  </a:txBody>
                  <a:tcPr marL="3693" marR="3693" marT="3693" marB="36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316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36000" marR="360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Команда корректна</a:t>
                      </a:r>
                    </a:p>
                  </a:txBody>
                  <a:tcPr marL="36000" marR="360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13751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</a:p>
                  </a:txBody>
                  <a:tcPr marL="36000" marR="360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Команда не поддерживается</a:t>
                      </a:r>
                    </a:p>
                  </a:txBody>
                  <a:tcPr marL="36000" marR="360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220</a:t>
                      </a:r>
                    </a:p>
                  </a:txBody>
                  <a:tcPr marL="36000" marR="360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Служба готова для нового пользователя.</a:t>
                      </a:r>
                    </a:p>
                  </a:txBody>
                  <a:tcPr marL="36000" marR="360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13751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221</a:t>
                      </a:r>
                    </a:p>
                  </a:txBody>
                  <a:tcPr marL="36000" marR="360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Благополучное завершение по команде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quit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66933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226</a:t>
                      </a:r>
                    </a:p>
                  </a:txBody>
                  <a:tcPr marL="36000" marR="360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Закрытие канала, обмен завершен успешно</a:t>
                      </a:r>
                    </a:p>
                  </a:txBody>
                  <a:tcPr marL="36000" marR="360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13751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227</a:t>
                      </a:r>
                    </a:p>
                  </a:txBody>
                  <a:tcPr marL="36000" marR="360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Переход в пассивный режим (h1,h2,h3,h4,p1,p2).</a:t>
                      </a:r>
                    </a:p>
                  </a:txBody>
                  <a:tcPr marL="36000" marR="360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13751">
                <a:tc>
                  <a:txBody>
                    <a:bodyPr/>
                    <a:lstStyle/>
                    <a:p>
                      <a:r>
                        <a:rPr lang="ru-RU" b="1" dirty="0"/>
                        <a:t>230</a:t>
                      </a: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Пользователь идентифицирован, продолжайте</a:t>
                      </a: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13751">
                <a:tc>
                  <a:txBody>
                    <a:bodyPr/>
                    <a:lstStyle/>
                    <a:p>
                      <a:r>
                        <a:rPr lang="ru-RU" dirty="0"/>
                        <a:t>250</a:t>
                      </a: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Запрос прошёл успешно</a:t>
                      </a: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13751">
                <a:tc>
                  <a:txBody>
                    <a:bodyPr/>
                    <a:lstStyle/>
                    <a:p>
                      <a:r>
                        <a:rPr lang="ru-RU"/>
                        <a:t>257</a:t>
                      </a: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Указанная</a:t>
                      </a:r>
                      <a:r>
                        <a:rPr lang="ru-RU" baseline="0" dirty="0" smtClean="0"/>
                        <a:t> директория </a:t>
                      </a:r>
                      <a:r>
                        <a:rPr lang="ru-RU" dirty="0" smtClean="0"/>
                        <a:t>создана</a:t>
                      </a:r>
                      <a:endParaRPr lang="ru-RU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6056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Положительный промежуточный отклик</a:t>
                      </a:r>
                    </a:p>
                  </a:txBody>
                  <a:tcPr marL="3693" marR="3693" marT="3693" marB="36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751">
                <a:tc>
                  <a:txBody>
                    <a:bodyPr/>
                    <a:lstStyle/>
                    <a:p>
                      <a:r>
                        <a:rPr lang="ru-RU" sz="1800" dirty="0"/>
                        <a:t>331</a:t>
                      </a:r>
                    </a:p>
                  </a:txBody>
                  <a:tcPr marL="3693" marR="3693" marT="3693" marB="3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Имя пользователя корректно (OK). Необходим пароль</a:t>
                      </a:r>
                    </a:p>
                  </a:txBody>
                  <a:tcPr marL="3693" marR="3693" marT="3693" marB="3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13751">
                <a:tc>
                  <a:txBody>
                    <a:bodyPr/>
                    <a:lstStyle/>
                    <a:p>
                      <a:r>
                        <a:rPr lang="ru-RU" sz="1800"/>
                        <a:t>332</a:t>
                      </a:r>
                    </a:p>
                  </a:txBody>
                  <a:tcPr marL="3693" marR="3693" marT="3693" marB="3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Для входа в систему необходима аутентификация</a:t>
                      </a:r>
                      <a:endParaRPr lang="ru-RU" sz="1800" dirty="0"/>
                    </a:p>
                  </a:txBody>
                  <a:tcPr marL="3693" marR="3693" marT="3693" marB="3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66933">
                <a:tc>
                  <a:txBody>
                    <a:bodyPr/>
                    <a:lstStyle/>
                    <a:p>
                      <a:r>
                        <a:rPr lang="ru-RU" sz="1800"/>
                        <a:t>350</a:t>
                      </a:r>
                    </a:p>
                  </a:txBody>
                  <a:tcPr marL="3693" marR="3693" marT="3693" marB="3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Действие файла рассматривается: необходимо больше информации</a:t>
                      </a:r>
                    </a:p>
                  </a:txBody>
                  <a:tcPr marL="3693" marR="3693" marT="3693" marB="3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отклики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67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31540" y="872716"/>
          <a:ext cx="8280920" cy="5063322"/>
        </p:xfrm>
        <a:graphic>
          <a:graphicData uri="http://schemas.openxmlformats.org/drawingml/2006/table">
            <a:tbl>
              <a:tblPr/>
              <a:tblGrid>
                <a:gridCol w="517558"/>
                <a:gridCol w="7763362"/>
              </a:tblGrid>
              <a:tr h="6056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Отклик отрицательного переходного завершения</a:t>
                      </a:r>
                    </a:p>
                  </a:txBody>
                  <a:tcPr marL="3693" marR="3693" marT="3693" marB="36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75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Данный удалённый сервер не найден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13751">
                <a:tc>
                  <a:txBody>
                    <a:bodyPr/>
                    <a:lstStyle/>
                    <a:p>
                      <a:r>
                        <a:rPr lang="ru-RU" sz="1800" dirty="0"/>
                        <a:t>425</a:t>
                      </a:r>
                    </a:p>
                  </a:txBody>
                  <a:tcPr marL="3693" marR="3693" marT="3693" marB="3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Нельзя открыть соединение для передачи данных</a:t>
                      </a:r>
                    </a:p>
                  </a:txBody>
                  <a:tcPr marL="3693" marR="3693" marT="3693" marB="3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13751">
                <a:tc>
                  <a:txBody>
                    <a:bodyPr/>
                    <a:lstStyle/>
                    <a:p>
                      <a:r>
                        <a:rPr lang="ru-RU" sz="1800"/>
                        <a:t>426</a:t>
                      </a:r>
                    </a:p>
                  </a:txBody>
                  <a:tcPr marL="3693" marR="3693" marT="3693" marB="3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Соединение разъединено: передача прервана</a:t>
                      </a:r>
                    </a:p>
                  </a:txBody>
                  <a:tcPr marL="3693" marR="3693" marT="3693" marB="3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66933">
                <a:tc>
                  <a:txBody>
                    <a:bodyPr/>
                    <a:lstStyle/>
                    <a:p>
                      <a:r>
                        <a:rPr lang="ru-RU" sz="1800" dirty="0"/>
                        <a:t>450</a:t>
                      </a:r>
                    </a:p>
                  </a:txBody>
                  <a:tcPr marL="3693" marR="3693" marT="3693" marB="3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Действие с файлом не производится, файл недоступен</a:t>
                      </a:r>
                    </a:p>
                  </a:txBody>
                  <a:tcPr marL="3693" marR="3693" marT="3693" marB="3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13751">
                <a:tc>
                  <a:txBody>
                    <a:bodyPr/>
                    <a:lstStyle/>
                    <a:p>
                      <a:r>
                        <a:rPr lang="ru-RU" sz="1800"/>
                        <a:t>451</a:t>
                      </a:r>
                    </a:p>
                  </a:txBody>
                  <a:tcPr marL="3693" marR="3693" marT="3693" marB="3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Локальная ошибка, операция прервана</a:t>
                      </a:r>
                      <a:endParaRPr lang="ru-RU" sz="1800" dirty="0"/>
                    </a:p>
                  </a:txBody>
                  <a:tcPr marL="3693" marR="3693" marT="3693" marB="3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13751">
                <a:tc>
                  <a:txBody>
                    <a:bodyPr/>
                    <a:lstStyle/>
                    <a:p>
                      <a:r>
                        <a:rPr lang="ru-RU" sz="1800"/>
                        <a:t>452</a:t>
                      </a:r>
                    </a:p>
                  </a:txBody>
                  <a:tcPr marL="3693" marR="3693" marT="3693" marB="3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Ошибка при записи файла (недостаточно места)</a:t>
                      </a:r>
                      <a:endParaRPr lang="ru-RU" sz="1800" dirty="0"/>
                    </a:p>
                  </a:txBody>
                  <a:tcPr marL="3693" marR="3693" marT="3693" marB="3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6056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Отклик отрицательного постоянного завершения</a:t>
                      </a:r>
                    </a:p>
                  </a:txBody>
                  <a:tcPr marL="3693" marR="3693" marT="3693" marB="36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751">
                <a:tc>
                  <a:txBody>
                    <a:bodyPr/>
                    <a:lstStyle/>
                    <a:p>
                      <a:r>
                        <a:rPr lang="ru-RU" sz="1800"/>
                        <a:t>500</a:t>
                      </a:r>
                    </a:p>
                  </a:txBody>
                  <a:tcPr marL="3693" marR="3693" marT="3693" marB="3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Синтаксическая ошибка; неизвестная команда</a:t>
                      </a:r>
                    </a:p>
                  </a:txBody>
                  <a:tcPr marL="3693" marR="3693" marT="3693" marB="3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13751">
                <a:tc>
                  <a:txBody>
                    <a:bodyPr/>
                    <a:lstStyle/>
                    <a:p>
                      <a:r>
                        <a:rPr lang="ru-RU" sz="1800"/>
                        <a:t>501</a:t>
                      </a:r>
                    </a:p>
                  </a:txBody>
                  <a:tcPr marL="3693" marR="3693" marT="3693" marB="3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Синтаксическая ошибка в параметрах или аргументе</a:t>
                      </a:r>
                    </a:p>
                  </a:txBody>
                  <a:tcPr marL="3693" marR="3693" marT="3693" marB="3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60569">
                <a:tc>
                  <a:txBody>
                    <a:bodyPr/>
                    <a:lstStyle/>
                    <a:p>
                      <a:r>
                        <a:rPr lang="ru-RU" sz="1800"/>
                        <a:t>502</a:t>
                      </a:r>
                    </a:p>
                  </a:txBody>
                  <a:tcPr marL="3693" marR="3693" marT="3693" marB="3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Команда невыполнима</a:t>
                      </a:r>
                    </a:p>
                  </a:txBody>
                  <a:tcPr marL="3693" marR="3693" marT="3693" marB="3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13751">
                <a:tc>
                  <a:txBody>
                    <a:bodyPr/>
                    <a:lstStyle/>
                    <a:p>
                      <a:r>
                        <a:rPr lang="ru-RU" sz="1800"/>
                        <a:t>503</a:t>
                      </a:r>
                    </a:p>
                  </a:txBody>
                  <a:tcPr marL="3693" marR="3693" marT="3693" marB="3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Ошибочная последовательность команд</a:t>
                      </a:r>
                    </a:p>
                  </a:txBody>
                  <a:tcPr marL="3693" marR="3693" marT="3693" marB="3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13751">
                <a:tc>
                  <a:txBody>
                    <a:bodyPr/>
                    <a:lstStyle/>
                    <a:p>
                      <a:r>
                        <a:rPr lang="ru-RU" sz="1800"/>
                        <a:t>504</a:t>
                      </a:r>
                    </a:p>
                  </a:txBody>
                  <a:tcPr marL="3693" marR="3693" marT="3693" marB="3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Параметр команды невыполним</a:t>
                      </a:r>
                    </a:p>
                  </a:txBody>
                  <a:tcPr marL="3693" marR="3693" marT="3693" marB="3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60569">
                <a:tc>
                  <a:txBody>
                    <a:bodyPr/>
                    <a:lstStyle/>
                    <a:p>
                      <a:r>
                        <a:rPr lang="ru-RU" sz="1800"/>
                        <a:t>530</a:t>
                      </a:r>
                    </a:p>
                  </a:txBody>
                  <a:tcPr marL="3693" marR="3693" marT="3693" marB="3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Вход не выполнен. Требуется авторизация</a:t>
                      </a:r>
                      <a:endParaRPr lang="ru-RU" sz="1800" dirty="0"/>
                    </a:p>
                  </a:txBody>
                  <a:tcPr marL="3693" marR="3693" marT="3693" marB="3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13751">
                <a:tc>
                  <a:txBody>
                    <a:bodyPr/>
                    <a:lstStyle/>
                    <a:p>
                      <a:r>
                        <a:rPr lang="ru-RU" sz="1800"/>
                        <a:t>532</a:t>
                      </a:r>
                    </a:p>
                  </a:txBody>
                  <a:tcPr marL="3693" marR="3693" marT="3693" marB="3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Необходима учетная запись для накапливающего файла</a:t>
                      </a:r>
                    </a:p>
                  </a:txBody>
                  <a:tcPr marL="3693" marR="3693" marT="3693" marB="3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13751">
                <a:tc>
                  <a:txBody>
                    <a:bodyPr/>
                    <a:lstStyle/>
                    <a:p>
                      <a:r>
                        <a:rPr lang="ru-RU" sz="1800"/>
                        <a:t>550</a:t>
                      </a:r>
                    </a:p>
                  </a:txBody>
                  <a:tcPr marL="3693" marR="3693" marT="3693" marB="3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Действие не выполнено: файл недоступен</a:t>
                      </a:r>
                    </a:p>
                  </a:txBody>
                  <a:tcPr marL="3693" marR="3693" marT="3693" marB="3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66933">
                <a:tc>
                  <a:txBody>
                    <a:bodyPr/>
                    <a:lstStyle/>
                    <a:p>
                      <a:r>
                        <a:rPr lang="ru-RU" sz="1800"/>
                        <a:t>552</a:t>
                      </a:r>
                    </a:p>
                  </a:txBody>
                  <a:tcPr marL="3693" marR="3693" marT="3693" marB="3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Запрос на прерывание действия; превышена выделенная память</a:t>
                      </a:r>
                    </a:p>
                  </a:txBody>
                  <a:tcPr marL="3693" marR="3693" marT="3693" marB="3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66933">
                <a:tc>
                  <a:txBody>
                    <a:bodyPr/>
                    <a:lstStyle/>
                    <a:p>
                      <a:r>
                        <a:rPr lang="ru-RU" sz="1800"/>
                        <a:t>553</a:t>
                      </a:r>
                    </a:p>
                  </a:txBody>
                  <a:tcPr marL="3693" marR="3693" marT="3693" marB="3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Запрос на прекращение действия; не разрешенное имя файла</a:t>
                      </a:r>
                    </a:p>
                  </a:txBody>
                  <a:tcPr marL="3693" marR="3693" marT="3693" marB="3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</a:t>
            </a:r>
            <a:r>
              <a:rPr lang="en-US" dirty="0" smtClean="0"/>
              <a:t>FTP </a:t>
            </a:r>
            <a:r>
              <a:rPr lang="ru-RU" dirty="0" smtClean="0"/>
              <a:t>диалога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836712"/>
            <a:ext cx="7920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S: </a:t>
            </a:r>
            <a:r>
              <a:rPr lang="it-IT" dirty="0" smtClean="0"/>
              <a:t>220 FTP server ready.</a:t>
            </a:r>
            <a:endParaRPr lang="ru-RU" dirty="0" smtClean="0"/>
          </a:p>
          <a:p>
            <a:r>
              <a:rPr lang="it-IT" dirty="0" smtClean="0"/>
              <a:t>C: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USER</a:t>
            </a:r>
            <a:r>
              <a:rPr lang="it-IT" dirty="0" smtClean="0"/>
              <a:t> anonymous</a:t>
            </a:r>
            <a:endParaRPr lang="ru-RU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S: </a:t>
            </a:r>
            <a:r>
              <a:rPr lang="ru-RU" dirty="0" smtClean="0"/>
              <a:t>230 </a:t>
            </a:r>
            <a:r>
              <a:rPr lang="it-IT" dirty="0" smtClean="0"/>
              <a:t>Login successful. </a:t>
            </a:r>
            <a:endParaRPr lang="ru-RU" dirty="0" smtClean="0"/>
          </a:p>
          <a:p>
            <a:r>
              <a:rPr lang="it-IT" dirty="0" smtClean="0"/>
              <a:t>C: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PASV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/>
              <a:t>S: </a:t>
            </a:r>
            <a:r>
              <a:rPr lang="it-IT" dirty="0" smtClean="0"/>
              <a:t>227 Entering Passive Mode (192,168,254,253,233,92</a:t>
            </a:r>
            <a:r>
              <a:rPr lang="it-IT" dirty="0" smtClean="0">
                <a:solidFill>
                  <a:schemeClr val="accent1"/>
                </a:solidFill>
              </a:rPr>
              <a:t>)</a:t>
            </a:r>
            <a:endParaRPr lang="ru-RU" dirty="0" smtClean="0">
              <a:solidFill>
                <a:schemeClr val="accent1"/>
              </a:solidFill>
            </a:endParaRPr>
          </a:p>
          <a:p>
            <a:r>
              <a:rPr lang="it-IT" dirty="0" smtClean="0">
                <a:solidFill>
                  <a:schemeClr val="accent1"/>
                </a:solidFill>
              </a:rPr>
              <a:t>//</a:t>
            </a:r>
            <a:r>
              <a:rPr lang="ru-RU" dirty="0" smtClean="0">
                <a:solidFill>
                  <a:schemeClr val="accent1"/>
                </a:solidFill>
              </a:rPr>
              <a:t>Клиент должен открыть соединение на переданный </a:t>
            </a:r>
            <a:r>
              <a:rPr lang="it-IT" dirty="0" smtClean="0">
                <a:solidFill>
                  <a:schemeClr val="accent1"/>
                </a:solidFill>
              </a:rPr>
              <a:t>IP </a:t>
            </a:r>
            <a:endParaRPr lang="ru-RU" dirty="0" smtClean="0">
              <a:solidFill>
                <a:schemeClr val="accent1"/>
              </a:solidFill>
            </a:endParaRPr>
          </a:p>
          <a:p>
            <a:r>
              <a:rPr lang="it-IT" dirty="0" smtClean="0"/>
              <a:t>C: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LIST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/>
              <a:t>S: </a:t>
            </a:r>
            <a:r>
              <a:rPr lang="it-IT" dirty="0" smtClean="0"/>
              <a:t>150 Here comes the directory listing.</a:t>
            </a:r>
            <a:endParaRPr lang="ru-RU" dirty="0" smtClean="0"/>
          </a:p>
          <a:p>
            <a:r>
              <a:rPr lang="it-IT" dirty="0" smtClean="0">
                <a:solidFill>
                  <a:schemeClr val="accent1"/>
                </a:solidFill>
              </a:rPr>
              <a:t>//</a:t>
            </a:r>
            <a:r>
              <a:rPr lang="ru-RU" dirty="0" smtClean="0">
                <a:solidFill>
                  <a:schemeClr val="accent1"/>
                </a:solidFill>
              </a:rPr>
              <a:t>Сервер передает список файлов в директории </a:t>
            </a:r>
          </a:p>
          <a:p>
            <a:r>
              <a:rPr lang="en-US" dirty="0" smtClean="0"/>
              <a:t>S: </a:t>
            </a:r>
            <a:r>
              <a:rPr lang="ru-RU" dirty="0" smtClean="0"/>
              <a:t>226 </a:t>
            </a:r>
            <a:r>
              <a:rPr lang="it-IT" dirty="0" smtClean="0"/>
              <a:t>Directory send OK. </a:t>
            </a:r>
            <a:endParaRPr lang="ru-RU" dirty="0" smtClean="0"/>
          </a:p>
          <a:p>
            <a:r>
              <a:rPr lang="it-IT" dirty="0" smtClean="0"/>
              <a:t>C: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CWD</a:t>
            </a:r>
            <a:r>
              <a:rPr lang="it-IT" dirty="0" smtClean="0"/>
              <a:t> incoming </a:t>
            </a:r>
            <a:endParaRPr lang="ru-RU" dirty="0" smtClean="0"/>
          </a:p>
          <a:p>
            <a:r>
              <a:rPr lang="en-US" dirty="0" smtClean="0"/>
              <a:t>S: </a:t>
            </a:r>
            <a:r>
              <a:rPr lang="it-IT" dirty="0" smtClean="0"/>
              <a:t>250 Directory successfully changed. </a:t>
            </a:r>
            <a:endParaRPr lang="ru-RU" dirty="0" smtClean="0"/>
          </a:p>
          <a:p>
            <a:r>
              <a:rPr lang="it-IT" dirty="0" smtClean="0"/>
              <a:t>C: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PASV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/>
              <a:t>S: </a:t>
            </a:r>
            <a:r>
              <a:rPr lang="it-IT" dirty="0" smtClean="0"/>
              <a:t>227 Entering Passive Mode (192,168,254,253,207,56) </a:t>
            </a:r>
            <a:endParaRPr lang="ru-RU" dirty="0" smtClean="0"/>
          </a:p>
          <a:p>
            <a:r>
              <a:rPr lang="it-IT" dirty="0" smtClean="0"/>
              <a:t>C: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STOR</a:t>
            </a:r>
            <a:r>
              <a:rPr lang="it-IT" dirty="0" smtClean="0"/>
              <a:t> gyuyfotry.avi </a:t>
            </a:r>
            <a:endParaRPr lang="ru-RU" dirty="0" smtClean="0"/>
          </a:p>
          <a:p>
            <a:r>
              <a:rPr lang="en-US" dirty="0" smtClean="0"/>
              <a:t>S: </a:t>
            </a:r>
            <a:r>
              <a:rPr lang="it-IT" dirty="0" smtClean="0"/>
              <a:t>150 Ok to send data.</a:t>
            </a:r>
            <a:endParaRPr lang="ru-RU" dirty="0" smtClean="0"/>
          </a:p>
          <a:p>
            <a:r>
              <a:rPr lang="it-IT" dirty="0" smtClean="0">
                <a:solidFill>
                  <a:schemeClr val="accent1"/>
                </a:solidFill>
              </a:rPr>
              <a:t>//</a:t>
            </a:r>
            <a:r>
              <a:rPr lang="ru-RU" dirty="0" smtClean="0">
                <a:solidFill>
                  <a:schemeClr val="accent1"/>
                </a:solidFill>
              </a:rPr>
              <a:t>Клиент передает содержимое файла </a:t>
            </a:r>
          </a:p>
          <a:p>
            <a:r>
              <a:rPr lang="en-US" dirty="0" smtClean="0"/>
              <a:t>S: </a:t>
            </a:r>
            <a:r>
              <a:rPr lang="ru-RU" dirty="0" smtClean="0"/>
              <a:t>226 </a:t>
            </a:r>
            <a:r>
              <a:rPr lang="it-IT" dirty="0" smtClean="0"/>
              <a:t>File receive OK.</a:t>
            </a:r>
            <a:endParaRPr lang="ru-RU" dirty="0" smtClean="0"/>
          </a:p>
          <a:p>
            <a:r>
              <a:rPr lang="it-IT" dirty="0" smtClean="0"/>
              <a:t>C: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QUIT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/>
              <a:t>S: </a:t>
            </a:r>
            <a:r>
              <a:rPr lang="it-IT" dirty="0" smtClean="0"/>
              <a:t>221 Goodbye.</a:t>
            </a:r>
            <a:endParaRPr lang="ru-RU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Безопасность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1540" y="101673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en-US" dirty="0" smtClean="0"/>
              <a:t>FTP </a:t>
            </a:r>
            <a:r>
              <a:rPr lang="ru-RU" dirty="0" smtClean="0"/>
              <a:t>передает имя пользователя, пароль и другую информацию в явном виде, т.е. является </a:t>
            </a:r>
            <a:r>
              <a:rPr lang="ru-RU" b="1" i="1" dirty="0" smtClean="0"/>
              <a:t>небезопасным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736812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«Безопасные </a:t>
            </a:r>
            <a:r>
              <a:rPr lang="en-US" dirty="0" smtClean="0"/>
              <a:t>FTP</a:t>
            </a:r>
            <a:r>
              <a:rPr lang="ru-RU" dirty="0" smtClean="0"/>
              <a:t>»: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en-US" b="1" dirty="0" smtClean="0"/>
              <a:t>FTPS – </a:t>
            </a:r>
            <a:r>
              <a:rPr lang="ru-RU" dirty="0" smtClean="0"/>
              <a:t>расширение FTP, позволяющее клиентам требовать шифрования FTP-сессии (команда AUTH TLS или </a:t>
            </a:r>
            <a:r>
              <a:rPr lang="en-US" dirty="0" smtClean="0"/>
              <a:t>FTPES</a:t>
            </a:r>
            <a:r>
              <a:rPr lang="ru-RU" dirty="0" smtClean="0"/>
              <a:t>). Сервер также может как отклонять, так и принимать  соединения по обычному </a:t>
            </a:r>
            <a:r>
              <a:rPr lang="en-US" dirty="0" smtClean="0"/>
              <a:t>FTP </a:t>
            </a:r>
            <a:r>
              <a:rPr lang="ru-RU" dirty="0" smtClean="0"/>
              <a:t>(без шифрования).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en-US" b="1" dirty="0" smtClean="0"/>
              <a:t>SFTP</a:t>
            </a:r>
            <a:r>
              <a:rPr lang="en-US" dirty="0" smtClean="0"/>
              <a:t> (</a:t>
            </a:r>
            <a:r>
              <a:rPr lang="ru-RU" dirty="0" smtClean="0"/>
              <a:t>SSH </a:t>
            </a:r>
            <a:r>
              <a:rPr lang="ru-RU" dirty="0" err="1" smtClean="0"/>
              <a:t>File</a:t>
            </a:r>
            <a:r>
              <a:rPr lang="ru-RU" dirty="0" smtClean="0"/>
              <a:t> </a:t>
            </a:r>
            <a:r>
              <a:rPr lang="ru-RU" dirty="0" err="1" smtClean="0"/>
              <a:t>Transfer</a:t>
            </a:r>
            <a:r>
              <a:rPr lang="ru-RU" dirty="0" smtClean="0"/>
              <a:t> </a:t>
            </a:r>
            <a:r>
              <a:rPr lang="ru-RU" dirty="0" err="1" smtClean="0"/>
              <a:t>Protocol</a:t>
            </a:r>
            <a:r>
              <a:rPr lang="en-US" dirty="0" smtClean="0"/>
              <a:t>) – </a:t>
            </a:r>
            <a:r>
              <a:rPr lang="ru-RU" dirty="0" smtClean="0"/>
              <a:t>независимый от </a:t>
            </a:r>
            <a:r>
              <a:rPr lang="en-US" dirty="0" smtClean="0"/>
              <a:t>FTP </a:t>
            </a:r>
            <a:r>
              <a:rPr lang="ru-RU" dirty="0" smtClean="0"/>
              <a:t>протокол, хотя их команды похожи. Использует </a:t>
            </a:r>
            <a:r>
              <a:rPr lang="en-US" dirty="0" smtClean="0"/>
              <a:t>SSH (Secure Shell) </a:t>
            </a:r>
            <a:r>
              <a:rPr lang="ru-RU" dirty="0" smtClean="0"/>
              <a:t>шифрование, причем для всего соединения, всех команд и данных. Пользователи стандартного </a:t>
            </a:r>
            <a:r>
              <a:rPr lang="en-US" dirty="0" smtClean="0"/>
              <a:t>FTP </a:t>
            </a:r>
            <a:r>
              <a:rPr lang="ru-RU" dirty="0" smtClean="0"/>
              <a:t>не могут получить доступ к </a:t>
            </a:r>
            <a:r>
              <a:rPr lang="en-US" dirty="0" smtClean="0"/>
              <a:t>SFTP</a:t>
            </a:r>
            <a:r>
              <a:rPr lang="ru-RU" dirty="0" smtClean="0"/>
              <a:t>-серверу.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en-US" b="1" dirty="0" smtClean="0"/>
              <a:t>FTP </a:t>
            </a:r>
            <a:r>
              <a:rPr lang="ru-RU" b="1" dirty="0" smtClean="0"/>
              <a:t>через </a:t>
            </a:r>
            <a:r>
              <a:rPr lang="en-US" b="1" dirty="0" smtClean="0"/>
              <a:t>SSH-</a:t>
            </a:r>
            <a:r>
              <a:rPr lang="ru-RU" b="1" dirty="0" smtClean="0"/>
              <a:t>туннель </a:t>
            </a:r>
            <a:r>
              <a:rPr lang="ru-RU" dirty="0" smtClean="0"/>
              <a:t>– </a:t>
            </a:r>
            <a:r>
              <a:rPr lang="ru-RU" dirty="0" err="1" smtClean="0"/>
              <a:t>туннелирование</a:t>
            </a:r>
            <a:r>
              <a:rPr lang="ru-RU" dirty="0" smtClean="0"/>
              <a:t> обычной </a:t>
            </a:r>
            <a:r>
              <a:rPr lang="en-US" dirty="0" smtClean="0"/>
              <a:t>FTP-</a:t>
            </a:r>
            <a:r>
              <a:rPr lang="ru-RU" dirty="0" smtClean="0"/>
              <a:t>сессии. Довольно затруднено из-за двух каналов.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9532" y="486916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Аналогично </a:t>
            </a:r>
            <a:r>
              <a:rPr lang="en-US" dirty="0" smtClean="0"/>
              <a:t>FTPS</a:t>
            </a:r>
            <a:r>
              <a:rPr lang="ru-RU" dirty="0" smtClean="0"/>
              <a:t>, существует расширение </a:t>
            </a:r>
            <a:r>
              <a:rPr lang="en-US" dirty="0" smtClean="0"/>
              <a:t>HTTP</a:t>
            </a:r>
            <a:r>
              <a:rPr lang="ru-RU" dirty="0" smtClean="0"/>
              <a:t> для обеспечения безопасности - </a:t>
            </a:r>
            <a:r>
              <a:rPr lang="en-US" dirty="0" smtClean="0"/>
              <a:t>HTTPS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Диалог между приложениями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61749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В процессе обмена информацией программами возникает диалог, например такой: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540" y="569580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Значительная часть протоколов прикладного уровня определяет именно синтаксис такого диалога, а также формат передаваемых данных и управляющих команд. 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1540" y="1121555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C&gt;	HELLO</a:t>
            </a:r>
          </a:p>
          <a:p>
            <a:pPr algn="just"/>
            <a:r>
              <a:rPr lang="en-US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S&lt;	HELLO</a:t>
            </a:r>
          </a:p>
          <a:p>
            <a:pPr algn="just"/>
            <a:r>
              <a:rPr lang="en-US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C&gt;	LOGIN 78z%retgd PASSWORD 9jg!dntfP</a:t>
            </a:r>
          </a:p>
          <a:p>
            <a:pPr algn="just"/>
            <a:r>
              <a:rPr lang="en-US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S&gt;	ACCEPTED</a:t>
            </a:r>
          </a:p>
          <a:p>
            <a:pPr algn="just"/>
            <a:r>
              <a:rPr lang="en-US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C&gt;	GET /images/1.gif</a:t>
            </a:r>
          </a:p>
          <a:p>
            <a:pPr algn="just"/>
            <a:r>
              <a:rPr lang="en-US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S&gt;	SEND &lt;</a:t>
            </a:r>
            <a:r>
              <a:rPr lang="ru-RU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файл </a:t>
            </a:r>
            <a:r>
              <a:rPr lang="en-US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/images/1.gif&gt;</a:t>
            </a:r>
            <a:endParaRPr lang="ru-RU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C&gt;	GET /images/2.gif</a:t>
            </a:r>
          </a:p>
          <a:p>
            <a:pPr algn="just"/>
            <a:r>
              <a:rPr lang="en-US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S&gt;	SEND &lt;</a:t>
            </a:r>
            <a:r>
              <a:rPr lang="ru-RU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файл </a:t>
            </a:r>
            <a:r>
              <a:rPr lang="en-US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/images/2.gif&gt;</a:t>
            </a:r>
            <a:endParaRPr lang="ru-RU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C&gt;	GET /images/3.gif</a:t>
            </a:r>
          </a:p>
          <a:p>
            <a:pPr algn="just"/>
            <a:r>
              <a:rPr lang="en-US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S&gt;	SEND &lt;</a:t>
            </a:r>
            <a:r>
              <a:rPr lang="ru-RU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файл </a:t>
            </a:r>
            <a:r>
              <a:rPr lang="en-US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/images/3.gif&gt;</a:t>
            </a:r>
            <a:endParaRPr lang="ru-RU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C&gt;	CLOSE CONNECTION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1540" y="449373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C&gt;	ENTER Nickname56</a:t>
            </a:r>
          </a:p>
          <a:p>
            <a:pPr algn="just"/>
            <a:r>
              <a:rPr lang="en-US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S&gt;	ACCEPTED</a:t>
            </a:r>
          </a:p>
          <a:p>
            <a:pPr algn="just"/>
            <a:r>
              <a:rPr lang="en-US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C&gt;	SENDMSG </a:t>
            </a:r>
            <a:r>
              <a:rPr lang="ru-RU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Привет! Я дома:)</a:t>
            </a:r>
            <a:endParaRPr lang="en-US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S&gt;	GETMSG </a:t>
            </a:r>
            <a:r>
              <a:rPr lang="ru-RU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Привет</a:t>
            </a:r>
            <a:endParaRPr lang="en-US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145891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Или такой: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Программное обеспечение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1540" y="1268760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b="1" dirty="0" smtClean="0"/>
              <a:t>Синтаксис</a:t>
            </a:r>
            <a:r>
              <a:rPr lang="en-US" b="1" dirty="0" smtClean="0"/>
              <a:t> URI</a:t>
            </a:r>
            <a:endParaRPr lang="ru-RU" b="1" dirty="0" smtClean="0"/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ftp://[&lt;пользователь&gt;[:&lt;пароль&gt;]@]&lt;хост&gt;[:&lt;порт&gt;]/&lt;путь&gt;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indent="355600"/>
            <a:r>
              <a:rPr lang="ru-RU" dirty="0" smtClean="0"/>
              <a:t>Например:</a:t>
            </a: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ftp://public.ftp-servers.example.com/mydirectory/myfile.txt</a:t>
            </a: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ftp://user001:secretpassword@private.ftp-servers.example.com/mydirectory/myfile.txt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540" y="83671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Большинство современных браузеров поддерживают </a:t>
            </a:r>
            <a:r>
              <a:rPr lang="ru-RU" u="sng" dirty="0" smtClean="0"/>
              <a:t>извлечение</a:t>
            </a:r>
            <a:r>
              <a:rPr lang="ru-RU" dirty="0" smtClean="0"/>
              <a:t> файлов по </a:t>
            </a:r>
            <a:r>
              <a:rPr lang="en-US" dirty="0" smtClean="0"/>
              <a:t>ftp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356992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Полноценную поддержку </a:t>
            </a:r>
            <a:r>
              <a:rPr lang="en-US" dirty="0" smtClean="0"/>
              <a:t>ftp</a:t>
            </a:r>
            <a:r>
              <a:rPr lang="ru-RU" dirty="0" smtClean="0"/>
              <a:t>, а также </a:t>
            </a:r>
            <a:r>
              <a:rPr lang="en-US" dirty="0" err="1" smtClean="0"/>
              <a:t>sftp</a:t>
            </a:r>
            <a:r>
              <a:rPr lang="en-US" dirty="0" smtClean="0"/>
              <a:t>, </a:t>
            </a:r>
            <a:r>
              <a:rPr lang="en-US" dirty="0" err="1" smtClean="0"/>
              <a:t>ftps</a:t>
            </a:r>
            <a:r>
              <a:rPr lang="en-US" dirty="0" smtClean="0"/>
              <a:t> </a:t>
            </a:r>
            <a:r>
              <a:rPr lang="ru-RU" dirty="0" smtClean="0"/>
              <a:t>и др. поддерживают специализированные программы (</a:t>
            </a:r>
            <a:r>
              <a:rPr lang="en-US" dirty="0" smtClean="0"/>
              <a:t>FTP-</a:t>
            </a:r>
            <a:r>
              <a:rPr lang="ru-RU" dirty="0" smtClean="0"/>
              <a:t>клиенты):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en-US" dirty="0" err="1" smtClean="0"/>
              <a:t>FileZilla</a:t>
            </a:r>
            <a:r>
              <a:rPr lang="ru-RU" dirty="0" smtClean="0"/>
              <a:t>;</a:t>
            </a:r>
            <a:endParaRPr lang="en-US" dirty="0" smtClean="0"/>
          </a:p>
          <a:p>
            <a:pPr indent="355600" algn="just">
              <a:buFont typeface="Arial" pitchFamily="34" charset="0"/>
              <a:buChar char="•"/>
            </a:pPr>
            <a:r>
              <a:rPr lang="en-US" dirty="0" smtClean="0"/>
              <a:t>FTP Explorer</a:t>
            </a:r>
            <a:r>
              <a:rPr lang="ru-RU" dirty="0" smtClean="0"/>
              <a:t>;</a:t>
            </a:r>
            <a:endParaRPr lang="en-US" dirty="0" smtClean="0"/>
          </a:p>
          <a:p>
            <a:pPr indent="355600" algn="just">
              <a:buFont typeface="Arial" pitchFamily="34" charset="0"/>
              <a:buChar char="•"/>
            </a:pPr>
            <a:r>
              <a:rPr lang="en-US" dirty="0" smtClean="0"/>
              <a:t>FAR Manager</a:t>
            </a:r>
            <a:r>
              <a:rPr lang="ru-RU" dirty="0" smtClean="0"/>
              <a:t>;</a:t>
            </a:r>
            <a:endParaRPr lang="en-US" dirty="0" smtClean="0"/>
          </a:p>
          <a:p>
            <a:pPr indent="355600" algn="just">
              <a:buFont typeface="Arial" pitchFamily="34" charset="0"/>
              <a:buChar char="•"/>
            </a:pPr>
            <a:r>
              <a:rPr lang="en-US" dirty="0" err="1" smtClean="0"/>
              <a:t>SmartFTP</a:t>
            </a:r>
            <a:r>
              <a:rPr lang="ru-RU" dirty="0" smtClean="0"/>
              <a:t>;</a:t>
            </a:r>
            <a:endParaRPr lang="en-US" dirty="0" smtClean="0"/>
          </a:p>
          <a:p>
            <a:pPr indent="355600" algn="just">
              <a:buFont typeface="Arial" pitchFamily="34" charset="0"/>
              <a:buChar char="•"/>
            </a:pPr>
            <a:r>
              <a:rPr lang="ru-RU" dirty="0" smtClean="0"/>
              <a:t>и многие другие.</a:t>
            </a:r>
            <a:endParaRPr lang="ru-RU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TFTP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1540" y="90872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/>
              <a:t>Тривиальный протокол передачи файлов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it-IT" dirty="0" smtClean="0"/>
              <a:t>Trivial File Transfer Protocol) </a:t>
            </a:r>
            <a:r>
              <a:rPr lang="ru-RU" dirty="0" smtClean="0"/>
              <a:t>используется в случаях, когда не нужны все возможности </a:t>
            </a:r>
            <a:r>
              <a:rPr lang="en-US" dirty="0" smtClean="0"/>
              <a:t>FTP</a:t>
            </a:r>
            <a:r>
              <a:rPr lang="ru-RU" dirty="0" smtClean="0"/>
              <a:t> (при загрузке бездисковых рабочих станций, маршрутизаторов).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1540" y="1880828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Он должен быть прост, чтобы уместиться в памяти бездисковой станции. Обеспечивает только чтение и запись файлов. Нет аутентификации, маленький набор команд.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85293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На транспортном уровне передача идет по </a:t>
            </a:r>
            <a:r>
              <a:rPr lang="en-US" dirty="0" smtClean="0"/>
              <a:t>UDP</a:t>
            </a:r>
            <a:r>
              <a:rPr lang="ru-RU" dirty="0" smtClean="0"/>
              <a:t> (порт 69).</a:t>
            </a:r>
            <a:r>
              <a:rPr lang="en-US" dirty="0" smtClean="0"/>
              <a:t> </a:t>
            </a:r>
            <a:r>
              <a:rPr lang="ru-RU" dirty="0" smtClean="0"/>
              <a:t>Команды и данные передаются по одному каналу.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1540" y="3859884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Схема </a:t>
            </a:r>
            <a:r>
              <a:rPr lang="it-IT" b="1" dirty="0" smtClean="0"/>
              <a:t>URI</a:t>
            </a:r>
          </a:p>
          <a:p>
            <a:pPr indent="355600"/>
            <a:r>
              <a:rPr lang="ru-RU" dirty="0" smtClean="0"/>
              <a:t>Формат </a:t>
            </a:r>
            <a:r>
              <a:rPr lang="it-IT" dirty="0" smtClean="0"/>
              <a:t>URI </a:t>
            </a:r>
            <a:r>
              <a:rPr lang="ru-RU" dirty="0" smtClean="0"/>
              <a:t>для </a:t>
            </a:r>
            <a:r>
              <a:rPr lang="it-IT" dirty="0" smtClean="0"/>
              <a:t>TFTP</a:t>
            </a:r>
            <a:r>
              <a:rPr lang="ru-RU" dirty="0" smtClean="0"/>
              <a:t> имеет следующий вид:</a:t>
            </a:r>
          </a:p>
          <a:p>
            <a:r>
              <a:rPr lang="it-IT" dirty="0" smtClean="0">
                <a:latin typeface="Courier New" pitchFamily="49" charset="0"/>
                <a:cs typeface="Courier New" pitchFamily="49" charset="0"/>
              </a:rPr>
              <a:t>tftp://[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узел назначения]/[нужный файл];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mode=[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режим передачи]</a:t>
            </a:r>
          </a:p>
          <a:p>
            <a:pPr indent="355600"/>
            <a:r>
              <a:rPr lang="ru-RU" dirty="0" smtClean="0"/>
              <a:t>Например:</a:t>
            </a:r>
          </a:p>
          <a:p>
            <a:r>
              <a:rPr lang="it-IT" dirty="0" smtClean="0">
                <a:latin typeface="Courier New" pitchFamily="49" charset="0"/>
                <a:cs typeface="Courier New" pitchFamily="49" charset="0"/>
              </a:rPr>
              <a:t>tftp://example.com/todo.txt;mode=netascii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Сообщения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5556" y="1793719"/>
            <a:ext cx="8100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RRQ </a:t>
            </a:r>
            <a:r>
              <a:rPr lang="ru-RU" dirty="0" smtClean="0"/>
              <a:t>(</a:t>
            </a:r>
            <a:r>
              <a:rPr lang="ru-RU" dirty="0" err="1" smtClean="0"/>
              <a:t>Read</a:t>
            </a:r>
            <a:r>
              <a:rPr lang="ru-RU" dirty="0" smtClean="0"/>
              <a:t> </a:t>
            </a:r>
            <a:r>
              <a:rPr lang="ru-RU" dirty="0" err="1" smtClean="0"/>
              <a:t>Request</a:t>
            </a:r>
            <a:r>
              <a:rPr lang="ru-RU" dirty="0" smtClean="0"/>
              <a:t>) – запрос заданного файла в заданном режиме передачи</a:t>
            </a:r>
            <a:r>
              <a:rPr lang="en-US" dirty="0" smtClean="0"/>
              <a:t> (</a:t>
            </a:r>
            <a:r>
              <a:rPr lang="en-US" b="1" dirty="0" err="1" smtClean="0"/>
              <a:t>netascii</a:t>
            </a:r>
            <a:r>
              <a:rPr lang="en-US" dirty="0" smtClean="0"/>
              <a:t> </a:t>
            </a:r>
            <a:r>
              <a:rPr lang="ru-RU" dirty="0" smtClean="0"/>
              <a:t>или </a:t>
            </a:r>
            <a:r>
              <a:rPr lang="en-US" b="1" dirty="0" smtClean="0"/>
              <a:t>octet</a:t>
            </a:r>
            <a:r>
              <a:rPr lang="en-US" dirty="0" smtClean="0"/>
              <a:t>)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b="1" dirty="0" smtClean="0"/>
              <a:t>WRQ </a:t>
            </a:r>
            <a:r>
              <a:rPr lang="ru-RU" dirty="0" smtClean="0"/>
              <a:t>(</a:t>
            </a:r>
            <a:r>
              <a:rPr lang="ru-RU" dirty="0" err="1" smtClean="0"/>
              <a:t>Write</a:t>
            </a:r>
            <a:r>
              <a:rPr lang="ru-RU" dirty="0" smtClean="0"/>
              <a:t> </a:t>
            </a:r>
            <a:r>
              <a:rPr lang="ru-RU" dirty="0" err="1" smtClean="0"/>
              <a:t>Request</a:t>
            </a:r>
            <a:r>
              <a:rPr lang="ru-RU" dirty="0" smtClean="0"/>
              <a:t>) – запрос на запись заданного файла в заданном режиме передачи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DATA </a:t>
            </a:r>
            <a:r>
              <a:rPr lang="ru-RU" dirty="0" smtClean="0"/>
              <a:t>(данные) – отправка блока данных с указанием номера, не более </a:t>
            </a:r>
            <a:r>
              <a:rPr lang="ru-RU" b="1" dirty="0" smtClean="0"/>
              <a:t>512 байт</a:t>
            </a:r>
            <a:r>
              <a:rPr lang="ru-RU" dirty="0" smtClean="0"/>
              <a:t> (размер блока)</a:t>
            </a:r>
            <a:endParaRPr lang="ru-RU" b="1" dirty="0" smtClean="0"/>
          </a:p>
          <a:p>
            <a:pPr marL="342900" indent="-342900">
              <a:buAutoNum type="arabicPeriod"/>
            </a:pPr>
            <a:r>
              <a:rPr lang="ru-RU" b="1" dirty="0" smtClean="0"/>
              <a:t>ACK</a:t>
            </a:r>
            <a:r>
              <a:rPr lang="ru-RU" dirty="0" smtClean="0"/>
              <a:t> (</a:t>
            </a:r>
            <a:r>
              <a:rPr lang="ru-RU" dirty="0" err="1" smtClean="0"/>
              <a:t>acknowledge</a:t>
            </a:r>
            <a:r>
              <a:rPr lang="ru-RU" dirty="0" smtClean="0"/>
              <a:t>) – подтверждение получения указанного блока данных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ERROR</a:t>
            </a:r>
            <a:r>
              <a:rPr lang="ru-RU" dirty="0" smtClean="0"/>
              <a:t> – сообщение об ошибке (указывается номер и пояснение)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1109643"/>
            <a:ext cx="255628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Код операции (2 байта)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1109643"/>
            <a:ext cx="50765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Поля и данные (переменная длина)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400506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Расширение протокола – дополнительные опции, например, позволяющие задать размер блока не равным 512 байтам.</a:t>
            </a:r>
            <a:endParaRPr lang="ru-RU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Соединение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76470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По протоколу </a:t>
            </a:r>
            <a:r>
              <a:rPr lang="en-US" dirty="0" smtClean="0"/>
              <a:t>UDP </a:t>
            </a:r>
            <a:r>
              <a:rPr lang="ru-RU" dirty="0" smtClean="0"/>
              <a:t>происходит передача отдельных блоков без установления соединения. Установление соединения и контроль доставки </a:t>
            </a:r>
            <a:r>
              <a:rPr lang="en-US" dirty="0" smtClean="0"/>
              <a:t>TFTP </a:t>
            </a:r>
            <a:r>
              <a:rPr lang="ru-RU" dirty="0" smtClean="0"/>
              <a:t>берет на себя.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304764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ru-RU" dirty="0" smtClean="0"/>
              <a:t>Соединение для чтения</a:t>
            </a:r>
            <a:r>
              <a:rPr lang="en-US" dirty="0" smtClean="0"/>
              <a:t> </a:t>
            </a:r>
            <a:r>
              <a:rPr lang="ru-RU" dirty="0" smtClean="0"/>
              <a:t>текстового файла размером 622 байта: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C: RRQ /example/file1.txt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netascii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S: DATA 1 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&lt;512 </a:t>
            </a:r>
            <a:r>
              <a:rPr lang="ru-RU" i="1" dirty="0" smtClean="0">
                <a:latin typeface="Courier New" pitchFamily="49" charset="0"/>
                <a:cs typeface="Courier New" pitchFamily="49" charset="0"/>
              </a:rPr>
              <a:t>байт данных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ru-RU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C: ACK 1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S: DATA 2 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i="1" dirty="0" smtClean="0">
                <a:latin typeface="Courier New" pitchFamily="49" charset="0"/>
                <a:cs typeface="Courier New" pitchFamily="49" charset="0"/>
              </a:rPr>
              <a:t>110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smtClean="0">
                <a:latin typeface="Courier New" pitchFamily="49" charset="0"/>
                <a:cs typeface="Courier New" pitchFamily="49" charset="0"/>
              </a:rPr>
              <a:t>байт данных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ru-RU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C: ACK 2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996952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ru-RU" dirty="0" smtClean="0"/>
              <a:t>Соединение для записи графического файла размером 265 байт: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C: WRQ /example/img1.gif octet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S: ACK 0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C: DATA 1 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&lt;265 </a:t>
            </a:r>
            <a:r>
              <a:rPr lang="ru-RU" i="1" dirty="0" smtClean="0">
                <a:latin typeface="Courier New" pitchFamily="49" charset="0"/>
                <a:cs typeface="Courier New" pitchFamily="49" charset="0"/>
              </a:rPr>
              <a:t>байт данных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... &lt;</a:t>
            </a:r>
            <a:r>
              <a:rPr lang="ru-RU" i="1" dirty="0" smtClean="0">
                <a:latin typeface="Courier New" pitchFamily="49" charset="0"/>
                <a:cs typeface="Courier New" pitchFamily="49" charset="0"/>
              </a:rPr>
              <a:t>истечение тайм-аута, подтверждения нет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ru-RU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C: DATA 1 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&lt;265 </a:t>
            </a:r>
            <a:r>
              <a:rPr lang="ru-RU" i="1" dirty="0" smtClean="0">
                <a:latin typeface="Courier New" pitchFamily="49" charset="0"/>
                <a:cs typeface="Courier New" pitchFamily="49" charset="0"/>
              </a:rPr>
              <a:t>байт данных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S: ACK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951021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Нет сообщения о завершении соединения. Признаком завершения служит получение блока данных размером менее 512 байт</a:t>
            </a:r>
            <a:r>
              <a:rPr lang="en-US" dirty="0" smtClean="0"/>
              <a:t> </a:t>
            </a:r>
            <a:r>
              <a:rPr lang="ru-RU" dirty="0" smtClean="0"/>
              <a:t>или сообщение об ошибке.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4977172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ru-RU" dirty="0" smtClean="0"/>
              <a:t>Запрошен отсутствующий файл: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C: RRQ /example/file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.txt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netascii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S: ERROR 1 File not found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потоком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1540" y="87271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ru-RU" dirty="0" smtClean="0"/>
              <a:t>Заключается в том, что клиент или сервер, отправляющий файл, не отправляет следующий блок, пока не получит подтверждения предыдущего.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556792"/>
            <a:ext cx="82449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b="1" dirty="0" smtClean="0"/>
              <a:t>Контроль ошибок</a:t>
            </a:r>
          </a:p>
          <a:p>
            <a:pPr indent="355600" algn="just"/>
            <a:r>
              <a:rPr lang="ru-RU" dirty="0" smtClean="0"/>
              <a:t>Контрольная сумма присутствует только в пакете </a:t>
            </a:r>
            <a:r>
              <a:rPr lang="en-US" dirty="0" smtClean="0"/>
              <a:t>UDP</a:t>
            </a:r>
            <a:r>
              <a:rPr lang="ru-RU" dirty="0" smtClean="0"/>
              <a:t>, </a:t>
            </a:r>
            <a:r>
              <a:rPr lang="en-US" dirty="0" smtClean="0"/>
              <a:t>TFTP </a:t>
            </a:r>
            <a:r>
              <a:rPr lang="ru-RU" dirty="0" smtClean="0"/>
              <a:t>не использует собственный контроль целостности.</a:t>
            </a:r>
          </a:p>
          <a:p>
            <a:pPr indent="355600" algn="just"/>
            <a:r>
              <a:rPr lang="ru-RU" dirty="0" smtClean="0"/>
              <a:t>Поврежденный пакет просто удаляется, никаких сообщений об ошибке не отправляется. Аналогично для дублирующихся пакетов.</a:t>
            </a:r>
          </a:p>
          <a:p>
            <a:pPr indent="355600"/>
            <a:r>
              <a:rPr lang="ru-RU" dirty="0" smtClean="0"/>
              <a:t>Для отправленного блока устанавливается тайм-аут. Если по истечении тайм-аута получение не будет подтверждено, то блок будет отправлен заново.</a:t>
            </a:r>
          </a:p>
          <a:p>
            <a:pPr indent="355600" algn="just"/>
            <a:r>
              <a:rPr lang="ru-RU" dirty="0" smtClean="0"/>
              <a:t>С этой точки зрения </a:t>
            </a:r>
            <a:r>
              <a:rPr lang="en-US" dirty="0" smtClean="0"/>
              <a:t>TFTP – </a:t>
            </a:r>
            <a:r>
              <a:rPr lang="ru-RU" i="1" dirty="0" smtClean="0"/>
              <a:t>симметричный</a:t>
            </a:r>
            <a:r>
              <a:rPr lang="ru-RU" dirty="0" smtClean="0"/>
              <a:t> протокол, т.е. контроль целостности может осуществлять как клиент, так и сервер, в зависимости от направления передачи.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518990"/>
            <a:ext cx="82449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/>
              <a:t>Безопасность</a:t>
            </a:r>
          </a:p>
          <a:p>
            <a:pPr indent="355600" algn="just"/>
            <a:r>
              <a:rPr lang="en-US" dirty="0" smtClean="0"/>
              <a:t>TFTP </a:t>
            </a:r>
            <a:r>
              <a:rPr lang="ru-RU" dirty="0" smtClean="0"/>
              <a:t>не обеспечивает никакой безопасности, даже аутентификации пользователя. </a:t>
            </a:r>
          </a:p>
          <a:p>
            <a:pPr indent="355600" algn="just"/>
            <a:r>
              <a:rPr lang="ru-RU" dirty="0" smtClean="0"/>
              <a:t>Поэтому доступ по </a:t>
            </a:r>
            <a:r>
              <a:rPr lang="en-US" dirty="0" smtClean="0"/>
              <a:t>TFTP </a:t>
            </a:r>
            <a:r>
              <a:rPr lang="ru-RU" dirty="0" smtClean="0"/>
              <a:t>открывается только к ограниченному набору некритических файлов, либо устанавливается дополнительная </a:t>
            </a:r>
            <a:r>
              <a:rPr lang="en-US" dirty="0" smtClean="0"/>
              <a:t>TELNET</a:t>
            </a:r>
            <a:r>
              <a:rPr lang="ru-RU" dirty="0" smtClean="0"/>
              <a:t>-сессия для аутентификации пользователя.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Сетевая безопасность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Виды угроз</a:t>
            </a:r>
          </a:p>
          <a:p>
            <a:r>
              <a:rPr lang="ru-RU" dirty="0" err="1" smtClean="0"/>
              <a:t>Туннелирование</a:t>
            </a:r>
            <a:r>
              <a:rPr lang="ru-RU" dirty="0" smtClean="0"/>
              <a:t>. </a:t>
            </a:r>
            <a:r>
              <a:rPr lang="en-US" dirty="0" smtClean="0"/>
              <a:t>VPN</a:t>
            </a:r>
            <a:endParaRPr lang="ru-RU" dirty="0" smtClean="0"/>
          </a:p>
          <a:p>
            <a:r>
              <a:rPr lang="ru-RU" dirty="0" smtClean="0"/>
              <a:t>Шифрование. </a:t>
            </a:r>
            <a:r>
              <a:rPr lang="en-US" dirty="0" smtClean="0"/>
              <a:t>SSL</a:t>
            </a:r>
            <a:r>
              <a:rPr lang="ru-RU" dirty="0" smtClean="0"/>
              <a:t>/</a:t>
            </a:r>
            <a:r>
              <a:rPr lang="en-US" dirty="0" smtClean="0"/>
              <a:t>TLS, SSH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75</a:t>
            </a:fld>
            <a:endParaRPr lang="ru-RU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виды угроз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2668928"/>
            <a:ext cx="79233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 направленности:</a:t>
            </a:r>
          </a:p>
          <a:p>
            <a:pPr marL="177800"/>
            <a:r>
              <a:rPr lang="ru-RU" sz="2000" dirty="0" smtClean="0"/>
              <a:t>Пассивные:</a:t>
            </a:r>
          </a:p>
          <a:p>
            <a:pPr marL="627063" indent="-273050">
              <a:buFont typeface="+mj-lt"/>
              <a:buAutoNum type="arabicParenR"/>
            </a:pPr>
            <a:r>
              <a:rPr lang="ru-RU" sz="2000" dirty="0" smtClean="0"/>
              <a:t>несанкционированный доступ (кража информации) – угроза </a:t>
            </a:r>
            <a:r>
              <a:rPr lang="ru-RU" sz="2000" b="1" dirty="0" smtClean="0"/>
              <a:t>конфиденциальности</a:t>
            </a:r>
          </a:p>
          <a:p>
            <a:pPr marL="177800"/>
            <a:r>
              <a:rPr lang="ru-RU" sz="2000" dirty="0" smtClean="0"/>
              <a:t>Активные:</a:t>
            </a:r>
          </a:p>
          <a:p>
            <a:pPr marL="627063" indent="-271463">
              <a:buFont typeface="+mj-lt"/>
              <a:buAutoNum type="arabicParenR" startAt="2"/>
            </a:pPr>
            <a:r>
              <a:rPr lang="ru-RU" sz="2000" dirty="0" smtClean="0"/>
              <a:t>искажение данных (порча информации) – угроза </a:t>
            </a:r>
            <a:r>
              <a:rPr lang="ru-RU" sz="2000" b="1" dirty="0" smtClean="0"/>
              <a:t>целостности</a:t>
            </a:r>
          </a:p>
          <a:p>
            <a:pPr marL="627063" indent="-271463">
              <a:buFont typeface="+mj-lt"/>
              <a:buAutoNum type="arabicParenR" startAt="2"/>
            </a:pPr>
            <a:r>
              <a:rPr lang="ru-RU" sz="2000" dirty="0" smtClean="0"/>
              <a:t>блокирование доступа – угроза </a:t>
            </a:r>
            <a:r>
              <a:rPr lang="ru-RU" sz="2000" b="1" dirty="0" smtClean="0"/>
              <a:t>доступности</a:t>
            </a:r>
          </a:p>
          <a:p>
            <a:pPr marL="627063" indent="-271463">
              <a:buFont typeface="+mj-lt"/>
              <a:buAutoNum type="arabicParenR" startAt="2"/>
            </a:pPr>
            <a:r>
              <a:rPr lang="ru-RU" sz="2000" dirty="0" smtClean="0"/>
              <a:t>подмена данных – угроза </a:t>
            </a:r>
            <a:r>
              <a:rPr lang="ru-RU" sz="2000" b="1" dirty="0" smtClean="0"/>
              <a:t>аутентичности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8596" y="617499"/>
            <a:ext cx="7888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 причинам:</a:t>
            </a:r>
          </a:p>
          <a:p>
            <a:pPr marL="627063" indent="-271463">
              <a:buFont typeface="+mj-lt"/>
              <a:buAutoNum type="arabicParenR"/>
            </a:pPr>
            <a:r>
              <a:rPr lang="ru-RU" sz="2000" dirty="0" smtClean="0"/>
              <a:t>естественные (помехи, аварии, природные катастрофы)</a:t>
            </a:r>
          </a:p>
          <a:p>
            <a:pPr marL="627063" indent="-271463">
              <a:buFont typeface="+mj-lt"/>
              <a:buAutoNum type="arabicParenR"/>
            </a:pPr>
            <a:r>
              <a:rPr lang="ru-RU" sz="2000" dirty="0" smtClean="0"/>
              <a:t>искусственные - человеческий фактор</a:t>
            </a:r>
          </a:p>
          <a:p>
            <a:pPr marL="1084263" lvl="1" indent="-271463">
              <a:buFont typeface="Arial" pitchFamily="34" charset="0"/>
              <a:buChar char="•"/>
            </a:pPr>
            <a:r>
              <a:rPr lang="ru-RU" sz="2000" dirty="0" smtClean="0"/>
              <a:t>преднамеренные (хакерские атаки, взломы)</a:t>
            </a:r>
          </a:p>
          <a:p>
            <a:pPr marL="1084263" lvl="1" indent="-271463">
              <a:buFont typeface="Arial" pitchFamily="34" charset="0"/>
              <a:buChar char="•"/>
            </a:pPr>
            <a:r>
              <a:rPr lang="ru-RU" sz="2000" dirty="0" smtClean="0"/>
              <a:t>непреднамеренные (неосторожность, невнимательность, любопытство)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28596" y="5480429"/>
            <a:ext cx="7888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 типу источника:</a:t>
            </a:r>
          </a:p>
          <a:p>
            <a:pPr marL="627063" indent="-271463">
              <a:buFont typeface="+mj-lt"/>
              <a:buAutoNum type="arabicParenR"/>
            </a:pPr>
            <a:r>
              <a:rPr lang="ru-RU" sz="2000" dirty="0" smtClean="0"/>
              <a:t>внутренние</a:t>
            </a:r>
          </a:p>
          <a:p>
            <a:pPr marL="627063" indent="-271463">
              <a:buFont typeface="+mj-lt"/>
              <a:buAutoNum type="arabicParenR"/>
            </a:pPr>
            <a:r>
              <a:rPr lang="ru-RU" sz="2000" dirty="0" smtClean="0"/>
              <a:t>внешние</a:t>
            </a:r>
            <a:endParaRPr lang="ru-RU" sz="2000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Спуфинг</a:t>
            </a:r>
            <a:r>
              <a:rPr lang="ru-RU" dirty="0" smtClean="0"/>
              <a:t> </a:t>
            </a:r>
            <a:r>
              <a:rPr lang="en-US" dirty="0" smtClean="0"/>
              <a:t>(spoofing</a:t>
            </a:r>
            <a:r>
              <a:rPr lang="ru-RU" dirty="0" smtClean="0"/>
              <a:t> - подмена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8596" y="873090"/>
            <a:ext cx="79233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000" dirty="0" smtClean="0"/>
              <a:t>Человек или программа выдает себя за санкционированного пользователя и позволяет получить незаконные преимущества. </a:t>
            </a:r>
          </a:p>
          <a:p>
            <a:pPr marL="538163" indent="-182563" algn="just">
              <a:buFont typeface="Arial" pitchFamily="34" charset="0"/>
              <a:buChar char="•"/>
            </a:pPr>
            <a:r>
              <a:rPr lang="ru-RU" sz="2000" dirty="0" smtClean="0"/>
              <a:t>доступ к ограниченной информации</a:t>
            </a:r>
          </a:p>
          <a:p>
            <a:pPr marL="538163" indent="-182563" algn="just">
              <a:buFont typeface="Arial" pitchFamily="34" charset="0"/>
              <a:buChar char="•"/>
            </a:pPr>
            <a:r>
              <a:rPr lang="ru-RU" sz="2000" dirty="0" smtClean="0"/>
              <a:t>перенаправление трафика на адрес злоумышленника</a:t>
            </a:r>
          </a:p>
          <a:p>
            <a:pPr marL="538163" indent="-182563" algn="just">
              <a:buFont typeface="Arial" pitchFamily="34" charset="0"/>
              <a:buChar char="•"/>
            </a:pPr>
            <a:r>
              <a:rPr lang="ru-RU" sz="2000" dirty="0" smtClean="0"/>
              <a:t>внедрение ложной/вредоносной информации в трафик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2083" y="3976695"/>
            <a:ext cx="79233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sz="2000" dirty="0" err="1" smtClean="0"/>
              <a:t>IP-спуфинг</a:t>
            </a:r>
            <a:r>
              <a:rPr lang="ru-RU" sz="2000" dirty="0" smtClean="0"/>
              <a:t> часто являются отправной точкой для прочих атак.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8596" y="2698740"/>
            <a:ext cx="79233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000" dirty="0" smtClean="0"/>
              <a:t>Сильно распространен </a:t>
            </a:r>
            <a:r>
              <a:rPr lang="ru-RU" sz="2000" b="1" dirty="0" err="1" smtClean="0"/>
              <a:t>IP-спуфинг</a:t>
            </a:r>
            <a:r>
              <a:rPr lang="ru-RU" sz="2000" dirty="0" smtClean="0"/>
              <a:t>, т.к. протокол </a:t>
            </a:r>
            <a:r>
              <a:rPr lang="en-US" sz="2000" dirty="0" smtClean="0"/>
              <a:t>IP </a:t>
            </a:r>
            <a:r>
              <a:rPr lang="ru-RU" sz="2000" dirty="0" smtClean="0"/>
              <a:t>не имеет средств для проверки подлинности.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sz="2000" dirty="0" smtClean="0"/>
              <a:t>подмена </a:t>
            </a:r>
            <a:r>
              <a:rPr lang="en-US" sz="2000" dirty="0" smtClean="0"/>
              <a:t>IP-</a:t>
            </a:r>
            <a:r>
              <a:rPr lang="ru-RU" sz="2000" dirty="0" smtClean="0"/>
              <a:t>адреса (на чужой)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sz="2000" dirty="0" smtClean="0"/>
              <a:t>использование </a:t>
            </a:r>
            <a:r>
              <a:rPr lang="en-US" sz="2000" dirty="0" smtClean="0"/>
              <a:t>IP-</a:t>
            </a:r>
            <a:r>
              <a:rPr lang="ru-RU" sz="2000" dirty="0" smtClean="0"/>
              <a:t>адреса из диапазона санкционированных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2083" y="4487877"/>
            <a:ext cx="79233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000" dirty="0" smtClean="0"/>
              <a:t>Существует телефонный </a:t>
            </a:r>
            <a:r>
              <a:rPr lang="ru-RU" sz="2000" dirty="0" err="1" smtClean="0"/>
              <a:t>спуфинг</a:t>
            </a:r>
            <a:r>
              <a:rPr lang="ru-RU" sz="2000" dirty="0" smtClean="0"/>
              <a:t> (неправильное определение номера звонящего), </a:t>
            </a:r>
            <a:r>
              <a:rPr lang="ru-RU" sz="2000" dirty="0" err="1" smtClean="0"/>
              <a:t>спуфинг</a:t>
            </a:r>
            <a:r>
              <a:rPr lang="ru-RU" sz="2000" dirty="0" smtClean="0"/>
              <a:t> </a:t>
            </a:r>
            <a:r>
              <a:rPr lang="en-US" sz="2000" dirty="0" smtClean="0"/>
              <a:t>e-mail</a:t>
            </a:r>
            <a:r>
              <a:rPr lang="ru-RU" sz="2000" dirty="0" smtClean="0"/>
              <a:t> (при рассылке спама), </a:t>
            </a:r>
            <a:r>
              <a:rPr lang="en-US" sz="2000" dirty="0" smtClean="0"/>
              <a:t>GPS-</a:t>
            </a:r>
            <a:r>
              <a:rPr lang="ru-RU" sz="2000" dirty="0" err="1" smtClean="0"/>
              <a:t>спуфинг</a:t>
            </a:r>
            <a:r>
              <a:rPr lang="ru-RU" sz="2000" dirty="0" smtClean="0"/>
              <a:t> (отклонение от курса).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5570" y="5473728"/>
            <a:ext cx="79233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000" dirty="0" smtClean="0"/>
              <a:t>«Отравление» </a:t>
            </a:r>
            <a:r>
              <a:rPr lang="ru-RU" sz="2000" dirty="0" err="1" smtClean="0"/>
              <a:t>файлообменных</a:t>
            </a:r>
            <a:r>
              <a:rPr lang="ru-RU" sz="2000" dirty="0" smtClean="0"/>
              <a:t> сетей – владелец размещает «битый» файл, чтобы препятствовать распространению </a:t>
            </a:r>
            <a:r>
              <a:rPr lang="ru-RU" sz="2000" dirty="0" err="1" smtClean="0"/>
              <a:t>пиратскийх</a:t>
            </a:r>
            <a:r>
              <a:rPr lang="ru-RU" sz="2000" dirty="0" smtClean="0"/>
              <a:t> копий.</a:t>
            </a:r>
            <a:endParaRPr lang="ru-RU" sz="20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MitM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2083" y="800064"/>
            <a:ext cx="795983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 algn="just"/>
            <a:r>
              <a:rPr lang="en-US" sz="2000" b="1" dirty="0" smtClean="0"/>
              <a:t>Man in the Middle </a:t>
            </a:r>
            <a:r>
              <a:rPr lang="en-US" sz="2000" dirty="0" smtClean="0"/>
              <a:t>– </a:t>
            </a:r>
            <a:r>
              <a:rPr lang="ru-RU" sz="2000" dirty="0" smtClean="0"/>
              <a:t>человек посередине.</a:t>
            </a:r>
            <a:r>
              <a:rPr lang="en-US" sz="2000" dirty="0" smtClean="0"/>
              <a:t> </a:t>
            </a:r>
            <a:r>
              <a:rPr lang="ru-RU" sz="2000" dirty="0" smtClean="0"/>
              <a:t>Хакер «вклинивается» в передачу так, что ни один из корреспондентов не знает о его присутствии.</a:t>
            </a:r>
          </a:p>
          <a:p>
            <a:pPr indent="363538" algn="just"/>
            <a:r>
              <a:rPr lang="ru-RU" sz="2000" dirty="0" smtClean="0"/>
              <a:t>Хакер может как получать сообщения, так и подменять их своими.</a:t>
            </a:r>
          </a:p>
          <a:p>
            <a:pPr indent="363538" algn="just"/>
            <a:r>
              <a:rPr lang="ru-RU" sz="2000" dirty="0" smtClean="0"/>
              <a:t>Пример – «Сказка о царе </a:t>
            </a:r>
            <a:r>
              <a:rPr lang="ru-RU" sz="2000" dirty="0" err="1" smtClean="0"/>
              <a:t>Салтане</a:t>
            </a:r>
            <a:r>
              <a:rPr lang="ru-RU" sz="2000" dirty="0" smtClean="0"/>
              <a:t>» А.С. Пушкина. </a:t>
            </a:r>
          </a:p>
          <a:p>
            <a:pPr indent="363538" algn="just"/>
            <a:endParaRPr lang="ru-RU" sz="2000" dirty="0" smtClean="0"/>
          </a:p>
          <a:p>
            <a:pPr indent="363538" algn="just"/>
            <a:r>
              <a:rPr lang="ru-RU" sz="2000" dirty="0" smtClean="0"/>
              <a:t>Шифрование трафика не всегда помогает, т.к. хакер может перехватывать и подменять ключи шифрования. </a:t>
            </a:r>
          </a:p>
          <a:p>
            <a:pPr indent="363538" algn="just"/>
            <a:endParaRPr lang="ru-RU" sz="2000" dirty="0" smtClean="0"/>
          </a:p>
          <a:p>
            <a:pPr indent="363538" algn="just"/>
            <a:r>
              <a:rPr lang="ru-RU" sz="2000" dirty="0" smtClean="0"/>
              <a:t>Представляет угрозу при совершении финансовых операций, т.к. позволяет получить доступ к </a:t>
            </a:r>
            <a:r>
              <a:rPr lang="ru-RU" sz="2000" dirty="0" err="1" smtClean="0"/>
              <a:t>аккаунту</a:t>
            </a:r>
            <a:r>
              <a:rPr lang="ru-RU" sz="2000" dirty="0" smtClean="0"/>
              <a:t> пользователя.</a:t>
            </a:r>
          </a:p>
          <a:p>
            <a:pPr indent="363538" algn="just"/>
            <a:r>
              <a:rPr lang="ru-RU" sz="2000" dirty="0" smtClean="0"/>
              <a:t>Также используется для «инъекций» вредоносного кода в трафик (письма, сайты, запросы к БД).</a:t>
            </a:r>
            <a:endParaRPr lang="ru-RU" sz="20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Снифферы</a:t>
            </a:r>
            <a:r>
              <a:rPr lang="ru-RU" dirty="0" smtClean="0"/>
              <a:t> (</a:t>
            </a:r>
            <a:r>
              <a:rPr lang="en-US" dirty="0" smtClean="0"/>
              <a:t>sniffer)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654012"/>
            <a:ext cx="79233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2000" dirty="0" smtClean="0"/>
              <a:t>Перехватчики и анализаторы сетевого трафика (от </a:t>
            </a:r>
            <a:r>
              <a:rPr lang="en-US" sz="2000" dirty="0" smtClean="0"/>
              <a:t>sniff – </a:t>
            </a:r>
            <a:r>
              <a:rPr lang="ru-RU" sz="2000" dirty="0" smtClean="0"/>
              <a:t>вынюхивать).</a:t>
            </a:r>
          </a:p>
          <a:p>
            <a:pPr indent="355600" algn="just"/>
            <a:r>
              <a:rPr lang="ru-RU" sz="2000" dirty="0" smtClean="0"/>
              <a:t>Могут быть реализованы на различных уровнях – от перехвата </a:t>
            </a:r>
            <a:r>
              <a:rPr lang="ru-RU" sz="2000" dirty="0" err="1" smtClean="0"/>
              <a:t>электро-магнитного</a:t>
            </a:r>
            <a:r>
              <a:rPr lang="ru-RU" sz="2000" dirty="0" smtClean="0"/>
              <a:t> излучения от проводов, до </a:t>
            </a:r>
            <a:r>
              <a:rPr lang="ru-RU" sz="2000" dirty="0" err="1" smtClean="0"/>
              <a:t>плагинов</a:t>
            </a:r>
            <a:r>
              <a:rPr lang="ru-RU" sz="2000" dirty="0" smtClean="0"/>
              <a:t> в браузерах. Чаще всего на уровне сетевой карты – весь поступающий трафик проходит через </a:t>
            </a:r>
            <a:r>
              <a:rPr lang="ru-RU" sz="2000" dirty="0" err="1" smtClean="0"/>
              <a:t>программу-снифер</a:t>
            </a:r>
            <a:r>
              <a:rPr lang="ru-RU" sz="20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5109" y="4025077"/>
            <a:ext cx="79233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2000" dirty="0" smtClean="0"/>
              <a:t>Чаще всего используются для кражи паролей и конфиденциальной информации.</a:t>
            </a:r>
          </a:p>
          <a:p>
            <a:pPr indent="355600" algn="just"/>
            <a:r>
              <a:rPr lang="ru-RU" sz="2000" dirty="0" smtClean="0"/>
              <a:t>Могут применяться администраторами сетей в благих целях: обнаружение ошибок и сбоев, действий вредоносных программ, контроль действий пользователей.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5109" y="2668928"/>
            <a:ext cx="79233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000" dirty="0" smtClean="0"/>
              <a:t>В сочетании с </a:t>
            </a:r>
            <a:r>
              <a:rPr lang="en-US" sz="2000" dirty="0" err="1" smtClean="0"/>
              <a:t>MitM</a:t>
            </a:r>
            <a:r>
              <a:rPr lang="en-US" sz="2000" dirty="0" smtClean="0"/>
              <a:t> </a:t>
            </a:r>
            <a:r>
              <a:rPr lang="ru-RU" sz="2000" dirty="0" smtClean="0"/>
              <a:t>– перехват пакетов и перенаправление трафика жертвы на </a:t>
            </a:r>
            <a:r>
              <a:rPr lang="ru-RU" sz="2000" dirty="0" err="1" smtClean="0"/>
              <a:t>сниффер</a:t>
            </a:r>
            <a:r>
              <a:rPr lang="ru-RU" sz="2000" dirty="0" smtClean="0"/>
              <a:t> с последующим возвращением на надлежащий адрес.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Связанные проблемы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1540" y="872716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b="1" dirty="0" smtClean="0"/>
              <a:t>Кодировка</a:t>
            </a:r>
          </a:p>
          <a:p>
            <a:pPr indent="355600" algn="just"/>
            <a:r>
              <a:rPr lang="ru-RU" dirty="0" smtClean="0"/>
              <a:t>Большинство протоколов работают в кодировке </a:t>
            </a:r>
            <a:r>
              <a:rPr lang="en-US" dirty="0" smtClean="0"/>
              <a:t>ASCII</a:t>
            </a:r>
            <a:r>
              <a:rPr lang="ru-RU" dirty="0" smtClean="0"/>
              <a:t>, причем используют только первые 127 интернациональных символов. Для перевода других кодировок и национальных символов в </a:t>
            </a:r>
            <a:r>
              <a:rPr lang="en-US" dirty="0" smtClean="0"/>
              <a:t>ASCII</a:t>
            </a:r>
            <a:r>
              <a:rPr lang="ru-RU" dirty="0" smtClean="0"/>
              <a:t> используются специальные приемы.</a:t>
            </a:r>
          </a:p>
          <a:p>
            <a:pPr indent="355600" algn="just"/>
            <a:r>
              <a:rPr lang="ru-RU" dirty="0" smtClean="0"/>
              <a:t>Символ конца строки:</a:t>
            </a:r>
          </a:p>
          <a:p>
            <a:pPr lvl="1" indent="266700" algn="just">
              <a:buFont typeface="Arial" pitchFamily="34" charset="0"/>
              <a:buChar char="•"/>
            </a:pPr>
            <a:r>
              <a:rPr lang="ru-RU" dirty="0" smtClean="0"/>
              <a:t>в </a:t>
            </a:r>
            <a:r>
              <a:rPr lang="en-US" dirty="0" smtClean="0"/>
              <a:t>Unix </a:t>
            </a:r>
            <a:r>
              <a:rPr lang="ru-RU" dirty="0" smtClean="0"/>
              <a:t>один символ </a:t>
            </a:r>
            <a:r>
              <a:rPr lang="en-US" dirty="0" smtClean="0"/>
              <a:t>LF </a:t>
            </a:r>
            <a:r>
              <a:rPr lang="en-US" smtClean="0"/>
              <a:t>(#10)</a:t>
            </a:r>
            <a:endParaRPr lang="en-US" dirty="0" smtClean="0"/>
          </a:p>
          <a:p>
            <a:pPr lvl="1" indent="266700" algn="just">
              <a:buFont typeface="Arial" pitchFamily="34" charset="0"/>
              <a:buChar char="•"/>
            </a:pPr>
            <a:r>
              <a:rPr lang="ru-RU" dirty="0" smtClean="0"/>
              <a:t>в </a:t>
            </a:r>
            <a:r>
              <a:rPr lang="en-US" dirty="0" smtClean="0"/>
              <a:t>Windows </a:t>
            </a:r>
            <a:r>
              <a:rPr lang="ru-RU" dirty="0" smtClean="0"/>
              <a:t>два символа </a:t>
            </a:r>
            <a:r>
              <a:rPr lang="en-US" dirty="0" smtClean="0"/>
              <a:t>CR LF (#13#10)</a:t>
            </a:r>
            <a:endParaRPr lang="ru-RU" dirty="0" smtClean="0"/>
          </a:p>
          <a:p>
            <a:pPr indent="355600" algn="just"/>
            <a:r>
              <a:rPr lang="ru-RU" dirty="0" smtClean="0"/>
              <a:t>В разных протоколах также используются разные символы конца строки.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3356992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b="1" dirty="0" smtClean="0"/>
              <a:t>Распределение времени сервера</a:t>
            </a:r>
          </a:p>
          <a:p>
            <a:pPr indent="355600" algn="just"/>
            <a:r>
              <a:rPr lang="ru-RU" dirty="0" smtClean="0"/>
              <a:t>Сервер должен успевать обслуживать всех клиентов. Если сообщения имеют маленький размер, а клиентов немного, то проблем обычно не возникает.</a:t>
            </a:r>
          </a:p>
          <a:p>
            <a:pPr indent="355600" algn="just"/>
            <a:r>
              <a:rPr lang="ru-RU" dirty="0" smtClean="0"/>
              <a:t>Однако если один клиент «захватывает» сервер во время передачи или получения большого объема данных, все остальные вынуждены ждать окончания передачи.</a:t>
            </a:r>
          </a:p>
          <a:p>
            <a:pPr indent="355600" algn="just"/>
            <a:r>
              <a:rPr lang="ru-RU" dirty="0" smtClean="0"/>
              <a:t>Чтобы этого не происходило, каждому клиенту выделяется отдельный поток </a:t>
            </a:r>
            <a:r>
              <a:rPr lang="en-US" dirty="0" smtClean="0"/>
              <a:t>(</a:t>
            </a:r>
            <a:r>
              <a:rPr lang="ru-RU" dirty="0" smtClean="0"/>
              <a:t>процесс, </a:t>
            </a:r>
            <a:r>
              <a:rPr lang="en-US" dirty="0" smtClean="0"/>
              <a:t>Thread)</a:t>
            </a:r>
            <a:r>
              <a:rPr lang="ru-RU" dirty="0" smtClean="0"/>
              <a:t> и создается иллюзию параллельной работы со всеми клиентами.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Denial of Service (</a:t>
            </a:r>
            <a:r>
              <a:rPr lang="en-GB" dirty="0" err="1" smtClean="0"/>
              <a:t>DoS</a:t>
            </a:r>
            <a:r>
              <a:rPr lang="en-GB" dirty="0" smtClean="0"/>
              <a:t>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80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28596" y="617499"/>
            <a:ext cx="79233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sz="2000" b="1" dirty="0" smtClean="0"/>
              <a:t>Отказ в обслуживании </a:t>
            </a:r>
            <a:r>
              <a:rPr lang="ru-RU" sz="2000" dirty="0" smtClean="0"/>
              <a:t>– атаки с целью вызвать нестабильность или полный отказ в работе системы жертвы.</a:t>
            </a:r>
          </a:p>
          <a:p>
            <a:pPr marL="538163" indent="-174625" algn="just">
              <a:buFont typeface="Arial" pitchFamily="34" charset="0"/>
              <a:buChar char="•"/>
            </a:pPr>
            <a:r>
              <a:rPr lang="ru-RU" sz="2000" dirty="0" smtClean="0"/>
              <a:t>отправка специальных пакетов, которые приводят к сбоям в работе системы (использование уязвимостей)</a:t>
            </a:r>
          </a:p>
          <a:p>
            <a:pPr marL="538163" indent="-174625" algn="just">
              <a:buFont typeface="Arial" pitchFamily="34" charset="0"/>
              <a:buChar char="•"/>
            </a:pPr>
            <a:r>
              <a:rPr lang="ru-RU" sz="2000" dirty="0" smtClean="0"/>
              <a:t>отправка большого количества пакетов в единицу времени, что приводит к перегрузке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8596" y="2479662"/>
            <a:ext cx="79233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en-GB" sz="2000" b="1" dirty="0" smtClean="0"/>
              <a:t>Distributed </a:t>
            </a:r>
            <a:r>
              <a:rPr lang="en-GB" sz="2000" b="1" dirty="0" err="1" smtClean="0"/>
              <a:t>DoS</a:t>
            </a:r>
            <a:r>
              <a:rPr lang="ru-RU" sz="2000" b="1" dirty="0" smtClean="0"/>
              <a:t> (</a:t>
            </a:r>
            <a:r>
              <a:rPr lang="en-GB" sz="2000" b="1" dirty="0" err="1" smtClean="0"/>
              <a:t>DDoS</a:t>
            </a:r>
            <a:r>
              <a:rPr lang="ru-RU" sz="2000" b="1" dirty="0" smtClean="0"/>
              <a:t>) </a:t>
            </a:r>
            <a:r>
              <a:rPr lang="ru-RU" sz="2000" dirty="0" smtClean="0"/>
              <a:t>– распределенная атака, проводится одновременно через множество устройств.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2083" y="3100383"/>
            <a:ext cx="79233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sz="2000" dirty="0" smtClean="0"/>
              <a:t>Относительно просты в реализации, поэтому очень популярны, особенно у начинающих хакеров.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2083" y="3830643"/>
            <a:ext cx="79233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err="1" smtClean="0"/>
              <a:t>Ping</a:t>
            </a:r>
            <a:r>
              <a:rPr lang="ru-RU" i="1" dirty="0" smtClean="0"/>
              <a:t> </a:t>
            </a:r>
            <a:r>
              <a:rPr lang="ru-RU" i="1" dirty="0" err="1" smtClean="0"/>
              <a:t>of</a:t>
            </a:r>
            <a:r>
              <a:rPr lang="ru-RU" i="1" dirty="0" smtClean="0"/>
              <a:t> </a:t>
            </a:r>
            <a:r>
              <a:rPr lang="ru-RU" i="1" dirty="0" err="1" smtClean="0"/>
              <a:t>death</a:t>
            </a:r>
            <a:r>
              <a:rPr lang="ru-RU" dirty="0" smtClean="0"/>
              <a:t> - посылка ICMP-пакета </a:t>
            </a:r>
            <a:r>
              <a:rPr lang="en-US" dirty="0" smtClean="0"/>
              <a:t>&gt;</a:t>
            </a:r>
            <a:r>
              <a:rPr lang="ru-RU" dirty="0" smtClean="0"/>
              <a:t> допустимого размера (64 КБ). Может привести к аварийному завершению работы некоторых ОС.</a:t>
            </a:r>
          </a:p>
          <a:p>
            <a:pPr algn="just"/>
            <a:r>
              <a:rPr lang="ru-RU" i="1" dirty="0" err="1" smtClean="0"/>
              <a:t>Land</a:t>
            </a:r>
            <a:r>
              <a:rPr lang="ru-RU" dirty="0" smtClean="0"/>
              <a:t>  - передача на открытый порт запроса на установление соединения с самим собой, что вызывает зацикливание и перегрузку процессора. </a:t>
            </a:r>
          </a:p>
          <a:p>
            <a:pPr algn="just"/>
            <a:r>
              <a:rPr lang="ru-RU" i="1" dirty="0" smtClean="0"/>
              <a:t>ICMP </a:t>
            </a:r>
            <a:r>
              <a:rPr lang="ru-RU" i="1" dirty="0" err="1" smtClean="0"/>
              <a:t>Flood</a:t>
            </a:r>
            <a:r>
              <a:rPr lang="ru-RU" dirty="0" smtClean="0"/>
              <a:t> - отправка большого количества ICMP-пакетов. Система вынуждена отвечать на каждый поступивший пакет, что сильно загружает процессор.</a:t>
            </a:r>
          </a:p>
          <a:p>
            <a:pPr algn="just"/>
            <a:r>
              <a:rPr lang="ru-RU" i="1" dirty="0" smtClean="0"/>
              <a:t>SYN </a:t>
            </a:r>
            <a:r>
              <a:rPr lang="ru-RU" i="1" dirty="0" err="1" smtClean="0"/>
              <a:t>Flood</a:t>
            </a:r>
            <a:r>
              <a:rPr lang="ru-RU" dirty="0" smtClean="0"/>
              <a:t> - отправке большого количества запросов на установку соединения. Система резервирует ресурсы для каждого из соединений, в итоге тратит свои ресурсы полностью и перестает реагировать на другие попытки соединения.</a:t>
            </a:r>
            <a:endParaRPr lang="ru-RU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Вредоносные программы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81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982629"/>
            <a:ext cx="792332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000" b="1" dirty="0" smtClean="0"/>
              <a:t>Вирус</a:t>
            </a:r>
            <a:r>
              <a:rPr lang="ru-RU" sz="2000" dirty="0" smtClean="0"/>
              <a:t> – внедряет вредоносный код в обычные программы. Зараженная программа тоже начинает распространять вирусы.</a:t>
            </a:r>
          </a:p>
          <a:p>
            <a:pPr algn="just">
              <a:spcBef>
                <a:spcPts val="600"/>
              </a:spcBef>
            </a:pPr>
            <a:r>
              <a:rPr lang="ru-RU" sz="2000" b="1" dirty="0" smtClean="0"/>
              <a:t>Троян</a:t>
            </a:r>
            <a:r>
              <a:rPr lang="ru-RU" sz="2000" dirty="0" smtClean="0"/>
              <a:t> – маскируется под обычную программу, но при запуске выполняют  вредоносные действия. Самостоятельно не размножаются.</a:t>
            </a:r>
          </a:p>
          <a:p>
            <a:pPr algn="just">
              <a:spcBef>
                <a:spcPts val="600"/>
              </a:spcBef>
            </a:pPr>
            <a:r>
              <a:rPr lang="ru-RU" sz="2000" b="1" dirty="0" smtClean="0"/>
              <a:t>Червь</a:t>
            </a:r>
            <a:r>
              <a:rPr lang="ru-RU" sz="2000" dirty="0" smtClean="0"/>
              <a:t> – саморазмножается через сети, но не заражает другие программы.</a:t>
            </a:r>
          </a:p>
          <a:p>
            <a:pPr algn="just">
              <a:spcBef>
                <a:spcPts val="600"/>
              </a:spcBef>
            </a:pPr>
            <a:r>
              <a:rPr lang="ru-RU" sz="2000" b="1" dirty="0" smtClean="0"/>
              <a:t>Логическая бомба </a:t>
            </a:r>
            <a:r>
              <a:rPr lang="ru-RU" sz="2000" dirty="0" smtClean="0"/>
              <a:t>– программа с отложенным действием, срабатывают при выполнении определенного условия. Не размножаются.</a:t>
            </a:r>
          </a:p>
          <a:p>
            <a:pPr algn="just">
              <a:spcBef>
                <a:spcPts val="600"/>
              </a:spcBef>
            </a:pPr>
            <a:r>
              <a:rPr lang="ru-RU" sz="2000" b="1" dirty="0" err="1" smtClean="0"/>
              <a:t>Эксплойты</a:t>
            </a:r>
            <a:r>
              <a:rPr lang="ru-RU" sz="2000" dirty="0" smtClean="0"/>
              <a:t> используют уязвимости (дыры) в программах, чтобы захватить систему жертвы.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Парольная атака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82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654012"/>
            <a:ext cx="7923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 algn="just"/>
            <a:r>
              <a:rPr lang="ru-RU" sz="2000" dirty="0" smtClean="0"/>
              <a:t>Подбор пароля путем простого перебора </a:t>
            </a:r>
            <a:r>
              <a:rPr lang="en-US" sz="2000" dirty="0" smtClean="0"/>
              <a:t>(brute force – </a:t>
            </a:r>
            <a:r>
              <a:rPr lang="ru-RU" sz="2000" dirty="0" smtClean="0"/>
              <a:t>грубая сила), использования «</a:t>
            </a:r>
            <a:r>
              <a:rPr lang="ru-RU" sz="2000" dirty="0" err="1" smtClean="0"/>
              <a:t>троянов</a:t>
            </a:r>
            <a:r>
              <a:rPr lang="ru-RU" sz="2000" dirty="0" smtClean="0"/>
              <a:t>», </a:t>
            </a:r>
            <a:r>
              <a:rPr lang="ru-RU" sz="2000" dirty="0" err="1" smtClean="0"/>
              <a:t>снифферов</a:t>
            </a:r>
            <a:r>
              <a:rPr lang="ru-RU" sz="2000" dirty="0" smtClean="0"/>
              <a:t>, кража паролей у пользователей путем подсматривания, подслушивания, обмана.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28596" y="3268640"/>
            <a:ext cx="79233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 algn="just"/>
            <a:r>
              <a:rPr lang="ru-RU" sz="2000" dirty="0" smtClean="0"/>
              <a:t>Защита: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ru-RU" sz="2000" dirty="0" smtClean="0"/>
              <a:t>пароли не должны храниться или передаваться в явном виде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ru-RU" sz="2000" dirty="0" smtClean="0"/>
              <a:t>ограничение на число попыток ввода пароля, пауза между попытками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ru-RU" sz="2000" dirty="0" smtClean="0"/>
              <a:t>использовать сложные пароли, не использовать один и тот же пароль для разных сервисов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ru-RU" sz="2000" dirty="0" smtClean="0"/>
              <a:t>использование одноразовых паролей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ru-RU" sz="2000" dirty="0" smtClean="0"/>
              <a:t>использование нетекстовых паролей (отпечатки пальцев, сетчатки, голосовой анализ, электронных ключей)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92083" y="1676376"/>
            <a:ext cx="7923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 algn="just"/>
            <a:r>
              <a:rPr lang="ru-RU" sz="2000" dirty="0" smtClean="0"/>
              <a:t>Наиболее опасна компрометация паролей привилегированных пользователей, администраторов.</a:t>
            </a:r>
            <a:endParaRPr lang="ru-RU" sz="2000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направления защиты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83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610136"/>
            <a:ext cx="792332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7063" indent="-271463">
              <a:buFont typeface="Arial" pitchFamily="34" charset="0"/>
              <a:buChar char="•"/>
            </a:pPr>
            <a:r>
              <a:rPr lang="ru-RU" sz="2000" b="1" dirty="0" smtClean="0"/>
              <a:t>физические</a:t>
            </a:r>
            <a:r>
              <a:rPr lang="ru-RU" sz="2000" dirty="0" smtClean="0"/>
              <a:t> – защита канала передачи данных</a:t>
            </a:r>
          </a:p>
          <a:p>
            <a:pPr marL="1084263" lvl="1" indent="-271463">
              <a:buFont typeface="+mj-lt"/>
              <a:buAutoNum type="arabicParenR"/>
            </a:pPr>
            <a:r>
              <a:rPr lang="ru-RU" sz="2000" dirty="0" smtClean="0"/>
              <a:t>беспроводная связь</a:t>
            </a:r>
          </a:p>
          <a:p>
            <a:pPr marL="1084263" lvl="1" indent="-271463">
              <a:buFont typeface="+mj-lt"/>
              <a:buAutoNum type="arabicParenR"/>
            </a:pPr>
            <a:r>
              <a:rPr lang="ru-RU" sz="2000" dirty="0" smtClean="0"/>
              <a:t>неэкранированный кабель</a:t>
            </a:r>
          </a:p>
          <a:p>
            <a:pPr marL="1084263" lvl="1" indent="-271463">
              <a:buFont typeface="+mj-lt"/>
              <a:buAutoNum type="arabicParenR"/>
            </a:pPr>
            <a:r>
              <a:rPr lang="ru-RU" sz="2000" dirty="0" smtClean="0"/>
              <a:t>экранированный кабель</a:t>
            </a:r>
          </a:p>
          <a:p>
            <a:pPr marL="1084263" lvl="1" indent="-271463">
              <a:buFont typeface="+mj-lt"/>
              <a:buAutoNum type="arabicParenR"/>
            </a:pPr>
            <a:r>
              <a:rPr lang="ru-RU" sz="2000" dirty="0" smtClean="0"/>
              <a:t>оптоволокно</a:t>
            </a:r>
          </a:p>
          <a:p>
            <a:pPr marL="627063" indent="-271463">
              <a:buFont typeface="Arial" pitchFamily="34" charset="0"/>
              <a:buChar char="•"/>
            </a:pPr>
            <a:r>
              <a:rPr lang="ru-RU" sz="2000" b="1" dirty="0" smtClean="0"/>
              <a:t>технические (программно-аппаратные)</a:t>
            </a:r>
          </a:p>
          <a:p>
            <a:pPr marL="1084263" lvl="1" indent="-271463">
              <a:buFont typeface="+mj-lt"/>
              <a:buAutoNum type="arabicParenR"/>
            </a:pPr>
            <a:r>
              <a:rPr lang="ru-RU" sz="2000" dirty="0" smtClean="0"/>
              <a:t>сетевые экраны, антивирусы</a:t>
            </a:r>
          </a:p>
          <a:p>
            <a:pPr marL="1084263" lvl="1" indent="-271463">
              <a:buFont typeface="+mj-lt"/>
              <a:buAutoNum type="arabicParenR"/>
            </a:pPr>
            <a:r>
              <a:rPr lang="ru-RU" sz="2000" dirty="0" smtClean="0"/>
              <a:t>шифрование</a:t>
            </a:r>
          </a:p>
          <a:p>
            <a:pPr marL="1084263" lvl="1" indent="-271463">
              <a:buFont typeface="+mj-lt"/>
              <a:buAutoNum type="arabicParenR"/>
            </a:pPr>
            <a:r>
              <a:rPr lang="ru-RU" sz="2000" dirty="0" smtClean="0"/>
              <a:t>парольная защита</a:t>
            </a:r>
          </a:p>
          <a:p>
            <a:pPr marL="1084263" lvl="1" indent="-271463">
              <a:buFont typeface="+mj-lt"/>
              <a:buAutoNum type="arabicParenR"/>
            </a:pPr>
            <a:r>
              <a:rPr lang="ru-RU" sz="2000" dirty="0" smtClean="0"/>
              <a:t>«родительский контроль»</a:t>
            </a:r>
          </a:p>
          <a:p>
            <a:pPr marL="1084263" lvl="1" indent="-271463">
              <a:buFont typeface="+mj-lt"/>
              <a:buAutoNum type="arabicParenR"/>
            </a:pPr>
            <a:r>
              <a:rPr lang="ru-RU" sz="2000" dirty="0" smtClean="0"/>
              <a:t>резервное копирование</a:t>
            </a:r>
          </a:p>
          <a:p>
            <a:pPr marL="1084263" lvl="1" indent="-271463">
              <a:buFont typeface="+mj-lt"/>
              <a:buAutoNum type="arabicParenR"/>
            </a:pPr>
            <a:r>
              <a:rPr lang="ru-RU" sz="2000" dirty="0" smtClean="0"/>
              <a:t>контроль целостности (проверка наличия ошибок)</a:t>
            </a:r>
          </a:p>
          <a:p>
            <a:pPr marL="1084263" lvl="1" indent="-271463"/>
            <a:r>
              <a:rPr lang="ru-RU" sz="2000" dirty="0" smtClean="0"/>
              <a:t>и д.р.</a:t>
            </a:r>
          </a:p>
          <a:p>
            <a:pPr marL="627063" indent="-271463">
              <a:buFont typeface="Arial" pitchFamily="34" charset="0"/>
              <a:buChar char="•"/>
            </a:pPr>
            <a:r>
              <a:rPr lang="ru-RU" sz="2000" b="1" dirty="0" smtClean="0"/>
              <a:t>административные (организационно-правовые)</a:t>
            </a:r>
          </a:p>
          <a:p>
            <a:pPr marL="1077913" lvl="1" indent="-265113">
              <a:buFont typeface="+mj-lt"/>
              <a:buAutoNum type="arabicParenR"/>
            </a:pPr>
            <a:r>
              <a:rPr lang="ru-RU" sz="2000" dirty="0" smtClean="0"/>
              <a:t>законодательство</a:t>
            </a:r>
          </a:p>
          <a:p>
            <a:pPr marL="1077913" lvl="1" indent="-265113">
              <a:buFont typeface="+mj-lt"/>
              <a:buAutoNum type="arabicParenR"/>
            </a:pPr>
            <a:r>
              <a:rPr lang="ru-RU" sz="2000" dirty="0" smtClean="0"/>
              <a:t>обучение и инструктаж персонала</a:t>
            </a:r>
          </a:p>
          <a:p>
            <a:pPr marL="1077913" lvl="1" indent="-265113">
              <a:buFont typeface="+mj-lt"/>
              <a:buAutoNum type="arabicParenR"/>
            </a:pPr>
            <a:r>
              <a:rPr lang="ru-RU" sz="2000" dirty="0" smtClean="0"/>
              <a:t>пропускной режим, система охраны</a:t>
            </a:r>
          </a:p>
          <a:p>
            <a:pPr marL="1077913" lvl="1" indent="-265113">
              <a:buFont typeface="+mj-lt"/>
              <a:buAutoNum type="arabicParenR"/>
            </a:pPr>
            <a:r>
              <a:rPr lang="ru-RU" sz="2000" dirty="0" smtClean="0"/>
              <a:t>защита оборудования, бумажных документов</a:t>
            </a:r>
          </a:p>
          <a:p>
            <a:pPr marL="1270000" lvl="1" indent="-457200"/>
            <a:r>
              <a:rPr lang="ru-RU" sz="2000" dirty="0" smtClean="0"/>
              <a:t>и др.</a:t>
            </a:r>
            <a:endParaRPr lang="ru-RU" sz="20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793698" y="1547787"/>
            <a:ext cx="1131903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3466" y="1201707"/>
            <a:ext cx="109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Безопас-ность</a:t>
            </a:r>
            <a:endParaRPr lang="ru-RU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Сетевой экран (брандмауэр, </a:t>
            </a:r>
            <a:r>
              <a:rPr lang="en-US" dirty="0" smtClean="0"/>
              <a:t>firewall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84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2083" y="836577"/>
            <a:ext cx="79598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Функции: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2000" b="1" dirty="0" smtClean="0"/>
              <a:t>фильтрация</a:t>
            </a:r>
            <a:r>
              <a:rPr lang="ru-RU" sz="2000" dirty="0" smtClean="0"/>
              <a:t> – ограничение внешних запросов для защиты от несанкционированного доступа</a:t>
            </a:r>
            <a:endParaRPr lang="en-US" sz="2000" dirty="0" smtClean="0"/>
          </a:p>
          <a:p>
            <a:pPr marL="631825" lvl="1" indent="-174625">
              <a:buFont typeface="Arial" pitchFamily="34" charset="0"/>
              <a:buChar char="•"/>
            </a:pPr>
            <a:r>
              <a:rPr lang="ru-RU" sz="2000" dirty="0" smtClean="0"/>
              <a:t>фильтрация портов</a:t>
            </a:r>
          </a:p>
          <a:p>
            <a:pPr marL="631825" lvl="1" indent="-174625">
              <a:buFont typeface="Arial" pitchFamily="34" charset="0"/>
              <a:buChar char="•"/>
            </a:pPr>
            <a:r>
              <a:rPr lang="ru-RU" sz="2000" dirty="0" smtClean="0"/>
              <a:t>фильтрация адресов</a:t>
            </a:r>
          </a:p>
          <a:p>
            <a:pPr marL="631825" lvl="1" indent="-174625">
              <a:buFont typeface="Arial" pitchFamily="34" charset="0"/>
              <a:buChar char="•"/>
            </a:pPr>
            <a:r>
              <a:rPr lang="ru-RU" sz="2000" dirty="0" smtClean="0"/>
              <a:t>по другим признакам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2000" b="1" dirty="0" err="1" smtClean="0"/>
              <a:t>журналирование</a:t>
            </a:r>
            <a:r>
              <a:rPr lang="ru-RU" sz="2000" dirty="0" smtClean="0"/>
              <a:t> – регистрация и учет попыток доступа к системе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2000" b="1" dirty="0" smtClean="0"/>
              <a:t>уведомление</a:t>
            </a:r>
            <a:r>
              <a:rPr lang="ru-RU" sz="2000" dirty="0" smtClean="0"/>
              <a:t> о подозрительной деятельности, попытках зондирования или атаки на узлы сети или сам экран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2000" b="1" dirty="0" smtClean="0"/>
              <a:t>трансляция</a:t>
            </a:r>
            <a:r>
              <a:rPr lang="ru-RU" sz="2000" dirty="0" smtClean="0"/>
              <a:t> внутренних адресов во внешние и обратно (</a:t>
            </a:r>
            <a:r>
              <a:rPr lang="en-US" sz="2000" dirty="0" smtClean="0"/>
              <a:t>NAT)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92083" y="4195773"/>
            <a:ext cx="7959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 algn="just"/>
            <a:r>
              <a:rPr lang="ru-RU" sz="2000" dirty="0" smtClean="0"/>
              <a:t>Необходимый элемент защиты в сетях на разных уровнях. Но не является панацеей.</a:t>
            </a:r>
          </a:p>
          <a:p>
            <a:pPr indent="363538" algn="just"/>
            <a:endParaRPr lang="ru-RU" sz="2000" dirty="0" smtClean="0"/>
          </a:p>
          <a:p>
            <a:r>
              <a:rPr lang="ru-RU" sz="2000" dirty="0" smtClean="0"/>
              <a:t>Недостатки: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2000" dirty="0" smtClean="0"/>
              <a:t>при неправильной настройке может блокировать полезный трафик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2000" dirty="0" smtClean="0"/>
              <a:t>снижает пропускную способность и увеличивает время отклика</a:t>
            </a:r>
            <a:endParaRPr lang="ru-RU" sz="2000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Туннелирование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85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946116"/>
            <a:ext cx="7923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 algn="just"/>
            <a:r>
              <a:rPr lang="ru-RU" sz="2000" dirty="0" smtClean="0"/>
              <a:t>Туннель - защищенное логическое соединение между двумя узлами, как если бы они были соединены напрямую по топологии «точка-точка».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92083" y="2224071"/>
            <a:ext cx="79233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 algn="just"/>
            <a:r>
              <a:rPr lang="ru-RU" sz="2000" dirty="0" smtClean="0"/>
              <a:t>Пакеты других протоколов </a:t>
            </a:r>
            <a:r>
              <a:rPr lang="ru-RU" sz="2000" i="1" dirty="0" smtClean="0"/>
              <a:t>инкапсулируются </a:t>
            </a:r>
            <a:r>
              <a:rPr lang="ru-RU" sz="2000" dirty="0" smtClean="0"/>
              <a:t>(упаковываются) в пакеты туннельного протокола. Применяется на сетевом или прикладном уровне.</a:t>
            </a:r>
          </a:p>
          <a:p>
            <a:pPr indent="363538" algn="just"/>
            <a:endParaRPr lang="ru-RU" sz="2000" dirty="0" smtClean="0"/>
          </a:p>
          <a:p>
            <a:pPr indent="363538" algn="just"/>
            <a:r>
              <a:rPr lang="ru-RU" sz="2000" dirty="0" smtClean="0"/>
              <a:t>Цели:</a:t>
            </a:r>
          </a:p>
          <a:p>
            <a:pPr indent="363538" algn="just">
              <a:buFont typeface="Arial" pitchFamily="34" charset="0"/>
              <a:buChar char="•"/>
            </a:pPr>
            <a:r>
              <a:rPr lang="ru-RU" sz="2000" dirty="0" smtClean="0"/>
              <a:t>защита данных (шифрование)</a:t>
            </a:r>
          </a:p>
          <a:p>
            <a:pPr indent="363538" algn="just">
              <a:buFont typeface="Arial" pitchFamily="34" charset="0"/>
              <a:buChar char="•"/>
            </a:pPr>
            <a:r>
              <a:rPr lang="ru-RU" sz="2000" dirty="0" smtClean="0"/>
              <a:t>соединение различных сетей</a:t>
            </a:r>
          </a:p>
          <a:p>
            <a:pPr indent="363538" algn="just">
              <a:buFont typeface="Arial" pitchFamily="34" charset="0"/>
              <a:buChar char="•"/>
            </a:pPr>
            <a:r>
              <a:rPr lang="ru-RU" sz="2000" dirty="0" smtClean="0"/>
              <a:t>обход сетевых фильтров и </a:t>
            </a:r>
            <a:r>
              <a:rPr lang="en-US" sz="2000" dirty="0" smtClean="0"/>
              <a:t>NAT</a:t>
            </a:r>
            <a:endParaRPr lang="ru-RU" sz="2000" dirty="0" smtClean="0"/>
          </a:p>
          <a:p>
            <a:pPr indent="363538" algn="just">
              <a:buFont typeface="Arial" pitchFamily="34" charset="0"/>
              <a:buChar char="•"/>
            </a:pPr>
            <a:r>
              <a:rPr lang="ru-RU" sz="2000" dirty="0" smtClean="0"/>
              <a:t>объединение удаленных сетей в общую локальную сеть через Интернет</a:t>
            </a:r>
            <a:endParaRPr lang="ru-RU" sz="2000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Виртуальные сети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86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31540" y="610508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/>
              <a:t>VPN</a:t>
            </a:r>
            <a:r>
              <a:rPr lang="ru-RU" dirty="0" smtClean="0"/>
              <a:t> (</a:t>
            </a:r>
            <a:r>
              <a:rPr lang="ru-RU" i="1" dirty="0" err="1" smtClean="0"/>
              <a:t>Virtual</a:t>
            </a:r>
            <a:r>
              <a:rPr lang="ru-RU" i="1" dirty="0" smtClean="0"/>
              <a:t> </a:t>
            </a:r>
            <a:r>
              <a:rPr lang="ru-RU" i="1" dirty="0" err="1" smtClean="0"/>
              <a:t>Private</a:t>
            </a:r>
            <a:r>
              <a:rPr lang="ru-RU" i="1" dirty="0" smtClean="0"/>
              <a:t> </a:t>
            </a:r>
            <a:r>
              <a:rPr lang="ru-RU" i="1" dirty="0" err="1" smtClean="0"/>
              <a:t>Network</a:t>
            </a:r>
            <a:r>
              <a:rPr lang="ru-RU" dirty="0" smtClean="0"/>
              <a:t>) — обобщённое название технологий, позволяющих обеспечить одно или несколько сетевых соединений (логическую сеть) поверх другой сети (например, Интернет).</a:t>
            </a:r>
          </a:p>
          <a:p>
            <a:pPr indent="355600" algn="just"/>
            <a:r>
              <a:rPr lang="ru-RU" dirty="0" smtClean="0"/>
              <a:t>Уровень доверия к построенной логической сети не зависит от уровня доверия к базовым сетям.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1540" y="2052409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В </a:t>
            </a:r>
            <a:r>
              <a:rPr lang="ru-RU" dirty="0" err="1" smtClean="0"/>
              <a:t>Windows</a:t>
            </a:r>
            <a:r>
              <a:rPr lang="ru-RU" dirty="0" smtClean="0"/>
              <a:t> термином VPN обозначают одну из реализаций виртуальной сети — PPTP, причём используемую зачастую не для создания частных сетей.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1540" y="2796021"/>
            <a:ext cx="8280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Intranet</a:t>
            </a:r>
            <a:r>
              <a:rPr lang="ru-RU" b="1" dirty="0" smtClean="0"/>
              <a:t> VPN </a:t>
            </a:r>
            <a:r>
              <a:rPr lang="ru-RU" dirty="0" smtClean="0"/>
              <a:t>используют для объединения в единую защищённую сеть нескольких распределённых филиалов одной организации, обменивающихся данными по открытым каналам связи.</a:t>
            </a:r>
          </a:p>
          <a:p>
            <a:pPr algn="just"/>
            <a:r>
              <a:rPr lang="ru-RU" b="1" dirty="0" err="1" smtClean="0"/>
              <a:t>Remote</a:t>
            </a:r>
            <a:r>
              <a:rPr lang="ru-RU" b="1" dirty="0" smtClean="0"/>
              <a:t> </a:t>
            </a:r>
            <a:r>
              <a:rPr lang="ru-RU" b="1" dirty="0" err="1" smtClean="0"/>
              <a:t>Access</a:t>
            </a:r>
            <a:r>
              <a:rPr lang="ru-RU" b="1" dirty="0" smtClean="0"/>
              <a:t> VPN </a:t>
            </a:r>
            <a:r>
              <a:rPr lang="ru-RU" dirty="0" smtClean="0"/>
              <a:t>используют для создания защищённого канала между сегментом корпоративной сети и одиночным пользователем из дома.</a:t>
            </a:r>
          </a:p>
          <a:p>
            <a:pPr algn="just"/>
            <a:r>
              <a:rPr lang="ru-RU" b="1" dirty="0" err="1" smtClean="0"/>
              <a:t>Extranet</a:t>
            </a:r>
            <a:r>
              <a:rPr lang="ru-RU" b="1" dirty="0" smtClean="0"/>
              <a:t> VPN </a:t>
            </a:r>
            <a:r>
              <a:rPr lang="ru-RU" dirty="0" smtClean="0"/>
              <a:t>используют для сетей, к которым подключаются «внешние» пользователи (например, заказчики или клиенты), уровень доверия к которым намного ниже, чем к сотрудникам компании.</a:t>
            </a:r>
          </a:p>
          <a:p>
            <a:pPr algn="just"/>
            <a:r>
              <a:rPr lang="ru-RU" b="1" dirty="0" err="1" smtClean="0"/>
              <a:t>Internet</a:t>
            </a:r>
            <a:r>
              <a:rPr lang="ru-RU" b="1" dirty="0" smtClean="0"/>
              <a:t> VPN </a:t>
            </a:r>
            <a:r>
              <a:rPr lang="ru-RU" dirty="0" smtClean="0"/>
              <a:t>используется для предоставления доступа к интернету провайдерами, обычно если по одному физическому каналу подключаются несколько пользователей. </a:t>
            </a:r>
          </a:p>
          <a:p>
            <a:pPr algn="just"/>
            <a:r>
              <a:rPr lang="ru-RU" b="1" dirty="0" err="1" smtClean="0"/>
              <a:t>Client</a:t>
            </a:r>
            <a:r>
              <a:rPr lang="ru-RU" b="1" dirty="0" smtClean="0"/>
              <a:t>/</a:t>
            </a:r>
            <a:r>
              <a:rPr lang="ru-RU" b="1" dirty="0" err="1" smtClean="0"/>
              <a:t>Server</a:t>
            </a:r>
            <a:r>
              <a:rPr lang="ru-RU" b="1" dirty="0" smtClean="0"/>
              <a:t> VPN </a:t>
            </a:r>
            <a:r>
              <a:rPr lang="ru-RU" dirty="0" smtClean="0"/>
              <a:t>обеспечивает защиту передаваемых данных между двумя узлами (не сетями) корпоративной сети. Реализует разделение трафика.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Технологии </a:t>
            </a:r>
            <a:r>
              <a:rPr lang="en-US" dirty="0" smtClean="0"/>
              <a:t>VPN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87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620688"/>
            <a:ext cx="8316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IPSec (IP Security) </a:t>
            </a:r>
            <a:r>
              <a:rPr lang="en-US" dirty="0" smtClean="0"/>
              <a:t>- </a:t>
            </a:r>
            <a:r>
              <a:rPr lang="ru-RU" dirty="0" smtClean="0"/>
              <a:t>набор протоколов для обеспечения защиты данных, передаваемых по протоколу IP, позволяет осуществлять аутентификацию, проверку целостности и/или шифрование IP-пакетов, защищённый обмен ключами в сети Интернет.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808820"/>
            <a:ext cx="8316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PPTP</a:t>
            </a:r>
            <a:r>
              <a:rPr lang="ru-RU" dirty="0" smtClean="0"/>
              <a:t> (</a:t>
            </a:r>
            <a:r>
              <a:rPr lang="ru-RU" i="1" dirty="0" err="1" smtClean="0"/>
              <a:t>Point-to-Point</a:t>
            </a:r>
            <a:r>
              <a:rPr lang="ru-RU" i="1" dirty="0" smtClean="0"/>
              <a:t> </a:t>
            </a:r>
            <a:r>
              <a:rPr lang="ru-RU" i="1" dirty="0" err="1" smtClean="0"/>
              <a:t>Tunneling</a:t>
            </a:r>
            <a:r>
              <a:rPr lang="ru-RU" i="1" dirty="0" smtClean="0"/>
              <a:t> </a:t>
            </a:r>
            <a:r>
              <a:rPr lang="ru-RU" i="1" dirty="0" err="1" smtClean="0"/>
              <a:t>Protocol</a:t>
            </a:r>
            <a:r>
              <a:rPr lang="ru-RU" dirty="0" smtClean="0"/>
              <a:t>) — туннельный протокол типа точка-точка, позволяющий компьютеру устанавливать защищённое соединение с сервером за счёт создания специального туннеля в стандартной, незащищённой сети. PPTP инкапсулирует кадры PPP в IP-пакеты. РРТР использует дополнительное TCP-соединение для обслуживания туннеля.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3248980"/>
            <a:ext cx="8316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/>
              <a:t>PPPoE</a:t>
            </a:r>
            <a:r>
              <a:rPr lang="ru-RU" dirty="0" smtClean="0"/>
              <a:t> (</a:t>
            </a:r>
            <a:r>
              <a:rPr lang="ru-RU" i="1" dirty="0" err="1" smtClean="0"/>
              <a:t>Point-to-point</a:t>
            </a:r>
            <a:r>
              <a:rPr lang="ru-RU" i="1" dirty="0" smtClean="0"/>
              <a:t> </a:t>
            </a:r>
            <a:r>
              <a:rPr lang="ru-RU" i="1" dirty="0" err="1" smtClean="0"/>
              <a:t>protocol</a:t>
            </a:r>
            <a:r>
              <a:rPr lang="ru-RU" i="1" dirty="0" smtClean="0"/>
              <a:t> </a:t>
            </a:r>
            <a:r>
              <a:rPr lang="ru-RU" i="1" dirty="0" err="1" smtClean="0"/>
              <a:t>over</a:t>
            </a:r>
            <a:r>
              <a:rPr lang="ru-RU" i="1" dirty="0" smtClean="0"/>
              <a:t> </a:t>
            </a:r>
            <a:r>
              <a:rPr lang="ru-RU" i="1" dirty="0" err="1" smtClean="0"/>
              <a:t>Ethernet</a:t>
            </a:r>
            <a:r>
              <a:rPr lang="ru-RU" dirty="0" smtClean="0"/>
              <a:t>) — сетевой протокол канального уровня передачи кадров PPP через </a:t>
            </a:r>
            <a:r>
              <a:rPr lang="ru-RU" dirty="0" err="1" smtClean="0"/>
              <a:t>Ethernet</a:t>
            </a:r>
            <a:r>
              <a:rPr lang="ru-RU" dirty="0" smtClean="0"/>
              <a:t>. Предоставляет дополнительные возможности (аутентификация, сжатие данных, шифрование). </a:t>
            </a:r>
            <a:r>
              <a:rPr lang="ru-RU" dirty="0" err="1" smtClean="0"/>
              <a:t>Инкапсулироует</a:t>
            </a:r>
            <a:r>
              <a:rPr lang="ru-RU" dirty="0" smtClean="0"/>
              <a:t> IP, или другие протоколы, которые настраиваются на PPP, через соединение </a:t>
            </a:r>
            <a:r>
              <a:rPr lang="ru-RU" dirty="0" err="1" smtClean="0"/>
              <a:t>Ethernet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9532" y="4437112"/>
            <a:ext cx="8316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L2TP</a:t>
            </a:r>
            <a:r>
              <a:rPr lang="ru-RU" dirty="0" smtClean="0"/>
              <a:t> (</a:t>
            </a:r>
            <a:r>
              <a:rPr lang="ru-RU" i="1" dirty="0" err="1" smtClean="0"/>
              <a:t>Layer</a:t>
            </a:r>
            <a:r>
              <a:rPr lang="ru-RU" i="1" dirty="0" smtClean="0"/>
              <a:t> 2 </a:t>
            </a:r>
            <a:r>
              <a:rPr lang="ru-RU" i="1" dirty="0" err="1" smtClean="0"/>
              <a:t>Tunneling</a:t>
            </a:r>
            <a:r>
              <a:rPr lang="ru-RU" i="1" dirty="0" smtClean="0"/>
              <a:t> </a:t>
            </a:r>
            <a:r>
              <a:rPr lang="ru-RU" i="1" dirty="0" err="1" smtClean="0"/>
              <a:t>Protocol</a:t>
            </a:r>
            <a:r>
              <a:rPr lang="ru-RU" dirty="0" smtClean="0"/>
              <a:t>) — туннельный протокол сеансового уровня. Главное достоинство L2TP состоит в том, что он позволяет создавать туннель не только в сетях IP, но и в таких, как ATM, X.25 и </a:t>
            </a:r>
            <a:r>
              <a:rPr lang="ru-RU" dirty="0" err="1" smtClean="0"/>
              <a:t>Frame</a:t>
            </a:r>
            <a:r>
              <a:rPr lang="ru-RU" dirty="0" smtClean="0"/>
              <a:t> </a:t>
            </a:r>
            <a:r>
              <a:rPr lang="ru-RU" dirty="0" err="1" smtClean="0"/>
              <a:t>Relay</a:t>
            </a:r>
            <a:r>
              <a:rPr lang="ru-RU" dirty="0" smtClean="0"/>
              <a:t>. Использует зарегистрированный UDP-порт 1701.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657671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/>
              <a:t>Hamachi</a:t>
            </a:r>
            <a:r>
              <a:rPr lang="ru-RU" dirty="0" smtClean="0"/>
              <a:t> – программное обеспечение, </a:t>
            </a:r>
            <a:r>
              <a:rPr lang="ru-RU" dirty="0" err="1" smtClean="0"/>
              <a:t>позволяющеет</a:t>
            </a:r>
            <a:r>
              <a:rPr lang="ru-RU" dirty="0" smtClean="0"/>
              <a:t> создать локальную сеть поверх Интернета (через UDP). При этом взаимодействующие узлы могут находиться за NAT или </a:t>
            </a:r>
            <a:r>
              <a:rPr lang="ru-RU" dirty="0" err="1" smtClean="0"/>
              <a:t>фаерволом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Шифрование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88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2083" y="690525"/>
            <a:ext cx="7959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обмена зашифрованными сообщениями необходимы:</a:t>
            </a:r>
          </a:p>
          <a:p>
            <a:pPr marL="538163" indent="-174625">
              <a:buFont typeface="Arial" pitchFamily="34" charset="0"/>
              <a:buChar char="•"/>
            </a:pPr>
            <a:r>
              <a:rPr lang="ru-RU" dirty="0" smtClean="0"/>
              <a:t>Алгоритм шифрования</a:t>
            </a:r>
          </a:p>
          <a:p>
            <a:pPr marL="538163" indent="-174625">
              <a:buFont typeface="Arial" pitchFamily="34" charset="0"/>
              <a:buChar char="•"/>
            </a:pPr>
            <a:r>
              <a:rPr lang="ru-RU" dirty="0" smtClean="0"/>
              <a:t>Ключ </a:t>
            </a:r>
            <a:r>
              <a:rPr lang="ru-RU" dirty="0" err="1" smtClean="0"/>
              <a:t>шифования</a:t>
            </a:r>
            <a:endParaRPr lang="ru-RU" dirty="0" smtClean="0"/>
          </a:p>
          <a:p>
            <a:pPr marL="538163" indent="-174625">
              <a:buFont typeface="Arial" pitchFamily="34" charset="0"/>
              <a:buChar char="•"/>
            </a:pPr>
            <a:r>
              <a:rPr lang="ru-RU" dirty="0" smtClean="0"/>
              <a:t>Алгоритм расшифровки</a:t>
            </a:r>
          </a:p>
          <a:p>
            <a:pPr marL="538163" indent="-174625">
              <a:buFont typeface="Arial" pitchFamily="34" charset="0"/>
              <a:buChar char="•"/>
            </a:pPr>
            <a:r>
              <a:rPr lang="ru-RU" dirty="0" smtClean="0"/>
              <a:t>Ключ расшифровки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8595" y="3063870"/>
            <a:ext cx="7923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Симметричное шифрование</a:t>
            </a:r>
            <a:r>
              <a:rPr lang="ru-RU" dirty="0" smtClean="0"/>
              <a:t>: ключ шифрования = ключ расшифровки. Ключ должен быть секретным, известен только корреспондентам.</a:t>
            </a:r>
          </a:p>
          <a:p>
            <a:pPr algn="just"/>
            <a:r>
              <a:rPr lang="ru-RU" dirty="0" smtClean="0"/>
              <a:t>Злоумышленник может: а) перехватить ключ; б) узнать ключ, проанализировав зашифрованные сообщения.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8596" y="4337623"/>
            <a:ext cx="7959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Асимметричное шифрование (с открытым ключом)</a:t>
            </a:r>
          </a:p>
          <a:p>
            <a:pPr lvl="1"/>
            <a:r>
              <a:rPr lang="ru-RU" b="1" dirty="0" smtClean="0"/>
              <a:t>Ключ шифрования открытый </a:t>
            </a:r>
            <a:r>
              <a:rPr lang="ru-RU" dirty="0" smtClean="0"/>
              <a:t>– любой может зашифровать сообщение, но прочесть его сможет только тот, кто знает секретный ключ</a:t>
            </a:r>
            <a:endParaRPr lang="ru-RU" b="1" dirty="0" smtClean="0"/>
          </a:p>
          <a:p>
            <a:pPr lvl="1"/>
            <a:r>
              <a:rPr lang="ru-RU" b="1" dirty="0" smtClean="0"/>
              <a:t>Ключ расшифровки открытый (электронная цифровая подпись)</a:t>
            </a:r>
            <a:r>
              <a:rPr lang="ru-RU" dirty="0" smtClean="0"/>
              <a:t> – прочесть сообщение может любой, но только тот, кто знает секретный ключ, мог его зашифровать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2083" y="2114532"/>
            <a:ext cx="7959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Цели:</a:t>
            </a:r>
          </a:p>
          <a:p>
            <a:pPr marL="538163" indent="-174625">
              <a:buFont typeface="Arial" pitchFamily="34" charset="0"/>
              <a:buChar char="•"/>
            </a:pPr>
            <a:r>
              <a:rPr lang="ru-RU" dirty="0" smtClean="0"/>
              <a:t>Сокрытие секретных данных</a:t>
            </a:r>
          </a:p>
          <a:p>
            <a:pPr marL="538163" indent="-174625">
              <a:buFont typeface="Arial" pitchFamily="34" charset="0"/>
              <a:buChar char="•"/>
            </a:pPr>
            <a:r>
              <a:rPr lang="ru-RU" dirty="0" smtClean="0"/>
              <a:t>Подтверждение подлинности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 шифрования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89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1238220"/>
            <a:ext cx="79233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Транспортный режим </a:t>
            </a:r>
            <a:r>
              <a:rPr lang="ru-RU" sz="2000" dirty="0" smtClean="0"/>
              <a:t>– шифруются только данные в пакете, заголовок не изменяется.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b="1" dirty="0" smtClean="0"/>
              <a:t>Туннельный режим </a:t>
            </a:r>
            <a:r>
              <a:rPr lang="ru-RU" sz="2000" dirty="0" smtClean="0"/>
              <a:t>– весь пакет вместе с заголовком инкапсулируется в пакет туннельного протокола.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SSH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90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2083" y="727038"/>
            <a:ext cx="79598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 algn="just"/>
            <a:r>
              <a:rPr lang="en-GB" sz="2000" b="1" i="1" dirty="0" smtClean="0"/>
              <a:t>S</a:t>
            </a:r>
            <a:r>
              <a:rPr lang="en-GB" sz="2000" i="1" dirty="0" smtClean="0"/>
              <a:t>ecure </a:t>
            </a:r>
            <a:r>
              <a:rPr lang="en-GB" sz="2000" b="1" i="1" dirty="0" smtClean="0"/>
              <a:t>Sh</a:t>
            </a:r>
            <a:r>
              <a:rPr lang="en-GB" sz="2000" i="1" dirty="0" smtClean="0"/>
              <a:t>ell</a:t>
            </a:r>
            <a:r>
              <a:rPr lang="en-GB" sz="2000" dirty="0" smtClean="0"/>
              <a:t> - «</a:t>
            </a:r>
            <a:r>
              <a:rPr lang="ru-RU" sz="2000" dirty="0" smtClean="0"/>
              <a:t>безопасная оболочка». Позволяет безопасно, через туннель</a:t>
            </a:r>
            <a:r>
              <a:rPr lang="en-US" sz="2000" dirty="0" smtClean="0"/>
              <a:t> </a:t>
            </a:r>
            <a:r>
              <a:rPr lang="ru-RU" sz="2000" dirty="0" smtClean="0"/>
              <a:t>инкапсулировать почти любой сетевой протокол прикладного уровня, передающие данные через </a:t>
            </a:r>
            <a:r>
              <a:rPr lang="en-US" sz="2000" dirty="0" smtClean="0"/>
              <a:t>TCP</a:t>
            </a:r>
            <a:r>
              <a:rPr lang="ru-RU" sz="2000" dirty="0" smtClean="0"/>
              <a:t>. Шифрует весь передаваемый трафик. Дополнительно возможно сжатие данных.</a:t>
            </a:r>
          </a:p>
          <a:p>
            <a:pPr indent="363538" algn="just"/>
            <a:endParaRPr lang="en-US" sz="2000" dirty="0" smtClean="0"/>
          </a:p>
          <a:p>
            <a:pPr indent="363538" algn="just"/>
            <a:r>
              <a:rPr lang="ru-RU" sz="2000" dirty="0" smtClean="0"/>
              <a:t>Использует </a:t>
            </a:r>
            <a:r>
              <a:rPr lang="ru-RU" sz="2000" u="sng" dirty="0" smtClean="0"/>
              <a:t>симметричное шифрование</a:t>
            </a:r>
            <a:r>
              <a:rPr lang="ru-RU" sz="2000" dirty="0" smtClean="0"/>
              <a:t> с генерацией общего секретного ключа по протоколу </a:t>
            </a:r>
            <a:r>
              <a:rPr lang="ru-RU" sz="2000" dirty="0" err="1" smtClean="0"/>
              <a:t>Диффи-Хеллмана</a:t>
            </a:r>
            <a:r>
              <a:rPr lang="ru-RU" sz="2000" dirty="0" smtClean="0"/>
              <a:t>.</a:t>
            </a:r>
          </a:p>
          <a:p>
            <a:pPr indent="363538" algn="just"/>
            <a:r>
              <a:rPr lang="ru-RU" sz="2000" dirty="0" smtClean="0"/>
              <a:t>По зашифрованному каналу выполняется безопасная аутентификация пользователя.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92083" y="3816504"/>
            <a:ext cx="7996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 algn="just"/>
            <a:r>
              <a:rPr lang="ru-RU" sz="2000" dirty="0" smtClean="0"/>
              <a:t>Протокол защищает от </a:t>
            </a:r>
            <a:r>
              <a:rPr lang="ru-RU" sz="2000" dirty="0" err="1" smtClean="0"/>
              <a:t>снифинга</a:t>
            </a:r>
            <a:r>
              <a:rPr lang="ru-RU" sz="2000" dirty="0" smtClean="0"/>
              <a:t> и от присоединения в середине сессии. Наиболее уязвим в момент установления соединения (</a:t>
            </a:r>
            <a:r>
              <a:rPr lang="en-US" sz="2000" dirty="0" err="1" smtClean="0"/>
              <a:t>MitM</a:t>
            </a:r>
            <a:r>
              <a:rPr lang="en-US" sz="2000" dirty="0" smtClean="0"/>
              <a:t>)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8595" y="4926033"/>
            <a:ext cx="79233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/>
              <a:t>OpenSSH</a:t>
            </a:r>
            <a:r>
              <a:rPr lang="ru-RU" sz="2000" dirty="0" smtClean="0"/>
              <a:t> — набор программ, предоставляющих шифрование сеансов связи по компьютерным сетям с использованием протокола SSH. Бесплатный и открытый.</a:t>
            </a:r>
            <a:endParaRPr lang="ru-RU" sz="2000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SSL/TLS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91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617499"/>
            <a:ext cx="7923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i="1" dirty="0" smtClean="0"/>
              <a:t>Secure Sockets Layer</a:t>
            </a:r>
            <a:r>
              <a:rPr lang="en-GB" dirty="0" smtClean="0"/>
              <a:t> - </a:t>
            </a:r>
            <a:r>
              <a:rPr lang="ru-RU" dirty="0" smtClean="0"/>
              <a:t>уровень защищённых </a:t>
            </a:r>
            <a:r>
              <a:rPr lang="ru-RU" dirty="0" err="1" smtClean="0"/>
              <a:t>сокетов</a:t>
            </a:r>
            <a:r>
              <a:rPr lang="ru-RU" dirty="0" smtClean="0"/>
              <a:t>. В настоящее время известно, что протокол не является безопасным, рекомендуется переход на </a:t>
            </a:r>
            <a:r>
              <a:rPr lang="en-US" dirty="0" smtClean="0"/>
              <a:t>TLS</a:t>
            </a:r>
            <a:r>
              <a:rPr lang="ru-RU" dirty="0" smtClean="0"/>
              <a:t>.</a:t>
            </a:r>
          </a:p>
          <a:p>
            <a:pPr algn="just"/>
            <a:r>
              <a:rPr lang="ru-RU" b="1" i="1" dirty="0" err="1" smtClean="0"/>
              <a:t>Transport</a:t>
            </a:r>
            <a:r>
              <a:rPr lang="ru-RU" b="1" i="1" dirty="0" smtClean="0"/>
              <a:t> </a:t>
            </a:r>
            <a:r>
              <a:rPr lang="ru-RU" b="1" i="1" dirty="0" err="1" smtClean="0"/>
              <a:t>Layer</a:t>
            </a:r>
            <a:r>
              <a:rPr lang="ru-RU" b="1" i="1" dirty="0" smtClean="0"/>
              <a:t> </a:t>
            </a:r>
            <a:r>
              <a:rPr lang="ru-RU" b="1" i="1" dirty="0" err="1" smtClean="0"/>
              <a:t>Security</a:t>
            </a:r>
            <a:r>
              <a:rPr lang="ru-RU" b="1" dirty="0" smtClean="0"/>
              <a:t> </a:t>
            </a:r>
            <a:r>
              <a:rPr lang="ru-RU" dirty="0" smtClean="0"/>
              <a:t>- безопасность транспортного уровня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8596" y="1941566"/>
            <a:ext cx="79598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Установление соединения с открытым ключом</a:t>
            </a:r>
            <a:r>
              <a:rPr lang="ru-RU" dirty="0" smtClean="0"/>
              <a:t>:</a:t>
            </a:r>
          </a:p>
          <a:p>
            <a:pPr marL="800100" lvl="1" indent="-342900">
              <a:buFont typeface="+mj-lt"/>
              <a:buAutoNum type="arabicParenR"/>
            </a:pPr>
            <a:r>
              <a:rPr lang="ru-RU" dirty="0" smtClean="0"/>
              <a:t>клиент подключается к серверу с TLS и запрашивает защищённое соединение</a:t>
            </a:r>
          </a:p>
          <a:p>
            <a:pPr marL="800100" lvl="1" indent="-342900">
              <a:buFont typeface="+mj-lt"/>
              <a:buAutoNum type="arabicParenR"/>
            </a:pPr>
            <a:r>
              <a:rPr lang="ru-RU" dirty="0" smtClean="0"/>
              <a:t>сервер отправляет клиенту цифровой сертификат: имя сервера, имя центра сертификации и открытый ключ сервера</a:t>
            </a:r>
          </a:p>
          <a:p>
            <a:pPr marL="800100" lvl="1" indent="-342900">
              <a:buFont typeface="+mj-lt"/>
              <a:buAutoNum type="arabicParenR"/>
            </a:pPr>
            <a:r>
              <a:rPr lang="ru-RU" dirty="0" smtClean="0"/>
              <a:t>клиент может проверить подлинность сертификата</a:t>
            </a:r>
          </a:p>
          <a:p>
            <a:pPr marL="800100" lvl="1" indent="-342900">
              <a:buFont typeface="+mj-lt"/>
              <a:buAutoNum type="arabicParenR"/>
            </a:pPr>
            <a:r>
              <a:rPr lang="ru-RU" dirty="0" smtClean="0"/>
              <a:t>клиент шифрует случайно сгенерированную цифровую последовательность открытым ключом сервера и посылает результат на сервер. Только сервер может расшифровать полученную последовательность, используя свой закрытый ключ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Между клиентом и сервером установлено </a:t>
            </a:r>
            <a:r>
              <a:rPr lang="ru-RU" b="1" dirty="0" smtClean="0"/>
              <a:t>безопасное соединение с симметричным ключом</a:t>
            </a:r>
            <a:r>
              <a:rPr lang="ru-RU" dirty="0" smtClean="0"/>
              <a:t>, который был передан на предыдущем шаге.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Для </a:t>
            </a:r>
            <a:r>
              <a:rPr lang="ru-RU" b="1" dirty="0" smtClean="0"/>
              <a:t>проверки целостности </a:t>
            </a:r>
            <a:r>
              <a:rPr lang="ru-RU" dirty="0" smtClean="0"/>
              <a:t>передаваемых сообщений используются </a:t>
            </a:r>
            <a:r>
              <a:rPr lang="ru-RU" b="1" dirty="0" smtClean="0"/>
              <a:t>коды аутентичности </a:t>
            </a:r>
            <a:r>
              <a:rPr lang="ru-RU" dirty="0" smtClean="0"/>
              <a:t>с использованием хеш-функций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5570" y="6053734"/>
            <a:ext cx="792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Используется в </a:t>
            </a:r>
            <a:r>
              <a:rPr lang="en-US" dirty="0" smtClean="0"/>
              <a:t>HTTPS, FTPS,</a:t>
            </a:r>
            <a:r>
              <a:rPr lang="ru-RU" dirty="0" smtClean="0"/>
              <a:t> большинством почтовых серверов.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92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2804" y="1274733"/>
          <a:ext cx="6973985" cy="3169920"/>
        </p:xfrm>
        <a:graphic>
          <a:graphicData uri="http://schemas.openxmlformats.org/drawingml/2006/table">
            <a:tbl>
              <a:tblPr firstRow="1" bandRow="1" bandCol="1">
                <a:tableStyleId>{69012ECD-51FC-41F1-AA8D-1B2483CD663E}</a:tableStyleId>
              </a:tblPr>
              <a:tblGrid>
                <a:gridCol w="3309689"/>
                <a:gridCol w="3664296"/>
              </a:tblGrid>
              <a:tr h="0">
                <a:tc>
                  <a:txBody>
                    <a:bodyPr/>
                    <a:lstStyle/>
                    <a:p>
                      <a:r>
                        <a:rPr lang="ru-RU" sz="2000" dirty="0"/>
                        <a:t>Уровни </a:t>
                      </a:r>
                      <a:r>
                        <a:rPr lang="en-GB" sz="2000" dirty="0"/>
                        <a:t>OSI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Протокол защищенного канала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000"/>
                        <a:t>Прикладной уровень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SSH</a:t>
                      </a:r>
                      <a:endParaRPr lang="en-GB" sz="20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000"/>
                        <a:t>Уровень представления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SSL, TLS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000"/>
                        <a:t>Сеансовый уровень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PPTP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000"/>
                        <a:t>Транспортный уровень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000"/>
                        <a:t>Сетевой уровень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IPsec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000"/>
                        <a:t>Канальный уровень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000"/>
                        <a:t>Физический уровень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Часть 2.</a:t>
            </a:r>
            <a:br>
              <a:rPr lang="ru-RU" dirty="0" smtClean="0"/>
            </a:br>
            <a:r>
              <a:rPr lang="ru-RU" dirty="0" smtClean="0"/>
              <a:t>вычислительные системы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93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/>
              <a:t>Архитектура вычислительных систем</a:t>
            </a:r>
            <a:endParaRPr lang="ru-RU" cap="none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94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Вычислительные системы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95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2083" y="617499"/>
            <a:ext cx="79963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Вычислительная система (ВС), вычислительная техника, электронная вычислительная машина (ЭВМ), компьютер (с англ. </a:t>
            </a:r>
            <a:r>
              <a:rPr lang="en-US" b="1" i="1" dirty="0" smtClean="0"/>
              <a:t>compute = </a:t>
            </a:r>
            <a:r>
              <a:rPr lang="ru-RU" b="1" i="1" dirty="0" smtClean="0"/>
              <a:t>вычислять) </a:t>
            </a:r>
            <a:r>
              <a:rPr lang="ru-RU" dirty="0" smtClean="0"/>
              <a:t>– на сегодняшний день, практически, синонимы, хотя ЭВМ более узкий термин, компьютер</a:t>
            </a:r>
            <a:r>
              <a:rPr lang="en-US" dirty="0" smtClean="0"/>
              <a:t> </a:t>
            </a:r>
            <a:r>
              <a:rPr lang="ru-RU" dirty="0" smtClean="0"/>
              <a:t>может быть и неэлектронным. Признаки: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Способность хранить и обрабатывать информацию путем вычислений различной сложности.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Программируемость – способность выполнять различные наборы команд без изменения физической структуры.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92083" y="3355974"/>
            <a:ext cx="79963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Технологии ВС: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ru-RU" i="1" dirty="0" smtClean="0"/>
              <a:t>Механическая</a:t>
            </a:r>
            <a:r>
              <a:rPr lang="ru-RU" dirty="0" smtClean="0"/>
              <a:t>, в том числе пневматические, гидравлические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ru-RU" i="1" dirty="0" smtClean="0"/>
              <a:t>Электронная</a:t>
            </a:r>
            <a:r>
              <a:rPr lang="ru-RU" dirty="0" smtClean="0"/>
              <a:t> (полупроводниковая) - ламповая, на транзисторах, на интегральных схемах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ru-RU" i="1" dirty="0" smtClean="0"/>
              <a:t>Оптическая</a:t>
            </a:r>
            <a:r>
              <a:rPr lang="ru-RU" dirty="0" smtClean="0"/>
              <a:t> – фотоны вместо электронов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ru-RU" i="1" dirty="0" smtClean="0"/>
              <a:t>Биологическая</a:t>
            </a:r>
            <a:r>
              <a:rPr lang="ru-RU" dirty="0" smtClean="0"/>
              <a:t> – имитация живого организма или использование биоматериалов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ru-RU" i="1" dirty="0" smtClean="0"/>
              <a:t>Квантовая</a:t>
            </a:r>
            <a:r>
              <a:rPr lang="ru-RU" dirty="0" smtClean="0"/>
              <a:t> (возможна гипотетически)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ru-RU" dirty="0" smtClean="0"/>
              <a:t>и др.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Классификации ВС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96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38135" y="654012"/>
            <a:ext cx="79963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По способу представления чисел: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ru-RU" i="1" dirty="0" smtClean="0"/>
              <a:t>Аналоговые</a:t>
            </a:r>
            <a:r>
              <a:rPr lang="ru-RU" dirty="0" smtClean="0"/>
              <a:t> (АВМ)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ru-RU" i="1" dirty="0" smtClean="0"/>
              <a:t>Дискретные</a:t>
            </a:r>
            <a:r>
              <a:rPr lang="ru-RU" dirty="0" smtClean="0"/>
              <a:t> (цифровые, ЭВМ), с различными системами счисления – двоичной, троичной, восьмеричной, 10-ричной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ru-RU" i="1" dirty="0" smtClean="0"/>
              <a:t>Гибридные 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01622" y="2441447"/>
            <a:ext cx="79963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По назначению: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ru-RU" dirty="0" smtClean="0"/>
              <a:t>Универсальные – решают большой круг различных задач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ru-RU" dirty="0" smtClean="0"/>
              <a:t>Проблемно-ориентированные – менее мощные, для решения только определенных задач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ru-RU" dirty="0" smtClean="0"/>
              <a:t>Специализированные – разработаны специально для решения узкого круга задач, имеют упрощенную архитектуру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622" y="4486175"/>
            <a:ext cx="79963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По размеру и мощности: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ru-RU" dirty="0" smtClean="0"/>
              <a:t>Суперкомпьютеры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ru-RU" dirty="0" smtClean="0"/>
              <a:t>Большие компьютеры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ru-RU" dirty="0" smtClean="0"/>
              <a:t>Малые компьютеры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ru-RU" dirty="0" smtClean="0"/>
              <a:t>Микро-ЭВМ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ru-RU" dirty="0" err="1" smtClean="0"/>
              <a:t>Нанокомпьютеры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Характеристики ВС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97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46032" y="580986"/>
            <a:ext cx="82884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Производительность</a:t>
            </a:r>
            <a:r>
              <a:rPr lang="ru-RU" dirty="0" smtClean="0"/>
              <a:t> – общий объем производимых вычислений в единицу времени. Зависит от всех элементов и их связей. Включает </a:t>
            </a:r>
            <a:r>
              <a:rPr lang="ru-RU" i="1" dirty="0" smtClean="0"/>
              <a:t>вектор производительностей </a:t>
            </a:r>
            <a:r>
              <a:rPr lang="ru-RU" dirty="0" smtClean="0"/>
              <a:t>каждого устройства и среднюю </a:t>
            </a:r>
            <a:r>
              <a:rPr lang="ru-RU" i="1" dirty="0" smtClean="0"/>
              <a:t>системную производительность </a:t>
            </a:r>
            <a:r>
              <a:rPr lang="ru-RU" dirty="0" smtClean="0"/>
              <a:t>с учетом загрузки устройств.</a:t>
            </a:r>
          </a:p>
          <a:p>
            <a:pPr algn="just"/>
            <a:r>
              <a:rPr lang="ru-RU" b="1" i="1" dirty="0" smtClean="0"/>
              <a:t>Быстродействие</a:t>
            </a:r>
            <a:r>
              <a:rPr lang="ru-RU" dirty="0" smtClean="0"/>
              <a:t> – число элементарных операций в секунду. </a:t>
            </a:r>
            <a:r>
              <a:rPr lang="ru-RU" i="1" dirty="0" smtClean="0"/>
              <a:t>Среднее быстродействие</a:t>
            </a:r>
            <a:r>
              <a:rPr lang="ru-RU" dirty="0" smtClean="0"/>
              <a:t> усредняется для различных операций.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6031" y="2333610"/>
            <a:ext cx="83249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Операционные ресурсы</a:t>
            </a:r>
            <a:r>
              <a:rPr lang="ru-RU" i="1" dirty="0" smtClean="0"/>
              <a:t> </a:t>
            </a:r>
            <a:r>
              <a:rPr lang="ru-RU" dirty="0" smtClean="0"/>
              <a:t>– это перечень действий (операций), которые может выполнять ВС: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ru-RU" dirty="0" smtClean="0"/>
              <a:t>поддерживаемые машинные операции </a:t>
            </a:r>
            <a:r>
              <a:rPr lang="en-US" dirty="0" smtClean="0"/>
              <a:t>{+ - * / </a:t>
            </a:r>
            <a:r>
              <a:rPr lang="ru-RU" dirty="0" smtClean="0"/>
              <a:t>и т.д.</a:t>
            </a:r>
            <a:r>
              <a:rPr lang="en-US" dirty="0" smtClean="0"/>
              <a:t>}</a:t>
            </a:r>
            <a:endParaRPr lang="ru-RU" dirty="0" smtClean="0"/>
          </a:p>
          <a:p>
            <a:pPr marL="174625" indent="-174625" algn="just">
              <a:buFont typeface="Arial" pitchFamily="34" charset="0"/>
              <a:buChar char="•"/>
            </a:pPr>
            <a:r>
              <a:rPr lang="ru-RU" dirty="0" smtClean="0"/>
              <a:t>набор машинных команд </a:t>
            </a:r>
            <a:r>
              <a:rPr lang="en-US" dirty="0" smtClean="0"/>
              <a:t>{</a:t>
            </a:r>
            <a:r>
              <a:rPr lang="ru-RU" dirty="0" smtClean="0"/>
              <a:t>сохранить, переместить, прибавить и т.д.</a:t>
            </a:r>
            <a:r>
              <a:rPr lang="en-US" dirty="0" smtClean="0"/>
              <a:t>}</a:t>
            </a:r>
            <a:endParaRPr lang="ru-RU" dirty="0" smtClean="0"/>
          </a:p>
          <a:p>
            <a:pPr marL="174625" indent="-174625" algn="just">
              <a:buFont typeface="Arial" pitchFamily="34" charset="0"/>
              <a:buChar char="•"/>
            </a:pPr>
            <a:r>
              <a:rPr lang="ru-RU" dirty="0" smtClean="0"/>
              <a:t>способ представления чисел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6031" y="5729319"/>
            <a:ext cx="8324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Стоимость </a:t>
            </a:r>
            <a:r>
              <a:rPr lang="ru-RU" dirty="0" smtClean="0"/>
              <a:t>= </a:t>
            </a:r>
            <a:r>
              <a:rPr lang="ru-RU" dirty="0" err="1" smtClean="0"/>
              <a:t>стоимость</a:t>
            </a:r>
            <a:r>
              <a:rPr lang="ru-RU" dirty="0" smtClean="0"/>
              <a:t> элементов + стоимость изготовления + главная надбавка (научные исследования, маркетинг, прибыль, налоги) + непредвиденные расходы</a:t>
            </a:r>
          </a:p>
          <a:p>
            <a:pPr algn="just"/>
            <a:r>
              <a:rPr lang="ru-RU" dirty="0" smtClean="0"/>
              <a:t>По исследованиям, для ПК: 31%, 10%, 14%, 45%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6031" y="3940182"/>
            <a:ext cx="83249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Надёжность (безотказность) </a:t>
            </a:r>
            <a:r>
              <a:rPr lang="ru-RU" dirty="0" smtClean="0"/>
              <a:t>– способность ВС при определённых условиях выполнять требуемые функции в течение заданного периода времени (ISO 2382/ 14 – 78).</a:t>
            </a:r>
          </a:p>
          <a:p>
            <a:r>
              <a:rPr lang="ru-RU" b="1" i="1" dirty="0" smtClean="0"/>
              <a:t>Точность</a:t>
            </a:r>
            <a:r>
              <a:rPr lang="ru-RU" dirty="0" smtClean="0"/>
              <a:t> – возможность различать почти равные значения (ISO 2382/ 2 – 76). Определяется, в основном, разрядностью.</a:t>
            </a:r>
          </a:p>
          <a:p>
            <a:r>
              <a:rPr lang="ru-RU" b="1" i="1" dirty="0" smtClean="0"/>
              <a:t>Достоверность</a:t>
            </a:r>
            <a:r>
              <a:rPr lang="ru-RU" dirty="0" smtClean="0"/>
              <a:t> – вероятность получения безошибочных результатов.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6/68/FLOPS.png?uselang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2381" y="3136896"/>
            <a:ext cx="5951619" cy="35330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Измерение производительности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98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46032" y="544473"/>
            <a:ext cx="8288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МИПС</a:t>
            </a:r>
            <a:r>
              <a:rPr lang="ru-RU" dirty="0" smtClean="0"/>
              <a:t> (</a:t>
            </a:r>
            <a:r>
              <a:rPr lang="en-GB" dirty="0" smtClean="0"/>
              <a:t>MIPS — Millions Instruction Per Second)</a:t>
            </a:r>
            <a:r>
              <a:rPr lang="ru-RU" dirty="0" smtClean="0"/>
              <a:t> – число операций над целыми числами в секунду.</a:t>
            </a:r>
          </a:p>
          <a:p>
            <a:pPr algn="just"/>
            <a:r>
              <a:rPr lang="en-US" b="1" dirty="0" smtClean="0"/>
              <a:t>ФЛОПС</a:t>
            </a:r>
            <a:r>
              <a:rPr lang="en-US" dirty="0" smtClean="0"/>
              <a:t> (FLOPC - </a:t>
            </a:r>
            <a:r>
              <a:rPr lang="en-US" dirty="0" err="1" smtClean="0"/>
              <a:t>FLoating</a:t>
            </a:r>
            <a:r>
              <a:rPr lang="en-US" dirty="0" smtClean="0"/>
              <a:t> point Operation Per Second) –</a:t>
            </a:r>
            <a:r>
              <a:rPr lang="ru-RU" dirty="0" smtClean="0"/>
              <a:t> число операций над числами, представленными в форме с плавающей запятой.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6031" y="1749402"/>
            <a:ext cx="8324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Определение нечеткое, т.к. разные операции требуют разного времени.</a:t>
            </a:r>
          </a:p>
          <a:p>
            <a:pPr algn="just"/>
            <a:r>
              <a:rPr lang="ru-RU" dirty="0" smtClean="0"/>
              <a:t>Производительность зависит не только от быстродействия, но и от внешних условий – операционной системы, скорости работы внешних устройств, качества алгоритма программы, даже от условий среды – температуры, вибрации.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6031" y="3611565"/>
            <a:ext cx="28480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Наиболее популярны тесты производительности </a:t>
            </a:r>
            <a:r>
              <a:rPr lang="ru-RU" b="1" dirty="0" smtClean="0"/>
              <a:t>LINPACK,</a:t>
            </a:r>
            <a:r>
              <a:rPr lang="ru-RU" dirty="0" smtClean="0"/>
              <a:t> в основном содержат решение СЛАУ.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30558" y="6488668"/>
            <a:ext cx="5294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Производительность суперкомпьютеров, ФЛОПС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6031" y="2990844"/>
            <a:ext cx="8288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Основной способ измерения – тесты с многократными расчетами и усреднением их скорости.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3466" y="4962546"/>
            <a:ext cx="33957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ЭНИАК – 500 ФЛОПС</a:t>
            </a:r>
          </a:p>
          <a:p>
            <a:r>
              <a:rPr lang="en-GB" dirty="0" smtClean="0"/>
              <a:t>Intel Pentium III</a:t>
            </a:r>
            <a:r>
              <a:rPr lang="ru-RU" dirty="0" smtClean="0"/>
              <a:t> – 1-2 ГФЛОПС</a:t>
            </a:r>
          </a:p>
          <a:p>
            <a:r>
              <a:rPr lang="en-GB" dirty="0" smtClean="0"/>
              <a:t>Intel Core i7</a:t>
            </a:r>
            <a:r>
              <a:rPr lang="ru-RU" dirty="0" smtClean="0"/>
              <a:t> – 130-140 ГФЛОПС</a:t>
            </a:r>
          </a:p>
          <a:p>
            <a:r>
              <a:rPr lang="ru-RU" dirty="0" smtClean="0"/>
              <a:t>Ломоносов – 1,3 </a:t>
            </a:r>
            <a:r>
              <a:rPr lang="ru-RU" dirty="0" err="1" smtClean="0"/>
              <a:t>петаФЛОПС</a:t>
            </a:r>
            <a:endParaRPr lang="ru-RU" dirty="0" smtClean="0"/>
          </a:p>
          <a:p>
            <a:r>
              <a:rPr lang="ru-RU" dirty="0" smtClean="0"/>
              <a:t>Тяньхэ-2 – 33,86 </a:t>
            </a:r>
            <a:r>
              <a:rPr lang="ru-RU" dirty="0" err="1" smtClean="0"/>
              <a:t>петаФЛОПС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Архитектура вычислительных систем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99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2083" y="1092168"/>
            <a:ext cx="7996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Архитектура системы – </a:t>
            </a:r>
            <a:r>
              <a:rPr lang="ru-RU" dirty="0" smtClean="0"/>
              <a:t>принципиальная организация системы, её элементы и их взаимодействие друг с другом и с внешней средой.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2083" y="2114532"/>
            <a:ext cx="79598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Архитектура компьютера </a:t>
            </a:r>
            <a:r>
              <a:rPr lang="ru-RU" dirty="0" smtClean="0"/>
              <a:t>определяет принципы действия, информационные связи и соединение основных логических узлов компьютера: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процессора,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оперативной памяти (ОЗУ – оперативное запоминающее устройство),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внешних ЗУ,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периферийных устройств.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2083" y="4086234"/>
            <a:ext cx="7959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Логическая архитектура </a:t>
            </a:r>
            <a:r>
              <a:rPr lang="ru-RU" dirty="0" smtClean="0"/>
              <a:t>– описание технических принципов и основных функциональных блоков.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2083" y="4926033"/>
            <a:ext cx="7959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Физическая архитектура </a:t>
            </a:r>
            <a:r>
              <a:rPr lang="ru-RU" dirty="0" smtClean="0"/>
              <a:t>– конкретные физические (электронные) элементы, их характеристики и соединение – конденсаторы, резисторы, микроконтроллеры, электронные платы и т.п.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>
          <a:headEnd type="none" w="med" len="med"/>
          <a:tailEnd type="none" w="med" len="me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12908</TotalTime>
  <Words>14039</Words>
  <Application>Microsoft Office PowerPoint</Application>
  <PresentationFormat>Экран (4:3)</PresentationFormat>
  <Paragraphs>2655</Paragraphs>
  <Slides>154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154</vt:i4>
      </vt:variant>
    </vt:vector>
  </HeadingPairs>
  <TitlesOfParts>
    <vt:vector size="155" baseType="lpstr">
      <vt:lpstr>Тема Office</vt:lpstr>
      <vt:lpstr>Вычислительные системы, сети и телекоммуникации Семестр 2</vt:lpstr>
      <vt:lpstr>Слайд 2</vt:lpstr>
      <vt:lpstr>Часть 1. Сети и телекоммуникации. Прикладной уровень</vt:lpstr>
      <vt:lpstr>Прикладной уровень стека протоколов TCP/IP</vt:lpstr>
      <vt:lpstr>Протоколы прикладного уровня</vt:lpstr>
      <vt:lpstr>Прикладной уровень (продолжение)</vt:lpstr>
      <vt:lpstr>Диалог между приложениями</vt:lpstr>
      <vt:lpstr>Связанные проблемы</vt:lpstr>
      <vt:lpstr>HTTP</vt:lpstr>
      <vt:lpstr>Протокол HTTP</vt:lpstr>
      <vt:lpstr>Соединение HTTP</vt:lpstr>
      <vt:lpstr>HTTP-сообщение</vt:lpstr>
      <vt:lpstr>Методы HTTP</vt:lpstr>
      <vt:lpstr>Коды состояния</vt:lpstr>
      <vt:lpstr>Заголовки</vt:lpstr>
      <vt:lpstr>Наиболее распространенные заголовки</vt:lpstr>
      <vt:lpstr>MIME</vt:lpstr>
      <vt:lpstr>Пример запроса информации о документе</vt:lpstr>
      <vt:lpstr>Примеры ошибочных запросов</vt:lpstr>
      <vt:lpstr>Пример запроса HTML-документа</vt:lpstr>
      <vt:lpstr>Запрос на докачку файла (частичный GET)</vt:lpstr>
      <vt:lpstr>Условный GET</vt:lpstr>
      <vt:lpstr>Преимущества и недостатки HTTP</vt:lpstr>
      <vt:lpstr>Протоколы электронной почты</vt:lpstr>
      <vt:lpstr>Схема обмена электронной почтой</vt:lpstr>
      <vt:lpstr>Агент пользователя</vt:lpstr>
      <vt:lpstr>SMTP</vt:lpstr>
      <vt:lpstr>Пример SMTP-сессии</vt:lpstr>
      <vt:lpstr>Адресация</vt:lpstr>
      <vt:lpstr>nslookup для MX-записей</vt:lpstr>
      <vt:lpstr>Команды SMTP</vt:lpstr>
      <vt:lpstr>Отклики SMTP</vt:lpstr>
      <vt:lpstr>Примеры SMTP-откликов</vt:lpstr>
      <vt:lpstr>ESMTP</vt:lpstr>
      <vt:lpstr>Расширение MIME</vt:lpstr>
      <vt:lpstr>Отправка сообщения с вложениями</vt:lpstr>
      <vt:lpstr>Отправка сообщения с вложениями</vt:lpstr>
      <vt:lpstr>POP3</vt:lpstr>
      <vt:lpstr>Пример POP3-сессии</vt:lpstr>
      <vt:lpstr>Пример POP3-сессии</vt:lpstr>
      <vt:lpstr>Варианты аутентификации</vt:lpstr>
      <vt:lpstr>Команды и ответы POP3</vt:lpstr>
      <vt:lpstr>IMAP</vt:lpstr>
      <vt:lpstr>Основные отличия POP3 и IMAP</vt:lpstr>
      <vt:lpstr>Атрибуты сообщений</vt:lpstr>
      <vt:lpstr>Флаги сообщения</vt:lpstr>
      <vt:lpstr>Взаимодействие сервера и клиента</vt:lpstr>
      <vt:lpstr>Пример IMAP-сессии</vt:lpstr>
      <vt:lpstr>Пример IMAP-сессии (продолжение)</vt:lpstr>
      <vt:lpstr>Протоколы передачи файлов</vt:lpstr>
      <vt:lpstr>FTP</vt:lpstr>
      <vt:lpstr>Порядок установления соединений</vt:lpstr>
      <vt:lpstr>Пример активного соединения</vt:lpstr>
      <vt:lpstr>Пример пассивного соединения</vt:lpstr>
      <vt:lpstr>Передача информации</vt:lpstr>
      <vt:lpstr>Типы файлов</vt:lpstr>
      <vt:lpstr>Структуры данных</vt:lpstr>
      <vt:lpstr>Режимы передачи</vt:lpstr>
      <vt:lpstr>Аутентификация</vt:lpstr>
      <vt:lpstr>Команды</vt:lpstr>
      <vt:lpstr>Команды доступа</vt:lpstr>
      <vt:lpstr>Команды управления файлом</vt:lpstr>
      <vt:lpstr>Команды форматирования данных</vt:lpstr>
      <vt:lpstr>Команды передачи файла</vt:lpstr>
      <vt:lpstr>Отклики</vt:lpstr>
      <vt:lpstr>Основные отклики</vt:lpstr>
      <vt:lpstr>Основные отклики</vt:lpstr>
      <vt:lpstr>Пример FTP диалога</vt:lpstr>
      <vt:lpstr>Безопасность</vt:lpstr>
      <vt:lpstr>Программное обеспечение</vt:lpstr>
      <vt:lpstr>TFTP</vt:lpstr>
      <vt:lpstr>Сообщения</vt:lpstr>
      <vt:lpstr>Соединение</vt:lpstr>
      <vt:lpstr>Управление потоком</vt:lpstr>
      <vt:lpstr>Сетевая безопасность</vt:lpstr>
      <vt:lpstr>Основные виды угроз</vt:lpstr>
      <vt:lpstr>Спуфинг (spoofing - подмена)</vt:lpstr>
      <vt:lpstr>MitM</vt:lpstr>
      <vt:lpstr>Снифферы (sniffer)</vt:lpstr>
      <vt:lpstr>Denial of Service (DoS)</vt:lpstr>
      <vt:lpstr>Вредоносные программы</vt:lpstr>
      <vt:lpstr>Парольная атака</vt:lpstr>
      <vt:lpstr>Основные направления защиты</vt:lpstr>
      <vt:lpstr>Сетевой экран (брандмауэр, firewall)</vt:lpstr>
      <vt:lpstr>Туннелирование</vt:lpstr>
      <vt:lpstr>Виртуальные сети</vt:lpstr>
      <vt:lpstr>Технологии VPN</vt:lpstr>
      <vt:lpstr>Шифрование</vt:lpstr>
      <vt:lpstr>Режим шифрования</vt:lpstr>
      <vt:lpstr>SSH</vt:lpstr>
      <vt:lpstr>SSL/TLS</vt:lpstr>
      <vt:lpstr>Слайд 92</vt:lpstr>
      <vt:lpstr>Часть 2. вычислительные системы</vt:lpstr>
      <vt:lpstr>Архитектура вычислительных систем</vt:lpstr>
      <vt:lpstr>Вычислительные системы</vt:lpstr>
      <vt:lpstr>Классификации ВС</vt:lpstr>
      <vt:lpstr>Характеристики ВС</vt:lpstr>
      <vt:lpstr>Измерение производительности</vt:lpstr>
      <vt:lpstr>Архитектура вычислительных систем</vt:lpstr>
      <vt:lpstr>Архитектура фон Неймана</vt:lpstr>
      <vt:lpstr>Гарвардская архитектура</vt:lpstr>
      <vt:lpstr>Классификация архитектур вычислительных систем</vt:lpstr>
      <vt:lpstr>Центральный процессор (ЦП, CPU)</vt:lpstr>
      <vt:lpstr>Пример низкоуровневой программы</vt:lpstr>
      <vt:lpstr>Циклы в низкоуровневой программе</vt:lpstr>
      <vt:lpstr>Циклы в низкоуровневой программе</vt:lpstr>
      <vt:lpstr>Цикл работы процессора</vt:lpstr>
      <vt:lpstr>Характеристики процессора</vt:lpstr>
      <vt:lpstr>Системная плата. Шина</vt:lpstr>
      <vt:lpstr>Магистрально-модульный принцип</vt:lpstr>
      <vt:lpstr>Системная шина</vt:lpstr>
      <vt:lpstr>Материнская (системная) плата</vt:lpstr>
      <vt:lpstr>Материнская плата</vt:lpstr>
      <vt:lpstr>Основные производители</vt:lpstr>
      <vt:lpstr>Шины ввода/вывода</vt:lpstr>
      <vt:lpstr>SATA</vt:lpstr>
      <vt:lpstr>USB</vt:lpstr>
      <vt:lpstr>SCSI</vt:lpstr>
      <vt:lpstr>Память</vt:lpstr>
      <vt:lpstr>Уровни памяти компьютера</vt:lpstr>
      <vt:lpstr>Сверхбыстрая оперативная память (СОЗУ)</vt:lpstr>
      <vt:lpstr>Оперативная память (ОЗУ, RAM)</vt:lpstr>
      <vt:lpstr>Логические основы компьютера</vt:lpstr>
      <vt:lpstr>Операции, выполняемые АЛУ</vt:lpstr>
      <vt:lpstr>Отрицание (инверсия, НЕ, NOT)</vt:lpstr>
      <vt:lpstr>Дизъюнкция (сложение, ИЛИ, OR)</vt:lpstr>
      <vt:lpstr>Конъюнкция (умножение, И, AND)</vt:lpstr>
      <vt:lpstr>Законы алгебры логики</vt:lpstr>
      <vt:lpstr>Примеры</vt:lpstr>
      <vt:lpstr>Сложение по модулю 2 (исключающее ИЛИ, неравенство, XOR)</vt:lpstr>
      <vt:lpstr>Эквивалентность (равенство)</vt:lpstr>
      <vt:lpstr>Сдвиг (перенос, shift)</vt:lpstr>
      <vt:lpstr>Сложение и вычитание</vt:lpstr>
      <vt:lpstr>Полусумматор</vt:lpstr>
      <vt:lpstr>Полный сумматор</vt:lpstr>
      <vt:lpstr>Многоразрядный сумматор</vt:lpstr>
      <vt:lpstr>Триггеры</vt:lpstr>
      <vt:lpstr>RS-триггер</vt:lpstr>
      <vt:lpstr>Последовательные и параллельные вычисления</vt:lpstr>
      <vt:lpstr>Параллельные вычисления</vt:lpstr>
      <vt:lpstr>Эффективность параллельных вычислений</vt:lpstr>
      <vt:lpstr>Пример программы на Паскале</vt:lpstr>
      <vt:lpstr>Пример (продолжение)</vt:lpstr>
      <vt:lpstr>Слайд 144</vt:lpstr>
      <vt:lpstr>Многопоточность</vt:lpstr>
      <vt:lpstr>Синхронизация потоков</vt:lpstr>
      <vt:lpstr>Классификация архитектур вычислительных систем</vt:lpstr>
      <vt:lpstr>Однопрограммный режим</vt:lpstr>
      <vt:lpstr>Многопрограммный режим</vt:lpstr>
      <vt:lpstr>Режим разделения времени</vt:lpstr>
      <vt:lpstr>Конвейерная обработка команд</vt:lpstr>
      <vt:lpstr>Многопроцессорные системы</vt:lpstr>
      <vt:lpstr>Многоядерный процессоры</vt:lpstr>
      <vt:lpstr>Альтернативные архитектуры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Локальные, корпоративные и глобальные компьютерные сети</dc:title>
  <dc:creator>Анастасия</dc:creator>
  <cp:lastModifiedBy>Student</cp:lastModifiedBy>
  <cp:revision>1338</cp:revision>
  <dcterms:created xsi:type="dcterms:W3CDTF">2013-02-10T22:04:26Z</dcterms:created>
  <dcterms:modified xsi:type="dcterms:W3CDTF">2015-05-25T08:12:06Z</dcterms:modified>
</cp:coreProperties>
</file>