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54"/>
  </p:notesMasterIdLst>
  <p:handoutMasterIdLst>
    <p:handoutMasterId r:id="rId155"/>
  </p:handoutMasterIdLst>
  <p:sldIdLst>
    <p:sldId id="256" r:id="rId2"/>
    <p:sldId id="499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517" r:id="rId11"/>
    <p:sldId id="267" r:id="rId12"/>
    <p:sldId id="269" r:id="rId13"/>
    <p:sldId id="273" r:id="rId14"/>
    <p:sldId id="275" r:id="rId15"/>
    <p:sldId id="274" r:id="rId16"/>
    <p:sldId id="276" r:id="rId17"/>
    <p:sldId id="525" r:id="rId18"/>
    <p:sldId id="528" r:id="rId19"/>
    <p:sldId id="500" r:id="rId20"/>
    <p:sldId id="277" r:id="rId21"/>
    <p:sldId id="278" r:id="rId22"/>
    <p:sldId id="289" r:id="rId23"/>
    <p:sldId id="526" r:id="rId24"/>
    <p:sldId id="529" r:id="rId25"/>
    <p:sldId id="530" r:id="rId26"/>
    <p:sldId id="531" r:id="rId27"/>
    <p:sldId id="527" r:id="rId28"/>
    <p:sldId id="280" r:id="rId29"/>
    <p:sldId id="286" r:id="rId30"/>
    <p:sldId id="287" r:id="rId31"/>
    <p:sldId id="288" r:id="rId32"/>
    <p:sldId id="291" r:id="rId33"/>
    <p:sldId id="292" r:id="rId34"/>
    <p:sldId id="293" r:id="rId35"/>
    <p:sldId id="281" r:id="rId36"/>
    <p:sldId id="533" r:id="rId37"/>
    <p:sldId id="532" r:id="rId38"/>
    <p:sldId id="520" r:id="rId39"/>
    <p:sldId id="521" r:id="rId40"/>
    <p:sldId id="497" r:id="rId41"/>
    <p:sldId id="518" r:id="rId42"/>
    <p:sldId id="519" r:id="rId43"/>
    <p:sldId id="522" r:id="rId44"/>
    <p:sldId id="498" r:id="rId45"/>
    <p:sldId id="523" r:id="rId46"/>
    <p:sldId id="524" r:id="rId47"/>
    <p:sldId id="282" r:id="rId48"/>
    <p:sldId id="283" r:id="rId49"/>
    <p:sldId id="285" r:id="rId50"/>
    <p:sldId id="284" r:id="rId51"/>
    <p:sldId id="501" r:id="rId52"/>
    <p:sldId id="502" r:id="rId53"/>
    <p:sldId id="503" r:id="rId54"/>
    <p:sldId id="505" r:id="rId55"/>
    <p:sldId id="506" r:id="rId56"/>
    <p:sldId id="504" r:id="rId57"/>
    <p:sldId id="507" r:id="rId58"/>
    <p:sldId id="508" r:id="rId59"/>
    <p:sldId id="509" r:id="rId60"/>
    <p:sldId id="510" r:id="rId61"/>
    <p:sldId id="511" r:id="rId62"/>
    <p:sldId id="516" r:id="rId63"/>
    <p:sldId id="513" r:id="rId64"/>
    <p:sldId id="514" r:id="rId65"/>
    <p:sldId id="515" r:id="rId66"/>
    <p:sldId id="512" r:id="rId67"/>
    <p:sldId id="535" r:id="rId68"/>
    <p:sldId id="536" r:id="rId69"/>
    <p:sldId id="534" r:id="rId70"/>
    <p:sldId id="295" r:id="rId71"/>
    <p:sldId id="296" r:id="rId72"/>
    <p:sldId id="309" r:id="rId73"/>
    <p:sldId id="297" r:id="rId74"/>
    <p:sldId id="298" r:id="rId75"/>
    <p:sldId id="299" r:id="rId76"/>
    <p:sldId id="301" r:id="rId77"/>
    <p:sldId id="302" r:id="rId78"/>
    <p:sldId id="303" r:id="rId79"/>
    <p:sldId id="306" r:id="rId80"/>
    <p:sldId id="304" r:id="rId81"/>
    <p:sldId id="300" r:id="rId82"/>
    <p:sldId id="307" r:id="rId83"/>
    <p:sldId id="305" r:id="rId84"/>
    <p:sldId id="537" r:id="rId85"/>
    <p:sldId id="315" r:id="rId86"/>
    <p:sldId id="316" r:id="rId87"/>
    <p:sldId id="317" r:id="rId88"/>
    <p:sldId id="324" r:id="rId89"/>
    <p:sldId id="318" r:id="rId90"/>
    <p:sldId id="322" r:id="rId91"/>
    <p:sldId id="323" r:id="rId92"/>
    <p:sldId id="319" r:id="rId93"/>
    <p:sldId id="538" r:id="rId94"/>
    <p:sldId id="539" r:id="rId95"/>
    <p:sldId id="310" r:id="rId96"/>
    <p:sldId id="325" r:id="rId97"/>
    <p:sldId id="326" r:id="rId98"/>
    <p:sldId id="328" r:id="rId99"/>
    <p:sldId id="311" r:id="rId100"/>
    <p:sldId id="541" r:id="rId101"/>
    <p:sldId id="542" r:id="rId102"/>
    <p:sldId id="540" r:id="rId103"/>
    <p:sldId id="313" r:id="rId104"/>
    <p:sldId id="331" r:id="rId105"/>
    <p:sldId id="334" r:id="rId106"/>
    <p:sldId id="312" r:id="rId107"/>
    <p:sldId id="347" r:id="rId108"/>
    <p:sldId id="333" r:id="rId109"/>
    <p:sldId id="338" r:id="rId110"/>
    <p:sldId id="337" r:id="rId111"/>
    <p:sldId id="335" r:id="rId112"/>
    <p:sldId id="339" r:id="rId113"/>
    <p:sldId id="340" r:id="rId114"/>
    <p:sldId id="314" r:id="rId115"/>
    <p:sldId id="342" r:id="rId116"/>
    <p:sldId id="320" r:id="rId117"/>
    <p:sldId id="344" r:id="rId118"/>
    <p:sldId id="544" r:id="rId119"/>
    <p:sldId id="345" r:id="rId120"/>
    <p:sldId id="321" r:id="rId121"/>
    <p:sldId id="545" r:id="rId122"/>
    <p:sldId id="349" r:id="rId123"/>
    <p:sldId id="351" r:id="rId124"/>
    <p:sldId id="350" r:id="rId125"/>
    <p:sldId id="353" r:id="rId126"/>
    <p:sldId id="354" r:id="rId127"/>
    <p:sldId id="358" r:id="rId128"/>
    <p:sldId id="356" r:id="rId129"/>
    <p:sldId id="359" r:id="rId130"/>
    <p:sldId id="360" r:id="rId131"/>
    <p:sldId id="362" r:id="rId132"/>
    <p:sldId id="363" r:id="rId133"/>
    <p:sldId id="555" r:id="rId134"/>
    <p:sldId id="547" r:id="rId135"/>
    <p:sldId id="548" r:id="rId136"/>
    <p:sldId id="552" r:id="rId137"/>
    <p:sldId id="554" r:id="rId138"/>
    <p:sldId id="550" r:id="rId139"/>
    <p:sldId id="551" r:id="rId140"/>
    <p:sldId id="546" r:id="rId141"/>
    <p:sldId id="364" r:id="rId142"/>
    <p:sldId id="369" r:id="rId143"/>
    <p:sldId id="366" r:id="rId144"/>
    <p:sldId id="365" r:id="rId145"/>
    <p:sldId id="367" r:id="rId146"/>
    <p:sldId id="370" r:id="rId147"/>
    <p:sldId id="373" r:id="rId148"/>
    <p:sldId id="374" r:id="rId149"/>
    <p:sldId id="368" r:id="rId150"/>
    <p:sldId id="372" r:id="rId151"/>
    <p:sldId id="376" r:id="rId152"/>
    <p:sldId id="377" r:id="rId1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CC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29" autoAdjust="0"/>
    <p:restoredTop sz="99418" autoAdjust="0"/>
  </p:normalViewPr>
  <p:slideViewPr>
    <p:cSldViewPr>
      <p:cViewPr varScale="1">
        <p:scale>
          <a:sx n="88" d="100"/>
          <a:sy n="88" d="100"/>
        </p:scale>
        <p:origin x="-11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36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notesMaster" Target="notesMasters/notesMaster1.xml"/><Relationship Id="rId159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56B4B-3210-44A1-A7DF-CCEF2F9ACB0B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7FA47-337F-448E-83EC-512EBCF2CC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D6F8B-3B09-42E3-8568-86CC6C50158A}" type="datetimeFigureOut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7589-0435-4848-A099-801F5782D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B7589-0435-4848-A099-801F5782D661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A3C3-D428-4B47-AD68-6E2DE0C9E47C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8201-D00B-45FC-80B0-1B37145600FE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74AB7-F4C8-4695-8906-70D4516D2499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6E8A-83CE-48A7-9B61-05B32DB93352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772400" cy="1362075"/>
          </a:xfrm>
        </p:spPr>
        <p:txBody>
          <a:bodyPr anchor="b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906713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F175E-8667-4EE4-844B-3D86D5A2EF4C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281BD-2D85-4B7A-BD03-C95A25929EF9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4DB1-FA7B-437D-B0B2-5E0EC9332CE8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3408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5B3E-2FFD-4748-B5E3-09CA1CD64926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11D73-67C9-4DD5-8754-4AEE78517D8E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3E79-9802-41CB-A733-E7B27C893BCC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DEE7-AA4D-4C54-9F29-F5A8522963E3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8640960" cy="5246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525344"/>
            <a:ext cx="1691680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13D1-4694-4CFF-B04C-47BBA9AC0779}" type="datetime1">
              <a:rPr lang="ru-RU" smtClean="0"/>
              <a:pPr/>
              <a:t>09.02.2015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1680" y="6525344"/>
            <a:ext cx="6408712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00392" y="6492875"/>
            <a:ext cx="1043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b="1">
                <a:solidFill>
                  <a:schemeClr val="tx1"/>
                </a:solidFill>
              </a:defRPr>
            </a:lvl1pPr>
          </a:lstStyle>
          <a:p>
            <a:fld id="{8ECD0455-737D-4DB9-B431-BAF730AA86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Вычислительные системы, сети и телекоммуникации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196680"/>
            <a:ext cx="7416824" cy="17526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Коробецкая Анастасия Александровна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e-mail: kornast@yandex.ru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Kornast.ucoz.ru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Физический и канальный уровни </a:t>
            </a:r>
            <a:r>
              <a:rPr lang="en-US" dirty="0" smtClean="0"/>
              <a:t>OSI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работы утилиты </a:t>
            </a:r>
            <a:r>
              <a:rPr lang="en-US" dirty="0" smtClean="0"/>
              <a:t>Ping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3466" y="827268"/>
            <a:ext cx="8617067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D:\&gt;ping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sagmu.ru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-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10 -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64</a:t>
            </a: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Обмен пакетами с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sagmu.ru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[46.20.71.172] с 64 байтами данных: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время=9мс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время=5мс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время=29мс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время=2мс TTL=60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Ответ от 46.20.71.172: число байт=64 время=3мс TTL=60</a:t>
            </a: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Статистика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для 46.20.71.172: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Пакетов: отправлено = 10, получено = 9, потеряно = 1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(10% потерь)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Приблизительное время приема-передачи в мс: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Минимальное = 2мсек, Максимальное = 29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мсек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Среднее = 6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мсек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работы утилиты </a:t>
            </a:r>
            <a:r>
              <a:rPr lang="en-US" dirty="0" smtClean="0"/>
              <a:t>Ping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1" y="1582739"/>
            <a:ext cx="8288451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D:\&gt;ping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microsoft.com</a:t>
            </a:r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Обмен пакетами с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microsoft.com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[134.170.185.46] с 32 байтами данных: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Превышен интервал ожидания для запроса.</a:t>
            </a:r>
          </a:p>
          <a:p>
            <a:endParaRPr lang="ru-RU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Статистика </a:t>
            </a:r>
            <a:r>
              <a:rPr lang="ru-RU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для 134.170.185.46: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Пакетов: отправлено = 4, получено = 0, потеряно = 4</a:t>
            </a:r>
          </a:p>
          <a:p>
            <a:r>
              <a:rPr lang="ru-RU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(100% потерь)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031" y="873090"/>
            <a:ext cx="828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Узел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microsoft.com</a:t>
            </a:r>
            <a:r>
              <a:rPr lang="en-US" dirty="0" smtClean="0"/>
              <a:t> </a:t>
            </a:r>
            <a:r>
              <a:rPr lang="ru-RU" dirty="0" smtClean="0"/>
              <a:t>закрыт для </a:t>
            </a:r>
            <a:r>
              <a:rPr lang="ru-RU" dirty="0" err="1" smtClean="0"/>
              <a:t>эхо-запросов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Маршрутизация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Маршрутизация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908720"/>
            <a:ext cx="817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Маршрутизация</a:t>
            </a:r>
            <a:r>
              <a:rPr lang="ru-RU" dirty="0" smtClean="0"/>
              <a:t> – это процесс и результат поиска пути доставки сообщения по сети.  Реализуется на сетевом уровне.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5556" y="1844824"/>
            <a:ext cx="8172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Способы маршрутизации</a:t>
            </a:r>
            <a:r>
              <a:rPr lang="ru-RU" b="1" dirty="0" smtClean="0"/>
              <a:t>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статическая </a:t>
            </a:r>
            <a:r>
              <a:rPr lang="ru-RU" dirty="0" smtClean="0"/>
              <a:t>– таблица маршрутизации заполняется администратором сети вручную и не изменяется </a:t>
            </a:r>
            <a:r>
              <a:rPr lang="ru-RU" dirty="0" err="1" smtClean="0"/>
              <a:t>маршрутизатором</a:t>
            </a:r>
            <a:r>
              <a:rPr lang="ru-RU" dirty="0" smtClean="0"/>
              <a:t>;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динамическая </a:t>
            </a:r>
            <a:r>
              <a:rPr lang="ru-RU" dirty="0" smtClean="0"/>
              <a:t>–  таблица маршрутизации заполняется и постоянно обновляется с помощью протоколов маршрутизации.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5556" y="3513782"/>
            <a:ext cx="8172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Виды маршрутизации</a:t>
            </a:r>
            <a:r>
              <a:rPr lang="ru-RU" b="1" dirty="0" smtClean="0"/>
              <a:t>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внутренняя (</a:t>
            </a:r>
            <a:r>
              <a:rPr lang="ru-RU" b="1" dirty="0" err="1" smtClean="0"/>
              <a:t>внутридоменная</a:t>
            </a:r>
            <a:r>
              <a:rPr lang="ru-RU" b="1" dirty="0" smtClean="0"/>
              <a:t>) </a:t>
            </a:r>
            <a:r>
              <a:rPr lang="ru-RU" dirty="0" smtClean="0"/>
              <a:t>– в пределах автономной системы (сети или группы сетей, управляемых одним администратором);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внешняя (</a:t>
            </a:r>
            <a:r>
              <a:rPr lang="ru-RU" b="1" dirty="0" err="1" smtClean="0"/>
              <a:t>междоменная</a:t>
            </a:r>
            <a:r>
              <a:rPr lang="ru-RU" b="1" dirty="0" smtClean="0"/>
              <a:t>) </a:t>
            </a:r>
            <a:r>
              <a:rPr lang="ru-RU" dirty="0" smtClean="0"/>
              <a:t>–  между автономными системами.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556" y="4881934"/>
            <a:ext cx="8172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Методы реализации</a:t>
            </a:r>
            <a:r>
              <a:rPr lang="ru-RU" b="1" dirty="0" smtClean="0"/>
              <a:t>: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аппаратная </a:t>
            </a:r>
            <a:r>
              <a:rPr lang="ru-RU" dirty="0" smtClean="0"/>
              <a:t>– с помощью независимых устройств - маршрутизаторов; </a:t>
            </a:r>
          </a:p>
          <a:p>
            <a:pPr marL="180975" indent="-180975" algn="just">
              <a:buFont typeface="Arial" pitchFamily="34" charset="0"/>
              <a:buChar char="•"/>
            </a:pPr>
            <a:r>
              <a:rPr lang="ru-RU" b="1" dirty="0" smtClean="0"/>
              <a:t>программная </a:t>
            </a:r>
            <a:r>
              <a:rPr lang="ru-RU" dirty="0" smtClean="0"/>
              <a:t>– с помощью специального ПО на компьютере.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маршрутизации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3005" y="763551"/>
            <a:ext cx="828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Таблица маршрутизации:</a:t>
            </a:r>
          </a:p>
          <a:p>
            <a:pPr marL="342900" indent="-165100" algn="just">
              <a:buFont typeface="Arial" pitchFamily="34" charset="0"/>
              <a:buChar char="•"/>
            </a:pPr>
            <a:r>
              <a:rPr lang="ru-RU" b="1" dirty="0" smtClean="0"/>
              <a:t>адрес</a:t>
            </a:r>
            <a:r>
              <a:rPr lang="ru-RU" dirty="0" smtClean="0"/>
              <a:t> сети или узла назначения (0.0.0.0 – маршрут по умолчанию);</a:t>
            </a:r>
          </a:p>
          <a:p>
            <a:pPr marL="342900" indent="-165100" algn="just">
              <a:buFont typeface="Arial" pitchFamily="34" charset="0"/>
              <a:buChar char="•"/>
            </a:pPr>
            <a:r>
              <a:rPr lang="ru-RU" b="1" dirty="0" smtClean="0"/>
              <a:t>маску</a:t>
            </a:r>
            <a:r>
              <a:rPr lang="ru-RU" dirty="0" smtClean="0"/>
              <a:t> сети назначения (маска /32 (255.255.255.255) – конкретный узел сети);</a:t>
            </a:r>
          </a:p>
          <a:p>
            <a:pPr marL="342900" indent="-165100" algn="just">
              <a:buFont typeface="Arial" pitchFamily="34" charset="0"/>
              <a:buChar char="•"/>
            </a:pPr>
            <a:r>
              <a:rPr lang="ru-RU" b="1" dirty="0" smtClean="0"/>
              <a:t>шлюз</a:t>
            </a:r>
            <a:r>
              <a:rPr lang="ru-RU" dirty="0" smtClean="0"/>
              <a:t> – адрес маршрутизатора в сети, на который необходимо отправить пакет, следующий до указанного адреса назначения;</a:t>
            </a:r>
          </a:p>
          <a:p>
            <a:pPr marL="342900" indent="-165100" algn="just">
              <a:buFont typeface="Arial" pitchFamily="34" charset="0"/>
              <a:buChar char="•"/>
            </a:pPr>
            <a:r>
              <a:rPr lang="ru-RU" b="1" dirty="0" smtClean="0"/>
              <a:t>интерфейс</a:t>
            </a:r>
            <a:r>
              <a:rPr lang="ru-RU" dirty="0" smtClean="0"/>
              <a:t> (устройство);</a:t>
            </a:r>
          </a:p>
          <a:p>
            <a:pPr marL="342900" indent="-165100" algn="just">
              <a:buFont typeface="Arial" pitchFamily="34" charset="0"/>
              <a:buChar char="•"/>
            </a:pPr>
            <a:r>
              <a:rPr lang="ru-RU" b="1" dirty="0" smtClean="0"/>
              <a:t>метрика</a:t>
            </a:r>
            <a:r>
              <a:rPr lang="ru-RU" dirty="0" smtClean="0"/>
              <a:t> сети – это условная стоимость передачи по сети (чем меньше метрика, тем лучше маршрут).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3005" y="3254440"/>
            <a:ext cx="828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Метрика</a:t>
            </a:r>
            <a:r>
              <a:rPr lang="ru-RU" dirty="0" smtClean="0"/>
              <a:t> </a:t>
            </a:r>
            <a:r>
              <a:rPr lang="ru-RU" i="1" dirty="0" smtClean="0"/>
              <a:t>маршрута</a:t>
            </a:r>
            <a:r>
              <a:rPr lang="ru-RU" dirty="0" smtClean="0"/>
              <a:t> равна сумме метрик </a:t>
            </a:r>
            <a:r>
              <a:rPr lang="ru-RU" i="1" dirty="0" smtClean="0"/>
              <a:t>сетей</a:t>
            </a:r>
            <a:r>
              <a:rPr lang="ru-RU" dirty="0" smtClean="0"/>
              <a:t> в маршруте. Маршрутизатор выбирает маршрут с наименьшей метрикой.</a:t>
            </a:r>
          </a:p>
          <a:p>
            <a:pPr indent="355600" algn="just"/>
            <a:r>
              <a:rPr lang="ru-RU" dirty="0" smtClean="0"/>
              <a:t>Наиболее простая метрика – одинаковая для всех сетей. Тогда расстояние до конечного пункта равно числу пройденных пакетом сетей (маршрутизаторов).</a:t>
            </a:r>
          </a:p>
          <a:p>
            <a:pPr indent="355600" algn="just"/>
            <a:r>
              <a:rPr lang="ru-RU" dirty="0" smtClean="0"/>
              <a:t>Различные метрики могут учитывать загруженность сетей, их пропускную способность, скорость и т.п.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005" y="5153116"/>
            <a:ext cx="828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Метрика может:</a:t>
            </a:r>
          </a:p>
          <a:p>
            <a:pPr marL="531813" indent="-176213" algn="just">
              <a:buFont typeface="Calibri" pitchFamily="34" charset="0"/>
              <a:buChar char="–"/>
            </a:pPr>
            <a:r>
              <a:rPr lang="ru-RU" dirty="0" smtClean="0"/>
              <a:t>назначаться администратором вручную;</a:t>
            </a:r>
          </a:p>
          <a:p>
            <a:pPr marL="531813" indent="-176213" algn="just">
              <a:buFont typeface="Calibri" pitchFamily="34" charset="0"/>
              <a:buChar char="–"/>
            </a:pPr>
            <a:r>
              <a:rPr lang="ru-RU" dirty="0" smtClean="0"/>
              <a:t>рассчитываться по протоколу.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таблицы маршрутизации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764704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Interface List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0x1 ........................... MS TCP Loopback interface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0x2 ...00 14 2a 8b a1 b5 ...... NVIDIA nForce Networking Controller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0x3 ...00 50 56 c0 00 01 ...... VMware Virtual Ethernet Adapter for VMnet1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0xd0005 ...00 53 45 00 00 00 ...... WAN (PPP/SLIP) Interface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Active Routes: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Network Destination        Netmask          Gateway       Interface  Metric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  0.0.0.0          0.0.0.0    89.223.67.129   89.223.67.131       20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60.48.85.155  255.255.255.255    89.223.67.129   89.223.67.131       20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66.36.152.228  255.255.255.255    89.223.67.129   89.223.67.131       20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74.108.102.130  255.255.255.255    89.223.67.129   89.223.67.131       20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89.223.67.128  255.255.255.192    89.223.67.131   89.223.67.131       20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89.255.255.255  255.255.255.255    89.223.67.131   89.223.67.131       20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127.0.0.0        255.0.0.0        127.0.0.1       127.0.0.1       1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192.168.192.0    255.255.255.0  192.168.192.251  192.168.192.251      1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192.168.192.251  255.255.255.255        127.0.0.1       127.0.0.1       50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192.168.192.255  255.255.255.255  192.168.192.251  192.168.192.251      50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212.113.96.250  255.255.255.255    89.223.67.129   89.223.67.131       20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219.95.153.243  255.255.255.255    89.223.67.129   89.223.67.131       20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      224.0.0.0        240.0.0.0    89.223.67.131   89.223.67.131       20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224.0.0.0        240.0.0.0  192.168.192.251  192.168.192.251      50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  255.255.255.255  255.255.255.255    89.223.67.131   89.223.67.131       1</a:t>
            </a:r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255.255.255.255  255.255.255.255  192.168.192.251  192.168.192.251      1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Default Gateway:     89.223.67.129</a:t>
            </a:r>
          </a:p>
          <a:p>
            <a:r>
              <a:rPr lang="it-IT" sz="1400" dirty="0" smtClean="0">
                <a:latin typeface="Courier New" pitchFamily="49" charset="0"/>
                <a:cs typeface="Courier New" pitchFamily="49" charset="0"/>
              </a:rPr>
              <a:t>===========================================================================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Трассировка маршрута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72703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Трассировка – определение маршрута следования пакета по сети.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868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трассировка выполняется с помощью служебной программы </a:t>
            </a:r>
            <a:r>
              <a:rPr lang="en-US" b="1" dirty="0" err="1" smtClean="0"/>
              <a:t>tracert</a:t>
            </a:r>
            <a:r>
              <a:rPr lang="ru-RU" dirty="0" smtClean="0"/>
              <a:t>, в </a:t>
            </a:r>
            <a:r>
              <a:rPr lang="it-IT" dirty="0" smtClean="0"/>
              <a:t>Linux </a:t>
            </a:r>
            <a:r>
              <a:rPr lang="ru-RU" dirty="0" smtClean="0"/>
              <a:t>и </a:t>
            </a:r>
            <a:r>
              <a:rPr lang="it-IT" dirty="0" smtClean="0"/>
              <a:t>Mac OS — </a:t>
            </a:r>
            <a:r>
              <a:rPr lang="it-IT" b="1" dirty="0" smtClean="0"/>
              <a:t>traceroute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940056"/>
            <a:ext cx="8424936" cy="2893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C:\</a:t>
            </a:r>
            <a:r>
              <a:rPr lang="ru-RU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tracert sagmu.ru</a:t>
            </a:r>
          </a:p>
          <a:p>
            <a:endParaRPr lang="it-IT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Трассировка маршрута к </a:t>
            </a:r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sagmu.ru [46.20.71.169]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с максимальным числом прыжков 30:</a:t>
            </a:r>
          </a:p>
          <a:p>
            <a:endParaRPr lang="ru-RU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1     1 </a:t>
            </a:r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ms     1 ms    &lt;1 </a:t>
            </a:r>
            <a:r>
              <a:rPr lang="ru-RU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мс  </a:t>
            </a:r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tm.skynet.ru [62.106.120.1]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2     1 ms     1 ms     1 ms  br-1.smr.aist.net.ru [62.106.124.15]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3    21 ms     2 ms     1 ms  sma15.sma05.transtelecom.net [217.150.47.130]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4     1 ms     1 ms     1 ms  217.150.44.149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5     2 ms     1 ms     1 ms  46.20.64.30.samara-ttk.ru [46.20.64.30]</a:t>
            </a:r>
          </a:p>
          <a:p>
            <a:r>
              <a:rPr lang="it-IT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6     4 ms     2 ms     1 ms  gw.default.sagmu.ru [46.20.71.169]</a:t>
            </a:r>
          </a:p>
          <a:p>
            <a:endParaRPr lang="it-IT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Трассировка завершена.</a:t>
            </a:r>
            <a:endParaRPr lang="it-IT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504647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Трассировка выполняется с помощью </a:t>
            </a:r>
            <a:r>
              <a:rPr lang="it-IT" dirty="0" smtClean="0"/>
              <a:t>ICMP-</a:t>
            </a:r>
            <a:r>
              <a:rPr lang="ru-RU" dirty="0" smtClean="0"/>
              <a:t>сообщений с постепенным увеличением времени жизни (</a:t>
            </a:r>
            <a:r>
              <a:rPr lang="en-US" dirty="0" smtClean="0"/>
              <a:t>TTL </a:t>
            </a:r>
            <a:r>
              <a:rPr lang="ru-RU" dirty="0" smtClean="0"/>
              <a:t>или </a:t>
            </a:r>
            <a:r>
              <a:rPr lang="en-US" dirty="0" smtClean="0"/>
              <a:t>Hop Limit)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Редактирование таблицы маршрутизации в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44724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route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[&lt;Destination&gt;]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119675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показать текущее состояние таблицы маршрутизации, например:</a:t>
            </a:r>
            <a:endParaRPr lang="en-US" dirty="0" smtClean="0"/>
          </a:p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route print</a:t>
            </a:r>
          </a:p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route print 192.*</a:t>
            </a:r>
          </a:p>
          <a:p>
            <a:pPr algn="just"/>
            <a:r>
              <a:rPr lang="it-IT" dirty="0" smtClean="0">
                <a:latin typeface="Courier New" pitchFamily="49" charset="0"/>
                <a:cs typeface="Courier New" pitchFamily="49" charset="0"/>
              </a:rPr>
              <a:t>route -p print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3392996"/>
            <a:ext cx="68018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route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-f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] [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-p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] 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|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change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Destination&gt;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mask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&lt;Netmask&gt;]][&lt;Gateway Adress&gt;]</a:t>
            </a:r>
          </a:p>
          <a:p>
            <a:r>
              <a:rPr lang="it-IT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metric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&lt;metric&gt;]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if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&lt;Inteface&gt;]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532" y="4374974"/>
            <a:ext cx="8532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добавить</a:t>
            </a:r>
            <a:r>
              <a:rPr lang="en-US" dirty="0" smtClean="0"/>
              <a:t>/</a:t>
            </a:r>
            <a:r>
              <a:rPr lang="ru-RU" dirty="0" smtClean="0"/>
              <a:t>удалить/обновить запись в таблице маршрутизации, например: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route –f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add 1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34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.0.0 mask 255.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255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.0.0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1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route –p add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.0.0.0 mask 255.0.0.0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192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.1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68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.0.10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route add 147.0.0.0 mask 255.0.0.0 148.0.0.100 metric 1 if 1 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route delete 36.0.0.0 mask 255.0.0.0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route change 147.0.0.0 mask 255.0.0.0 148.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100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metric 20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7524" y="251031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route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t-IT" b="1" dirty="0" smtClean="0">
                <a:latin typeface="Courier New" pitchFamily="49" charset="0"/>
                <a:cs typeface="Courier New" pitchFamily="49" charset="0"/>
              </a:rPr>
              <a:t>-f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3548" y="280764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очистить таблицу маршрутизации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Алгоритмы маршрутизации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5" y="1196752"/>
            <a:ext cx="82089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Неадаптивные</a:t>
            </a:r>
            <a:r>
              <a:rPr lang="ru-RU" dirty="0" smtClean="0"/>
              <a:t> – не учитывают текущее состояние сети. Таблица маршрутизации заполняется один раз, до начала работы сети. Могут учитывать «обычное» или предполагаемое состояние сети.</a:t>
            </a:r>
          </a:p>
          <a:p>
            <a:pPr marL="177800" indent="-17780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Адаптивные</a:t>
            </a:r>
            <a:r>
              <a:rPr lang="ru-RU" dirty="0" smtClean="0"/>
              <a:t> – анализируют текущую загрузку сети, таблицы маршрутизации постоянно перестраиваются.</a:t>
            </a:r>
          </a:p>
          <a:p>
            <a:pPr marL="635000" lvl="1" indent="-177800" algn="just">
              <a:spcBef>
                <a:spcPts val="600"/>
              </a:spcBef>
              <a:buFont typeface="Calibri" pitchFamily="34" charset="0"/>
              <a:buChar char="–"/>
            </a:pPr>
            <a:r>
              <a:rPr lang="ru-RU" i="1" dirty="0" smtClean="0"/>
              <a:t>Централизованные</a:t>
            </a:r>
            <a:r>
              <a:rPr lang="ru-RU" dirty="0" smtClean="0"/>
              <a:t> – маршрутизацией занимается центр управления маршрутизацией </a:t>
            </a:r>
            <a:r>
              <a:rPr lang="it-IT" dirty="0" smtClean="0"/>
              <a:t>RCC</a:t>
            </a:r>
            <a:r>
              <a:rPr lang="ru-RU" dirty="0" smtClean="0"/>
              <a:t>, который собирает информацию обо всей сети и «раздает» таблицы маршрутизации узлам.</a:t>
            </a:r>
          </a:p>
          <a:p>
            <a:pPr marL="635000" lvl="1" indent="-177800" algn="just">
              <a:spcBef>
                <a:spcPts val="600"/>
              </a:spcBef>
              <a:buFont typeface="Calibri" pitchFamily="34" charset="0"/>
              <a:buChar char="–"/>
            </a:pPr>
            <a:r>
              <a:rPr lang="ru-RU" i="1" dirty="0" smtClean="0"/>
              <a:t>Распределенные </a:t>
            </a:r>
            <a:r>
              <a:rPr lang="ru-RU" dirty="0" smtClean="0"/>
              <a:t>– каждый узел сам формирует свою таблицу маршрутизации на основе информации, полученной от соседей.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Flooding </a:t>
            </a:r>
            <a:r>
              <a:rPr lang="ru-RU" dirty="0" smtClean="0"/>
              <a:t>(алгоритм «затопления»)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109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63346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Самый простой неадаптивный алгоритм маршрутизации.</a:t>
            </a:r>
          </a:p>
          <a:p>
            <a:pPr indent="355600" algn="just"/>
            <a:r>
              <a:rPr lang="ru-RU" dirty="0" smtClean="0"/>
              <a:t>При получении пакета каждый узел пересылает его соседним узлам за исключением того, от которого пришёл пакет, т.е. широковещательная рассылка.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406058"/>
            <a:ext cx="828092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3" indent="-176213">
              <a:buFont typeface="Calibri" pitchFamily="34" charset="0"/>
              <a:buChar char="+"/>
            </a:pPr>
            <a:r>
              <a:rPr lang="ru-RU" dirty="0" smtClean="0"/>
              <a:t>простота реализации</a:t>
            </a:r>
          </a:p>
          <a:p>
            <a:pPr marL="531813" indent="-176213">
              <a:buFont typeface="Calibri" pitchFamily="34" charset="0"/>
              <a:buChar char="+"/>
            </a:pPr>
            <a:r>
              <a:rPr lang="ru-RU" dirty="0" smtClean="0"/>
              <a:t>пакет будет доставлен по самому короткому маршруту</a:t>
            </a:r>
          </a:p>
          <a:p>
            <a:pPr marL="531813" indent="-176213"/>
            <a:endParaRPr lang="ru-RU" dirty="0" smtClean="0"/>
          </a:p>
          <a:p>
            <a:pPr marL="531813" indent="-176213">
              <a:buFontTx/>
              <a:buChar char="-"/>
            </a:pPr>
            <a:r>
              <a:rPr lang="ru-RU" dirty="0" smtClean="0"/>
              <a:t>высокая загрузка сети</a:t>
            </a:r>
          </a:p>
          <a:p>
            <a:pPr marL="531813" indent="-176213">
              <a:buFontTx/>
              <a:buChar char="-"/>
            </a:pPr>
            <a:r>
              <a:rPr lang="ru-RU" dirty="0" smtClean="0"/>
              <a:t>отправитель не знает, был ли получен пакет</a:t>
            </a:r>
          </a:p>
          <a:p>
            <a:pPr marL="531813" indent="-176213">
              <a:spcBef>
                <a:spcPts val="600"/>
              </a:spcBef>
            </a:pPr>
            <a:r>
              <a:rPr lang="ru-RU" dirty="0" smtClean="0"/>
              <a:t>Повышение эффективности: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ограничение времени жизни (</a:t>
            </a:r>
            <a:r>
              <a:rPr lang="en-US" dirty="0" smtClean="0"/>
              <a:t>TTL, Hop</a:t>
            </a:r>
            <a:r>
              <a:rPr lang="ru-RU" dirty="0" smtClean="0"/>
              <a:t> </a:t>
            </a:r>
            <a:r>
              <a:rPr lang="en-US" dirty="0" smtClean="0"/>
              <a:t>Counter)</a:t>
            </a:r>
            <a:endParaRPr lang="ru-RU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подтверждение доставки (каждый узел возвращает подтверждение о получении, если он получил подтверждение от всех узлов, которым он отправлял пакеты)</a:t>
            </a:r>
          </a:p>
          <a:p>
            <a:pPr marL="531813" indent="-176213">
              <a:buFont typeface="Arial" pitchFamily="34" charset="0"/>
              <a:buChar char="•"/>
            </a:pPr>
            <a:r>
              <a:rPr lang="ru-RU" dirty="0" smtClean="0"/>
              <a:t>каждая станция запоминает пересланные пакеты и не посылает их ещё раз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51820" y="2240868"/>
            <a:ext cx="360040" cy="36004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31940" y="177281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03948" y="285293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92080" y="2348880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1664804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2996952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776356" y="2276872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8" idx="3"/>
            <a:endCxn id="9" idx="1"/>
          </p:cNvCxnSpPr>
          <p:nvPr/>
        </p:nvCxnSpPr>
        <p:spPr>
          <a:xfrm flipV="1">
            <a:off x="3311860" y="1952836"/>
            <a:ext cx="720080" cy="4680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  <a:endCxn id="10" idx="1"/>
          </p:cNvCxnSpPr>
          <p:nvPr/>
        </p:nvCxnSpPr>
        <p:spPr>
          <a:xfrm>
            <a:off x="3311860" y="2420888"/>
            <a:ext cx="792088" cy="61206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3"/>
            <a:endCxn id="11" idx="1"/>
          </p:cNvCxnSpPr>
          <p:nvPr/>
        </p:nvCxnSpPr>
        <p:spPr>
          <a:xfrm>
            <a:off x="4391980" y="1952836"/>
            <a:ext cx="900100" cy="5760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3"/>
            <a:endCxn id="12" idx="1"/>
          </p:cNvCxnSpPr>
          <p:nvPr/>
        </p:nvCxnSpPr>
        <p:spPr>
          <a:xfrm flipV="1">
            <a:off x="4391980" y="1844824"/>
            <a:ext cx="2556284" cy="1080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" idx="3"/>
            <a:endCxn id="11" idx="1"/>
          </p:cNvCxnSpPr>
          <p:nvPr/>
        </p:nvCxnSpPr>
        <p:spPr>
          <a:xfrm flipV="1">
            <a:off x="4463988" y="2528900"/>
            <a:ext cx="828092" cy="504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3"/>
            <a:endCxn id="12" idx="1"/>
          </p:cNvCxnSpPr>
          <p:nvPr/>
        </p:nvCxnSpPr>
        <p:spPr>
          <a:xfrm flipV="1">
            <a:off x="5652120" y="1844824"/>
            <a:ext cx="1296144" cy="68407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3"/>
            <a:endCxn id="13" idx="1"/>
          </p:cNvCxnSpPr>
          <p:nvPr/>
        </p:nvCxnSpPr>
        <p:spPr>
          <a:xfrm>
            <a:off x="5652120" y="2528900"/>
            <a:ext cx="720080" cy="64807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3" idx="3"/>
            <a:endCxn id="14" idx="1"/>
          </p:cNvCxnSpPr>
          <p:nvPr/>
        </p:nvCxnSpPr>
        <p:spPr>
          <a:xfrm flipV="1">
            <a:off x="6732240" y="2456892"/>
            <a:ext cx="1044116" cy="7200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7740352" y="3248980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ru-RU" dirty="0"/>
          </a:p>
        </p:txBody>
      </p:sp>
      <p:cxnSp>
        <p:nvCxnSpPr>
          <p:cNvPr id="75" name="Прямая со стрелкой 74"/>
          <p:cNvCxnSpPr>
            <a:stCxn id="13" idx="3"/>
            <a:endCxn id="74" idx="1"/>
          </p:cNvCxnSpPr>
          <p:nvPr/>
        </p:nvCxnSpPr>
        <p:spPr>
          <a:xfrm>
            <a:off x="6732240" y="3176972"/>
            <a:ext cx="1008112" cy="25202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871700" y="2240868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99592" y="2780928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1772816"/>
            <a:ext cx="360040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ru-RU" dirty="0"/>
          </a:p>
        </p:txBody>
      </p:sp>
      <p:cxnSp>
        <p:nvCxnSpPr>
          <p:cNvPr id="50" name="Прямая со стрелкой 49"/>
          <p:cNvCxnSpPr>
            <a:stCxn id="8" idx="1"/>
            <a:endCxn id="28" idx="3"/>
          </p:cNvCxnSpPr>
          <p:nvPr/>
        </p:nvCxnSpPr>
        <p:spPr>
          <a:xfrm flipH="1">
            <a:off x="2231740" y="2420888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28" idx="1"/>
            <a:endCxn id="32" idx="3"/>
          </p:cNvCxnSpPr>
          <p:nvPr/>
        </p:nvCxnSpPr>
        <p:spPr>
          <a:xfrm flipH="1">
            <a:off x="1259632" y="2420888"/>
            <a:ext cx="612068" cy="54006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28" idx="1"/>
            <a:endCxn id="34" idx="3"/>
          </p:cNvCxnSpPr>
          <p:nvPr/>
        </p:nvCxnSpPr>
        <p:spPr>
          <a:xfrm flipH="1" flipV="1">
            <a:off x="1331640" y="1952836"/>
            <a:ext cx="540060" cy="46805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Физический и канальный уровни ЭМВОС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Физический</a:t>
            </a:r>
            <a:r>
              <a:rPr lang="ru-RU" dirty="0" smtClean="0"/>
              <a:t> (1) уровень (</a:t>
            </a:r>
            <a:r>
              <a:rPr lang="ru-RU" dirty="0" err="1" smtClean="0"/>
              <a:t>Physical</a:t>
            </a:r>
            <a:r>
              <a:rPr lang="ru-RU" dirty="0" smtClean="0"/>
              <a:t> </a:t>
            </a:r>
            <a:r>
              <a:rPr lang="ru-RU" dirty="0" err="1" smtClean="0"/>
              <a:t>Layer</a:t>
            </a:r>
            <a:r>
              <a:rPr lang="ru-RU" dirty="0" smtClean="0"/>
              <a:t>) отвечает за кодирование передаваемой информации в уровни сигналов, принятые в используемой среде передачи, и обратное декодирование. Здесь же определяются требования к соединителям, разъемам, электрическому согласованию, заземлению, защите от помех и т.д.</a:t>
            </a:r>
          </a:p>
          <a:p>
            <a:pPr indent="355600" algn="just"/>
            <a:r>
              <a:rPr lang="ru-RU" b="1" dirty="0" smtClean="0"/>
              <a:t>Канальный</a:t>
            </a:r>
            <a:r>
              <a:rPr lang="ru-RU" dirty="0" smtClean="0"/>
              <a:t> (2) уровень или уровень управления линией передачи (</a:t>
            </a:r>
            <a:r>
              <a:rPr lang="ru-RU" dirty="0" err="1" smtClean="0"/>
              <a:t>Data</a:t>
            </a:r>
            <a:r>
              <a:rPr lang="ru-RU" dirty="0" smtClean="0"/>
              <a:t> </a:t>
            </a:r>
            <a:r>
              <a:rPr lang="ru-RU" dirty="0" err="1" smtClean="0"/>
              <a:t>link</a:t>
            </a:r>
            <a:r>
              <a:rPr lang="ru-RU" dirty="0" smtClean="0"/>
              <a:t> </a:t>
            </a:r>
            <a:r>
              <a:rPr lang="ru-RU" dirty="0" err="1" smtClean="0"/>
              <a:t>Layer</a:t>
            </a:r>
            <a:r>
              <a:rPr lang="ru-RU" dirty="0" smtClean="0"/>
              <a:t>) отвечает за формирование пакетов (кадров) стандартного для данной сети вида, включающих начальное и конечное управляющие поля. Здесь же производится управление доступом к сети, обнаруживаются ошибки передачи путем подсчета контрольных сумм, и производится повторная пересылка приемнику ошибочных пакетов.</a:t>
            </a:r>
          </a:p>
          <a:p>
            <a:pPr indent="355600" algn="just"/>
            <a:r>
              <a:rPr lang="ru-RU" dirty="0" smtClean="0"/>
              <a:t>В канальном уровне выделяют два подуровня LLC и MAC:</a:t>
            </a:r>
          </a:p>
          <a:p>
            <a:pPr lvl="1" indent="355600" algn="just"/>
            <a:r>
              <a:rPr lang="ru-RU" b="1" i="1" dirty="0" smtClean="0"/>
              <a:t>Нижний подуровень </a:t>
            </a:r>
            <a:r>
              <a:rPr lang="ru-RU" dirty="0" smtClean="0"/>
              <a:t>(</a:t>
            </a:r>
            <a:r>
              <a:rPr lang="ru-RU" b="1" dirty="0" smtClean="0"/>
              <a:t>MAC</a:t>
            </a:r>
            <a:r>
              <a:rPr lang="ru-RU" dirty="0" smtClean="0"/>
              <a:t> – </a:t>
            </a:r>
            <a:r>
              <a:rPr lang="ru-RU" dirty="0" err="1" smtClean="0"/>
              <a:t>Media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) обеспечивает непосредственный доступ к среде передачи информации. Он напрямую связан с аппаратурой сети. Здесь производится контроль состояния сети, повторная передача пакетов при коллизиях, прием пакетов и проверка правильности передачи.</a:t>
            </a:r>
          </a:p>
          <a:p>
            <a:pPr lvl="1" indent="355600" algn="just"/>
            <a:r>
              <a:rPr lang="ru-RU" b="1" i="1" dirty="0" smtClean="0"/>
              <a:t>Верхний подуровень </a:t>
            </a:r>
            <a:r>
              <a:rPr lang="ru-RU" dirty="0" smtClean="0"/>
              <a:t>(</a:t>
            </a:r>
            <a:r>
              <a:rPr lang="ru-RU" b="1" dirty="0" smtClean="0"/>
              <a:t>LLC</a:t>
            </a:r>
            <a:r>
              <a:rPr lang="ru-RU" dirty="0" smtClean="0"/>
              <a:t> – </a:t>
            </a:r>
            <a:r>
              <a:rPr lang="ru-RU" dirty="0" err="1" smtClean="0"/>
              <a:t>Logical</a:t>
            </a:r>
            <a:r>
              <a:rPr lang="ru-RU" dirty="0" smtClean="0"/>
              <a:t> </a:t>
            </a:r>
            <a:r>
              <a:rPr lang="ru-RU" dirty="0" err="1" smtClean="0"/>
              <a:t>Link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) осуществляет управление логической связью, то есть устанавливает виртуальный канал связи. Подуровень LLC отвечает за взаимодействие с уровнем 3 (сетевым).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Централизованный адаптивный алгоритм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98072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сети существует </a:t>
            </a:r>
            <a:r>
              <a:rPr lang="ru-RU" b="1" dirty="0" smtClean="0"/>
              <a:t>центр маршрутизации </a:t>
            </a:r>
            <a:r>
              <a:rPr lang="ru-RU" dirty="0" smtClean="0"/>
              <a:t>(</a:t>
            </a:r>
            <a:r>
              <a:rPr lang="ru-RU" dirty="0" err="1" smtClean="0"/>
              <a:t>Routing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Center</a:t>
            </a:r>
            <a:r>
              <a:rPr lang="ru-RU" dirty="0" smtClean="0"/>
              <a:t>, </a:t>
            </a:r>
            <a:r>
              <a:rPr lang="ru-RU" b="1" dirty="0" smtClean="0"/>
              <a:t>RCC</a:t>
            </a:r>
            <a:r>
              <a:rPr lang="ru-RU" dirty="0" smtClean="0"/>
              <a:t>).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37677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Функции RCC:</a:t>
            </a:r>
            <a:endParaRPr lang="en-US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сбор информации от узлов (соседи узла, длина очереди, загрузка линии);</a:t>
            </a:r>
            <a:endParaRPr lang="en-US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подсчет оптимальных маршрутов для каждого узла;</a:t>
            </a:r>
            <a:endParaRPr lang="en-US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составление таблиц маршрутизации;</a:t>
            </a:r>
            <a:endParaRPr lang="en-US" dirty="0" smtClean="0"/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рассылка таблиц узлам.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3140968"/>
            <a:ext cx="8316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176213" algn="just">
              <a:buFont typeface="Calibri" pitchFamily="34" charset="0"/>
              <a:buChar char="+"/>
            </a:pPr>
            <a:r>
              <a:rPr lang="ru-RU" dirty="0" smtClean="0"/>
              <a:t>RCC обладает всей информацией и может определять наилучшие маршруты</a:t>
            </a:r>
          </a:p>
          <a:p>
            <a:pPr marL="531813" indent="-176213" algn="just">
              <a:buFont typeface="Calibri" pitchFamily="34" charset="0"/>
              <a:buChar char="+"/>
            </a:pPr>
            <a:r>
              <a:rPr lang="ru-RU" dirty="0" smtClean="0"/>
              <a:t>узлы освобождены от необходимости расчета таблиц маршрутизации </a:t>
            </a:r>
          </a:p>
          <a:p>
            <a:pPr marL="531813" indent="-176213">
              <a:buFont typeface="Calibri" pitchFamily="34" charset="0"/>
              <a:buChar char="+"/>
            </a:pPr>
            <a:endParaRPr lang="ru-RU" dirty="0" smtClean="0"/>
          </a:p>
          <a:p>
            <a:pPr marL="531813" indent="-176213" algn="just">
              <a:buFontTx/>
              <a:buChar char="-"/>
            </a:pPr>
            <a:r>
              <a:rPr lang="ru-RU" dirty="0" smtClean="0"/>
              <a:t>низкая надежность</a:t>
            </a:r>
          </a:p>
          <a:p>
            <a:pPr marL="531813" indent="-176213" algn="just">
              <a:buFontTx/>
              <a:buChar char="-"/>
            </a:pPr>
            <a:r>
              <a:rPr lang="ru-RU" dirty="0" smtClean="0"/>
              <a:t>узлы получают таблицы маршрутизации в различное время </a:t>
            </a:r>
          </a:p>
          <a:p>
            <a:pPr marL="531813" indent="-176213" algn="just">
              <a:buFontTx/>
              <a:buChar char="-"/>
            </a:pPr>
            <a:r>
              <a:rPr lang="ru-RU" dirty="0" smtClean="0"/>
              <a:t>концентрация трафика возле RCC</a:t>
            </a:r>
          </a:p>
          <a:p>
            <a:pPr marL="531813" indent="-176213" algn="just">
              <a:buFontTx/>
              <a:buChar char="-"/>
            </a:pPr>
            <a:r>
              <a:rPr lang="ru-RU" dirty="0" smtClean="0"/>
              <a:t>некорректная работа при разделенных сетях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Дистанционно-векторный алгоритм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58350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Таблица маршрутизации формируется итерационно и может быть неточной.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Распределенный адаптивный алгоритм – «расскажи своим соседям, что ты знаешь о мире».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98884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Каждый узел:</a:t>
            </a:r>
          </a:p>
          <a:p>
            <a:pPr marL="627063" indent="-271463" algn="just">
              <a:buFont typeface="+mj-lt"/>
              <a:buAutoNum type="arabicPeriod"/>
            </a:pPr>
            <a:r>
              <a:rPr lang="ru-RU" dirty="0" smtClean="0"/>
              <a:t>Оценивает метрику до своих соседей (узлы, с которыми он связан напрямую).</a:t>
            </a:r>
          </a:p>
          <a:p>
            <a:pPr marL="627063" indent="-271463" algn="just">
              <a:buFont typeface="+mj-lt"/>
              <a:buAutoNum type="arabicPeriod"/>
            </a:pPr>
            <a:r>
              <a:rPr lang="ru-RU" dirty="0" smtClean="0"/>
              <a:t>Рассылает свою таблицу маршрутизации всем соседям, а соседи отправляют свои.</a:t>
            </a:r>
          </a:p>
          <a:p>
            <a:pPr marL="627063" indent="-271463" algn="just">
              <a:buFont typeface="+mj-lt"/>
              <a:buAutoNum type="arabicPeriod"/>
            </a:pPr>
            <a:r>
              <a:rPr lang="ru-RU" dirty="0" smtClean="0"/>
              <a:t>По полученной от соседей информации обновляет свою таблицу маршрутизации.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133979"/>
            <a:ext cx="5724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6213" algn="just">
              <a:buFont typeface="Calibri" pitchFamily="34" charset="0"/>
              <a:buChar char="+"/>
            </a:pPr>
            <a:r>
              <a:rPr lang="ru-RU" dirty="0" smtClean="0"/>
              <a:t>самоорганизация</a:t>
            </a:r>
          </a:p>
          <a:p>
            <a:pPr marL="177800" indent="-176213" algn="just">
              <a:buFont typeface="Calibri" pitchFamily="34" charset="0"/>
              <a:buChar char="+"/>
            </a:pPr>
            <a:r>
              <a:rPr lang="ru-RU" dirty="0" smtClean="0"/>
              <a:t>простота</a:t>
            </a:r>
          </a:p>
          <a:p>
            <a:pPr marL="177800" indent="-176213" algn="just">
              <a:buFontTx/>
              <a:buChar char="-"/>
            </a:pPr>
            <a:endParaRPr lang="ru-RU" dirty="0" smtClean="0"/>
          </a:p>
          <a:p>
            <a:pPr marL="177800" indent="-176213" algn="just">
              <a:buFontTx/>
              <a:buChar char="-"/>
            </a:pPr>
            <a:r>
              <a:rPr lang="ru-RU" dirty="0" smtClean="0"/>
              <a:t>большая нагрузка на сеть</a:t>
            </a:r>
          </a:p>
          <a:p>
            <a:pPr marL="177800" indent="-176213" algn="just">
              <a:buFontTx/>
              <a:buChar char="-"/>
            </a:pPr>
            <a:r>
              <a:rPr lang="ru-RU" dirty="0" smtClean="0"/>
              <a:t>низкая сходимость, особенно при расширении сети</a:t>
            </a:r>
          </a:p>
          <a:p>
            <a:pPr marL="177800" indent="-176213" algn="just">
              <a:buFontTx/>
              <a:buChar char="-"/>
            </a:pPr>
            <a:r>
              <a:rPr lang="ru-RU" dirty="0" smtClean="0"/>
              <a:t>нестабильность («счет до бесконечности») – риск образования петель при отключении узла или сети</a:t>
            </a:r>
          </a:p>
        </p:txBody>
      </p:sp>
      <p:sp>
        <p:nvSpPr>
          <p:cNvPr id="9" name="modem"/>
          <p:cNvSpPr>
            <a:spLocks noEditPoints="1" noChangeArrowheads="1"/>
          </p:cNvSpPr>
          <p:nvPr/>
        </p:nvSpPr>
        <p:spPr bwMode="auto">
          <a:xfrm>
            <a:off x="6588224" y="5517232"/>
            <a:ext cx="792088" cy="33833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7992380" y="5517232"/>
            <a:ext cx="792088" cy="33833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>
            <a:stCxn id="9" idx="9"/>
            <a:endCxn id="10" idx="8"/>
          </p:cNvCxnSpPr>
          <p:nvPr/>
        </p:nvCxnSpPr>
        <p:spPr>
          <a:xfrm>
            <a:off x="7380312" y="5726750"/>
            <a:ext cx="612068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624228" y="591327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028384" y="587727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6588224" y="4329100"/>
            <a:ext cx="792088" cy="33833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7992380" y="4329100"/>
            <a:ext cx="792088" cy="33833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8" name="Прямая соединительная линия 17"/>
          <p:cNvCxnSpPr>
            <a:stCxn id="16" idx="9"/>
            <a:endCxn id="17" idx="8"/>
          </p:cNvCxnSpPr>
          <p:nvPr/>
        </p:nvCxnSpPr>
        <p:spPr>
          <a:xfrm>
            <a:off x="7380312" y="4538618"/>
            <a:ext cx="6120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624228" y="389705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RT1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92380" y="393305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RT2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16" idx="7"/>
            <a:endCxn id="9" idx="6"/>
          </p:cNvCxnSpPr>
          <p:nvPr/>
        </p:nvCxnSpPr>
        <p:spPr>
          <a:xfrm>
            <a:off x="6984268" y="4667436"/>
            <a:ext cx="0" cy="8497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7" idx="7"/>
            <a:endCxn id="10" idx="6"/>
          </p:cNvCxnSpPr>
          <p:nvPr/>
        </p:nvCxnSpPr>
        <p:spPr>
          <a:xfrm>
            <a:off x="8388424" y="4667436"/>
            <a:ext cx="0" cy="84979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modem"/>
          <p:cNvSpPr>
            <a:spLocks noEditPoints="1" noChangeArrowheads="1"/>
          </p:cNvSpPr>
          <p:nvPr/>
        </p:nvSpPr>
        <p:spPr bwMode="auto">
          <a:xfrm>
            <a:off x="5004048" y="4329100"/>
            <a:ext cx="792088" cy="33833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40052" y="389705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5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>
            <a:stCxn id="30" idx="9"/>
            <a:endCxn id="16" idx="8"/>
          </p:cNvCxnSpPr>
          <p:nvPr/>
        </p:nvCxnSpPr>
        <p:spPr>
          <a:xfrm>
            <a:off x="5796136" y="4538618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069033" y="4414851"/>
            <a:ext cx="292104" cy="25559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6105546" y="4414850"/>
            <a:ext cx="255592" cy="25559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048164" y="461713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020272" y="48691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560332" y="40050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8460432" y="49051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596336" y="57692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Маршрутизация по состоянию канала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94646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mtClean="0"/>
              <a:t>Распределенный адаптивный алгоритм – «</a:t>
            </a:r>
            <a:r>
              <a:rPr lang="ru-RU" dirty="0" smtClean="0"/>
              <a:t>расскажи миру о том, кто твои соседи».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540" y="1664804"/>
            <a:ext cx="8280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Алгоритм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Определение адресов соседних узлов: новые узлы рассылают приветствие (HELLO-сообщения), соседние узлы сообщают свои адреса.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Измерение метрики линий или времени передачи данных до соседних узлов (</a:t>
            </a:r>
            <a:r>
              <a:rPr lang="ru-RU" dirty="0" err="1" smtClean="0"/>
              <a:t>эхо-сообщения</a:t>
            </a:r>
            <a:r>
              <a:rPr lang="ru-RU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Рассылка обновившейся информации о соседях всем узлам сети (</a:t>
            </a:r>
            <a:r>
              <a:rPr lang="ru-RU" dirty="0" err="1" smtClean="0"/>
              <a:t>flooding</a:t>
            </a:r>
            <a:r>
              <a:rPr lang="ru-RU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/>
              <a:t>Подсчет маршрутов на основе полученной от других узлов информации.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6891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Преодолевает недостатки дистанционно-векторного алгоритма (сходимость, счет до бесконечности, учет загрузки сети), но является более сложным.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1540" y="396906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Каждый маршрутизатор собирает полные сведения о топологии всей сети и вычисляет оптимальный маршрут доставки пакета.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Алгоритм обратного обучения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94646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Отличается тем, что в сети не происходит рассылки специальных пакетов маршрутизации.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368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Каждый маршрутизатор извлекает из заголовка каждого полученного пакета информацию о пути, который он прошел (адрес отправителя, </a:t>
            </a:r>
            <a:r>
              <a:rPr lang="en-US" dirty="0" smtClean="0"/>
              <a:t>TTL </a:t>
            </a:r>
            <a:r>
              <a:rPr lang="ru-RU" dirty="0" smtClean="0"/>
              <a:t>или </a:t>
            </a:r>
            <a:r>
              <a:rPr lang="en-US" dirty="0" smtClean="0"/>
              <a:t>HL)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Таблица маршрутизации обновляется, если путь, по которому пришел пакет, короче, чем уже записанный в таблице.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310496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Алгоритм действует в предположении, что сеть является симметричной, т.е. обратный путь займет столько же времени, сколько прямой.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9330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176213" algn="just">
              <a:buFont typeface="Calibri" pitchFamily="34" charset="0"/>
              <a:buChar char="+"/>
            </a:pPr>
            <a:r>
              <a:rPr lang="ru-RU" dirty="0" smtClean="0"/>
              <a:t>простота</a:t>
            </a:r>
          </a:p>
          <a:p>
            <a:pPr marL="531813" indent="-176213" algn="just">
              <a:buFont typeface="Calibri" pitchFamily="34" charset="0"/>
              <a:buChar char="+"/>
            </a:pPr>
            <a:r>
              <a:rPr lang="ru-RU" dirty="0" smtClean="0"/>
              <a:t>снижает нагрузку на сеть за счет служебного трафика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524" y="50491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176213" algn="just">
              <a:buFont typeface="Calibri" pitchFamily="34" charset="0"/>
              <a:buChar char="–"/>
            </a:pPr>
            <a:r>
              <a:rPr lang="ru-RU" dirty="0" smtClean="0"/>
              <a:t>консервативность – не учитывает изменения топологии и загрузки сети, пока не получит входящий пакет от изменившегося сегмента сети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 маршрутной информации (</a:t>
            </a:r>
            <a:r>
              <a:rPr lang="it-IT" dirty="0" smtClean="0"/>
              <a:t>RIP)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 smtClean="0"/>
              <a:t>Routing</a:t>
            </a:r>
            <a:r>
              <a:rPr lang="ru-RU" b="1" dirty="0" smtClean="0"/>
              <a:t> </a:t>
            </a:r>
            <a:r>
              <a:rPr lang="ru-RU" b="1" dirty="0" err="1" smtClean="0"/>
              <a:t>Information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dirty="0" smtClean="0"/>
              <a:t>. Внутренняя маршрутизация. Реализует дистанционно-векторный алгоритм.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376772"/>
            <a:ext cx="831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Метрика: число переходов (участков, прыжков, </a:t>
            </a:r>
            <a:r>
              <a:rPr lang="ru-RU" dirty="0" err="1" smtClean="0"/>
              <a:t>хопов</a:t>
            </a:r>
            <a:r>
              <a:rPr lang="ru-RU" dirty="0" smtClean="0"/>
              <a:t>), т.е. количество узлов в маршруте.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2585807"/>
            <a:ext cx="8316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Обновление таблицы маршрутизации происходит регулярно, по </a:t>
            </a:r>
            <a:r>
              <a:rPr lang="ru-RU" b="1" dirty="0" smtClean="0"/>
              <a:t>таймеру</a:t>
            </a:r>
            <a:r>
              <a:rPr lang="ru-RU" dirty="0" smtClean="0"/>
              <a:t>: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i="1" dirty="0" smtClean="0"/>
              <a:t>периодический</a:t>
            </a:r>
            <a:r>
              <a:rPr lang="ru-RU" dirty="0" smtClean="0"/>
              <a:t> таймер (25-30сек.) – выполняет отправку сообщений о текущем состоянии сети;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таймер </a:t>
            </a:r>
            <a:r>
              <a:rPr lang="ru-RU" i="1" dirty="0" smtClean="0"/>
              <a:t>истечения срока </a:t>
            </a:r>
            <a:r>
              <a:rPr lang="ru-RU" dirty="0" smtClean="0"/>
              <a:t>(180сек. для каждого маршрута) – позволяет определить устаревшие маршруты, метрика =16;</a:t>
            </a:r>
          </a:p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/>
              <a:t>таймер </a:t>
            </a:r>
            <a:r>
              <a:rPr lang="ru-RU" i="1" dirty="0" smtClean="0"/>
              <a:t>сбора мусора </a:t>
            </a:r>
            <a:r>
              <a:rPr lang="ru-RU" dirty="0" smtClean="0"/>
              <a:t>(120 сек. для каждого устаревшего маршрута) – удаляет устаревшие маршруты, если они так и не обновятся.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9532" y="1918573"/>
            <a:ext cx="831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Число переходов в </a:t>
            </a:r>
            <a:r>
              <a:rPr lang="en-US" dirty="0" smtClean="0"/>
              <a:t>RIP </a:t>
            </a:r>
            <a:r>
              <a:rPr lang="ru-RU" dirty="0" smtClean="0"/>
              <a:t>ограничено 15, поэтому его нельзя применять в больших сетях.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4663006"/>
            <a:ext cx="8316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Методы повышения стабильности:</a:t>
            </a:r>
          </a:p>
          <a:p>
            <a:pPr indent="355600" algn="just">
              <a:buFont typeface="Wingdings" pitchFamily="2" charset="2"/>
              <a:buChar char="§"/>
            </a:pPr>
            <a:r>
              <a:rPr lang="ru-RU" b="1" dirty="0" smtClean="0"/>
              <a:t>Запускаемое обновление</a:t>
            </a:r>
            <a:r>
              <a:rPr lang="ru-RU" dirty="0" smtClean="0"/>
              <a:t> – рассылка сообщений не только по таймеру, но и после каждого произошедшего изменения в сети.</a:t>
            </a:r>
          </a:p>
          <a:p>
            <a:pPr indent="355600" algn="just">
              <a:buFont typeface="Wingdings" pitchFamily="2" charset="2"/>
              <a:buChar char="§"/>
            </a:pPr>
            <a:r>
              <a:rPr lang="ru-RU" b="1" dirty="0" smtClean="0"/>
              <a:t>Расщепление горизонта </a:t>
            </a:r>
            <a:r>
              <a:rPr lang="ru-RU" dirty="0" smtClean="0"/>
              <a:t>– не отправлять сообщения об изменении сети тому, от кого эта информация исходит.</a:t>
            </a:r>
          </a:p>
          <a:p>
            <a:pPr indent="355600" algn="just">
              <a:buFont typeface="Wingdings" pitchFamily="2" charset="2"/>
              <a:buChar char="§"/>
            </a:pPr>
            <a:r>
              <a:rPr lang="ru-RU" b="1" dirty="0" smtClean="0"/>
              <a:t>Поглощение ответа </a:t>
            </a:r>
            <a:r>
              <a:rPr lang="ru-RU" dirty="0" smtClean="0"/>
              <a:t>– не отправлять сообщение тому, от кого оно пришло.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маршрутизации </a:t>
            </a:r>
            <a:r>
              <a:rPr lang="en-US" dirty="0" smtClean="0"/>
              <a:t>RIP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115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7524" y="2667372"/>
          <a:ext cx="1764196" cy="1409700"/>
        </p:xfrm>
        <a:graphic>
          <a:graphicData uri="http://schemas.openxmlformats.org/drawingml/2006/table">
            <a:tbl>
              <a:tblPr/>
              <a:tblGrid>
                <a:gridCol w="916749"/>
                <a:gridCol w="847447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Сеть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Метрика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163.5.0.0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2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197.5.13.0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189.45.0.0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7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131.1.10.0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730441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Инициализация таблицы</a:t>
            </a:r>
            <a:r>
              <a:rPr lang="ru-RU" dirty="0" smtClean="0"/>
              <a:t>: изначально заносятся только ближайшие сети (метрика 1), следующий узел не указывается. Маршрутизатор посылает сообщение</a:t>
            </a:r>
            <a:r>
              <a:rPr lang="en-US" dirty="0" smtClean="0"/>
              <a:t>-</a:t>
            </a:r>
            <a:r>
              <a:rPr lang="ru-RU" dirty="0" smtClean="0"/>
              <a:t>запрос о состоянии сети.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55853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/>
              <a:t>Обновление таблицы</a:t>
            </a:r>
            <a:r>
              <a:rPr lang="ru-RU" dirty="0" smtClean="0"/>
              <a:t>: при получении запрошенного или </a:t>
            </a:r>
            <a:r>
              <a:rPr lang="ru-RU" dirty="0" err="1" smtClean="0"/>
              <a:t>незапрошенного</a:t>
            </a:r>
            <a:r>
              <a:rPr lang="ru-RU" dirty="0" smtClean="0"/>
              <a:t> (по таймеру) ответа.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11560" y="4547768"/>
          <a:ext cx="3852428" cy="1653540"/>
        </p:xfrm>
        <a:graphic>
          <a:graphicData uri="http://schemas.openxmlformats.org/drawingml/2006/table">
            <a:tbl>
              <a:tblPr/>
              <a:tblGrid>
                <a:gridCol w="706278"/>
                <a:gridCol w="1123625"/>
                <a:gridCol w="834693"/>
                <a:gridCol w="118783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№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Пункт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назначения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Метрика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Следующий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узел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163.5.0.0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172.6.23.4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197.5.13.0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176.3.6.17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189.45.0.0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200.5.1.6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115.0.0.0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131.4.7.19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2271328"/>
            <a:ext cx="204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Ответ от 176.3.6.17</a:t>
            </a:r>
            <a:endParaRPr lang="ru-RU" dirty="0">
              <a:ea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91780" y="2667372"/>
          <a:ext cx="1872208" cy="1409700"/>
        </p:xfrm>
        <a:graphic>
          <a:graphicData uri="http://schemas.openxmlformats.org/drawingml/2006/table">
            <a:tbl>
              <a:tblPr/>
              <a:tblGrid>
                <a:gridCol w="970775"/>
                <a:gridCol w="90143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Сеть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Метрика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163.5.0.0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197.5.13.0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189.45.0.0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131.10.0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184068" y="3431644"/>
          <a:ext cx="3852428" cy="1935480"/>
        </p:xfrm>
        <a:graphic>
          <a:graphicData uri="http://schemas.openxmlformats.org/drawingml/2006/table">
            <a:tbl>
              <a:tblPr/>
              <a:tblGrid>
                <a:gridCol w="706278"/>
                <a:gridCol w="1123625"/>
                <a:gridCol w="834693"/>
                <a:gridCol w="118783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№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Пункт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назначения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Метрика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Следующий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узел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163.5.0.0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3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a typeface="Times New Roman"/>
                        </a:rPr>
                        <a:t>176.3.6.17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197.5.13.0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8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176.3.6.17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189.45.0.0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200.5.1.6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115.0.0.0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6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131.4.7.19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131.10.0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a typeface="Times New Roman"/>
                        </a:rPr>
                        <a:t>176.3.6.17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411760" y="2271328"/>
            <a:ext cx="2699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Увеличение метрики на 1</a:t>
            </a:r>
            <a:endParaRPr lang="ru-RU" dirty="0">
              <a:ea typeface="Times New Roman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4752020" y="4293096"/>
            <a:ext cx="360040" cy="3240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5556" y="4139788"/>
            <a:ext cx="1700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Старая таблица</a:t>
            </a:r>
            <a:endParaRPr lang="ru-RU" dirty="0"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84068" y="3032956"/>
            <a:ext cx="2406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a typeface="Times New Roman"/>
              </a:rPr>
              <a:t>Обновленная таблица</a:t>
            </a:r>
            <a:endParaRPr lang="ru-RU" dirty="0">
              <a:ea typeface="Times New Roman"/>
            </a:endParaRP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4499992" y="2672916"/>
            <a:ext cx="180020" cy="3528392"/>
          </a:xfrm>
          <a:prstGeom prst="rightBrace">
            <a:avLst>
              <a:gd name="adj1" fmla="val 4040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2123728" y="3387452"/>
            <a:ext cx="360040" cy="324036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Первоочередное открытие кратчайших путей (OSPF)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872716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err="1" smtClean="0"/>
              <a:t>Open</a:t>
            </a:r>
            <a:r>
              <a:rPr lang="ru-RU" b="1" dirty="0" smtClean="0"/>
              <a:t> </a:t>
            </a:r>
            <a:r>
              <a:rPr lang="ru-RU" b="1" dirty="0" err="1" smtClean="0"/>
              <a:t>Shortest</a:t>
            </a:r>
            <a:r>
              <a:rPr lang="ru-RU" b="1" dirty="0" smtClean="0"/>
              <a:t> </a:t>
            </a:r>
            <a:r>
              <a:rPr lang="ru-RU" b="1" dirty="0" err="1" smtClean="0"/>
              <a:t>Path</a:t>
            </a:r>
            <a:r>
              <a:rPr lang="ru-RU" b="1" dirty="0" smtClean="0"/>
              <a:t> </a:t>
            </a:r>
            <a:r>
              <a:rPr lang="ru-RU" b="1" dirty="0" err="1" smtClean="0"/>
              <a:t>First</a:t>
            </a:r>
            <a:r>
              <a:rPr lang="ru-RU" dirty="0" smtClean="0"/>
              <a:t>. Внутренняя маршрутизация. Реализует алгоритм маршрутизации по состоянию канала.</a:t>
            </a:r>
          </a:p>
          <a:p>
            <a:pPr indent="355600" algn="just"/>
            <a:r>
              <a:rPr lang="ru-RU" dirty="0" smtClean="0"/>
              <a:t>Метрика: условный показатель «стоимости» пересылки данных по каналу. Может показывать минимальную задержку, загрузку сети, пропускную способность, вероятность ошибки и др. Можно формировать несколько таблиц маршрутизации с разными метриками.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81286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Сведения о топологии сети хранятся в </a:t>
            </a:r>
            <a:r>
              <a:rPr lang="ru-RU" b="1" dirty="0" smtClean="0"/>
              <a:t>базе данных состояния связи</a:t>
            </a:r>
            <a:r>
              <a:rPr lang="ru-RU" dirty="0" smtClean="0"/>
              <a:t>, одинаковой для всех маршрутизаторов сети.</a:t>
            </a:r>
          </a:p>
          <a:p>
            <a:pPr indent="355600" algn="just"/>
            <a:r>
              <a:rPr lang="ru-RU" dirty="0" smtClean="0"/>
              <a:t>Таблица маршрутизации заполняется путем поиска кратчайшего пути до каждого узла по алгоритму </a:t>
            </a:r>
            <a:r>
              <a:rPr lang="ru-RU" dirty="0" err="1" smtClean="0"/>
              <a:t>Дейкстры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Чтобы снизить нагрузку на сеть, в ней выбирается </a:t>
            </a:r>
            <a:r>
              <a:rPr lang="ru-RU" i="1" dirty="0" smtClean="0"/>
              <a:t>выделенный маршрутизатор</a:t>
            </a:r>
            <a:r>
              <a:rPr lang="ru-RU" dirty="0" smtClean="0"/>
              <a:t> (</a:t>
            </a:r>
            <a:r>
              <a:rPr lang="en-US" b="1" dirty="0" smtClean="0"/>
              <a:t>DR</a:t>
            </a:r>
            <a:r>
              <a:rPr lang="en-US" dirty="0" smtClean="0"/>
              <a:t>)</a:t>
            </a:r>
            <a:r>
              <a:rPr lang="ru-RU" dirty="0" smtClean="0"/>
              <a:t>, а также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ru-RU" i="1" dirty="0" smtClean="0"/>
              <a:t>запасной выделенный маршрутизатор </a:t>
            </a:r>
            <a:r>
              <a:rPr lang="ru-RU" dirty="0" smtClean="0"/>
              <a:t>(</a:t>
            </a:r>
            <a:r>
              <a:rPr lang="en-US" b="1" dirty="0" smtClean="0"/>
              <a:t>BDR</a:t>
            </a:r>
            <a:r>
              <a:rPr lang="ru-RU" dirty="0" smtClean="0"/>
              <a:t>).</a:t>
            </a:r>
            <a:r>
              <a:rPr lang="en-US" dirty="0" smtClean="0"/>
              <a:t> DR</a:t>
            </a:r>
            <a:r>
              <a:rPr lang="ru-RU" dirty="0" smtClean="0"/>
              <a:t> формирует базу данных состояний связи и рассылает ее всем остальным маршрутизаторам.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сообщений </a:t>
            </a:r>
            <a:r>
              <a:rPr lang="en-US" dirty="0" smtClean="0"/>
              <a:t>OSPF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6694" y="980728"/>
            <a:ext cx="807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Hello-</a:t>
            </a:r>
            <a:r>
              <a:rPr lang="ru-RU" b="1" dirty="0" smtClean="0"/>
              <a:t>пакет</a:t>
            </a:r>
            <a:r>
              <a:rPr lang="ru-RU" dirty="0" smtClean="0"/>
              <a:t> – установление и подтверждение соседства, рассылается регулярно.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0690" y="3827948"/>
            <a:ext cx="8185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Пакет описания базы данных</a:t>
            </a:r>
            <a:r>
              <a:rPr lang="ru-RU" dirty="0" smtClean="0"/>
              <a:t> – распространяет содержание базы данных состояния канала. Обмен пакетами производится при установлении состояния смежности. Посылается вновь подключенному маршрутизатору.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689" y="4775085"/>
            <a:ext cx="8113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Пакет запроса состояния связи </a:t>
            </a:r>
            <a:r>
              <a:rPr lang="ru-RU" dirty="0" smtClean="0"/>
              <a:t>– запрос части базы данных соседнего маршрутизатора. Используется во вновь подключенном </a:t>
            </a:r>
            <a:r>
              <a:rPr lang="ru-RU" dirty="0" err="1" smtClean="0"/>
              <a:t>маршрутизаторе</a:t>
            </a:r>
            <a:r>
              <a:rPr lang="ru-RU" dirty="0" smtClean="0"/>
              <a:t> для запроса большей информации о некоторых маршрутизаторах после получения пакета описания базы данных.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4986" y="1412776"/>
            <a:ext cx="81974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Пакет обновления состояния связи </a:t>
            </a:r>
            <a:r>
              <a:rPr lang="ru-RU" dirty="0" smtClean="0"/>
              <a:t>– основной пакет, содержит извещения о состоянии линий (</a:t>
            </a:r>
            <a:r>
              <a:rPr lang="en-US" b="1" dirty="0" smtClean="0"/>
              <a:t>LSA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Различают связи: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связь маршрутизатора (внутризоновые связи маршрутизатора)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сетевая связь (внутризоновые связи сети)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суммарная связь сети (</a:t>
            </a:r>
            <a:r>
              <a:rPr lang="ru-RU" dirty="0" err="1" smtClean="0"/>
              <a:t>межзоновые</a:t>
            </a:r>
            <a:r>
              <a:rPr lang="ru-RU" dirty="0" smtClean="0"/>
              <a:t> связи пограничных маршрутизаторов)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внешняя связь (какая сеть доступна вне автономной системы)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3548" y="312180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Пакет подтверждения состояния связи </a:t>
            </a:r>
            <a:r>
              <a:rPr lang="ru-RU" dirty="0" smtClean="0"/>
              <a:t>– подтверждает получение пакета обновления состояния связи.</a:t>
            </a:r>
            <a:endParaRPr lang="ru-RU" dirty="0"/>
          </a:p>
        </p:txBody>
      </p:sp>
    </p:spTree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1285830" y="3757617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Автономная система </a:t>
            </a:r>
            <a:r>
              <a:rPr lang="en-US" dirty="0" smtClean="0"/>
              <a:t>(AS)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544" y="654012"/>
            <a:ext cx="8288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Локальных сетей в мире слишком много, поэтому реально объединяют не отдельные сети, а </a:t>
            </a:r>
            <a:r>
              <a:rPr lang="ru-RU" i="1" dirty="0" smtClean="0"/>
              <a:t>автономные системы</a:t>
            </a:r>
            <a:r>
              <a:rPr lang="ru-RU" dirty="0" smtClean="0"/>
              <a:t>.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b="1" dirty="0" smtClean="0"/>
              <a:t>Автономная система</a:t>
            </a:r>
            <a:r>
              <a:rPr lang="ru-RU" dirty="0" smtClean="0"/>
              <a:t> (AS - </a:t>
            </a:r>
            <a:r>
              <a:rPr lang="ru-RU" dirty="0" err="1" smtClean="0"/>
              <a:t>autonomous</a:t>
            </a:r>
            <a:r>
              <a:rPr lang="ru-RU" dirty="0" smtClean="0"/>
              <a:t> </a:t>
            </a:r>
            <a:r>
              <a:rPr lang="ru-RU" dirty="0" err="1" smtClean="0"/>
              <a:t>system</a:t>
            </a:r>
            <a:r>
              <a:rPr lang="ru-RU" dirty="0" smtClean="0"/>
              <a:t>) – система сетей, находящаяся под единым административным контролем и с общим доступом к глобальной сети Интернет. Это может быть  как несколько компьютеров</a:t>
            </a:r>
            <a:r>
              <a:rPr lang="en-US" dirty="0" smtClean="0"/>
              <a:t>,</a:t>
            </a:r>
            <a:r>
              <a:rPr lang="ru-RU" dirty="0" smtClean="0"/>
              <a:t> так и</a:t>
            </a:r>
            <a:r>
              <a:rPr lang="en-US" dirty="0" smtClean="0"/>
              <a:t> </a:t>
            </a:r>
            <a:r>
              <a:rPr lang="ru-RU" dirty="0" smtClean="0"/>
              <a:t>большая сеть. Каждая </a:t>
            </a:r>
            <a:r>
              <a:rPr lang="en-US" dirty="0" smtClean="0"/>
              <a:t>AS </a:t>
            </a:r>
            <a:r>
              <a:rPr lang="ru-RU" dirty="0" smtClean="0"/>
              <a:t>имеет уникальный номер.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dirty="0" smtClean="0"/>
              <a:t>На середину 2011 года в глобальной сети представлено более 37 тысяч автономных систем.</a:t>
            </a:r>
            <a:endParaRPr lang="ru-RU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229814" y="3794130"/>
            <a:ext cx="2877064" cy="20039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modem"/>
          <p:cNvSpPr>
            <a:spLocks noEditPoints="1" noChangeArrowheads="1"/>
          </p:cNvSpPr>
          <p:nvPr/>
        </p:nvSpPr>
        <p:spPr bwMode="auto">
          <a:xfrm>
            <a:off x="3796165" y="5042056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modem"/>
          <p:cNvSpPr>
            <a:spLocks noEditPoints="1" noChangeArrowheads="1"/>
          </p:cNvSpPr>
          <p:nvPr/>
        </p:nvSpPr>
        <p:spPr bwMode="auto">
          <a:xfrm>
            <a:off x="4000052" y="4359228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modem"/>
          <p:cNvSpPr>
            <a:spLocks noEditPoints="1" noChangeArrowheads="1"/>
          </p:cNvSpPr>
          <p:nvPr/>
        </p:nvSpPr>
        <p:spPr bwMode="auto">
          <a:xfrm>
            <a:off x="5246025" y="4241500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modem"/>
          <p:cNvSpPr>
            <a:spLocks noEditPoints="1" noChangeArrowheads="1"/>
          </p:cNvSpPr>
          <p:nvPr/>
        </p:nvSpPr>
        <p:spPr bwMode="auto">
          <a:xfrm>
            <a:off x="4702327" y="4735961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" name="Прямая соединительная линия 10"/>
          <p:cNvCxnSpPr>
            <a:stCxn id="48" idx="9"/>
            <a:endCxn id="7" idx="7"/>
          </p:cNvCxnSpPr>
          <p:nvPr/>
        </p:nvCxnSpPr>
        <p:spPr>
          <a:xfrm flipV="1">
            <a:off x="3241008" y="5230422"/>
            <a:ext cx="747717" cy="506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38" idx="9"/>
            <a:endCxn id="8" idx="8"/>
          </p:cNvCxnSpPr>
          <p:nvPr/>
        </p:nvCxnSpPr>
        <p:spPr>
          <a:xfrm>
            <a:off x="2875878" y="4166368"/>
            <a:ext cx="1124174" cy="309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8" idx="7"/>
            <a:endCxn id="7" idx="6"/>
          </p:cNvCxnSpPr>
          <p:nvPr/>
        </p:nvCxnSpPr>
        <p:spPr>
          <a:xfrm flipH="1">
            <a:off x="3988725" y="4547595"/>
            <a:ext cx="203886" cy="4944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9"/>
            <a:endCxn id="10" idx="8"/>
          </p:cNvCxnSpPr>
          <p:nvPr/>
        </p:nvCxnSpPr>
        <p:spPr>
          <a:xfrm flipV="1">
            <a:off x="4181284" y="4852608"/>
            <a:ext cx="521043" cy="30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" idx="9"/>
            <a:endCxn id="10" idx="0"/>
          </p:cNvCxnSpPr>
          <p:nvPr/>
        </p:nvCxnSpPr>
        <p:spPr>
          <a:xfrm>
            <a:off x="4385171" y="4475876"/>
            <a:ext cx="317157" cy="305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9" idx="7"/>
            <a:endCxn id="10" idx="6"/>
          </p:cNvCxnSpPr>
          <p:nvPr/>
        </p:nvCxnSpPr>
        <p:spPr>
          <a:xfrm flipH="1">
            <a:off x="4894887" y="4429866"/>
            <a:ext cx="543697" cy="30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3"/>
            <a:endCxn id="9" idx="8"/>
          </p:cNvCxnSpPr>
          <p:nvPr/>
        </p:nvCxnSpPr>
        <p:spPr>
          <a:xfrm flipV="1">
            <a:off x="4385171" y="4358147"/>
            <a:ext cx="860854" cy="46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9"/>
            <a:endCxn id="58" idx="8"/>
          </p:cNvCxnSpPr>
          <p:nvPr/>
        </p:nvCxnSpPr>
        <p:spPr>
          <a:xfrm flipV="1">
            <a:off x="5631144" y="4129855"/>
            <a:ext cx="803019" cy="228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97331" y="5802345"/>
            <a:ext cx="1245973" cy="23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WAN</a:t>
            </a:r>
          </a:p>
        </p:txBody>
      </p:sp>
      <p:grpSp>
        <p:nvGrpSpPr>
          <p:cNvPr id="5" name="Группа 19"/>
          <p:cNvGrpSpPr/>
          <p:nvPr/>
        </p:nvGrpSpPr>
        <p:grpSpPr>
          <a:xfrm>
            <a:off x="5132754" y="4853689"/>
            <a:ext cx="430427" cy="423824"/>
            <a:chOff x="6616728" y="4531070"/>
            <a:chExt cx="1387857" cy="141732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6616728" y="5765832"/>
              <a:ext cx="985851" cy="1825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945345" y="5254650"/>
              <a:ext cx="292104" cy="5111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" name="Группа 149"/>
            <p:cNvGrpSpPr/>
            <p:nvPr/>
          </p:nvGrpSpPr>
          <p:grpSpPr>
            <a:xfrm rot="18777695">
              <a:off x="6927451" y="4293736"/>
              <a:ext cx="839799" cy="1314468"/>
              <a:chOff x="7091397" y="4633929"/>
              <a:chExt cx="839799" cy="1314468"/>
            </a:xfrm>
          </p:grpSpPr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474783" y="4944290"/>
                <a:ext cx="219079" cy="6937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Месяц 24"/>
              <p:cNvSpPr/>
              <p:nvPr/>
            </p:nvSpPr>
            <p:spPr>
              <a:xfrm>
                <a:off x="7091397" y="4633929"/>
                <a:ext cx="547695" cy="1314468"/>
              </a:xfrm>
              <a:prstGeom prst="moon">
                <a:avLst>
                  <a:gd name="adj" fmla="val 7329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3" name="Группа 25"/>
          <p:cNvGrpSpPr/>
          <p:nvPr/>
        </p:nvGrpSpPr>
        <p:grpSpPr>
          <a:xfrm flipH="1">
            <a:off x="5857684" y="5230422"/>
            <a:ext cx="430427" cy="423824"/>
            <a:chOff x="6616728" y="4531070"/>
            <a:chExt cx="1387857" cy="1417327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6616728" y="5765832"/>
              <a:ext cx="985851" cy="1825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>
              <a:off x="6945345" y="5254650"/>
              <a:ext cx="292104" cy="51118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159"/>
            <p:cNvGrpSpPr/>
            <p:nvPr/>
          </p:nvGrpSpPr>
          <p:grpSpPr>
            <a:xfrm rot="18777695">
              <a:off x="6927451" y="4293736"/>
              <a:ext cx="839799" cy="1314468"/>
              <a:chOff x="7091397" y="4633929"/>
              <a:chExt cx="839799" cy="1314468"/>
            </a:xfrm>
          </p:grpSpPr>
          <p:sp>
            <p:nvSpPr>
              <p:cNvPr id="30" name="Равнобедренный треугольник 29"/>
              <p:cNvSpPr/>
              <p:nvPr/>
            </p:nvSpPr>
            <p:spPr>
              <a:xfrm rot="5400000">
                <a:off x="7474783" y="4944290"/>
                <a:ext cx="219079" cy="693747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Месяц 30"/>
              <p:cNvSpPr/>
              <p:nvPr/>
            </p:nvSpPr>
            <p:spPr>
              <a:xfrm>
                <a:off x="7091397" y="4633929"/>
                <a:ext cx="547695" cy="1314468"/>
              </a:xfrm>
              <a:prstGeom prst="moon">
                <a:avLst>
                  <a:gd name="adj" fmla="val 73296"/>
                </a:avLst>
              </a:prstGeom>
              <a:solidFill>
                <a:schemeClr val="bg1">
                  <a:lumMod val="6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32" name="Прямая соединительная линия 31"/>
          <p:cNvCxnSpPr>
            <a:stCxn id="10" idx="7"/>
          </p:cNvCxnSpPr>
          <p:nvPr/>
        </p:nvCxnSpPr>
        <p:spPr>
          <a:xfrm>
            <a:off x="4894887" y="4924327"/>
            <a:ext cx="237867" cy="3258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modem"/>
          <p:cNvSpPr>
            <a:spLocks noEditPoints="1" noChangeArrowheads="1"/>
          </p:cNvSpPr>
          <p:nvPr/>
        </p:nvSpPr>
        <p:spPr bwMode="auto">
          <a:xfrm>
            <a:off x="2490759" y="4049721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687473" y="5327676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48" name="modem"/>
          <p:cNvSpPr>
            <a:spLocks noEditPoints="1" noChangeArrowheads="1"/>
          </p:cNvSpPr>
          <p:nvPr/>
        </p:nvSpPr>
        <p:spPr bwMode="auto">
          <a:xfrm>
            <a:off x="2855889" y="5619780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981858" y="5437215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53" name="modem"/>
          <p:cNvSpPr>
            <a:spLocks noEditPoints="1" noChangeArrowheads="1"/>
          </p:cNvSpPr>
          <p:nvPr/>
        </p:nvSpPr>
        <p:spPr bwMode="auto">
          <a:xfrm>
            <a:off x="6799293" y="5729319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5" name="Прямая соединительная линия 54"/>
          <p:cNvCxnSpPr>
            <a:stCxn id="27" idx="1"/>
            <a:endCxn id="53" idx="8"/>
          </p:cNvCxnSpPr>
          <p:nvPr/>
        </p:nvCxnSpPr>
        <p:spPr>
          <a:xfrm>
            <a:off x="6288111" y="5626950"/>
            <a:ext cx="511182" cy="219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Скругленный прямоугольник 55"/>
          <p:cNvSpPr/>
          <p:nvPr/>
        </p:nvSpPr>
        <p:spPr>
          <a:xfrm>
            <a:off x="6616728" y="3757617"/>
            <a:ext cx="1387494" cy="76677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</a:t>
            </a:r>
            <a:endParaRPr lang="ru-RU" dirty="0"/>
          </a:p>
        </p:txBody>
      </p:sp>
      <p:sp>
        <p:nvSpPr>
          <p:cNvPr id="58" name="modem"/>
          <p:cNvSpPr>
            <a:spLocks noEditPoints="1" noChangeArrowheads="1"/>
          </p:cNvSpPr>
          <p:nvPr/>
        </p:nvSpPr>
        <p:spPr bwMode="auto">
          <a:xfrm>
            <a:off x="6434163" y="4013208"/>
            <a:ext cx="385119" cy="18836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1772816"/>
            <a:ext cx="8208912" cy="3888432"/>
          </a:xfrm>
          <a:prstGeom prst="roundRect">
            <a:avLst>
              <a:gd name="adj" fmla="val 10278"/>
            </a:avLst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dirty="0" smtClean="0"/>
              <a:t>АС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91580" y="3465004"/>
            <a:ext cx="3276364" cy="2052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dirty="0" smtClean="0"/>
              <a:t>Зона 1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283968" y="3465004"/>
            <a:ext cx="4248472" cy="2052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dirty="0" smtClean="0"/>
              <a:t>Зона 2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Разделение сети на зоны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119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51620" y="1988840"/>
            <a:ext cx="7380820" cy="12601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ru-RU" dirty="0" smtClean="0"/>
              <a:t>Магистральная зона 0</a:t>
            </a:r>
            <a:endParaRPr lang="ru-RU" dirty="0"/>
          </a:p>
        </p:txBody>
      </p:sp>
      <p:sp>
        <p:nvSpPr>
          <p:cNvPr id="7" name="modem"/>
          <p:cNvSpPr>
            <a:spLocks noEditPoints="1" noChangeArrowheads="1"/>
          </p:cNvSpPr>
          <p:nvPr/>
        </p:nvSpPr>
        <p:spPr bwMode="auto">
          <a:xfrm>
            <a:off x="4355976" y="1844824"/>
            <a:ext cx="612068" cy="266328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899592" y="4257092"/>
            <a:ext cx="936104" cy="6273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13285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RT1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1540" y="728700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разделении автономной системы на зоны, маршрутизаторам принадлежащим к одной зоне, неизвестна информация о детальной топологии других зон. Это позволяет снизить объем расчетов.</a:t>
            </a:r>
            <a:endParaRPr lang="ru-RU" dirty="0"/>
          </a:p>
        </p:txBody>
      </p:sp>
      <p:sp>
        <p:nvSpPr>
          <p:cNvPr id="13" name="modem"/>
          <p:cNvSpPr>
            <a:spLocks noEditPoints="1" noChangeArrowheads="1"/>
          </p:cNvSpPr>
          <p:nvPr/>
        </p:nvSpPr>
        <p:spPr bwMode="auto">
          <a:xfrm>
            <a:off x="6192180" y="2312876"/>
            <a:ext cx="612068" cy="266328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20172" y="2600908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5" name="modem"/>
          <p:cNvSpPr>
            <a:spLocks noEditPoints="1" noChangeArrowheads="1"/>
          </p:cNvSpPr>
          <p:nvPr/>
        </p:nvSpPr>
        <p:spPr bwMode="auto">
          <a:xfrm>
            <a:off x="2411760" y="3104964"/>
            <a:ext cx="612068" cy="266328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339752" y="33929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7" name="modem"/>
          <p:cNvSpPr>
            <a:spLocks noEditPoints="1" noChangeArrowheads="1"/>
          </p:cNvSpPr>
          <p:nvPr/>
        </p:nvSpPr>
        <p:spPr bwMode="auto">
          <a:xfrm>
            <a:off x="5436096" y="3104964"/>
            <a:ext cx="612068" cy="266328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364088" y="33929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modem"/>
          <p:cNvSpPr>
            <a:spLocks noEditPoints="1" noChangeArrowheads="1"/>
          </p:cNvSpPr>
          <p:nvPr/>
        </p:nvSpPr>
        <p:spPr bwMode="auto">
          <a:xfrm>
            <a:off x="7344308" y="4005064"/>
            <a:ext cx="612068" cy="266328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272300" y="42930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1" name="modem"/>
          <p:cNvSpPr>
            <a:spLocks noEditPoints="1" noChangeArrowheads="1"/>
          </p:cNvSpPr>
          <p:nvPr/>
        </p:nvSpPr>
        <p:spPr bwMode="auto">
          <a:xfrm>
            <a:off x="5796136" y="4221088"/>
            <a:ext cx="612068" cy="266328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24128" y="450912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3" name="modem"/>
          <p:cNvSpPr>
            <a:spLocks noEditPoints="1" noChangeArrowheads="1"/>
          </p:cNvSpPr>
          <p:nvPr/>
        </p:nvSpPr>
        <p:spPr bwMode="auto">
          <a:xfrm>
            <a:off x="2447764" y="4113076"/>
            <a:ext cx="612068" cy="266328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375756" y="4401108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RT</a:t>
            </a: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7" name="Cloud"/>
          <p:cNvSpPr>
            <a:spLocks noChangeAspect="1" noEditPoints="1" noChangeArrowheads="1"/>
          </p:cNvSpPr>
          <p:nvPr/>
        </p:nvSpPr>
        <p:spPr bwMode="auto">
          <a:xfrm>
            <a:off x="2879812" y="4761148"/>
            <a:ext cx="936104" cy="6273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Cloud"/>
          <p:cNvSpPr>
            <a:spLocks noChangeAspect="1" noEditPoints="1" noChangeArrowheads="1"/>
          </p:cNvSpPr>
          <p:nvPr/>
        </p:nvSpPr>
        <p:spPr bwMode="auto">
          <a:xfrm>
            <a:off x="4463988" y="3969060"/>
            <a:ext cx="936104" cy="6273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Cloud"/>
          <p:cNvSpPr>
            <a:spLocks noChangeAspect="1" noEditPoints="1" noChangeArrowheads="1"/>
          </p:cNvSpPr>
          <p:nvPr/>
        </p:nvSpPr>
        <p:spPr bwMode="auto">
          <a:xfrm>
            <a:off x="6588224" y="4761148"/>
            <a:ext cx="936104" cy="6273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>
            <a:off x="7308304" y="2312876"/>
            <a:ext cx="936104" cy="6273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>
            <a:stCxn id="8" idx="2"/>
            <a:endCxn id="23" idx="8"/>
          </p:cNvCxnSpPr>
          <p:nvPr/>
        </p:nvCxnSpPr>
        <p:spPr>
          <a:xfrm flipV="1">
            <a:off x="1834916" y="4278002"/>
            <a:ext cx="612848" cy="29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9"/>
            <a:endCxn id="27" idx="3"/>
          </p:cNvCxnSpPr>
          <p:nvPr/>
        </p:nvCxnSpPr>
        <p:spPr>
          <a:xfrm>
            <a:off x="3059832" y="4278002"/>
            <a:ext cx="288032" cy="519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5" idx="7"/>
            <a:endCxn id="23" idx="6"/>
          </p:cNvCxnSpPr>
          <p:nvPr/>
        </p:nvCxnSpPr>
        <p:spPr>
          <a:xfrm>
            <a:off x="2717794" y="3371292"/>
            <a:ext cx="36004" cy="7417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5" idx="6"/>
            <a:endCxn id="7" idx="8"/>
          </p:cNvCxnSpPr>
          <p:nvPr/>
        </p:nvCxnSpPr>
        <p:spPr>
          <a:xfrm flipV="1">
            <a:off x="2717794" y="2009750"/>
            <a:ext cx="1638182" cy="1095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7" idx="9"/>
            <a:endCxn id="13" idx="8"/>
          </p:cNvCxnSpPr>
          <p:nvPr/>
        </p:nvCxnSpPr>
        <p:spPr>
          <a:xfrm>
            <a:off x="4968044" y="2009750"/>
            <a:ext cx="1224136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17" idx="6"/>
            <a:endCxn id="13" idx="8"/>
          </p:cNvCxnSpPr>
          <p:nvPr/>
        </p:nvCxnSpPr>
        <p:spPr>
          <a:xfrm flipV="1">
            <a:off x="5742130" y="2477802"/>
            <a:ext cx="450050" cy="627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3" idx="9"/>
            <a:endCxn id="30" idx="0"/>
          </p:cNvCxnSpPr>
          <p:nvPr/>
        </p:nvCxnSpPr>
        <p:spPr>
          <a:xfrm>
            <a:off x="6804248" y="2477802"/>
            <a:ext cx="506960" cy="14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7" idx="9"/>
            <a:endCxn id="19" idx="6"/>
          </p:cNvCxnSpPr>
          <p:nvPr/>
        </p:nvCxnSpPr>
        <p:spPr>
          <a:xfrm>
            <a:off x="6048164" y="3269890"/>
            <a:ext cx="1602178" cy="735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7" idx="8"/>
            <a:endCxn id="28" idx="3"/>
          </p:cNvCxnSpPr>
          <p:nvPr/>
        </p:nvCxnSpPr>
        <p:spPr>
          <a:xfrm flipH="1">
            <a:off x="4932040" y="3269890"/>
            <a:ext cx="504056" cy="735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21" idx="9"/>
            <a:endCxn id="19" idx="8"/>
          </p:cNvCxnSpPr>
          <p:nvPr/>
        </p:nvCxnSpPr>
        <p:spPr>
          <a:xfrm flipV="1">
            <a:off x="6408204" y="4169990"/>
            <a:ext cx="93610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28" idx="2"/>
            <a:endCxn id="21" idx="8"/>
          </p:cNvCxnSpPr>
          <p:nvPr/>
        </p:nvCxnSpPr>
        <p:spPr>
          <a:xfrm>
            <a:off x="5399312" y="4282720"/>
            <a:ext cx="396824" cy="103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21" idx="9"/>
            <a:endCxn id="29" idx="3"/>
          </p:cNvCxnSpPr>
          <p:nvPr/>
        </p:nvCxnSpPr>
        <p:spPr>
          <a:xfrm>
            <a:off x="6408204" y="4386014"/>
            <a:ext cx="648072" cy="411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19" idx="8"/>
            <a:endCxn id="29" idx="3"/>
          </p:cNvCxnSpPr>
          <p:nvPr/>
        </p:nvCxnSpPr>
        <p:spPr>
          <a:xfrm flipH="1">
            <a:off x="7056276" y="4169990"/>
            <a:ext cx="288032" cy="627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323528" y="569725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Типы маршрутизаторов: граничный маршрутизатор автономной системы (</a:t>
            </a:r>
            <a:r>
              <a:rPr lang="en-US" dirty="0" smtClean="0"/>
              <a:t>RT1), </a:t>
            </a:r>
            <a:r>
              <a:rPr lang="ru-RU" dirty="0" smtClean="0"/>
              <a:t>магистральный маршрутизатор (</a:t>
            </a:r>
            <a:r>
              <a:rPr lang="en-US" dirty="0" smtClean="0"/>
              <a:t>RT1-RT4</a:t>
            </a:r>
            <a:r>
              <a:rPr lang="ru-RU" dirty="0" smtClean="0"/>
              <a:t>), пограничный маршрутизатор</a:t>
            </a:r>
            <a:r>
              <a:rPr lang="en-US" dirty="0" smtClean="0"/>
              <a:t> (RT3-RT4),</a:t>
            </a:r>
            <a:r>
              <a:rPr lang="ru-RU" dirty="0" smtClean="0"/>
              <a:t> внутренний маршрутизатор</a:t>
            </a:r>
            <a:r>
              <a:rPr lang="en-US" dirty="0" smtClean="0"/>
              <a:t> (RT5-RT7)</a:t>
            </a:r>
            <a:r>
              <a:rPr lang="ru-RU" dirty="0" smtClean="0"/>
              <a:t>.</a:t>
            </a:r>
            <a:endParaRPr lang="ru-RU" dirty="0"/>
          </a:p>
        </p:txBody>
      </p:sp>
      <p:cxnSp>
        <p:nvCxnSpPr>
          <p:cNvPr id="78" name="Прямая соединительная линия 77"/>
          <p:cNvCxnSpPr>
            <a:endCxn id="7" idx="6"/>
          </p:cNvCxnSpPr>
          <p:nvPr/>
        </p:nvCxnSpPr>
        <p:spPr>
          <a:xfrm rot="5400000">
            <a:off x="4581001" y="1601797"/>
            <a:ext cx="324036" cy="162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loud"/>
          <p:cNvSpPr>
            <a:spLocks noChangeAspect="1" noEditPoints="1" noChangeArrowheads="1"/>
          </p:cNvSpPr>
          <p:nvPr/>
        </p:nvSpPr>
        <p:spPr bwMode="auto">
          <a:xfrm>
            <a:off x="3887924" y="2564904"/>
            <a:ext cx="936104" cy="62732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3" name="Прямая соединительная линия 92"/>
          <p:cNvCxnSpPr>
            <a:stCxn id="15" idx="3"/>
            <a:endCxn id="91" idx="0"/>
          </p:cNvCxnSpPr>
          <p:nvPr/>
        </p:nvCxnSpPr>
        <p:spPr>
          <a:xfrm flipV="1">
            <a:off x="3023828" y="2878564"/>
            <a:ext cx="867000" cy="289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17" idx="0"/>
            <a:endCxn id="91" idx="2"/>
          </p:cNvCxnSpPr>
          <p:nvPr/>
        </p:nvCxnSpPr>
        <p:spPr>
          <a:xfrm flipH="1" flipV="1">
            <a:off x="4823248" y="2878564"/>
            <a:ext cx="612848" cy="289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7" idx="6"/>
          </p:cNvCxnSpPr>
          <p:nvPr/>
        </p:nvCxnSpPr>
        <p:spPr>
          <a:xfrm flipH="1" flipV="1">
            <a:off x="4247964" y="1520788"/>
            <a:ext cx="414046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764704"/>
            <a:ext cx="80648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кабели для передачи информации;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разъемы для присоединения кабелей;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терминаторы;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сетевые адаптеры;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репитеры;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трансиверы;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концентраторы (</a:t>
            </a:r>
            <a:r>
              <a:rPr lang="ru-RU" dirty="0" err="1" smtClean="0"/>
              <a:t>хабы</a:t>
            </a:r>
            <a:r>
              <a:rPr lang="ru-RU" dirty="0" smtClean="0"/>
              <a:t>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коммутаторы (</a:t>
            </a:r>
            <a:r>
              <a:rPr lang="ru-RU" dirty="0" err="1" smtClean="0"/>
              <a:t>свичи</a:t>
            </a:r>
            <a:r>
              <a:rPr lang="ru-RU" dirty="0" smtClean="0"/>
              <a:t>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err="1" smtClean="0"/>
              <a:t>маршрутизаторы</a:t>
            </a:r>
            <a:r>
              <a:rPr lang="ru-RU" dirty="0" smtClean="0"/>
              <a:t> (роутеры);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мосты;</a:t>
            </a:r>
          </a:p>
          <a:p>
            <a:pPr marL="355600" lvl="1" indent="182563">
              <a:buFont typeface="Calibri" pitchFamily="34" charset="0"/>
              <a:buChar char="–"/>
            </a:pPr>
            <a:r>
              <a:rPr lang="ru-RU" dirty="0" smtClean="0"/>
              <a:t>шлюзы.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825044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Средой передачи информации</a:t>
            </a:r>
            <a:r>
              <a:rPr lang="ru-RU" dirty="0" smtClean="0"/>
              <a:t> называются те линии связи, по которым производится обмен информацией между абонентами.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сетевой кабель:</a:t>
            </a:r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коаксиальный кабель;</a:t>
            </a:r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витая пара;</a:t>
            </a:r>
          </a:p>
          <a:p>
            <a:pPr lvl="2" algn="just">
              <a:buFont typeface="Calibri" pitchFamily="34" charset="0"/>
              <a:buChar char="–"/>
            </a:pPr>
            <a:r>
              <a:rPr lang="ru-RU" dirty="0" smtClean="0"/>
              <a:t>оптоволоконный кабель;</a:t>
            </a:r>
          </a:p>
          <a:p>
            <a:pPr lvl="1" algn="just">
              <a:buFont typeface="Arial" pitchFamily="34" charset="0"/>
              <a:buChar char="•"/>
            </a:pPr>
            <a:r>
              <a:rPr lang="ru-RU" dirty="0" smtClean="0"/>
              <a:t>беспроводная связь.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5805264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Среда передачи характеризуется максимальной скоростью и расстоянием передачи, полосой пропускания, помехоустойчивостью и </a:t>
            </a:r>
            <a:r>
              <a:rPr lang="ru-RU" dirty="0" err="1" smtClean="0"/>
              <a:t>взломозащищенностью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 пограничной маршрутизации (</a:t>
            </a:r>
            <a:r>
              <a:rPr lang="it-IT" dirty="0" smtClean="0"/>
              <a:t>BGP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763551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Border</a:t>
            </a:r>
            <a:r>
              <a:rPr lang="ru-RU" b="1" dirty="0" smtClean="0"/>
              <a:t> </a:t>
            </a:r>
            <a:r>
              <a:rPr lang="ru-RU" b="1" dirty="0" err="1" smtClean="0"/>
              <a:t>Gateway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b="1" dirty="0" smtClean="0"/>
              <a:t> </a:t>
            </a:r>
            <a:r>
              <a:rPr lang="ru-RU" dirty="0" smtClean="0"/>
              <a:t>– протокол маршрутизации между АС, один из основных протоколов Интернета. Фактически, это протокол прикладного уровня. Используется пограничными </a:t>
            </a:r>
            <a:r>
              <a:rPr lang="ru-RU" dirty="0" err="1" smtClean="0"/>
              <a:t>маршрутизаторами</a:t>
            </a:r>
            <a:r>
              <a:rPr lang="ru-RU" dirty="0" smtClean="0"/>
              <a:t> АС.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Маршрутизация с использованием вектора путей</a:t>
            </a:r>
            <a:r>
              <a:rPr lang="ru-RU" dirty="0" smtClean="0"/>
              <a:t>. Каждый маршрутизатор собирает возможные пути доступа к каждой сети и выбирает из них оптимальные.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55676" y="2744924"/>
          <a:ext cx="6096000" cy="1836420"/>
        </p:xfrm>
        <a:graphic>
          <a:graphicData uri="http://schemas.openxmlformats.org/drawingml/2006/table">
            <a:tbl>
              <a:tblPr/>
              <a:tblGrid>
                <a:gridCol w="1224136"/>
                <a:gridCol w="2124236"/>
                <a:gridCol w="274762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</a:rPr>
                        <a:t>Сеть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+mj-lt"/>
                          <a:ea typeface="Times New Roman"/>
                        </a:rPr>
                        <a:t>Следующий маршрутизатор</a:t>
                      </a:r>
                      <a:endParaRPr lang="ru-RU" sz="180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Вектор расстояния (путь)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N01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R01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AS14,AS23, AS67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N02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R05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AS22,AS67, AS05, AS89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N03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R06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AS67,AS89, AS09, AS34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N04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R12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AS62,AS02, AS09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1540" y="4689140"/>
            <a:ext cx="824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Метрика: степень предпочтения пути, вычисляемая на основе </a:t>
            </a:r>
            <a:r>
              <a:rPr lang="ru-RU" b="1" dirty="0" smtClean="0"/>
              <a:t>политики</a:t>
            </a:r>
            <a:r>
              <a:rPr lang="ru-RU" dirty="0" smtClean="0"/>
              <a:t>, которая назначена администратором. Может базироваться на любом числе критериев, (число промежуточных АС, тип канала, стабильность, быстродействие, надежность канала и др.)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6540" y="5984910"/>
            <a:ext cx="824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Протокол </a:t>
            </a:r>
            <a:r>
              <a:rPr lang="en-US" dirty="0" smtClean="0"/>
              <a:t>BGP </a:t>
            </a:r>
            <a:r>
              <a:rPr lang="ru-RU" dirty="0" smtClean="0"/>
              <a:t>включает проверку путей для защиты от петель.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доменных имен </a:t>
            </a:r>
            <a:r>
              <a:rPr lang="en-US" dirty="0" smtClean="0"/>
              <a:t>(DNS)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121</a:t>
            </a:fld>
            <a:endParaRPr lang="ru-RU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доменных имен </a:t>
            </a:r>
            <a:r>
              <a:rPr lang="en-US" dirty="0" smtClean="0"/>
              <a:t>(DNS)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80070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/>
              <a:t>Domain Name System </a:t>
            </a:r>
            <a:r>
              <a:rPr lang="ru-RU" dirty="0" smtClean="0"/>
              <a:t>позволяет вместо числовых </a:t>
            </a:r>
            <a:r>
              <a:rPr lang="en-US" dirty="0" smtClean="0"/>
              <a:t>IP-</a:t>
            </a:r>
            <a:r>
              <a:rPr lang="ru-RU" dirty="0" smtClean="0"/>
              <a:t>адресов использовать более понятные человеку символьные имена хостов.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114272"/>
            <a:ext cx="18066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sagmu.ru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35581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yandex.ru</a:t>
            </a:r>
            <a:endParaRPr lang="ru-RU" dirty="0"/>
          </a:p>
        </p:txBody>
      </p:sp>
      <p:sp>
        <p:nvSpPr>
          <p:cNvPr id="117" name="TextBox 116"/>
          <p:cNvSpPr txBox="1"/>
          <p:nvPr/>
        </p:nvSpPr>
        <p:spPr>
          <a:xfrm>
            <a:off x="4572000" y="21955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semenychev.ru</a:t>
            </a:r>
            <a:endParaRPr lang="ru-RU" dirty="0"/>
          </a:p>
        </p:txBody>
      </p:sp>
      <p:sp>
        <p:nvSpPr>
          <p:cNvPr id="177" name="TextBox 176"/>
          <p:cNvSpPr txBox="1"/>
          <p:nvPr/>
        </p:nvSpPr>
        <p:spPr>
          <a:xfrm>
            <a:off x="2699792" y="2339588"/>
            <a:ext cx="15481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46.20.71.169 </a:t>
            </a:r>
            <a:endParaRPr lang="ru-RU" dirty="0"/>
          </a:p>
        </p:txBody>
      </p:sp>
      <p:cxnSp>
        <p:nvCxnSpPr>
          <p:cNvPr id="179" name="Прямая соединительная линия 178"/>
          <p:cNvCxnSpPr>
            <a:stCxn id="7" idx="3"/>
            <a:endCxn id="177" idx="1"/>
          </p:cNvCxnSpPr>
          <p:nvPr/>
        </p:nvCxnSpPr>
        <p:spPr>
          <a:xfrm>
            <a:off x="2274236" y="2298938"/>
            <a:ext cx="425556" cy="2253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4572000" y="266362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globmedia.ru</a:t>
            </a:r>
            <a:endParaRPr lang="ru-RU" dirty="0"/>
          </a:p>
        </p:txBody>
      </p:sp>
      <p:sp>
        <p:nvSpPr>
          <p:cNvPr id="181" name="TextBox 180"/>
          <p:cNvSpPr txBox="1"/>
          <p:nvPr/>
        </p:nvSpPr>
        <p:spPr>
          <a:xfrm>
            <a:off x="4572000" y="3095672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www.uprava.net</a:t>
            </a:r>
            <a:endParaRPr lang="ru-RU" dirty="0"/>
          </a:p>
        </p:txBody>
      </p:sp>
      <p:sp>
        <p:nvSpPr>
          <p:cNvPr id="182" name="TextBox 181"/>
          <p:cNvSpPr txBox="1"/>
          <p:nvPr/>
        </p:nvSpPr>
        <p:spPr>
          <a:xfrm>
            <a:off x="7308304" y="274492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80.249.164.74</a:t>
            </a:r>
            <a:endParaRPr lang="ru-RU" dirty="0"/>
          </a:p>
        </p:txBody>
      </p:sp>
      <p:cxnSp>
        <p:nvCxnSpPr>
          <p:cNvPr id="184" name="Прямая соединительная линия 183"/>
          <p:cNvCxnSpPr>
            <a:stCxn id="117" idx="3"/>
            <a:endCxn id="182" idx="1"/>
          </p:cNvCxnSpPr>
          <p:nvPr/>
        </p:nvCxnSpPr>
        <p:spPr>
          <a:xfrm>
            <a:off x="6444208" y="2380238"/>
            <a:ext cx="864096" cy="549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>
            <a:stCxn id="180" idx="3"/>
            <a:endCxn id="182" idx="1"/>
          </p:cNvCxnSpPr>
          <p:nvPr/>
        </p:nvCxnSpPr>
        <p:spPr>
          <a:xfrm>
            <a:off x="6444208" y="2848290"/>
            <a:ext cx="864096" cy="81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81" idx="3"/>
            <a:endCxn id="182" idx="1"/>
          </p:cNvCxnSpPr>
          <p:nvPr/>
        </p:nvCxnSpPr>
        <p:spPr>
          <a:xfrm flipV="1">
            <a:off x="6444208" y="2929590"/>
            <a:ext cx="864096" cy="3507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467544" y="3158388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moodle.sagmu.ru</a:t>
            </a:r>
            <a:endParaRPr lang="ru-RU" dirty="0"/>
          </a:p>
        </p:txBody>
      </p:sp>
      <p:sp>
        <p:nvSpPr>
          <p:cNvPr id="191" name="TextBox 190"/>
          <p:cNvSpPr txBox="1"/>
          <p:nvPr/>
        </p:nvSpPr>
        <p:spPr>
          <a:xfrm>
            <a:off x="2663788" y="3158388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46.20.71.172 </a:t>
            </a:r>
            <a:endParaRPr lang="ru-RU" dirty="0"/>
          </a:p>
        </p:txBody>
      </p:sp>
      <p:cxnSp>
        <p:nvCxnSpPr>
          <p:cNvPr id="192" name="Прямая соединительная линия 191"/>
          <p:cNvCxnSpPr>
            <a:stCxn id="190" idx="3"/>
            <a:endCxn id="191" idx="1"/>
          </p:cNvCxnSpPr>
          <p:nvPr/>
        </p:nvCxnSpPr>
        <p:spPr>
          <a:xfrm>
            <a:off x="2339752" y="3343054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67544" y="2555612"/>
            <a:ext cx="18362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ns.sagmu.ru</a:t>
            </a:r>
            <a:endParaRPr lang="ru-RU" dirty="0"/>
          </a:p>
        </p:txBody>
      </p:sp>
      <p:sp>
        <p:nvSpPr>
          <p:cNvPr id="216" name="TextBox 215"/>
          <p:cNvSpPr txBox="1"/>
          <p:nvPr/>
        </p:nvSpPr>
        <p:spPr>
          <a:xfrm>
            <a:off x="467544" y="3743744"/>
            <a:ext cx="187220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isu.smim.ru</a:t>
            </a:r>
            <a:endParaRPr lang="ru-RU" dirty="0"/>
          </a:p>
        </p:txBody>
      </p:sp>
      <p:sp>
        <p:nvSpPr>
          <p:cNvPr id="217" name="TextBox 216"/>
          <p:cNvSpPr txBox="1"/>
          <p:nvPr/>
        </p:nvSpPr>
        <p:spPr>
          <a:xfrm>
            <a:off x="2663788" y="3743744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80.249.164.74</a:t>
            </a:r>
            <a:endParaRPr lang="ru-RU" dirty="0"/>
          </a:p>
        </p:txBody>
      </p:sp>
      <p:cxnSp>
        <p:nvCxnSpPr>
          <p:cNvPr id="218" name="Прямая соединительная линия 217"/>
          <p:cNvCxnSpPr>
            <a:stCxn id="216" idx="3"/>
            <a:endCxn id="217" idx="1"/>
          </p:cNvCxnSpPr>
          <p:nvPr/>
        </p:nvCxnSpPr>
        <p:spPr>
          <a:xfrm>
            <a:off x="2339752" y="3928410"/>
            <a:ext cx="324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/>
          <p:cNvCxnSpPr>
            <a:stCxn id="215" idx="3"/>
            <a:endCxn id="177" idx="1"/>
          </p:cNvCxnSpPr>
          <p:nvPr/>
        </p:nvCxnSpPr>
        <p:spPr>
          <a:xfrm flipV="1">
            <a:off x="2303748" y="2524254"/>
            <a:ext cx="396044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>
            <a:off x="4572000" y="3563724"/>
            <a:ext cx="19082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232" name="Прямая соединительная линия 231"/>
          <p:cNvCxnSpPr>
            <a:stCxn id="231" idx="3"/>
            <a:endCxn id="182" idx="1"/>
          </p:cNvCxnSpPr>
          <p:nvPr/>
        </p:nvCxnSpPr>
        <p:spPr>
          <a:xfrm flipV="1">
            <a:off x="6480212" y="2929590"/>
            <a:ext cx="828092" cy="81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5580112" y="475252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213.180.193.11</a:t>
            </a:r>
            <a:endParaRPr lang="ru-RU" dirty="0"/>
          </a:p>
        </p:txBody>
      </p:sp>
      <p:sp>
        <p:nvSpPr>
          <p:cNvPr id="242" name="TextBox 241"/>
          <p:cNvSpPr txBox="1"/>
          <p:nvPr/>
        </p:nvSpPr>
        <p:spPr>
          <a:xfrm>
            <a:off x="5580112" y="4212468"/>
            <a:ext cx="1692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93.158.134.11</a:t>
            </a:r>
            <a:endParaRPr lang="ru-RU" dirty="0"/>
          </a:p>
        </p:txBody>
      </p:sp>
      <p:sp>
        <p:nvSpPr>
          <p:cNvPr id="243" name="TextBox 242"/>
          <p:cNvSpPr txBox="1"/>
          <p:nvPr/>
        </p:nvSpPr>
        <p:spPr>
          <a:xfrm>
            <a:off x="5580112" y="525658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213.180.204.11</a:t>
            </a:r>
            <a:endParaRPr lang="ru-RU" dirty="0"/>
          </a:p>
        </p:txBody>
      </p:sp>
      <p:sp>
        <p:nvSpPr>
          <p:cNvPr id="244" name="TextBox 243"/>
          <p:cNvSpPr txBox="1"/>
          <p:nvPr/>
        </p:nvSpPr>
        <p:spPr>
          <a:xfrm>
            <a:off x="1979712" y="5327920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ya.ru</a:t>
            </a:r>
            <a:endParaRPr lang="ru-RU" dirty="0"/>
          </a:p>
        </p:txBody>
      </p:sp>
      <p:cxnSp>
        <p:nvCxnSpPr>
          <p:cNvPr id="245" name="Прямая соединительная линия 244"/>
          <p:cNvCxnSpPr>
            <a:stCxn id="301" idx="6"/>
            <a:endCxn id="242" idx="1"/>
          </p:cNvCxnSpPr>
          <p:nvPr/>
        </p:nvCxnSpPr>
        <p:spPr>
          <a:xfrm flipV="1">
            <a:off x="4680012" y="4397134"/>
            <a:ext cx="900100" cy="1120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8" name="TextBox 247"/>
          <p:cNvSpPr txBox="1"/>
          <p:nvPr/>
        </p:nvSpPr>
        <p:spPr>
          <a:xfrm>
            <a:off x="5580112" y="5796644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87.250.250.3</a:t>
            </a:r>
            <a:endParaRPr lang="ru-RU" dirty="0"/>
          </a:p>
        </p:txBody>
      </p:sp>
      <p:cxnSp>
        <p:nvCxnSpPr>
          <p:cNvPr id="249" name="Прямая соединительная линия 248"/>
          <p:cNvCxnSpPr>
            <a:stCxn id="301" idx="6"/>
            <a:endCxn id="241" idx="1"/>
          </p:cNvCxnSpPr>
          <p:nvPr/>
        </p:nvCxnSpPr>
        <p:spPr>
          <a:xfrm flipV="1">
            <a:off x="4680012" y="4937194"/>
            <a:ext cx="900100" cy="5800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2" name="Прямая соединительная линия 251"/>
          <p:cNvCxnSpPr>
            <a:stCxn id="301" idx="6"/>
            <a:endCxn id="243" idx="1"/>
          </p:cNvCxnSpPr>
          <p:nvPr/>
        </p:nvCxnSpPr>
        <p:spPr>
          <a:xfrm flipV="1">
            <a:off x="4680012" y="5441250"/>
            <a:ext cx="900100" cy="75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>
            <a:stCxn id="301" idx="6"/>
            <a:endCxn id="248" idx="1"/>
          </p:cNvCxnSpPr>
          <p:nvPr/>
        </p:nvCxnSpPr>
        <p:spPr>
          <a:xfrm>
            <a:off x="4680012" y="5517232"/>
            <a:ext cx="900100" cy="464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3" name="TextBox 262"/>
          <p:cNvSpPr txBox="1"/>
          <p:nvPr/>
        </p:nvSpPr>
        <p:spPr>
          <a:xfrm>
            <a:off x="1979712" y="4859868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www.yandex.ru</a:t>
            </a:r>
            <a:endParaRPr lang="ru-RU" dirty="0"/>
          </a:p>
        </p:txBody>
      </p:sp>
      <p:sp>
        <p:nvSpPr>
          <p:cNvPr id="269" name="TextBox 268"/>
          <p:cNvSpPr txBox="1"/>
          <p:nvPr/>
        </p:nvSpPr>
        <p:spPr>
          <a:xfrm>
            <a:off x="1979712" y="5795972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yandx.ru</a:t>
            </a:r>
            <a:endParaRPr lang="ru-RU" dirty="0"/>
          </a:p>
        </p:txBody>
      </p:sp>
      <p:sp>
        <p:nvSpPr>
          <p:cNvPr id="280" name="TextBox 279"/>
          <p:cNvSpPr txBox="1"/>
          <p:nvPr/>
        </p:nvSpPr>
        <p:spPr>
          <a:xfrm>
            <a:off x="5580112" y="6300028"/>
            <a:ext cx="17281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285" name="Прямая соединительная линия 284"/>
          <p:cNvCxnSpPr>
            <a:stCxn id="301" idx="6"/>
            <a:endCxn id="280" idx="1"/>
          </p:cNvCxnSpPr>
          <p:nvPr/>
        </p:nvCxnSpPr>
        <p:spPr>
          <a:xfrm>
            <a:off x="4680012" y="5517232"/>
            <a:ext cx="900100" cy="967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1" name="Овал 300"/>
          <p:cNvSpPr/>
          <p:nvPr/>
        </p:nvSpPr>
        <p:spPr>
          <a:xfrm>
            <a:off x="4463988" y="5409220"/>
            <a:ext cx="216024" cy="21602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" name="TextBox 316"/>
          <p:cNvSpPr txBox="1"/>
          <p:nvPr/>
        </p:nvSpPr>
        <p:spPr>
          <a:xfrm>
            <a:off x="1979712" y="6264024"/>
            <a:ext cx="16561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319" name="Прямая соединительная линия 318"/>
          <p:cNvCxnSpPr>
            <a:stCxn id="8" idx="3"/>
            <a:endCxn id="301" idx="2"/>
          </p:cNvCxnSpPr>
          <p:nvPr/>
        </p:nvCxnSpPr>
        <p:spPr>
          <a:xfrm>
            <a:off x="3635896" y="4540478"/>
            <a:ext cx="828092" cy="976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2" name="Прямая соединительная линия 321"/>
          <p:cNvCxnSpPr>
            <a:stCxn id="263" idx="3"/>
            <a:endCxn id="301" idx="2"/>
          </p:cNvCxnSpPr>
          <p:nvPr/>
        </p:nvCxnSpPr>
        <p:spPr>
          <a:xfrm>
            <a:off x="3635896" y="5044534"/>
            <a:ext cx="828092" cy="472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5" name="Прямая соединительная линия 324"/>
          <p:cNvCxnSpPr>
            <a:stCxn id="244" idx="3"/>
            <a:endCxn id="301" idx="2"/>
          </p:cNvCxnSpPr>
          <p:nvPr/>
        </p:nvCxnSpPr>
        <p:spPr>
          <a:xfrm>
            <a:off x="3635896" y="5512586"/>
            <a:ext cx="828092" cy="46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7" name="Прямая соединительная линия 326"/>
          <p:cNvCxnSpPr>
            <a:stCxn id="269" idx="3"/>
            <a:endCxn id="301" idx="2"/>
          </p:cNvCxnSpPr>
          <p:nvPr/>
        </p:nvCxnSpPr>
        <p:spPr>
          <a:xfrm flipV="1">
            <a:off x="3635896" y="5517232"/>
            <a:ext cx="828092" cy="4634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/>
          <p:cNvCxnSpPr>
            <a:stCxn id="317" idx="3"/>
            <a:endCxn id="301" idx="2"/>
          </p:cNvCxnSpPr>
          <p:nvPr/>
        </p:nvCxnSpPr>
        <p:spPr>
          <a:xfrm flipV="1">
            <a:off x="3635896" y="5517232"/>
            <a:ext cx="828092" cy="9314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2" name="TextBox 331"/>
          <p:cNvSpPr txBox="1"/>
          <p:nvPr/>
        </p:nvSpPr>
        <p:spPr>
          <a:xfrm>
            <a:off x="431540" y="13767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Одному доменному имени может соответствовать несколько </a:t>
            </a:r>
            <a:r>
              <a:rPr lang="en-US" dirty="0" smtClean="0"/>
              <a:t>IP-</a:t>
            </a:r>
            <a:r>
              <a:rPr lang="ru-RU" dirty="0" smtClean="0"/>
              <a:t>адресов, и наоборот. </a:t>
            </a:r>
            <a:endParaRPr lang="ru-RU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Иерархия доменных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123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80012" y="872716"/>
            <a:ext cx="6120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org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61611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24228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ua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596336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uk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91780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wikipedia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303748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15816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527884" y="3518428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184068" y="2591616"/>
            <a:ext cx="122413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sagmu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112060" y="3537012"/>
            <a:ext cx="93610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moodle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>
            <a:stCxn id="9" idx="2"/>
            <a:endCxn id="10" idx="0"/>
          </p:cNvCxnSpPr>
          <p:nvPr/>
        </p:nvCxnSpPr>
        <p:spPr>
          <a:xfrm rot="5400000">
            <a:off x="3559533" y="238291"/>
            <a:ext cx="422756" cy="24302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9" idx="2"/>
            <a:endCxn id="11" idx="0"/>
          </p:cNvCxnSpPr>
          <p:nvPr/>
        </p:nvCxnSpPr>
        <p:spPr>
          <a:xfrm rot="5400000">
            <a:off x="427961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  <a:endCxn id="12" idx="0"/>
          </p:cNvCxnSpPr>
          <p:nvPr/>
        </p:nvCxnSpPr>
        <p:spPr>
          <a:xfrm rot="16200000" flipH="1">
            <a:off x="5269723" y="958371"/>
            <a:ext cx="422756" cy="990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2"/>
            <a:endCxn id="13" idx="0"/>
          </p:cNvCxnSpPr>
          <p:nvPr/>
        </p:nvCxnSpPr>
        <p:spPr>
          <a:xfrm rot="16200000" flipH="1">
            <a:off x="5773779" y="454315"/>
            <a:ext cx="422756" cy="1998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2"/>
            <a:endCxn id="14" idx="0"/>
          </p:cNvCxnSpPr>
          <p:nvPr/>
        </p:nvCxnSpPr>
        <p:spPr>
          <a:xfrm rot="16200000" flipH="1">
            <a:off x="6259833" y="-31739"/>
            <a:ext cx="422756" cy="2970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1" idx="2"/>
            <a:endCxn id="15" idx="0"/>
          </p:cNvCxnSpPr>
          <p:nvPr/>
        </p:nvCxnSpPr>
        <p:spPr>
          <a:xfrm rot="5400000">
            <a:off x="3321152" y="1916832"/>
            <a:ext cx="557480" cy="7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5" idx="2"/>
            <a:endCxn id="16" idx="0"/>
          </p:cNvCxnSpPr>
          <p:nvPr/>
        </p:nvCxnSpPr>
        <p:spPr>
          <a:xfrm rot="5400000">
            <a:off x="2592071" y="2906651"/>
            <a:ext cx="557480" cy="6660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5" idx="2"/>
            <a:endCxn id="17" idx="0"/>
          </p:cNvCxnSpPr>
          <p:nvPr/>
        </p:nvCxnSpPr>
        <p:spPr>
          <a:xfrm rot="5400000">
            <a:off x="2898105" y="3212685"/>
            <a:ext cx="557480" cy="540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15" idx="2"/>
            <a:endCxn id="18" idx="0"/>
          </p:cNvCxnSpPr>
          <p:nvPr/>
        </p:nvCxnSpPr>
        <p:spPr>
          <a:xfrm rot="16200000" flipH="1">
            <a:off x="3204139" y="2960657"/>
            <a:ext cx="557480" cy="558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12" idx="2"/>
            <a:endCxn id="19" idx="0"/>
          </p:cNvCxnSpPr>
          <p:nvPr/>
        </p:nvCxnSpPr>
        <p:spPr>
          <a:xfrm rot="5400000">
            <a:off x="5607406" y="2222866"/>
            <a:ext cx="557480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19" idx="2"/>
            <a:endCxn id="20" idx="0"/>
          </p:cNvCxnSpPr>
          <p:nvPr/>
        </p:nvCxnSpPr>
        <p:spPr>
          <a:xfrm rot="5400000">
            <a:off x="5400092" y="3140968"/>
            <a:ext cx="576064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55576" y="1674096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1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755576" y="2564904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755576" y="3527720"/>
            <a:ext cx="126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</a:t>
            </a:r>
            <a:r>
              <a:rPr lang="en-US" dirty="0" smtClean="0"/>
              <a:t> </a:t>
            </a:r>
            <a:r>
              <a:rPr lang="ru-RU" dirty="0" smtClean="0"/>
              <a:t>уровень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6156176" y="3537012"/>
            <a:ext cx="68407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mail</a:t>
            </a:r>
            <a:endParaRPr lang="ru-RU" dirty="0"/>
          </a:p>
        </p:txBody>
      </p:sp>
      <p:cxnSp>
        <p:nvCxnSpPr>
          <p:cNvPr id="84" name="Прямая соединительная линия 83"/>
          <p:cNvCxnSpPr>
            <a:stCxn id="19" idx="2"/>
            <a:endCxn id="80" idx="0"/>
          </p:cNvCxnSpPr>
          <p:nvPr/>
        </p:nvCxnSpPr>
        <p:spPr>
          <a:xfrm rot="16200000" flipH="1">
            <a:off x="5859143" y="2897941"/>
            <a:ext cx="576064" cy="7020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608004" y="1664804"/>
            <a:ext cx="720080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edu</a:t>
            </a:r>
            <a:endParaRPr lang="ru-RU" dirty="0"/>
          </a:p>
        </p:txBody>
      </p:sp>
      <p:cxnSp>
        <p:nvCxnSpPr>
          <p:cNvPr id="111" name="Прямая соединительная линия 110"/>
          <p:cNvCxnSpPr>
            <a:stCxn id="9" idx="2"/>
            <a:endCxn id="98" idx="0"/>
          </p:cNvCxnSpPr>
          <p:nvPr/>
        </p:nvCxnSpPr>
        <p:spPr>
          <a:xfrm rot="5400000">
            <a:off x="4765667" y="1444425"/>
            <a:ext cx="422756" cy="18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4247964" y="3527720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</a:t>
            </a:r>
            <a:endParaRPr lang="ru-RU" dirty="0"/>
          </a:p>
        </p:txBody>
      </p:sp>
      <p:cxnSp>
        <p:nvCxnSpPr>
          <p:cNvPr id="121" name="Прямая соединительная линия 120"/>
          <p:cNvCxnSpPr>
            <a:stCxn id="19" idx="2"/>
            <a:endCxn id="120" idx="0"/>
          </p:cNvCxnSpPr>
          <p:nvPr/>
        </p:nvCxnSpPr>
        <p:spPr>
          <a:xfrm rot="5400000">
            <a:off x="4927685" y="2659269"/>
            <a:ext cx="566772" cy="11701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55576" y="872716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0 уровень (корень)</a:t>
            </a:r>
            <a:endParaRPr lang="ru-RU" dirty="0"/>
          </a:p>
        </p:txBody>
      </p:sp>
      <p:sp>
        <p:nvSpPr>
          <p:cNvPr id="145" name="TextBox 144"/>
          <p:cNvSpPr txBox="1"/>
          <p:nvPr/>
        </p:nvSpPr>
        <p:spPr>
          <a:xfrm>
            <a:off x="6948264" y="2600908"/>
            <a:ext cx="104411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smim</a:t>
            </a:r>
            <a:endParaRPr lang="ru-RU" dirty="0"/>
          </a:p>
        </p:txBody>
      </p:sp>
      <p:cxnSp>
        <p:nvCxnSpPr>
          <p:cNvPr id="147" name="Прямая соединительная линия 146"/>
          <p:cNvCxnSpPr>
            <a:stCxn id="12" idx="2"/>
            <a:endCxn id="145" idx="0"/>
          </p:cNvCxnSpPr>
          <p:nvPr/>
        </p:nvCxnSpPr>
        <p:spPr>
          <a:xfrm rot="16200000" flipH="1">
            <a:off x="6439853" y="1570439"/>
            <a:ext cx="566772" cy="1494166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>
            <a:stCxn id="154" idx="0"/>
            <a:endCxn id="145" idx="2"/>
          </p:cNvCxnSpPr>
          <p:nvPr/>
        </p:nvCxnSpPr>
        <p:spPr>
          <a:xfrm rot="16200000" flipV="1">
            <a:off x="7420962" y="3019600"/>
            <a:ext cx="566772" cy="46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>
            <a:stCxn id="80" idx="0"/>
            <a:endCxn id="145" idx="2"/>
          </p:cNvCxnSpPr>
          <p:nvPr/>
        </p:nvCxnSpPr>
        <p:spPr>
          <a:xfrm rot="5400000" flipH="1" flipV="1">
            <a:off x="6700882" y="2767572"/>
            <a:ext cx="566772" cy="9721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7560332" y="3537012"/>
            <a:ext cx="756084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</a:t>
            </a:r>
            <a:endParaRPr lang="ru-RU" dirty="0"/>
          </a:p>
        </p:txBody>
      </p:sp>
      <p:sp>
        <p:nvSpPr>
          <p:cNvPr id="102" name="TextBox 101"/>
          <p:cNvSpPr txBox="1"/>
          <p:nvPr/>
        </p:nvSpPr>
        <p:spPr>
          <a:xfrm>
            <a:off x="6948264" y="3537012"/>
            <a:ext cx="46805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</a:t>
            </a:r>
            <a:endParaRPr lang="ru-RU" dirty="0"/>
          </a:p>
        </p:txBody>
      </p:sp>
      <p:cxnSp>
        <p:nvCxnSpPr>
          <p:cNvPr id="104" name="Прямая соединительная линия 103"/>
          <p:cNvCxnSpPr>
            <a:stCxn id="19" idx="2"/>
            <a:endCxn id="102" idx="0"/>
          </p:cNvCxnSpPr>
          <p:nvPr/>
        </p:nvCxnSpPr>
        <p:spPr>
          <a:xfrm rot="16200000" flipH="1">
            <a:off x="6201181" y="2555903"/>
            <a:ext cx="576064" cy="13861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102" idx="0"/>
            <a:endCxn id="145" idx="2"/>
          </p:cNvCxnSpPr>
          <p:nvPr/>
        </p:nvCxnSpPr>
        <p:spPr>
          <a:xfrm rot="5400000" flipH="1" flipV="1">
            <a:off x="7042920" y="3109610"/>
            <a:ext cx="56677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431540" y="473791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Полностью определенное </a:t>
            </a:r>
            <a:r>
              <a:rPr lang="ru-RU" b="1" dirty="0" smtClean="0"/>
              <a:t>доменное имя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it-IT" dirty="0" smtClean="0"/>
              <a:t>FQDN, Fully Qualified Domain Name)</a:t>
            </a:r>
            <a:r>
              <a:rPr lang="ru-RU" dirty="0" smtClean="0"/>
              <a:t> – завершается </a:t>
            </a:r>
            <a:r>
              <a:rPr lang="ru-RU" dirty="0" err="1" smtClean="0"/>
              <a:t>нуль-меткой</a:t>
            </a:r>
            <a:r>
              <a:rPr lang="ru-RU" dirty="0" smtClean="0"/>
              <a:t> корня (пустой домен):</a:t>
            </a:r>
          </a:p>
          <a:p>
            <a:pPr algn="just"/>
            <a:r>
              <a:rPr lang="en-US" dirty="0" smtClean="0"/>
              <a:t>dom.sagmu.ru</a:t>
            </a:r>
            <a:r>
              <a:rPr lang="en-US" b="1" dirty="0" smtClean="0"/>
              <a:t>.</a:t>
            </a:r>
            <a:r>
              <a:rPr lang="en-US" dirty="0" smtClean="0"/>
              <a:t>	www.google.com</a:t>
            </a:r>
            <a:r>
              <a:rPr lang="en-US" b="1" dirty="0" smtClean="0"/>
              <a:t>.</a:t>
            </a:r>
            <a:r>
              <a:rPr lang="ru-RU" b="1" dirty="0" smtClean="0"/>
              <a:t>	</a:t>
            </a:r>
            <a:r>
              <a:rPr lang="en-US" dirty="0" smtClean="0"/>
              <a:t>myhost.org</a:t>
            </a:r>
            <a:r>
              <a:rPr lang="en-US" b="1" dirty="0" smtClean="0"/>
              <a:t>.</a:t>
            </a:r>
            <a:r>
              <a:rPr lang="en-US" dirty="0" smtClean="0"/>
              <a:t>	</a:t>
            </a:r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431540" y="56519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Частично определенное </a:t>
            </a:r>
            <a:r>
              <a:rPr lang="ru-RU" b="1" dirty="0" smtClean="0"/>
              <a:t>доменное имя</a:t>
            </a:r>
            <a:r>
              <a:rPr lang="ru-RU" dirty="0" smtClean="0"/>
              <a:t>:</a:t>
            </a:r>
            <a:endParaRPr lang="en-US" dirty="0" smtClean="0"/>
          </a:p>
          <a:p>
            <a:pPr algn="just"/>
            <a:r>
              <a:rPr lang="en-US" dirty="0" err="1" smtClean="0"/>
              <a:t>dom</a:t>
            </a:r>
            <a:r>
              <a:rPr lang="en-US" dirty="0" smtClean="0"/>
              <a:t>	</a:t>
            </a:r>
            <a:r>
              <a:rPr lang="en-US" dirty="0" err="1" smtClean="0"/>
              <a:t>dom.sagmu</a:t>
            </a:r>
            <a:r>
              <a:rPr lang="en-US" dirty="0" smtClean="0"/>
              <a:t>	sagmu.ru		google.com		</a:t>
            </a:r>
            <a:endParaRPr lang="ru-RU" dirty="0"/>
          </a:p>
        </p:txBody>
      </p:sp>
      <p:sp>
        <p:nvSpPr>
          <p:cNvPr id="136" name="TextBox 135"/>
          <p:cNvSpPr txBox="1"/>
          <p:nvPr/>
        </p:nvSpPr>
        <p:spPr>
          <a:xfrm>
            <a:off x="431540" y="407707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Домен</a:t>
            </a:r>
            <a:r>
              <a:rPr lang="ru-RU" dirty="0" smtClean="0"/>
              <a:t> (</a:t>
            </a:r>
            <a:r>
              <a:rPr lang="en-US" dirty="0" smtClean="0"/>
              <a:t>domain – </a:t>
            </a:r>
            <a:r>
              <a:rPr lang="ru-RU" dirty="0" smtClean="0"/>
              <a:t>область) – ветвь иерархии, со всеми подчиненными </a:t>
            </a:r>
            <a:r>
              <a:rPr lang="ru-RU" b="1" dirty="0" err="1" smtClean="0"/>
              <a:t>поддоменами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Домены верхнего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31541" y="872716"/>
          <a:ext cx="8280919" cy="5522400"/>
        </p:xfrm>
        <a:graphic>
          <a:graphicData uri="http://schemas.openxmlformats.org/drawingml/2006/table">
            <a:tbl>
              <a:tblPr/>
              <a:tblGrid>
                <a:gridCol w="2052227"/>
                <a:gridCol w="1836204"/>
                <a:gridCol w="1008112"/>
                <a:gridCol w="3384376"/>
              </a:tblGrid>
              <a:tr h="276416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Классификаци</a:t>
                      </a:r>
                      <a:r>
                        <a:rPr lang="ru-RU" baseline="0" dirty="0" smtClean="0"/>
                        <a:t>я</a:t>
                      </a:r>
                      <a:endParaRPr lang="ru-RU" dirty="0"/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Метка</a:t>
                      </a:r>
                    </a:p>
                  </a:txBody>
                  <a:tcPr marL="46800" marR="46800"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</a:t>
                      </a:r>
                    </a:p>
                  </a:txBody>
                  <a:tcPr marL="46800" marR="4680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 rowSpan="9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/>
                        <a:t>Родовые</a:t>
                      </a:r>
                      <a:r>
                        <a:rPr lang="ru-RU" i="1" dirty="0" smtClean="0"/>
                        <a:t> </a:t>
                      </a:r>
                      <a:r>
                        <a:rPr lang="ru-RU" dirty="0" smtClean="0"/>
                        <a:t>– определяют тип хоста по его роду деятельности, метка обычно состоит из трех букв.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dirty="0" err="1" smtClean="0"/>
                        <a:t>Неспонсируемые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com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коммерческие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net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центры поддержки сетей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org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некоммерческие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информационные сайты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Спонсируемые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int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международные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eco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связанные с экологией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почтовые организации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Ограниченного пользования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gov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правительственные учреждения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edu</a:t>
                      </a:r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учреждения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rowSpan="4" gridSpan="2">
                  <a:txBody>
                    <a:bodyPr/>
                    <a:lstStyle/>
                    <a:p>
                      <a:r>
                        <a:rPr lang="ru-RU" b="1" i="1" dirty="0" smtClean="0"/>
                        <a:t>Зарезервированные</a:t>
                      </a:r>
                      <a:endParaRPr lang="it-IT" b="1" i="1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для примеров в документации и тестирования</a:t>
                      </a:r>
                      <a:endParaRPr lang="ru-RU" dirty="0"/>
                    </a:p>
                  </a:txBody>
                  <a:tcPr marL="36000" marR="36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test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invalid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19050" marR="19050" marT="19050" marB="1905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localhost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=127.0.0.1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0">
                <a:tc rowSpan="6" gridSpan="2">
                  <a:txBody>
                    <a:bodyPr/>
                    <a:lstStyle/>
                    <a:p>
                      <a:r>
                        <a:rPr lang="ru-RU" b="1" i="1" dirty="0" smtClean="0"/>
                        <a:t>Национальные </a:t>
                      </a:r>
                      <a:r>
                        <a:rPr lang="ru-RU" dirty="0" smtClean="0"/>
                        <a:t>– определяют размещение хоста, метка обычно состоят из двух букв.</a:t>
                      </a:r>
                      <a:endParaRPr lang="ru-RU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ru</a:t>
                      </a:r>
                      <a:r>
                        <a:rPr lang="en-US" dirty="0" smtClean="0"/>
                        <a:t>, </a:t>
                      </a:r>
                      <a:r>
                        <a:rPr lang="ru-RU" dirty="0" err="1" smtClean="0"/>
                        <a:t>рф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su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ua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укр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Украина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kz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Казахстан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Германия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it-IT" dirty="0"/>
                    </a:p>
                  </a:txBody>
                  <a:tcPr marL="19050" marR="19050" marT="19050" marB="1905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uk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err="1" smtClean="0"/>
                        <a:t>gb</a:t>
                      </a:r>
                      <a:endParaRPr lang="it-IT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Великобритания</a:t>
                      </a:r>
                      <a:endParaRPr lang="ru-RU" dirty="0"/>
                    </a:p>
                  </a:txBody>
                  <a:tcPr marL="36000" marR="36000" marT="0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записи доменных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90872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доменных именах разрешено использовать только 26 символов латинского алфавита (без различения заглавных и строчных букв), арабские цифры 0-9 и дефис.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188082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Максимальный </a:t>
            </a:r>
            <a:r>
              <a:rPr lang="ru-RU" i="1" dirty="0" smtClean="0"/>
              <a:t>уровень</a:t>
            </a:r>
            <a:r>
              <a:rPr lang="ru-RU" dirty="0" smtClean="0"/>
              <a:t> доменного имени - 127. Максимальная длина метки каждого уровня – 63 символа.</a:t>
            </a:r>
          </a:p>
          <a:p>
            <a:pPr indent="355600" algn="just"/>
            <a:r>
              <a:rPr lang="en-US" dirty="0" smtClean="0"/>
              <a:t>zzzzzzzzzzzzzzzzzzzzzzzzzzzzzzzzzzzzzzzzzzzzzzzzzzzzzzzzzzzzzzzz.ru – </a:t>
            </a:r>
            <a:r>
              <a:rPr lang="ru-RU" dirty="0" smtClean="0"/>
              <a:t>«последний домен </a:t>
            </a:r>
            <a:r>
              <a:rPr lang="ru-RU" dirty="0" err="1" smtClean="0"/>
              <a:t>рунета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Для использования национальных символов в </a:t>
            </a:r>
            <a:r>
              <a:rPr lang="en-US" dirty="0" smtClean="0"/>
              <a:t>DNS-</a:t>
            </a:r>
            <a:r>
              <a:rPr lang="ru-RU" dirty="0" smtClean="0"/>
              <a:t>именах они преобразуются в </a:t>
            </a:r>
            <a:r>
              <a:rPr lang="en-US" b="1" dirty="0" err="1" smtClean="0"/>
              <a:t>Punicode</a:t>
            </a:r>
            <a:r>
              <a:rPr lang="en-US" dirty="0" smtClean="0"/>
              <a:t> </a:t>
            </a:r>
            <a:r>
              <a:rPr lang="ru-RU" dirty="0" smtClean="0"/>
              <a:t>(«</a:t>
            </a:r>
            <a:r>
              <a:rPr lang="ru-RU" dirty="0" err="1" smtClean="0"/>
              <a:t>пьюникод</a:t>
            </a:r>
            <a:r>
              <a:rPr lang="ru-RU" dirty="0" smtClean="0"/>
              <a:t>»).</a:t>
            </a:r>
          </a:p>
          <a:p>
            <a:pPr indent="355600" algn="just"/>
            <a:r>
              <a:rPr lang="ru-RU" dirty="0" smtClean="0"/>
              <a:t>Запись имени в </a:t>
            </a:r>
            <a:r>
              <a:rPr lang="en-US" dirty="0" err="1" smtClean="0"/>
              <a:t>Punicode</a:t>
            </a:r>
            <a:r>
              <a:rPr lang="en-US" dirty="0" smtClean="0"/>
              <a:t> </a:t>
            </a:r>
            <a:r>
              <a:rPr lang="ru-RU" dirty="0" smtClean="0"/>
              <a:t>начинается с символов </a:t>
            </a:r>
            <a:r>
              <a:rPr lang="en-US" b="1" dirty="0" err="1" smtClean="0"/>
              <a:t>xn</a:t>
            </a:r>
            <a:r>
              <a:rPr lang="en-US" b="1" dirty="0" smtClean="0"/>
              <a:t>--</a:t>
            </a:r>
            <a:r>
              <a:rPr lang="ru-RU" dirty="0" smtClean="0"/>
              <a:t>.</a:t>
            </a:r>
          </a:p>
          <a:p>
            <a:pPr indent="723900" algn="just"/>
            <a:r>
              <a:rPr lang="ru-RU" dirty="0" smtClean="0"/>
              <a:t>проверка.</a:t>
            </a:r>
            <a:r>
              <a:rPr lang="en-US" dirty="0" smtClean="0"/>
              <a:t>r</a:t>
            </a:r>
            <a:r>
              <a:rPr lang="it-IT" dirty="0" smtClean="0"/>
              <a:t>u</a:t>
            </a:r>
            <a:r>
              <a:rPr lang="ru-RU" dirty="0" smtClean="0"/>
              <a:t>		</a:t>
            </a:r>
            <a:r>
              <a:rPr lang="it-IT" b="1" dirty="0" smtClean="0"/>
              <a:t>xn--</a:t>
            </a:r>
            <a:r>
              <a:rPr lang="it-IT" dirty="0" smtClean="0"/>
              <a:t>80adjurfhd.ru</a:t>
            </a:r>
            <a:endParaRPr lang="ru-RU" dirty="0" smtClean="0"/>
          </a:p>
          <a:p>
            <a:pPr indent="723900" algn="just"/>
            <a:r>
              <a:rPr lang="ru-RU" dirty="0" err="1" smtClean="0"/>
              <a:t>проверка.рф</a:t>
            </a:r>
            <a:r>
              <a:rPr lang="ru-RU" dirty="0" smtClean="0"/>
              <a:t>		</a:t>
            </a:r>
            <a:r>
              <a:rPr lang="it-IT" b="1" dirty="0" smtClean="0"/>
              <a:t>xn--</a:t>
            </a:r>
            <a:r>
              <a:rPr lang="it-IT" dirty="0" smtClean="0"/>
              <a:t>80adjurfhd.</a:t>
            </a:r>
            <a:r>
              <a:rPr lang="it-IT" b="1" dirty="0" smtClean="0"/>
              <a:t>xn</a:t>
            </a:r>
            <a:r>
              <a:rPr lang="ru-RU" b="1" dirty="0" smtClean="0"/>
              <a:t>--</a:t>
            </a:r>
            <a:r>
              <a:rPr lang="it-IT" dirty="0" smtClean="0"/>
              <a:t>p1ai</a:t>
            </a:r>
          </a:p>
          <a:p>
            <a:pPr algn="just"/>
            <a:endParaRPr lang="it-IT" dirty="0" smtClean="0"/>
          </a:p>
          <a:p>
            <a:pPr indent="355600" algn="just"/>
            <a:r>
              <a:rPr lang="ru-RU" dirty="0" smtClean="0"/>
              <a:t>Преобразование символов неоднозначно, зависит от их последовательности:</a:t>
            </a:r>
            <a:endParaRPr lang="it-IT" dirty="0" smtClean="0"/>
          </a:p>
          <a:p>
            <a:pPr indent="723900"/>
            <a:r>
              <a:rPr lang="pt-BR" dirty="0" smtClean="0"/>
              <a:t>д	</a:t>
            </a:r>
            <a:r>
              <a:rPr lang="ru-RU" dirty="0" smtClean="0"/>
              <a:t>	</a:t>
            </a:r>
            <a:r>
              <a:rPr lang="pt-BR" dirty="0" smtClean="0"/>
              <a:t>d1a</a:t>
            </a:r>
            <a:endParaRPr lang="ru-RU" dirty="0" smtClean="0"/>
          </a:p>
          <a:p>
            <a:pPr indent="723900"/>
            <a:r>
              <a:rPr lang="pt-BR" dirty="0" smtClean="0"/>
              <a:t>п 	</a:t>
            </a:r>
            <a:r>
              <a:rPr lang="ru-RU" dirty="0" smtClean="0"/>
              <a:t>	</a:t>
            </a:r>
            <a:r>
              <a:rPr lang="pt-BR" dirty="0" smtClean="0"/>
              <a:t>o1a</a:t>
            </a:r>
            <a:endParaRPr lang="ru-RU" dirty="0" smtClean="0"/>
          </a:p>
          <a:p>
            <a:pPr indent="723900"/>
            <a:r>
              <a:rPr lang="pt-BR" dirty="0" smtClean="0"/>
              <a:t>дп 	d1aw</a:t>
            </a:r>
            <a:endParaRPr lang="ru-RU" dirty="0" smtClean="0"/>
          </a:p>
          <a:p>
            <a:pPr indent="723900"/>
            <a:r>
              <a:rPr lang="pt-BR" dirty="0" smtClean="0"/>
              <a:t>дпд 	d1aa6a</a:t>
            </a:r>
            <a:endParaRPr lang="ru-RU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DNS-</a:t>
            </a:r>
            <a:r>
              <a:rPr lang="ru-RU" dirty="0" smtClean="0"/>
              <a:t>сервер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9532" y="81348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Преобразование </a:t>
            </a:r>
            <a:r>
              <a:rPr lang="en-US" dirty="0" smtClean="0"/>
              <a:t>DNS-</a:t>
            </a:r>
            <a:r>
              <a:rPr lang="ru-RU" dirty="0" smtClean="0"/>
              <a:t>имен в </a:t>
            </a:r>
            <a:r>
              <a:rPr lang="en-US" dirty="0" smtClean="0"/>
              <a:t>IP-</a:t>
            </a:r>
            <a:r>
              <a:rPr lang="ru-RU" dirty="0" smtClean="0"/>
              <a:t>адреса и обратно осуществляется </a:t>
            </a:r>
            <a:r>
              <a:rPr lang="en-US" b="1" dirty="0" smtClean="0"/>
              <a:t>DNS-</a:t>
            </a:r>
            <a:r>
              <a:rPr lang="ru-RU" b="1" dirty="0" smtClean="0"/>
              <a:t>серверами</a:t>
            </a:r>
            <a:r>
              <a:rPr lang="ru-RU" dirty="0" smtClean="0"/>
              <a:t>. Соответствия хранятся в хост файле. Каждый </a:t>
            </a:r>
            <a:r>
              <a:rPr lang="en-US" dirty="0" smtClean="0"/>
              <a:t>DNS-</a:t>
            </a:r>
            <a:r>
              <a:rPr lang="ru-RU" dirty="0" smtClean="0"/>
              <a:t>сервер отвечает за определенную </a:t>
            </a:r>
            <a:r>
              <a:rPr lang="ru-RU" b="1" dirty="0" smtClean="0"/>
              <a:t>зону</a:t>
            </a:r>
            <a:r>
              <a:rPr lang="ru-RU" dirty="0" smtClean="0"/>
              <a:t> доменных имен. </a:t>
            </a:r>
            <a:endParaRPr lang="en-US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1931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Делегирование</a:t>
            </a:r>
            <a:r>
              <a:rPr lang="ru-RU" dirty="0" smtClean="0"/>
              <a:t> полномочий сервера – сервер передает часть своих полномочий (за часть зоны) серверу более низкого уровня.</a:t>
            </a:r>
          </a:p>
          <a:p>
            <a:pPr indent="355600" algn="just"/>
            <a:r>
              <a:rPr lang="ru-RU" b="1" dirty="0" smtClean="0"/>
              <a:t>Рекурсивное</a:t>
            </a:r>
            <a:r>
              <a:rPr lang="ru-RU" dirty="0" smtClean="0"/>
              <a:t> и </a:t>
            </a:r>
            <a:r>
              <a:rPr lang="ru-RU" b="1" dirty="0" smtClean="0"/>
              <a:t>итерационное</a:t>
            </a:r>
            <a:r>
              <a:rPr lang="ru-RU" dirty="0" smtClean="0"/>
              <a:t> распознавание – обязан ли сервер выдать готовый ответ или сообщить, к кому за ним обратиться.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4068" y="4149080"/>
            <a:ext cx="15841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клиент 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17697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3548" y="1772816"/>
            <a:ext cx="41404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Пример </a:t>
            </a:r>
            <a:r>
              <a:rPr lang="ru-RU" b="1" i="1" dirty="0" smtClean="0"/>
              <a:t>распознавания имени</a:t>
            </a:r>
            <a:r>
              <a:rPr lang="ru-RU" dirty="0" smtClean="0"/>
              <a:t>: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/>
              <a:t>А → 1: </a:t>
            </a:r>
            <a:r>
              <a:rPr lang="en-US" dirty="0" smtClean="0"/>
              <a:t>test.example.com?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1 → 2: </a:t>
            </a:r>
            <a:r>
              <a:rPr lang="en-US" dirty="0" smtClean="0"/>
              <a:t>test.example.com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en-US" dirty="0" smtClean="0"/>
              <a:t>.com</a:t>
            </a:r>
            <a:r>
              <a:rPr lang="ru-RU" dirty="0" smtClean="0"/>
              <a:t> отвечает сервер 3</a:t>
            </a:r>
          </a:p>
          <a:p>
            <a:pPr marL="342900" indent="-342900">
              <a:buAutoNum type="arabicPeriod"/>
            </a:pPr>
            <a:r>
              <a:rPr lang="ru-RU" dirty="0" smtClean="0"/>
              <a:t>2 → 1: см. сервер 3</a:t>
            </a:r>
          </a:p>
          <a:p>
            <a:pPr marL="342900" indent="-342900">
              <a:buAutoNum type="arabicPeriod"/>
            </a:pPr>
            <a:r>
              <a:rPr lang="ru-RU" dirty="0" smtClean="0"/>
              <a:t>1 → 3: </a:t>
            </a:r>
            <a:r>
              <a:rPr lang="en-US" dirty="0" smtClean="0"/>
              <a:t>test.example.com</a:t>
            </a:r>
            <a:r>
              <a:rPr lang="ru-RU" dirty="0" smtClean="0"/>
              <a:t> ?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en-US" dirty="0" smtClean="0"/>
              <a:t>example.com</a:t>
            </a:r>
            <a:r>
              <a:rPr lang="ru-RU" dirty="0" smtClean="0"/>
              <a:t> отвечает сервер 4</a:t>
            </a:r>
          </a:p>
          <a:p>
            <a:pPr marL="342900" indent="-342900">
              <a:buAutoNum type="arabicPeriod"/>
            </a:pPr>
            <a:r>
              <a:rPr lang="ru-RU" dirty="0" smtClean="0"/>
              <a:t>3 → 4: </a:t>
            </a:r>
            <a:r>
              <a:rPr lang="en-US" dirty="0" smtClean="0"/>
              <a:t>test.example.com</a:t>
            </a:r>
            <a:r>
              <a:rPr lang="ru-RU" dirty="0" smtClean="0"/>
              <a:t> ?</a:t>
            </a:r>
            <a:br>
              <a:rPr lang="ru-RU" dirty="0" smtClean="0"/>
            </a:br>
            <a:r>
              <a:rPr lang="ru-RU" dirty="0" smtClean="0"/>
              <a:t> 200.31.6.17	</a:t>
            </a:r>
            <a:r>
              <a:rPr lang="en-US" dirty="0" smtClean="0"/>
              <a:t> test.example.com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4 → 3: 200.31.6.17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3 → 1: 200.31.6.17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1 → А: 200.31.6.17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48064" y="2204864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200292" y="2528900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00292" y="3537012"/>
            <a:ext cx="1620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DNS-</a:t>
            </a:r>
            <a:r>
              <a:rPr lang="ru-RU" dirty="0" smtClean="0"/>
              <a:t>сервер 4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5591642" y="3815102"/>
            <a:ext cx="497268" cy="13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5561316" y="2870938"/>
            <a:ext cx="540854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831346" y="2888940"/>
            <a:ext cx="43284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6750242" y="2870938"/>
            <a:ext cx="3960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6840252" y="29969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 flipH="1" flipV="1">
            <a:off x="7651136" y="3194180"/>
            <a:ext cx="5400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7883574" y="3212976"/>
            <a:ext cx="50485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5814932" y="3842252"/>
            <a:ext cx="4680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5472100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5508104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6084168" y="267291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6588224" y="2708920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7560332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5.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8136396" y="3032956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6.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056276" y="3140968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7.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6048164" y="3645024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8.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Динамический </a:t>
            </a:r>
            <a:r>
              <a:rPr lang="en-US" dirty="0" smtClean="0"/>
              <a:t>DNS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162880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Кэширование </a:t>
            </a:r>
            <a:r>
              <a:rPr lang="ru-RU" dirty="0" smtClean="0"/>
              <a:t>адресов – для ускорения поиска и снижения трафика </a:t>
            </a:r>
            <a:r>
              <a:rPr lang="en-US" dirty="0" smtClean="0"/>
              <a:t>DNS-</a:t>
            </a:r>
            <a:r>
              <a:rPr lang="ru-RU" dirty="0" smtClean="0"/>
              <a:t>сервера на некоторое время (</a:t>
            </a:r>
            <a:r>
              <a:rPr lang="en-US" dirty="0" smtClean="0"/>
              <a:t>TTL</a:t>
            </a:r>
            <a:r>
              <a:rPr lang="ru-RU" dirty="0" smtClean="0"/>
              <a:t>) сохраняют полученную от других серверов информацию в </a:t>
            </a:r>
            <a:r>
              <a:rPr lang="ru-RU" dirty="0" err="1" smtClean="0"/>
              <a:t>кэше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94472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smtClean="0"/>
              <a:t>IP-</a:t>
            </a:r>
            <a:r>
              <a:rPr lang="ru-RU" dirty="0" smtClean="0"/>
              <a:t>адреса хостов могут изменяться, в то время как их </a:t>
            </a:r>
            <a:r>
              <a:rPr lang="en-US" dirty="0" smtClean="0"/>
              <a:t>DNS-</a:t>
            </a:r>
            <a:r>
              <a:rPr lang="ru-RU" dirty="0" smtClean="0"/>
              <a:t>имена остаются постоянными.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274492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b="1" dirty="0" smtClean="0"/>
              <a:t>Round Robin DNS (RR DNS) </a:t>
            </a:r>
            <a:r>
              <a:rPr lang="en-US" dirty="0" smtClean="0"/>
              <a:t>– </a:t>
            </a:r>
            <a:r>
              <a:rPr lang="ru-RU" dirty="0" smtClean="0"/>
              <a:t>метод распределения нагрузки между несколькими идентичными серверами.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dirty="0" smtClean="0"/>
              <a:t>Например, </a:t>
            </a:r>
            <a:r>
              <a:rPr lang="en-US" dirty="0" smtClean="0"/>
              <a:t>dsn1.example.ru </a:t>
            </a:r>
            <a:r>
              <a:rPr lang="ru-RU" smtClean="0"/>
              <a:t>обслуживается </a:t>
            </a:r>
            <a:r>
              <a:rPr lang="ru-RU" dirty="0" smtClean="0"/>
              <a:t>тремя реальными серверами </a:t>
            </a:r>
            <a:r>
              <a:rPr lang="en-US" dirty="0" smtClean="0"/>
              <a:t>220.1.1.1; 220.1.1.2; 220.1.1.3; 220.1.1.4</a:t>
            </a:r>
          </a:p>
          <a:p>
            <a:pPr indent="355600" algn="just"/>
            <a:r>
              <a:rPr lang="ru-RU" dirty="0" smtClean="0"/>
              <a:t>Первый запросивший </a:t>
            </a:r>
            <a:r>
              <a:rPr lang="en-US" dirty="0" smtClean="0"/>
              <a:t>IP-</a:t>
            </a:r>
            <a:r>
              <a:rPr lang="ru-RU" dirty="0" smtClean="0"/>
              <a:t>адрес получит ответ </a:t>
            </a:r>
            <a:r>
              <a:rPr lang="en-US" dirty="0" smtClean="0"/>
              <a:t>220.1.1.1</a:t>
            </a:r>
            <a:r>
              <a:rPr lang="ru-RU" dirty="0" smtClean="0"/>
              <a:t>, второй </a:t>
            </a:r>
            <a:r>
              <a:rPr lang="en-US" dirty="0" smtClean="0"/>
              <a:t>220.1.1.</a:t>
            </a:r>
            <a:r>
              <a:rPr lang="ru-RU" dirty="0" smtClean="0"/>
              <a:t>2, третий </a:t>
            </a:r>
            <a:r>
              <a:rPr lang="en-US" dirty="0" smtClean="0"/>
              <a:t>220.1.1.</a:t>
            </a:r>
            <a:r>
              <a:rPr lang="ru-RU" dirty="0" smtClean="0"/>
              <a:t>3, четвертый </a:t>
            </a:r>
            <a:r>
              <a:rPr lang="en-US" dirty="0" smtClean="0"/>
              <a:t>220.1.1.</a:t>
            </a:r>
            <a:r>
              <a:rPr lang="ru-RU" dirty="0" smtClean="0"/>
              <a:t>4, пятый </a:t>
            </a:r>
            <a:r>
              <a:rPr lang="en-US" dirty="0" smtClean="0"/>
              <a:t>220.1.1.1</a:t>
            </a:r>
            <a:r>
              <a:rPr lang="ru-RU" dirty="0" smtClean="0"/>
              <a:t> и т.д. по кругу.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dirty="0" smtClean="0"/>
              <a:t>Может использоваться и некруговая система. В некоторых случаях учитывается близость сервера и клиента или загруженность серверов.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Распределение имен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9942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Первичный сервер (</a:t>
            </a:r>
            <a:r>
              <a:rPr lang="en-US" b="1" dirty="0" smtClean="0"/>
              <a:t>master)</a:t>
            </a:r>
            <a:r>
              <a:rPr lang="ru-RU" b="1" dirty="0" smtClean="0"/>
              <a:t> </a:t>
            </a:r>
            <a:r>
              <a:rPr lang="ru-RU" dirty="0" smtClean="0"/>
              <a:t>– может создавать и изменять хост-файл зоны, за которую он отвечает. Обычно в зоне существует только один первичный сервер.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56956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Вторичный сервер</a:t>
            </a:r>
            <a:r>
              <a:rPr lang="en-US" b="1" dirty="0" smtClean="0"/>
              <a:t> (slave)</a:t>
            </a:r>
            <a:r>
              <a:rPr lang="ru-RU" b="1" dirty="0" smtClean="0"/>
              <a:t> </a:t>
            </a:r>
            <a:r>
              <a:rPr lang="ru-RU" dirty="0" smtClean="0"/>
              <a:t>– только хранит и распространяет информацию из </a:t>
            </a:r>
            <a:r>
              <a:rPr lang="ru-RU" dirty="0" err="1" smtClean="0"/>
              <a:t>хост-файла</a:t>
            </a:r>
            <a:r>
              <a:rPr lang="ru-RU" dirty="0" smtClean="0"/>
              <a:t>, которую ему сообщает первичный сервер. Вторичных серверов может быть очень много, они позволяют разгрузить первичный сервер.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564904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Корневой сервер </a:t>
            </a:r>
            <a:r>
              <a:rPr lang="ru-RU" dirty="0" smtClean="0"/>
              <a:t>– отвечает за корневую зону.</a:t>
            </a:r>
          </a:p>
          <a:p>
            <a:pPr indent="355600" algn="just"/>
            <a:r>
              <a:rPr lang="ru-RU" dirty="0" smtClean="0"/>
              <a:t>Общеупотребительных корневых серверов в мире всего 13, их доменные имена находятся в зоне </a:t>
            </a:r>
            <a:r>
              <a:rPr lang="it-IT" dirty="0" smtClean="0"/>
              <a:t>root-servers.net</a:t>
            </a:r>
            <a:r>
              <a:rPr lang="ru-RU" dirty="0" smtClean="0"/>
              <a:t>: </a:t>
            </a:r>
            <a:r>
              <a:rPr lang="it-IT" dirty="0" smtClean="0"/>
              <a:t>a.root-servers.net, b.root-servers.net, …, m.root-servers.net.</a:t>
            </a:r>
            <a:endParaRPr lang="ru-RU" dirty="0" smtClean="0"/>
          </a:p>
          <a:p>
            <a:pPr indent="355600" algn="just"/>
            <a:r>
              <a:rPr lang="ru-RU" dirty="0" smtClean="0"/>
              <a:t>Также существуют локальные и альтернативные корневые сервера.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1397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За распределение доменных имен отвечает организация </a:t>
            </a:r>
            <a:r>
              <a:rPr lang="en-US" b="1" dirty="0" smtClean="0"/>
              <a:t>ICANN</a:t>
            </a:r>
            <a:r>
              <a:rPr lang="ru-RU" dirty="0" smtClean="0"/>
              <a:t>. Она администрирует общеупотребительные </a:t>
            </a:r>
            <a:r>
              <a:rPr lang="en-US" dirty="0" smtClean="0"/>
              <a:t>DNS-</a:t>
            </a:r>
            <a:r>
              <a:rPr lang="ru-RU" dirty="0" smtClean="0"/>
              <a:t>сервера.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nslookup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129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52957"/>
            <a:ext cx="4392488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nslookup google.com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ns2.smr.aist.net.ru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Address:  62.106.124.111</a:t>
            </a: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Non-authoritative answer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    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google.com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Addresses:  2a00:1450:4010:c04::64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173.194.47.198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173.194.47.199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173.194.47.200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173.194.47.201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173.194.47.206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173.194.47.192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173.194.47.193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173.194.47.194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173.194.47.195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173.194.47.196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          173.194.47.197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352957"/>
            <a:ext cx="3924436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nslookup sagmu.ru ns.sagmu.ru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UnKnown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Address:  46.20.71.169</a:t>
            </a: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    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sagmu.ru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Address:  46.20.71.169</a:t>
            </a: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nslookup sagmu.ru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Server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 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ns2.smr.aist.net.ru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Address:  62.106.124.111</a:t>
            </a:r>
          </a:p>
          <a:p>
            <a:endParaRPr lang="it-IT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Non-authoritative answer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Name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:     </a:t>
            </a:r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sagmu.ru</a:t>
            </a:r>
          </a:p>
          <a:p>
            <a:r>
              <a:rPr lang="it-IT" sz="1600" dirty="0" smtClean="0">
                <a:latin typeface="Courier New" pitchFamily="49" charset="0"/>
                <a:cs typeface="Courier New" pitchFamily="49" charset="0"/>
              </a:rPr>
              <a:t>Address:  46.20.71.169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540" y="83671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Системная утилита для </a:t>
            </a:r>
            <a:r>
              <a:rPr lang="en-US" dirty="0" err="1" smtClean="0"/>
              <a:t>dns</a:t>
            </a:r>
            <a:r>
              <a:rPr lang="en-US" dirty="0" smtClean="0"/>
              <a:t>-</a:t>
            </a:r>
            <a:r>
              <a:rPr lang="ru-RU" dirty="0" smtClean="0"/>
              <a:t>запросов.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elec-transfer.ru/image/cache/data/%D0%B4/FTP4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90440" y="982629"/>
            <a:ext cx="2774988" cy="2774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Витая пара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6386" name="Picture 2" descr="http://pubpages.unh.edu/~ejg58/project/images/UTP_cab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369" y="544473"/>
            <a:ext cx="1943386" cy="15870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622662" y="423228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присоединения витой пары используются разъемы (</a:t>
            </a:r>
            <a:r>
              <a:rPr lang="ru-RU" dirty="0" err="1" smtClean="0"/>
              <a:t>коннекторы</a:t>
            </a:r>
            <a:r>
              <a:rPr lang="ru-RU" dirty="0" smtClean="0"/>
              <a:t>) типа </a:t>
            </a:r>
            <a:r>
              <a:rPr lang="ru-RU" b="1" dirty="0" smtClean="0"/>
              <a:t>8</a:t>
            </a:r>
            <a:r>
              <a:rPr lang="en-US" b="1" dirty="0" smtClean="0"/>
              <a:t>P8C</a:t>
            </a:r>
            <a:r>
              <a:rPr lang="en-US" dirty="0" smtClean="0"/>
              <a:t> (</a:t>
            </a:r>
            <a:r>
              <a:rPr lang="ru-RU" b="1" dirty="0" smtClean="0"/>
              <a:t>RJ-45</a:t>
            </a:r>
            <a:r>
              <a:rPr lang="en-US" b="1" dirty="0" smtClean="0"/>
              <a:t>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27884" y="1603350"/>
            <a:ext cx="5328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Может быть </a:t>
            </a:r>
            <a:r>
              <a:rPr lang="ru-RU" b="1" dirty="0" smtClean="0"/>
              <a:t>экранированной</a:t>
            </a:r>
            <a:r>
              <a:rPr lang="ru-RU" dirty="0" smtClean="0"/>
              <a:t> и </a:t>
            </a:r>
            <a:r>
              <a:rPr lang="ru-RU" b="1" dirty="0" smtClean="0"/>
              <a:t>неэкранированной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27884" y="836577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настоящее время наиболее распространенный тип кабеля для локальных сетей.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695688" y="5085184"/>
            <a:ext cx="5016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Чаще всего витые пары используются в топологиях типа </a:t>
            </a:r>
            <a:r>
              <a:rPr lang="ru-RU" i="1" dirty="0" smtClean="0"/>
              <a:t>звезда</a:t>
            </a:r>
            <a:r>
              <a:rPr lang="ru-RU" dirty="0" smtClean="0"/>
              <a:t> или </a:t>
            </a:r>
            <a:r>
              <a:rPr lang="ru-RU" i="1" dirty="0" smtClean="0"/>
              <a:t>кольцо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86149" y="2333610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Полоса пропускания 250-1000МГц, расстояние передачи до 100м, скорость от 10Мбит/с до 40ГБит/С.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586149" y="3366877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Категории кабеля от </a:t>
            </a:r>
            <a:r>
              <a:rPr lang="en-US" dirty="0" smtClean="0"/>
              <a:t>CAT1</a:t>
            </a:r>
            <a:r>
              <a:rPr lang="ru-RU" dirty="0" smtClean="0"/>
              <a:t> (телефон)</a:t>
            </a:r>
            <a:r>
              <a:rPr lang="en-US" dirty="0" smtClean="0"/>
              <a:t> </a:t>
            </a:r>
            <a:r>
              <a:rPr lang="ru-RU" dirty="0" smtClean="0"/>
              <a:t>до </a:t>
            </a:r>
            <a:r>
              <a:rPr lang="en-US" dirty="0" smtClean="0"/>
              <a:t>CAT7a</a:t>
            </a:r>
            <a:r>
              <a:rPr lang="ru-RU" dirty="0" smtClean="0"/>
              <a:t> (40</a:t>
            </a:r>
            <a:r>
              <a:rPr lang="en-US" dirty="0" err="1" smtClean="0"/>
              <a:t>GbEthernet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Самый распространенный - </a:t>
            </a:r>
            <a:r>
              <a:rPr lang="en-US" dirty="0" smtClean="0"/>
              <a:t>CAT5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8354" name="Picture 2" descr="https://upload.wikimedia.org/wikipedia/commons/thumb/3/36/Rj45plug-8p8c.png/240px-Rj45plug-8p8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6291" y="3027357"/>
            <a:ext cx="2286000" cy="1714500"/>
          </a:xfrm>
          <a:prstGeom prst="rect">
            <a:avLst/>
          </a:prstGeom>
          <a:noFill/>
        </p:spPr>
      </p:pic>
      <p:pic>
        <p:nvPicPr>
          <p:cNvPr id="228356" name="Picture 4" descr="https://upload.wikimedia.org/wikipedia/ru/thumb/0/07/Lanman_tool.jpg/240px-Lanman_to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466" y="5035572"/>
            <a:ext cx="2549552" cy="141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Файл </a:t>
            </a:r>
            <a:r>
              <a:rPr lang="en-US" dirty="0" smtClean="0"/>
              <a:t>hosts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Ручная настройка </a:t>
            </a:r>
            <a:r>
              <a:rPr lang="en-US" dirty="0" smtClean="0"/>
              <a:t>DNS</a:t>
            </a:r>
            <a:r>
              <a:rPr lang="ru-RU" dirty="0" smtClean="0"/>
              <a:t> выполняется с помощью редактирования системного файла </a:t>
            </a:r>
            <a:r>
              <a:rPr lang="en-US" b="1" dirty="0" smtClean="0"/>
              <a:t>hosts</a:t>
            </a:r>
            <a:r>
              <a:rPr lang="ru-RU" dirty="0" smtClean="0"/>
              <a:t>.</a:t>
            </a:r>
            <a:endParaRPr lang="en-US" dirty="0" smtClean="0"/>
          </a:p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он находится в </a:t>
            </a:r>
            <a:r>
              <a:rPr lang="it-IT" dirty="0" smtClean="0"/>
              <a:t>%SystemRoot%\system32\drivers\etc\hosts</a:t>
            </a:r>
            <a:r>
              <a:rPr lang="ru-RU" dirty="0" smtClean="0"/>
              <a:t>, но это расположение может быть изменено через реестр.</a:t>
            </a:r>
          </a:p>
          <a:p>
            <a:pPr indent="355600" algn="just"/>
            <a:r>
              <a:rPr lang="ru-RU" dirty="0" smtClean="0"/>
              <a:t>Структура записи в файле: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адрес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доменное имя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#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комментарий</a:t>
            </a:r>
          </a:p>
          <a:p>
            <a:pPr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127.0.0.1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#IPv4</a:t>
            </a:r>
          </a:p>
          <a:p>
            <a:pPr algn="just"/>
            <a:r>
              <a:rPr lang="en-US" dirty="0" smtClean="0">
                <a:latin typeface="Courier New" pitchFamily="49" charset="0"/>
                <a:cs typeface="Courier New" pitchFamily="49" charset="0"/>
              </a:rPr>
              <a:t>::1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localhost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#IPv6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 indent="355600" algn="just"/>
            <a:r>
              <a:rPr lang="ru-RU" dirty="0" smtClean="0"/>
              <a:t>При распознавании </a:t>
            </a:r>
            <a:r>
              <a:rPr lang="en-US" dirty="0" err="1" smtClean="0"/>
              <a:t>dns</a:t>
            </a:r>
            <a:r>
              <a:rPr lang="en-US" dirty="0" smtClean="0"/>
              <a:t>-</a:t>
            </a:r>
            <a:r>
              <a:rPr lang="ru-RU" dirty="0" smtClean="0"/>
              <a:t>имени система в первую очередь обращается к файлу </a:t>
            </a:r>
            <a:r>
              <a:rPr lang="en-US" dirty="0" smtClean="0"/>
              <a:t>hosts</a:t>
            </a:r>
            <a:r>
              <a:rPr lang="ru-RU" dirty="0" smtClean="0"/>
              <a:t>, и лишь потом запрашивает </a:t>
            </a:r>
            <a:r>
              <a:rPr lang="en-US" dirty="0" err="1" smtClean="0"/>
              <a:t>dns</a:t>
            </a:r>
            <a:r>
              <a:rPr lang="en-US" dirty="0" smtClean="0"/>
              <a:t>-</a:t>
            </a:r>
            <a:r>
              <a:rPr lang="ru-RU" dirty="0" smtClean="0"/>
              <a:t>сервер.</a:t>
            </a:r>
          </a:p>
          <a:p>
            <a:pPr indent="355600" algn="just"/>
            <a:r>
              <a:rPr lang="ru-RU" dirty="0" smtClean="0"/>
              <a:t>Исключение – работа через </a:t>
            </a:r>
            <a:r>
              <a:rPr lang="ru-RU" dirty="0" err="1" smtClean="0"/>
              <a:t>прокси</a:t>
            </a:r>
            <a:r>
              <a:rPr lang="ru-RU" dirty="0" smtClean="0"/>
              <a:t> (в этом случае распознавание имен осуществляется </a:t>
            </a:r>
            <a:r>
              <a:rPr lang="en-US" dirty="0" smtClean="0"/>
              <a:t>proxy-</a:t>
            </a:r>
            <a:r>
              <a:rPr lang="ru-RU" dirty="0" smtClean="0"/>
              <a:t>сервером).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532" y="4446982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Файл </a:t>
            </a:r>
            <a:r>
              <a:rPr lang="en-US" dirty="0" smtClean="0"/>
              <a:t>hosts </a:t>
            </a:r>
            <a:r>
              <a:rPr lang="ru-RU" dirty="0" smtClean="0"/>
              <a:t>обычно редактируются в следующих целях: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ускорение работы и снижение нагрузки на сервер;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перенаправление запросов к локальным ресурсам в обход глобального соединения;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фильтрация нежелательных ресурсов;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злонамеренные цели.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Динамическое назначение </a:t>
            </a:r>
            <a:r>
              <a:rPr lang="en-US" dirty="0" smtClean="0"/>
              <a:t>IP-</a:t>
            </a:r>
            <a:r>
              <a:rPr lang="ru-RU" dirty="0" smtClean="0"/>
              <a:t>адресов </a:t>
            </a:r>
            <a:r>
              <a:rPr lang="en-US" dirty="0" smtClean="0"/>
              <a:t>(DHCP)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654012"/>
            <a:ext cx="82809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b="1" dirty="0" smtClean="0"/>
              <a:t>Dynamic Host </a:t>
            </a:r>
            <a:r>
              <a:rPr lang="it-IT" b="1" dirty="0" smtClean="0"/>
              <a:t>Configuration</a:t>
            </a:r>
            <a:r>
              <a:rPr lang="ru-RU" b="1" i="1" dirty="0" smtClean="0"/>
              <a:t> </a:t>
            </a:r>
            <a:r>
              <a:rPr lang="en-US" b="1" dirty="0" smtClean="0"/>
              <a:t>Protocol </a:t>
            </a:r>
            <a:r>
              <a:rPr lang="en-US" dirty="0" smtClean="0"/>
              <a:t>– </a:t>
            </a:r>
            <a:r>
              <a:rPr lang="ru-RU" dirty="0" smtClean="0"/>
              <a:t>протокол динамической настройки узла. Позволяет узлам получить </a:t>
            </a:r>
            <a:r>
              <a:rPr lang="en-US" dirty="0" smtClean="0"/>
              <a:t>IP-</a:t>
            </a:r>
            <a:r>
              <a:rPr lang="ru-RU" dirty="0" smtClean="0"/>
              <a:t>адрес и другие настройки для работы в сети. </a:t>
            </a:r>
          </a:p>
          <a:p>
            <a:pPr indent="355600" algn="just"/>
            <a:r>
              <a:rPr lang="ru-RU" dirty="0" smtClean="0"/>
              <a:t>Для этого </a:t>
            </a:r>
            <a:r>
              <a:rPr lang="ru-RU" b="1" dirty="0" smtClean="0"/>
              <a:t>клиент</a:t>
            </a:r>
            <a:r>
              <a:rPr lang="ru-RU" dirty="0" smtClean="0"/>
              <a:t> обращается к </a:t>
            </a:r>
            <a:r>
              <a:rPr lang="en-US" b="1" dirty="0" smtClean="0"/>
              <a:t>DHCP-</a:t>
            </a:r>
            <a:r>
              <a:rPr lang="ru-RU" b="1" dirty="0" smtClean="0"/>
              <a:t>серверу</a:t>
            </a:r>
            <a:r>
              <a:rPr lang="ru-RU" dirty="0" smtClean="0"/>
              <a:t>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dirty="0" smtClean="0"/>
              <a:t>Три способа распределения IP-адресов: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i="1" dirty="0" smtClean="0"/>
              <a:t>Ручное распределение.</a:t>
            </a:r>
            <a:r>
              <a:rPr lang="ru-RU" dirty="0" smtClean="0"/>
              <a:t> Администратор сопоставляет аппаратному адресу каждого клиентского компьютера определённый IP-адрес. 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i="1" dirty="0" smtClean="0"/>
              <a:t>Автоматическое распределение.</a:t>
            </a:r>
            <a:r>
              <a:rPr lang="ru-RU" dirty="0" smtClean="0"/>
              <a:t> При данном способе каждому компьютеру на постоянное использование выделяется случайный свободный IP-адрес из определённого администратором диапазона.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i="1" dirty="0" smtClean="0"/>
              <a:t>Динамическое распределение. А</a:t>
            </a:r>
            <a:r>
              <a:rPr lang="ru-RU" dirty="0" smtClean="0"/>
              <a:t>дрес выдаётся компьютеру не на постоянное пользование, а на определённый срок (</a:t>
            </a:r>
            <a:r>
              <a:rPr lang="ru-RU" b="1" i="1" dirty="0" smtClean="0"/>
              <a:t>аренда адреса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pPr indent="355600" algn="just"/>
            <a:endParaRPr lang="ru-RU" i="1" dirty="0" smtClean="0"/>
          </a:p>
          <a:p>
            <a:pPr indent="355600" algn="just"/>
            <a:r>
              <a:rPr lang="ru-RU" i="1" dirty="0" smtClean="0"/>
              <a:t>Опции DHCP – </a:t>
            </a:r>
            <a:r>
              <a:rPr lang="ru-RU" dirty="0" smtClean="0"/>
              <a:t>дополнительные параметры, необходимые для нормальной работы в сети. Некоторые часто используемые опции: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IP-адрес маршрутизатора по умолчанию;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маска подсети;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адреса серверов DNS;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имя домена DNS.</a:t>
            </a:r>
          </a:p>
          <a:p>
            <a:pPr indent="355600" algn="just"/>
            <a:r>
              <a:rPr lang="ru-RU" dirty="0" smtClean="0"/>
              <a:t>Некоторые поставщики программного обеспечения могут определять собственные, дополнительные опции DHCP.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получения адреса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76470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Предположим, клиент ещё не имеет собственного IP-адреса, но ему известен его предыдущий адрес - 192.168.1.100.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1386642"/>
            <a:ext cx="810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1. Обнаружение</a:t>
            </a:r>
            <a:r>
              <a:rPr lang="ru-RU" dirty="0" smtClean="0"/>
              <a:t> (</a:t>
            </a:r>
            <a:r>
              <a:rPr lang="ru-RU" b="1" dirty="0" smtClean="0"/>
              <a:t>DHCPDISCOVER</a:t>
            </a:r>
            <a:r>
              <a:rPr lang="ru-RU" dirty="0" smtClean="0"/>
              <a:t>) </a:t>
            </a:r>
            <a:r>
              <a:rPr lang="en-US" dirty="0" smtClean="0"/>
              <a:t>– </a:t>
            </a:r>
            <a:r>
              <a:rPr lang="ru-RU" dirty="0" smtClean="0"/>
              <a:t>широковещательный запрос по всей сети с целью обнаружить доступные DHCP-серверы.</a:t>
            </a:r>
          </a:p>
          <a:p>
            <a:pPr marL="698500" indent="-342900">
              <a:buAutoNum type="arabicPeriod"/>
            </a:pPr>
            <a:r>
              <a:rPr lang="ru-RU" dirty="0" smtClean="0"/>
              <a:t>IP-адрес источника: 0.0.0.0 </a:t>
            </a:r>
          </a:p>
          <a:p>
            <a:pPr marL="355600"/>
            <a:r>
              <a:rPr lang="en-US" dirty="0" smtClean="0"/>
              <a:t>IP-</a:t>
            </a:r>
            <a:r>
              <a:rPr lang="ru-RU" dirty="0" smtClean="0"/>
              <a:t>адрес назначения</a:t>
            </a:r>
            <a:r>
              <a:rPr lang="en-US" dirty="0" smtClean="0"/>
              <a:t>:</a:t>
            </a:r>
            <a:r>
              <a:rPr lang="ru-RU" dirty="0" smtClean="0"/>
              <a:t> 255.255.255.255</a:t>
            </a:r>
          </a:p>
          <a:p>
            <a:pPr marL="355600"/>
            <a:r>
              <a:rPr lang="en-US" dirty="0" err="1" smtClean="0"/>
              <a:t>chaddr</a:t>
            </a:r>
            <a:r>
              <a:rPr lang="en-US" dirty="0" smtClean="0"/>
              <a:t>: MAC-</a:t>
            </a:r>
            <a:r>
              <a:rPr lang="ru-RU" dirty="0" smtClean="0"/>
              <a:t>адрес клиента</a:t>
            </a:r>
          </a:p>
          <a:p>
            <a:pPr marL="355600"/>
            <a:r>
              <a:rPr lang="ru-RU" dirty="0" smtClean="0"/>
              <a:t>Опции: 192.168.1.100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3548" y="3104964"/>
            <a:ext cx="8100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2. </a:t>
            </a:r>
            <a:r>
              <a:rPr lang="ru-RU" b="1" dirty="0" smtClean="0"/>
              <a:t>Предложение </a:t>
            </a:r>
            <a:r>
              <a:rPr lang="ru-RU" dirty="0" smtClean="0"/>
              <a:t>(</a:t>
            </a:r>
            <a:r>
              <a:rPr lang="it-IT" b="1" dirty="0" smtClean="0"/>
              <a:t>DHCPOFFER</a:t>
            </a:r>
            <a:r>
              <a:rPr lang="ru-RU" dirty="0" smtClean="0"/>
              <a:t>) – сервер определяет конфигурация клиента, например, согласен с прежним адресом. Клиент может получить несколько предложений от разных серверов.</a:t>
            </a:r>
          </a:p>
          <a:p>
            <a:pPr marL="355600"/>
            <a:r>
              <a:rPr lang="it-IT" dirty="0" smtClean="0"/>
              <a:t>yiaddr</a:t>
            </a:r>
            <a:r>
              <a:rPr lang="ru-RU" dirty="0" smtClean="0"/>
              <a:t>: 192.168.1.100 </a:t>
            </a:r>
          </a:p>
          <a:p>
            <a:pPr marL="355600"/>
            <a:r>
              <a:rPr lang="ru-RU" dirty="0" smtClean="0"/>
              <a:t>Опции</a:t>
            </a:r>
            <a:r>
              <a:rPr lang="en-US" dirty="0" smtClean="0"/>
              <a:t>:</a:t>
            </a:r>
            <a:r>
              <a:rPr lang="ru-RU" dirty="0" smtClean="0"/>
              <a:t> маска, адрес маршрутизатора, </a:t>
            </a:r>
            <a:r>
              <a:rPr lang="en-US" dirty="0" smtClean="0"/>
              <a:t>DNS-</a:t>
            </a:r>
            <a:r>
              <a:rPr lang="ru-RU" dirty="0" smtClean="0"/>
              <a:t>сервера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548" y="4617132"/>
            <a:ext cx="8100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3. </a:t>
            </a:r>
            <a:r>
              <a:rPr lang="ru-RU" b="1" dirty="0" smtClean="0"/>
              <a:t>Запрос </a:t>
            </a:r>
            <a:r>
              <a:rPr lang="ru-RU" dirty="0" smtClean="0"/>
              <a:t>(</a:t>
            </a:r>
            <a:r>
              <a:rPr lang="it-IT" b="1" dirty="0" smtClean="0"/>
              <a:t>DHCPREQUEST</a:t>
            </a:r>
            <a:r>
              <a:rPr lang="ru-RU" b="1" dirty="0" smtClean="0"/>
              <a:t>) </a:t>
            </a:r>
            <a:r>
              <a:rPr lang="ru-RU" dirty="0" smtClean="0"/>
              <a:t>– клиент выбирает одно из предложений и вновь отправляет сообщение, похожее на </a:t>
            </a:r>
            <a:r>
              <a:rPr lang="ru-RU" b="1" dirty="0" smtClean="0"/>
              <a:t>DHCPDISCOVER</a:t>
            </a:r>
            <a:r>
              <a:rPr lang="ru-RU" dirty="0" smtClean="0"/>
              <a:t>, но уже с указанием конкретного сервера.</a:t>
            </a:r>
          </a:p>
          <a:p>
            <a:pPr marL="355600"/>
            <a:r>
              <a:rPr lang="ru-RU" dirty="0" smtClean="0"/>
              <a:t>Опции</a:t>
            </a:r>
            <a:r>
              <a:rPr lang="en-US" dirty="0" smtClean="0"/>
              <a:t>:</a:t>
            </a:r>
            <a:r>
              <a:rPr lang="ru-RU" dirty="0" smtClean="0"/>
              <a:t> + адрес </a:t>
            </a:r>
            <a:r>
              <a:rPr lang="en-US" dirty="0" smtClean="0"/>
              <a:t>DNS-</a:t>
            </a:r>
            <a:r>
              <a:rPr lang="ru-RU" dirty="0" smtClean="0"/>
              <a:t>сервера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841268"/>
            <a:ext cx="810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4. </a:t>
            </a:r>
            <a:r>
              <a:rPr lang="ru-RU" b="1" dirty="0" smtClean="0"/>
              <a:t>Подтверждение (</a:t>
            </a:r>
            <a:r>
              <a:rPr lang="it-IT" b="1" dirty="0" smtClean="0"/>
              <a:t>DHCPACK</a:t>
            </a:r>
            <a:r>
              <a:rPr lang="ru-RU" b="1" dirty="0" smtClean="0"/>
              <a:t>) </a:t>
            </a:r>
            <a:r>
              <a:rPr lang="ru-RU" dirty="0" smtClean="0"/>
              <a:t>– сервер подтверждает запрос, клиент настраивает свой сетевой интерфейс.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Групповые рассылки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схемы маршрутизации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134</a:t>
            </a:fld>
            <a:endParaRPr lang="ru-RU"/>
          </a:p>
        </p:txBody>
      </p:sp>
      <p:pic>
        <p:nvPicPr>
          <p:cNvPr id="1026" name="Picture 2" descr="File:Anycas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728700"/>
            <a:ext cx="2667000" cy="1776889"/>
          </a:xfrm>
          <a:prstGeom prst="rect">
            <a:avLst/>
          </a:prstGeom>
          <a:noFill/>
        </p:spPr>
      </p:pic>
      <p:pic>
        <p:nvPicPr>
          <p:cNvPr id="1028" name="Picture 4" descr="File:Broadcas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36912"/>
            <a:ext cx="2667000" cy="1776889"/>
          </a:xfrm>
          <a:prstGeom prst="rect">
            <a:avLst/>
          </a:prstGeom>
          <a:noFill/>
        </p:spPr>
      </p:pic>
      <p:pic>
        <p:nvPicPr>
          <p:cNvPr id="1032" name="Picture 8" descr="File:Multicast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564904"/>
            <a:ext cx="2667000" cy="1776889"/>
          </a:xfrm>
          <a:prstGeom prst="rect">
            <a:avLst/>
          </a:prstGeom>
          <a:noFill/>
        </p:spPr>
      </p:pic>
      <p:pic>
        <p:nvPicPr>
          <p:cNvPr id="1034" name="Picture 10" descr="File:Unicast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548" y="764705"/>
            <a:ext cx="2667000" cy="17768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636" y="2420888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unicast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48064" y="2492896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anycast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627784" y="432910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broadcast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4329100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multicast</a:t>
            </a:r>
            <a:endParaRPr lang="ru-RU" b="1" dirty="0"/>
          </a:p>
        </p:txBody>
      </p:sp>
      <p:pic>
        <p:nvPicPr>
          <p:cNvPr id="1036" name="Picture 12" descr="http://upload.wikimedia.org/wikipedia/commons/thumb/1/1d/Multicast_vs_broadcast_illustrated.svg/500px-Multicast_vs_broadcast_illustrated.svg.png?uselang=ru"/>
          <p:cNvPicPr>
            <a:picLocks noChangeAspect="1" noChangeArrowheads="1"/>
          </p:cNvPicPr>
          <p:nvPr/>
        </p:nvPicPr>
        <p:blipFill>
          <a:blip r:embed="rId6" cstate="print"/>
          <a:srcRect t="1899" b="58211"/>
          <a:stretch>
            <a:fillRect/>
          </a:stretch>
        </p:blipFill>
        <p:spPr bwMode="auto">
          <a:xfrm>
            <a:off x="4427984" y="5301208"/>
            <a:ext cx="4308809" cy="1368152"/>
          </a:xfrm>
          <a:prstGeom prst="rect">
            <a:avLst/>
          </a:prstGeom>
          <a:noFill/>
        </p:spPr>
      </p:pic>
      <p:pic>
        <p:nvPicPr>
          <p:cNvPr id="1038" name="Picture 14" descr="http://upload.wikimedia.org/wikipedia/commons/thumb/1/1d/Multicast_vs_broadcast_illustrated.svg/500px-Multicast_vs_broadcast_illustrated.svg.png?uselang=ru"/>
          <p:cNvPicPr>
            <a:picLocks noChangeAspect="1" noChangeArrowheads="1"/>
          </p:cNvPicPr>
          <p:nvPr/>
        </p:nvPicPr>
        <p:blipFill>
          <a:blip r:embed="rId6" cstate="print"/>
          <a:srcRect t="56034" b="4077"/>
          <a:stretch>
            <a:fillRect/>
          </a:stretch>
        </p:blipFill>
        <p:spPr bwMode="auto">
          <a:xfrm>
            <a:off x="215516" y="5301208"/>
            <a:ext cx="4308809" cy="136811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23528" y="4941168"/>
            <a:ext cx="680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Снижение трафика за счет групповой рассылки: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IGMP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763551"/>
            <a:ext cx="83169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Протокол управления группами Интернета </a:t>
            </a:r>
            <a:r>
              <a:rPr lang="ru-RU" dirty="0" smtClean="0"/>
              <a:t>(</a:t>
            </a:r>
            <a:r>
              <a:rPr lang="it-IT" i="1" dirty="0" smtClean="0"/>
              <a:t>Internet Group Management Protocol</a:t>
            </a:r>
            <a:r>
              <a:rPr lang="ru-RU" dirty="0" smtClean="0"/>
              <a:t>) — один из необходимых (но не достаточный) протокол для групповой передачи. Определяет кому передавать, но сам не ведет передачу.</a:t>
            </a:r>
            <a:endParaRPr lang="en-US" dirty="0" smtClean="0"/>
          </a:p>
          <a:p>
            <a:pPr indent="355600" algn="just">
              <a:spcBef>
                <a:spcPts val="1200"/>
              </a:spcBef>
            </a:pPr>
            <a:r>
              <a:rPr lang="ru-RU" dirty="0" smtClean="0"/>
              <a:t>Не все маршрутизаторы и сетевые карты поддерживают </a:t>
            </a:r>
            <a:r>
              <a:rPr lang="en-US" dirty="0" smtClean="0"/>
              <a:t>IGMP</a:t>
            </a:r>
            <a:r>
              <a:rPr lang="ru-RU" dirty="0" smtClean="0"/>
              <a:t>. Только для </a:t>
            </a:r>
            <a:r>
              <a:rPr lang="en-US" dirty="0" smtClean="0"/>
              <a:t>IPv4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2260584"/>
            <a:ext cx="8316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Протокол IGMP дает информацию </a:t>
            </a:r>
            <a:r>
              <a:rPr lang="ru-RU" b="1" dirty="0" smtClean="0"/>
              <a:t>маршрутизаторам групповой рассылки </a:t>
            </a:r>
            <a:r>
              <a:rPr lang="ru-RU" dirty="0" smtClean="0"/>
              <a:t>о состоянии членства хостов, подключенных к сети (</a:t>
            </a:r>
            <a:r>
              <a:rPr lang="ru-RU" b="1" dirty="0" smtClean="0"/>
              <a:t>клиентов</a:t>
            </a:r>
            <a:r>
              <a:rPr lang="ru-RU" dirty="0" smtClean="0"/>
              <a:t>).</a:t>
            </a:r>
          </a:p>
          <a:p>
            <a:pPr indent="355600" algn="just"/>
            <a:r>
              <a:rPr lang="ru-RU" dirty="0" smtClean="0"/>
              <a:t>Если маршрутизатор не имеет никакой информации о состоянии членства хостов, он должен широковещательно передать все групповые пакеты.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28303"/>
            <a:ext cx="8316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Групповой </a:t>
            </a:r>
            <a:r>
              <a:rPr lang="ru-RU" b="1" dirty="0" smtClean="0"/>
              <a:t>маршрутизатор</a:t>
            </a:r>
            <a:r>
              <a:rPr lang="ru-RU" dirty="0" smtClean="0"/>
              <a:t> ведет </a:t>
            </a:r>
            <a:r>
              <a:rPr lang="ru-RU" b="1" dirty="0" smtClean="0"/>
              <a:t>таблицу групп </a:t>
            </a:r>
            <a:r>
              <a:rPr lang="ru-RU" dirty="0" smtClean="0"/>
              <a:t>с указанием текущих членов (один или более) и группового адреса. В таблицу необходимо  добавлять/удалять как участников групп, так и сами группы.</a:t>
            </a:r>
          </a:p>
          <a:p>
            <a:pPr indent="355600" algn="just"/>
            <a:r>
              <a:rPr lang="ru-RU" dirty="0" smtClean="0"/>
              <a:t>Каждый </a:t>
            </a:r>
            <a:r>
              <a:rPr lang="ru-RU" b="1" dirty="0" smtClean="0"/>
              <a:t>клиент-хост</a:t>
            </a:r>
            <a:r>
              <a:rPr lang="ru-RU" dirty="0" smtClean="0"/>
              <a:t> ведет </a:t>
            </a:r>
            <a:r>
              <a:rPr lang="ru-RU" b="1" dirty="0" smtClean="0"/>
              <a:t>групповую таблицу для своих процессов</a:t>
            </a:r>
            <a:r>
              <a:rPr lang="ru-RU" dirty="0" smtClean="0"/>
              <a:t>, т.е. в группе могут участвовать одна или несколько программ.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538539"/>
            <a:ext cx="8172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Клиентами могут быть:</a:t>
            </a:r>
          </a:p>
          <a:p>
            <a:pPr indent="355600" algn="just"/>
            <a:r>
              <a:rPr lang="ru-RU" dirty="0" smtClean="0"/>
              <a:t>Хост – один из его процессов (прикладная программа) получает пакеты групповой рассылки в этой группе. </a:t>
            </a:r>
          </a:p>
          <a:p>
            <a:pPr indent="355600" algn="just"/>
            <a:r>
              <a:rPr lang="ru-RU" dirty="0" smtClean="0"/>
              <a:t>Маршрутизатор – вся сеть, подключенная к одному из его интерфейсов, получает эти пакеты групповой рассылки.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Операции </a:t>
            </a:r>
            <a:r>
              <a:rPr lang="it-IT" dirty="0" smtClean="0"/>
              <a:t>IGMP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92082" y="1303600"/>
            <a:ext cx="7959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Добавление в группу</a:t>
            </a:r>
            <a:endParaRPr lang="en-US" dirty="0" smtClean="0"/>
          </a:p>
          <a:p>
            <a:pPr algn="just"/>
            <a:r>
              <a:rPr lang="ru-RU" dirty="0" smtClean="0"/>
              <a:t>Если группа уже существует, то он просто дописывается в эту группу. Извещение о членстве в группе не происходит.</a:t>
            </a:r>
          </a:p>
          <a:p>
            <a:pPr algn="just"/>
            <a:r>
              <a:rPr lang="ru-RU" dirty="0" smtClean="0"/>
              <a:t>Если группы в таблице еще нет, то она создается и отправляется соответствующее сообщение.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2082" y="3063870"/>
            <a:ext cx="7959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Выход из группы </a:t>
            </a:r>
            <a:endParaRPr lang="ru-RU" dirty="0" smtClean="0"/>
          </a:p>
          <a:p>
            <a:pPr algn="just"/>
            <a:r>
              <a:rPr lang="ru-RU" dirty="0" smtClean="0"/>
              <a:t>Если процесс или узел больше не хочет получать групповые сообщения, он извещает об этом.</a:t>
            </a:r>
          </a:p>
          <a:p>
            <a:pPr algn="just"/>
            <a:r>
              <a:rPr lang="ru-RU" dirty="0" smtClean="0"/>
              <a:t>Если в этой группе больше не осталось участников, то в таблице узла она удаляется сразу, а в таблице </a:t>
            </a:r>
            <a:r>
              <a:rPr lang="ru-RU" dirty="0" err="1" smtClean="0"/>
              <a:t>маршрутизатора</a:t>
            </a:r>
            <a:r>
              <a:rPr lang="ru-RU" dirty="0" smtClean="0"/>
              <a:t> только спустя некоторое время.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2082" y="4853007"/>
            <a:ext cx="7959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Контроль членства</a:t>
            </a:r>
            <a:endParaRPr lang="ru-RU" dirty="0" smtClean="0"/>
          </a:p>
          <a:p>
            <a:pPr algn="just"/>
            <a:r>
              <a:rPr lang="ru-RU" dirty="0" smtClean="0"/>
              <a:t>Возможны ситуации, когда узел или процесс не может известить о выходе из группы. Тогда через некоторое время производится опрос всех членов группы на подтверждение своего участия.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75934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Для управления таблицами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Сообщения </a:t>
            </a:r>
            <a:r>
              <a:rPr lang="en-US" dirty="0" smtClean="0"/>
              <a:t>IGMP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6030" y="763551"/>
            <a:ext cx="828845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ru-RU" b="1" dirty="0" smtClean="0"/>
              <a:t>Запросы принадлежности</a:t>
            </a:r>
          </a:p>
          <a:p>
            <a:pPr marL="536575" lvl="1" indent="-173038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b="1" i="1" dirty="0" smtClean="0"/>
              <a:t>общие запросы </a:t>
            </a:r>
            <a:r>
              <a:rPr lang="ru-RU" dirty="0" smtClean="0"/>
              <a:t>позволяют получить полную информацию для каждого из узлов. Маршрутизатор периодически рассылает эти запросы всем системам, подключенным к его сети.</a:t>
            </a:r>
          </a:p>
          <a:p>
            <a:pPr marL="536575" lvl="1" indent="-173038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b="1" i="1" dirty="0" smtClean="0"/>
              <a:t>запросы с указанием группы </a:t>
            </a:r>
            <a:r>
              <a:rPr lang="ru-RU" dirty="0" smtClean="0"/>
              <a:t>для определения состояния подписки для заданной группы узлов. </a:t>
            </a:r>
          </a:p>
          <a:p>
            <a:pPr marL="536575" lvl="1" indent="-173038" algn="just">
              <a:spcBef>
                <a:spcPts val="1200"/>
              </a:spcBef>
              <a:buFont typeface="Calibri" pitchFamily="34" charset="0"/>
              <a:buChar char="-"/>
            </a:pPr>
            <a:r>
              <a:rPr lang="ru-RU" b="1" i="1" dirty="0" smtClean="0"/>
              <a:t>запросы с указанием группы и источника </a:t>
            </a:r>
            <a:r>
              <a:rPr lang="ru-RU" dirty="0" smtClean="0"/>
              <a:t>позволяет для каждого узла заданной группы определить, какие именно сообщения этот узел хочет получать.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ru-RU" b="1" dirty="0" smtClean="0"/>
              <a:t>Отчет о членстве</a:t>
            </a:r>
          </a:p>
          <a:p>
            <a:pPr marL="174625" indent="-174625">
              <a:spcBef>
                <a:spcPts val="1200"/>
              </a:spcBef>
              <a:buFont typeface="Arial" pitchFamily="34" charset="0"/>
              <a:buChar char="•"/>
            </a:pPr>
            <a:r>
              <a:rPr lang="ru-RU" b="1" dirty="0" smtClean="0"/>
              <a:t>Отчет о выходе из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Групповая адресация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5556" y="58468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Может осуществляться как на уровне </a:t>
            </a:r>
            <a:r>
              <a:rPr lang="en-US" dirty="0" smtClean="0"/>
              <a:t>IP</a:t>
            </a:r>
            <a:r>
              <a:rPr lang="ru-RU" dirty="0" smtClean="0"/>
              <a:t>-адреса, так и на уровне </a:t>
            </a:r>
            <a:r>
              <a:rPr lang="en-US" dirty="0" smtClean="0"/>
              <a:t>MAC-</a:t>
            </a:r>
            <a:r>
              <a:rPr lang="ru-RU" dirty="0" smtClean="0"/>
              <a:t>адреса (в локальных сетях). В </a:t>
            </a:r>
            <a:r>
              <a:rPr lang="en-US" dirty="0" smtClean="0"/>
              <a:t>WAN </a:t>
            </a:r>
            <a:r>
              <a:rPr lang="ru-RU" dirty="0" smtClean="0"/>
              <a:t>используется </a:t>
            </a:r>
            <a:r>
              <a:rPr lang="ru-RU" i="1" dirty="0" err="1" smtClean="0"/>
              <a:t>туннелирование</a:t>
            </a:r>
            <a:r>
              <a:rPr lang="ru-RU" dirty="0" smtClean="0"/>
              <a:t> групповых рассылок.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92567"/>
            <a:ext cx="824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it-IT" dirty="0" smtClean="0"/>
              <a:t>IP Multicast </a:t>
            </a:r>
            <a:r>
              <a:rPr lang="ru-RU" dirty="0" smtClean="0"/>
              <a:t>использует адреса </a:t>
            </a:r>
            <a:r>
              <a:rPr lang="ru-RU" b="1" dirty="0" smtClean="0"/>
              <a:t>класса </a:t>
            </a:r>
            <a:r>
              <a:rPr lang="en-US" b="1" dirty="0" smtClean="0"/>
              <a:t>D </a:t>
            </a:r>
            <a:r>
              <a:rPr lang="en-US" dirty="0" smtClean="0"/>
              <a:t>c </a:t>
            </a:r>
            <a:r>
              <a:rPr lang="ru-RU" dirty="0" smtClean="0"/>
              <a:t>224.0.0.0 до 239.255.255.255. Диапазон адресов с 224.0.0.0 по 224.0.0.255 зарезервирован для протоколов маршрутизации и других низкоуровневых протоколов поддержки групповой адресации. Остальные адреса динамически используются приложениями.</a:t>
            </a:r>
            <a:endParaRPr lang="ru-RU" dirty="0"/>
          </a:p>
        </p:txBody>
      </p:sp>
      <p:pic>
        <p:nvPicPr>
          <p:cNvPr id="207874" name="Picture 2" descr="&amp;Fcy;&amp;ocy;&amp;rcy;&amp;mcy;&amp;acy;&amp;tcy; &amp;gcy;&amp;rcy;&amp;ucy;&amp;pcy;&amp;pcy;&amp;ocy;&amp;vcy;&amp;ocy;&amp;gcy;&amp;ocy; &amp;acy;&amp;dcy;&amp;rcy;&amp;iecy;&amp;s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04452"/>
            <a:ext cx="5796644" cy="736516"/>
          </a:xfrm>
          <a:prstGeom prst="rect">
            <a:avLst/>
          </a:prstGeom>
          <a:noFill/>
        </p:spPr>
      </p:pic>
      <p:pic>
        <p:nvPicPr>
          <p:cNvPr id="207876" name="Picture 4" descr="1 &amp;Scy;&amp;ocy;&amp;ocy;&amp;tcy;&amp;ncy;&amp;ocy;&amp;shcy;&amp;iecy;&amp;ncy;&amp;icy;&amp;iecy; &amp;mcy;&amp;ucy;&amp;lcy;&amp;softcy;&amp;tcy;&amp;icy;&amp;kcy;&amp;acy;&amp;scy;&amp;tcy;&amp;icy;&amp;ncy;&amp;gcy;&amp;ocy;&amp;vcy;&amp;ycy;&amp;khcy; MAC- &amp;icy; IP-&amp;acy;&amp;dcy;&amp;rcy;&amp;iecy;&amp;scy;&amp;ocy;&amp;vcy;"/>
          <p:cNvPicPr>
            <a:picLocks noChangeAspect="1" noChangeArrowheads="1"/>
          </p:cNvPicPr>
          <p:nvPr/>
        </p:nvPicPr>
        <p:blipFill>
          <a:blip r:embed="rId3" cstate="print"/>
          <a:srcRect b="28706"/>
          <a:stretch>
            <a:fillRect/>
          </a:stretch>
        </p:blipFill>
        <p:spPr bwMode="auto">
          <a:xfrm>
            <a:off x="2159732" y="4617132"/>
            <a:ext cx="6444716" cy="16973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1540" y="34336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MAC-</a:t>
            </a:r>
            <a:r>
              <a:rPr lang="ru-RU" dirty="0" smtClean="0"/>
              <a:t>адресах для этих целей зарезервирован блок адресов в диапазоне от 01:00:5E:00:00:00 до 01:00:5E:7F:FF:FF. Первый </a:t>
            </a:r>
            <a:r>
              <a:rPr lang="ru-RU" u="sng" dirty="0" smtClean="0"/>
              <a:t>байт</a:t>
            </a:r>
            <a:r>
              <a:rPr lang="ru-RU" dirty="0" smtClean="0"/>
              <a:t> адреса, равный 1, указывает на то, что адрес является </a:t>
            </a:r>
            <a:r>
              <a:rPr lang="ru-RU" dirty="0" err="1" smtClean="0"/>
              <a:t>мультикастным</a:t>
            </a:r>
            <a:r>
              <a:rPr lang="ru-RU" dirty="0" smtClean="0"/>
              <a:t>. 23 бита </a:t>
            </a:r>
            <a:r>
              <a:rPr lang="en-US" dirty="0" smtClean="0"/>
              <a:t>MAC</a:t>
            </a:r>
            <a:r>
              <a:rPr lang="ru-RU" dirty="0" smtClean="0"/>
              <a:t>-адреса используются для идентификации группы рассылки.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5556" y="5805264"/>
            <a:ext cx="154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MAC-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472100" y="62733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совпадающие 23 бита</a:t>
            </a:r>
            <a:endParaRPr lang="ru-RU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</a:t>
            </a:r>
            <a:r>
              <a:rPr lang="ru-RU" dirty="0" err="1" smtClean="0"/>
              <a:t>мультикастинг</a:t>
            </a:r>
            <a:r>
              <a:rPr lang="ru-RU" dirty="0" smtClean="0"/>
              <a:t> </a:t>
            </a:r>
            <a:r>
              <a:rPr lang="en-US" dirty="0" smtClean="0"/>
              <a:t>IP-</a:t>
            </a:r>
            <a:r>
              <a:rPr lang="ru-RU" dirty="0" smtClean="0"/>
              <a:t>адресов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139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47564" y="1052738"/>
          <a:ext cx="7884876" cy="4932548"/>
        </p:xfrm>
        <a:graphic>
          <a:graphicData uri="http://schemas.openxmlformats.org/drawingml/2006/table">
            <a:tbl>
              <a:tblPr/>
              <a:tblGrid>
                <a:gridCol w="1528346"/>
                <a:gridCol w="6356530"/>
              </a:tblGrid>
              <a:tr h="412240">
                <a:tc>
                  <a:txBody>
                    <a:bodyPr/>
                    <a:lstStyle/>
                    <a:p>
                      <a:r>
                        <a:rPr lang="ru-RU" sz="1800" dirty="0"/>
                        <a:t>224.0.0.0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Зарезервировано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 dirty="0"/>
                        <a:t>224.0.0.1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Все системы данной </a:t>
                      </a:r>
                      <a:r>
                        <a:rPr lang="ru-RU" sz="1800" dirty="0" smtClean="0"/>
                        <a:t>подсети</a:t>
                      </a:r>
                      <a:endParaRPr lang="ru-RU" sz="1800" dirty="0"/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25543">
                <a:tc>
                  <a:txBody>
                    <a:bodyPr/>
                    <a:lstStyle/>
                    <a:p>
                      <a:r>
                        <a:rPr lang="ru-RU" sz="1800" dirty="0"/>
                        <a:t>224.0.0.2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Все маршрутизаторы данной субсети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 dirty="0"/>
                        <a:t>224.0.0.9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Маршрутизаторы </a:t>
                      </a:r>
                      <a:r>
                        <a:rPr lang="it-IT" sz="1800"/>
                        <a:t>RIP2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/>
                        <a:t>224.0.0.10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IGRP </a:t>
                      </a:r>
                      <a:r>
                        <a:rPr lang="ru-RU" sz="1800"/>
                        <a:t>маршрутизаторы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 dirty="0"/>
                        <a:t>224.0.1.6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NSS — </a:t>
                      </a:r>
                      <a:r>
                        <a:rPr lang="ru-RU" sz="1800"/>
                        <a:t>сервер имен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 dirty="0"/>
                        <a:t>224.0.1.7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Audionews — audio news multicast (</a:t>
                      </a:r>
                      <a:r>
                        <a:rPr lang="ru-RU" sz="1800" dirty="0" err="1"/>
                        <a:t>аудиослужба</a:t>
                      </a:r>
                      <a:r>
                        <a:rPr lang="ru-RU" sz="1800" dirty="0"/>
                        <a:t> новостей)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 dirty="0"/>
                        <a:t>224.0.1.10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IETF-1-low-audio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/>
                        <a:t>224.0.1.11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IETF-1-audio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412240">
                <a:tc>
                  <a:txBody>
                    <a:bodyPr/>
                    <a:lstStyle/>
                    <a:p>
                      <a:r>
                        <a:rPr lang="ru-RU" sz="1800"/>
                        <a:t>224.0.1.12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IETF-1-video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  <a:tr h="796845">
                <a:tc>
                  <a:txBody>
                    <a:bodyPr/>
                    <a:lstStyle/>
                    <a:p>
                      <a:r>
                        <a:rPr lang="ru-RU" sz="1800" dirty="0"/>
                        <a:t>224.2.0.0-224.2.255.255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Вызовы при мультимедиа-конференциях</a:t>
                      </a:r>
                    </a:p>
                  </a:txBody>
                  <a:tcPr marL="9855" marR="9855" marT="9855" marB="985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Коаксиальный кабель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4338" name="Picture 2" descr="http://racblog.files.wordpress.com/2010/07/0-r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2852936"/>
            <a:ext cx="2496278" cy="1872208"/>
          </a:xfrm>
          <a:prstGeom prst="rect">
            <a:avLst/>
          </a:prstGeom>
          <a:noFill/>
        </p:spPr>
      </p:pic>
      <p:pic>
        <p:nvPicPr>
          <p:cNvPr id="14340" name="Picture 4" descr="http://www.qrp.pops.net/images/2010/rf-workbench2/April%2021,%202012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38" y="5583267"/>
            <a:ext cx="2282517" cy="864096"/>
          </a:xfrm>
          <a:prstGeom prst="rect">
            <a:avLst/>
          </a:prstGeom>
          <a:noFill/>
        </p:spPr>
      </p:pic>
      <p:pic>
        <p:nvPicPr>
          <p:cNvPr id="8" name="Рисунок 7" descr="Коаксиальный кабель"/>
          <p:cNvPicPr/>
          <p:nvPr/>
        </p:nvPicPr>
        <p:blipFill>
          <a:blip r:embed="rId4" cstate="print"/>
          <a:srcRect l="9786" t="3616" r="13321" b="11160"/>
          <a:stretch>
            <a:fillRect/>
          </a:stretch>
        </p:blipFill>
        <p:spPr bwMode="auto">
          <a:xfrm>
            <a:off x="4644008" y="1124744"/>
            <a:ext cx="4101465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1160748"/>
            <a:ext cx="45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Был сильно распространен до недавнего времени.  В настоящее время считается устаревшим.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240868"/>
            <a:ext cx="45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Чаще всего используется в сетях с топологией шина, реже – звезда.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068960"/>
            <a:ext cx="45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Высокая защищенность благодаря экранированию. Широкая полоса пропускания до 1ГГц.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4185084"/>
            <a:ext cx="450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Монтаж кабеля значительно труднее и дороже (в 1,5-2 раза, чем витой пары). Скорости до 10МБ/сек, расстояние передачи – 100-500м.</a:t>
            </a:r>
            <a:endParaRPr lang="ru-RU" dirty="0"/>
          </a:p>
        </p:txBody>
      </p:sp>
      <p:pic>
        <p:nvPicPr>
          <p:cNvPr id="14342" name="Picture 6" descr="http://www.avsound.ru/i/main_qed_qunex_signature_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1397" y="4268799"/>
            <a:ext cx="1916932" cy="1277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Транспортный уровень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Транспортный уровень (инкапсуляция)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1540" y="90872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Транспортный уровень обеспечивает соединение между прикладными программами. На передающей станции транспортный уровень разбивает поток на транспортабельные единицы, нумерует их и посылает их один за другим.</a:t>
            </a:r>
            <a:endParaRPr lang="en-US" dirty="0" smtClean="0"/>
          </a:p>
        </p:txBody>
      </p:sp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6984267" y="5337212"/>
            <a:ext cx="1987867" cy="133214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/>
              <a:t>Сеть</a:t>
            </a:r>
            <a:endParaRPr lang="ru-RU" sz="2000" dirty="0"/>
          </a:p>
        </p:txBody>
      </p:sp>
      <p:sp>
        <p:nvSpPr>
          <p:cNvPr id="5124" name="computr3"/>
          <p:cNvSpPr>
            <a:spLocks noEditPoints="1" noChangeArrowheads="1"/>
          </p:cNvSpPr>
          <p:nvPr/>
        </p:nvSpPr>
        <p:spPr bwMode="auto">
          <a:xfrm>
            <a:off x="683568" y="2204864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Document"/>
          <p:cNvSpPr>
            <a:spLocks noEditPoints="1" noChangeArrowheads="1"/>
          </p:cNvSpPr>
          <p:nvPr/>
        </p:nvSpPr>
        <p:spPr bwMode="auto">
          <a:xfrm>
            <a:off x="2627784" y="2204864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851920" y="2204864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(сообщение)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355976" y="3203684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3203684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4787860"/>
            <a:ext cx="2916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727684" y="4787860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727684" y="5553236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кадра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03548" y="5553236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5" y="3599728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3599728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91580" y="1772816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Хост А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375756" y="1844824"/>
            <a:ext cx="1044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</a:t>
            </a:r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1871700" y="2420888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3275856" y="2420888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4355976" y="4031776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3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059833" y="4031776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Заголовок3</a:t>
            </a:r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4644008" y="288894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4644008" y="4473116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644008" y="522920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680012" y="5985284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347864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71900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959932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283968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608004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932040" y="6309320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292080" y="656134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865612" y="643964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4153644" y="643102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513684" y="643102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5125752" y="6439644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трелка вправо 52"/>
          <p:cNvSpPr/>
          <p:nvPr/>
        </p:nvSpPr>
        <p:spPr>
          <a:xfrm>
            <a:off x="6300192" y="623731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modem"/>
          <p:cNvSpPr>
            <a:spLocks noEditPoints="1" noChangeArrowheads="1"/>
          </p:cNvSpPr>
          <p:nvPr/>
        </p:nvSpPr>
        <p:spPr bwMode="auto">
          <a:xfrm>
            <a:off x="8028384" y="5517232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modem"/>
          <p:cNvSpPr>
            <a:spLocks noEditPoints="1" noChangeArrowheads="1"/>
          </p:cNvSpPr>
          <p:nvPr/>
        </p:nvSpPr>
        <p:spPr bwMode="auto">
          <a:xfrm>
            <a:off x="7380312" y="6165304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modem"/>
          <p:cNvSpPr>
            <a:spLocks noEditPoints="1" noChangeArrowheads="1"/>
          </p:cNvSpPr>
          <p:nvPr/>
        </p:nvSpPr>
        <p:spPr bwMode="auto">
          <a:xfrm>
            <a:off x="6984268" y="5445224"/>
            <a:ext cx="648072" cy="288032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Транспортный уровень (</a:t>
            </a:r>
            <a:r>
              <a:rPr lang="ru-RU" dirty="0" err="1" smtClean="0"/>
              <a:t>деинкапсуляция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На приемном конце транспортный уровень собирает все различные блоки, принадлежащие к одной и той же прикладной программе, проверяет их и те, которые свободны от ошибок, передает дальше или доставляет к прикладной программе в виде потока. После того как будет передан весь поток, транспортный уровень завершает соединение.</a:t>
            </a:r>
            <a:endParaRPr lang="ru-RU" dirty="0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359532" y="5229200"/>
            <a:ext cx="1826689" cy="12241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dirty="0" smtClean="0"/>
              <a:t>Сеть</a:t>
            </a:r>
            <a:endParaRPr lang="ru-RU" sz="2000" dirty="0"/>
          </a:p>
        </p:txBody>
      </p:sp>
      <p:sp>
        <p:nvSpPr>
          <p:cNvPr id="7" name="computr3"/>
          <p:cNvSpPr>
            <a:spLocks noEditPoints="1" noChangeArrowheads="1"/>
          </p:cNvSpPr>
          <p:nvPr/>
        </p:nvSpPr>
        <p:spPr bwMode="auto">
          <a:xfrm>
            <a:off x="7668344" y="1340768"/>
            <a:ext cx="1044115" cy="720079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480212" y="1304764"/>
            <a:ext cx="432048" cy="54006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32140" y="2276872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(сообщение)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36196" y="3275692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40052" y="327569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112060" y="4859868"/>
            <a:ext cx="29163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4859868"/>
            <a:ext cx="14041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5625244"/>
            <a:ext cx="43204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кадра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483768" y="5625244"/>
            <a:ext cx="12246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36195" y="3671736"/>
            <a:ext cx="165618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2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040052" y="3671736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776356" y="908720"/>
            <a:ext cx="8640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Хост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908720"/>
            <a:ext cx="10441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>
            <a:off x="7092280" y="1556792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336196" y="4077072"/>
            <a:ext cx="93610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Часть 3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040053" y="4077072"/>
            <a:ext cx="12961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Заголовок3</a:t>
            </a:r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 flipV="1">
            <a:off x="6624228" y="296094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flipV="1">
            <a:off x="6624228" y="4545124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flipV="1">
            <a:off x="6624228" y="5301208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flipV="1">
            <a:off x="6660232" y="6057292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076056" y="66333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5400092" y="66333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688124" y="638132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012160" y="66333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36196" y="638132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60232" y="6381328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020272" y="6633356"/>
            <a:ext cx="288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5593804" y="651165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>
            <a:off x="5881836" y="650303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241876" y="650303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6853944" y="6511652"/>
            <a:ext cx="1886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38"/>
          <p:cNvSpPr/>
          <p:nvPr/>
        </p:nvSpPr>
        <p:spPr>
          <a:xfrm>
            <a:off x="2051720" y="6273316"/>
            <a:ext cx="504056" cy="21602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flipV="1">
            <a:off x="6624228" y="1988840"/>
            <a:ext cx="252028" cy="25202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протоколы транспортного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1540" y="980728"/>
          <a:ext cx="8280920" cy="533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460"/>
                <a:gridCol w="4140460"/>
              </a:tblGrid>
              <a:tr h="12378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UDP</a:t>
                      </a:r>
                      <a:endParaRPr lang="ru-R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TCP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Отправка </a:t>
                      </a:r>
                      <a:r>
                        <a:rPr lang="ru-RU" b="0" i="1" baseline="0" dirty="0" smtClean="0"/>
                        <a:t>дейтаграмм</a:t>
                      </a:r>
                      <a:r>
                        <a:rPr lang="ru-RU" b="0" baseline="0" dirty="0" smtClean="0"/>
                        <a:t> без установления соединения</a:t>
                      </a:r>
                      <a:endParaRPr lang="ru-RU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 smtClean="0"/>
                        <a:t>Отправка </a:t>
                      </a:r>
                      <a:r>
                        <a:rPr lang="ru-RU" b="0" i="1" dirty="0" smtClean="0"/>
                        <a:t>потока данных </a:t>
                      </a:r>
                      <a:r>
                        <a:rPr lang="ru-RU" b="0" i="0" dirty="0" smtClean="0"/>
                        <a:t>с установлением логического соединения</a:t>
                      </a:r>
                      <a:endParaRPr lang="ru-RU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Ненадежный</a:t>
                      </a:r>
                      <a:r>
                        <a:rPr lang="ru-RU" dirty="0" smtClean="0"/>
                        <a:t> (контроль доставки дейтаграмм</a:t>
                      </a:r>
                      <a:r>
                        <a:rPr lang="ru-RU" baseline="0" dirty="0" smtClean="0"/>
                        <a:t> перекладывается на прикладную программу, возможны потери, ошибки и дублирование)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Надежный </a:t>
                      </a:r>
                      <a:r>
                        <a:rPr lang="ru-RU" i="0" dirty="0" smtClean="0"/>
                        <a:t>(контролирует</a:t>
                      </a:r>
                      <a:r>
                        <a:rPr lang="ru-RU" i="0" baseline="0" dirty="0" smtClean="0"/>
                        <a:t> полную доставку всех данных потока)</a:t>
                      </a:r>
                      <a:endParaRPr lang="ru-RU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Неупорядоченность</a:t>
                      </a:r>
                      <a:r>
                        <a:rPr lang="ru-RU" dirty="0" smtClean="0"/>
                        <a:t> (пакеты могут быть получены не в том порядке, в каком они были отправлены)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Упорядоченность</a:t>
                      </a:r>
                      <a:r>
                        <a:rPr lang="ru-RU" dirty="0" smtClean="0"/>
                        <a:t> (поступившие пакеты упорядочиваются перед передачей приложению)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Легковесность</a:t>
                      </a:r>
                      <a:r>
                        <a:rPr lang="ru-RU" dirty="0" smtClean="0"/>
                        <a:t> (небольшой служебный трафик)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Тяжеловесность</a:t>
                      </a:r>
                      <a:r>
                        <a:rPr lang="ru-RU" dirty="0" smtClean="0"/>
                        <a:t> (дополнительный</a:t>
                      </a:r>
                      <a:r>
                        <a:rPr lang="ru-RU" baseline="0" dirty="0" smtClean="0"/>
                        <a:t> трафик для установления соединения и контроля доставки пакетов)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dirty="0" smtClean="0"/>
                        <a:t>Быстрая</a:t>
                      </a:r>
                      <a:r>
                        <a:rPr lang="ru-RU" baseline="0" dirty="0" smtClean="0"/>
                        <a:t> доставка данных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Ожидание</a:t>
                      </a:r>
                      <a:r>
                        <a:rPr lang="ru-RU" baseline="0" dirty="0" smtClean="0"/>
                        <a:t> доставки всех отправленных данных приводит к задержкам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3692">
                <a:tc>
                  <a:txBody>
                    <a:bodyPr/>
                    <a:lstStyle/>
                    <a:p>
                      <a:r>
                        <a:rPr lang="ru-RU" dirty="0" smtClean="0"/>
                        <a:t>Может создавать </a:t>
                      </a:r>
                      <a:r>
                        <a:rPr lang="ru-RU" i="1" dirty="0" smtClean="0"/>
                        <a:t>широковещательную</a:t>
                      </a:r>
                      <a:r>
                        <a:rPr lang="ru-RU" dirty="0" smtClean="0"/>
                        <a:t> рассылку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Широковещательная</a:t>
                      </a:r>
                      <a:r>
                        <a:rPr lang="ru-RU" dirty="0" smtClean="0"/>
                        <a:t> рассылка невозможна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836712"/>
            <a:ext cx="828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Порт</a:t>
            </a:r>
            <a:r>
              <a:rPr lang="ru-RU" dirty="0" smtClean="0"/>
              <a:t> – это уникальный 16-битный номер (идентификатор) от 0 до 65 535, назначаемый каждому приложению для приема/передачи данных. </a:t>
            </a:r>
          </a:p>
          <a:p>
            <a:pPr indent="355600" algn="just"/>
            <a:r>
              <a:rPr lang="ru-RU" dirty="0" smtClean="0"/>
              <a:t>Каждый порт может быть занят только одной программой, и в этот момент не может использоваться другой программой. Но порты TCP не пересекаются с портами UDP. То есть,  передача через порт 1234 по протоколу TCP не будет мешать обмену по UDP через порт 1234.</a:t>
            </a:r>
          </a:p>
          <a:p>
            <a:pPr indent="355600" algn="just"/>
            <a:r>
              <a:rPr lang="ru-RU" dirty="0" smtClean="0"/>
              <a:t>Порт сервера и клиента при передаче </a:t>
            </a:r>
            <a:r>
              <a:rPr lang="ru-RU" b="1" dirty="0" smtClean="0"/>
              <a:t>не</a:t>
            </a:r>
            <a:r>
              <a:rPr lang="ru-RU" dirty="0" smtClean="0"/>
              <a:t> обязаны совпадать.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873839"/>
            <a:ext cx="82809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b="1" dirty="0" smtClean="0"/>
              <a:t>Типы портов: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0 – зарезервирован (указывается как порт отправителя, если обратной передачи данных не предусмотрено);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1.. 1023 –  </a:t>
            </a:r>
            <a:r>
              <a:rPr lang="ru-RU" b="1" dirty="0" smtClean="0"/>
              <a:t>закрепленные</a:t>
            </a:r>
            <a:r>
              <a:rPr lang="ru-RU" dirty="0" smtClean="0"/>
              <a:t> порты - общеизвестные службы (почта, </a:t>
            </a:r>
            <a:r>
              <a:rPr lang="en-US" dirty="0" smtClean="0"/>
              <a:t>HTTP</a:t>
            </a:r>
            <a:r>
              <a:rPr lang="ru-RU" dirty="0" smtClean="0"/>
              <a:t> и др.);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1024.. 49 151 – </a:t>
            </a:r>
            <a:r>
              <a:rPr lang="ru-RU" b="1" dirty="0" err="1" smtClean="0"/>
              <a:t>регистриуемые</a:t>
            </a:r>
            <a:r>
              <a:rPr lang="ru-RU" dirty="0" smtClean="0"/>
              <a:t> порты - зарегистрированные </a:t>
            </a:r>
            <a:r>
              <a:rPr lang="en-US" dirty="0" smtClean="0"/>
              <a:t>IANA </a:t>
            </a:r>
            <a:r>
              <a:rPr lang="ru-RU" dirty="0" smtClean="0"/>
              <a:t>службы ;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49 152.. 65 535 – </a:t>
            </a:r>
            <a:r>
              <a:rPr lang="ru-RU" b="1" dirty="0" smtClean="0"/>
              <a:t>динамические</a:t>
            </a:r>
            <a:r>
              <a:rPr lang="ru-RU" dirty="0" smtClean="0"/>
              <a:t> порты, могут использоваться любыми программами для любых целей. Чаще всего выбирается случайно.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905164"/>
            <a:ext cx="8280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В </a:t>
            </a:r>
            <a:r>
              <a:rPr lang="en-US" dirty="0" smtClean="0"/>
              <a:t>Windows </a:t>
            </a:r>
            <a:r>
              <a:rPr lang="ru-RU" dirty="0" smtClean="0"/>
              <a:t>перечень портов для общеизвестных и зарегистрированных служб хранится в файле </a:t>
            </a:r>
            <a:r>
              <a:rPr lang="it-IT" dirty="0" smtClean="0">
                <a:latin typeface="Courier New" pitchFamily="49" charset="0"/>
                <a:cs typeface="Courier New" pitchFamily="49" charset="0"/>
              </a:rPr>
              <a:t>%SystemRoot%\system32\drivers\etc\services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697252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 сочетании с </a:t>
            </a:r>
            <a:r>
              <a:rPr lang="en-US" dirty="0" smtClean="0"/>
              <a:t>IP-</a:t>
            </a:r>
            <a:r>
              <a:rPr lang="ru-RU" dirty="0" smtClean="0"/>
              <a:t>адресом порт обычно записывается через двоеточие: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127.0.0.1:8080	192.169.1.10:51076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UDP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00708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err="1" smtClean="0"/>
              <a:t>Unreliable</a:t>
            </a:r>
            <a:r>
              <a:rPr lang="ru-RU" b="1" dirty="0" smtClean="0"/>
              <a:t> </a:t>
            </a:r>
            <a:r>
              <a:rPr lang="ru-RU" b="1" dirty="0" err="1" smtClean="0"/>
              <a:t>Datagram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b="1" dirty="0" smtClean="0"/>
              <a:t> </a:t>
            </a:r>
            <a:r>
              <a:rPr lang="ru-RU" dirty="0" smtClean="0"/>
              <a:t>(ненадёжный протокол дейтаграмм). UDP не предоставляет никаких гарантий доставки сообщения для протокола верхнего уровня и не сохраняет состояния отправленных сообщений.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3548" y="2122160"/>
          <a:ext cx="8100900" cy="2026920"/>
        </p:xfrm>
        <a:graphic>
          <a:graphicData uri="http://schemas.openxmlformats.org/drawingml/2006/table">
            <a:tbl>
              <a:tblPr/>
              <a:tblGrid>
                <a:gridCol w="1216620"/>
                <a:gridCol w="3442140"/>
                <a:gridCol w="344214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Биты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0 - 15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16 - 31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0-31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Порт </a:t>
                      </a:r>
                      <a:r>
                        <a:rPr lang="ru-RU" dirty="0" smtClean="0"/>
                        <a:t>отправителя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it-IT" dirty="0"/>
                        <a:t>Source port)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Порт </a:t>
                      </a:r>
                      <a:r>
                        <a:rPr lang="ru-RU" dirty="0" smtClean="0"/>
                        <a:t>получателя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it-IT" dirty="0"/>
                        <a:t>Destination port)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32-63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Длина </a:t>
                      </a:r>
                      <a:r>
                        <a:rPr lang="ru-RU" dirty="0" smtClean="0"/>
                        <a:t>дейтаграммы </a:t>
                      </a:r>
                      <a:r>
                        <a:rPr lang="ru-RU" dirty="0"/>
                        <a:t>(</a:t>
                      </a:r>
                      <a:r>
                        <a:rPr lang="it-IT" dirty="0"/>
                        <a:t>Length)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Контрольная сумма (</a:t>
                      </a:r>
                      <a:r>
                        <a:rPr lang="it-IT" dirty="0"/>
                        <a:t>Checksum)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64-...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Данные (</a:t>
                      </a:r>
                      <a:r>
                        <a:rPr lang="it-IT" dirty="0"/>
                        <a:t>Data)</a:t>
                      </a:r>
                    </a:p>
                  </a:txBody>
                  <a:tcPr marT="190500" marB="190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9552" y="432910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Фактический предел для длины данных при использовании IPv4 — 65507 (помимо 8 байт на UDP-заголовок требуется ещё 20 на IP-заголовок).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501317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Когда приемник обнаруживает ошибку с помощью контрольной суммы, он удаляет пользовательскую диаграмму без внешних сообщений. Контрольная сумма рассчитывается для пакета с </a:t>
            </a:r>
            <a:r>
              <a:rPr lang="ru-RU" i="1" dirty="0" err="1" smtClean="0"/>
              <a:t>псевдозаголовком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</a:t>
            </a:r>
            <a:r>
              <a:rPr lang="ru-RU" dirty="0" smtClean="0"/>
              <a:t>-очереди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146</a:t>
            </a:fld>
            <a:endParaRPr lang="ru-RU"/>
          </a:p>
        </p:txBody>
      </p:sp>
      <p:pic>
        <p:nvPicPr>
          <p:cNvPr id="115716" name="Picture 4" descr="&amp;Ocy;&amp;chcy;&amp;iecy;&amp;rcy;&amp;iecy;&amp;dcy;&amp;softcy; UDP"/>
          <p:cNvPicPr>
            <a:picLocks noChangeAspect="1" noChangeArrowheads="1"/>
          </p:cNvPicPr>
          <p:nvPr/>
        </p:nvPicPr>
        <p:blipFill>
          <a:blip r:embed="rId2" cstate="print"/>
          <a:srcRect t="7778"/>
          <a:stretch>
            <a:fillRect/>
          </a:stretch>
        </p:blipFill>
        <p:spPr bwMode="auto">
          <a:xfrm>
            <a:off x="1079612" y="3176972"/>
            <a:ext cx="6874818" cy="29883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1540" y="872716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При </a:t>
            </a:r>
            <a:r>
              <a:rPr lang="ru-RU" i="1" dirty="0" smtClean="0"/>
              <a:t>открытии</a:t>
            </a:r>
            <a:r>
              <a:rPr lang="ru-RU" dirty="0" smtClean="0"/>
              <a:t> порта для него создаются очереди входящих и исходящих сообщений.</a:t>
            </a:r>
          </a:p>
          <a:p>
            <a:pPr indent="355600" algn="just"/>
            <a:r>
              <a:rPr lang="ru-RU" dirty="0" smtClean="0"/>
              <a:t>Если сообщение приходит на порт, для которого очереди не создано (порт </a:t>
            </a:r>
            <a:r>
              <a:rPr lang="ru-RU" i="1" dirty="0" smtClean="0"/>
              <a:t>закрыт</a:t>
            </a:r>
            <a:r>
              <a:rPr lang="ru-RU" dirty="0" smtClean="0"/>
              <a:t>), то отправителю будет отправлено сообщение об ошибке «</a:t>
            </a:r>
            <a:r>
              <a:rPr lang="ru-RU" b="1" dirty="0" smtClean="0"/>
              <a:t>порт недостижим</a:t>
            </a:r>
            <a:r>
              <a:rPr lang="ru-RU" dirty="0" smtClean="0"/>
              <a:t>». Также это сообщение может быть получено при переполнении очереди.</a:t>
            </a:r>
          </a:p>
          <a:p>
            <a:pPr indent="355600" algn="just"/>
            <a:r>
              <a:rPr lang="ru-RU" dirty="0" smtClean="0"/>
              <a:t>При закрытии порта его очереди разрушается, даже если там есть необработанные сообщения.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355600"/>
            <a:r>
              <a:rPr lang="ru-RU" dirty="0" smtClean="0"/>
              <a:t>Мультиплексирование и демультиплексирование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147</a:t>
            </a:fld>
            <a:endParaRPr lang="ru-RU"/>
          </a:p>
        </p:txBody>
      </p:sp>
      <p:pic>
        <p:nvPicPr>
          <p:cNvPr id="115714" name="Picture 2" descr="&amp;Mcy;&amp;ucy;&amp;lcy;&amp;softcy;&amp;tcy;&amp;icy;&amp;pcy;&amp;lcy;&amp;iecy;&amp;kcy;&amp;scy;&amp;icy;&amp;rcy;&amp;ocy;&amp;vcy;&amp;acy;&amp;ncy;&amp;icy;&amp;iecy; &amp;icy; &amp;dcy;&amp;iecy;&amp;mcy;&amp;ucy;&amp;lcy;&amp;softcy;&amp;tcy;&amp;icy;&amp;pcy;&amp;lcy;&amp;iecy;&amp;kcy;&amp;scy;&amp;icy;&amp;rcy;&amp;ocy;&amp;vcy;&amp;a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92796"/>
            <a:ext cx="7596844" cy="47988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0548" y="3465004"/>
            <a:ext cx="166334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UDP</a:t>
            </a:r>
          </a:p>
          <a:p>
            <a:pPr algn="ctr"/>
            <a:r>
              <a:rPr lang="en-US" sz="1600" dirty="0" smtClean="0"/>
              <a:t>(</a:t>
            </a:r>
            <a:r>
              <a:rPr lang="ru-RU" sz="1600" dirty="0" smtClean="0"/>
              <a:t>Мультиплексор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465004"/>
            <a:ext cx="1858073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UDP</a:t>
            </a:r>
          </a:p>
          <a:p>
            <a:r>
              <a:rPr lang="en-US" sz="1600" dirty="0" smtClean="0"/>
              <a:t>(</a:t>
            </a:r>
            <a:r>
              <a:rPr lang="ru-RU" sz="1600" dirty="0" err="1" smtClean="0"/>
              <a:t>Демультиплексор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31540" y="944724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И на стороне сервера, и на стороне клиента может быть много процессов, использующих услуги </a:t>
            </a:r>
            <a:r>
              <a:rPr lang="en-US" dirty="0" smtClean="0"/>
              <a:t>UDP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Области применения </a:t>
            </a:r>
            <a:r>
              <a:rPr lang="en-US" dirty="0" smtClean="0"/>
              <a:t>UDP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944724"/>
            <a:ext cx="82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Отправка информационных сообщений запрос ответ, в том числе для сетевого уровня (</a:t>
            </a:r>
            <a:r>
              <a:rPr lang="en-US" dirty="0" smtClean="0"/>
              <a:t>DNS, ICMP, RIP, ARP </a:t>
            </a:r>
            <a:r>
              <a:rPr lang="ru-RU" dirty="0" smtClean="0"/>
              <a:t>и др.)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1540" y="2771636"/>
            <a:ext cx="82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Потоковое </a:t>
            </a:r>
            <a:r>
              <a:rPr lang="ru-RU" dirty="0" err="1" smtClean="0"/>
              <a:t>медиа</a:t>
            </a:r>
            <a:r>
              <a:rPr lang="ru-RU" dirty="0" smtClean="0"/>
              <a:t> (видео- и аудио-связь).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8244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Системы реального времени, в том числе сетевые компьютерные игры.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31540" y="1749586"/>
            <a:ext cx="8244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Подходит для протоколов верхнего уровня, включающих механизм управления потоком и контроля ошибок, например протокол передачи файлов </a:t>
            </a:r>
            <a:r>
              <a:rPr lang="it-IT" dirty="0" smtClean="0"/>
              <a:t>TFTP</a:t>
            </a:r>
            <a:r>
              <a:rPr lang="ru-RU" dirty="0" smtClean="0"/>
              <a:t> (</a:t>
            </a:r>
            <a:r>
              <a:rPr lang="it-IT" dirty="0" smtClean="0"/>
              <a:t>Trivial File Transfer Protocol)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546865"/>
            <a:ext cx="82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en-US" dirty="0" smtClean="0"/>
              <a:t>UDP </a:t>
            </a:r>
            <a:r>
              <a:rPr lang="ru-RU" dirty="0" smtClean="0"/>
              <a:t>обычно </a:t>
            </a:r>
            <a:r>
              <a:rPr lang="ru-RU" b="1" dirty="0" smtClean="0"/>
              <a:t>не</a:t>
            </a:r>
            <a:r>
              <a:rPr lang="ru-RU" dirty="0" smtClean="0"/>
              <a:t> используется для процессов, которым нужно передать большой объем данных.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1540" y="3718773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UDP может применяться как транспортный протокол для многоадресного и широковещательного распространения.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149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8244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err="1" smtClean="0"/>
              <a:t>Transmission</a:t>
            </a:r>
            <a:r>
              <a:rPr lang="ru-RU" b="1" dirty="0" smtClean="0"/>
              <a:t> </a:t>
            </a:r>
            <a:r>
              <a:rPr lang="ru-RU" b="1" dirty="0" err="1" smtClean="0"/>
              <a:t>Control</a:t>
            </a:r>
            <a:r>
              <a:rPr lang="ru-RU" b="1" dirty="0" smtClean="0"/>
              <a:t> </a:t>
            </a:r>
            <a:r>
              <a:rPr lang="ru-RU" b="1" dirty="0" err="1" smtClean="0"/>
              <a:t>Protocol</a:t>
            </a:r>
            <a:r>
              <a:rPr lang="ru-RU" b="1" dirty="0" smtClean="0"/>
              <a:t> </a:t>
            </a:r>
            <a:r>
              <a:rPr lang="ru-RU" dirty="0" smtClean="0"/>
              <a:t>(протокол управления передачей) — один из основных протоколов передачи данных Интернета.</a:t>
            </a:r>
          </a:p>
          <a:p>
            <a:pPr indent="355600" algn="just"/>
            <a:r>
              <a:rPr lang="ru-RU" dirty="0" smtClean="0"/>
              <a:t>Данные передаются в виде </a:t>
            </a:r>
            <a:r>
              <a:rPr lang="ru-RU" i="1" dirty="0" smtClean="0"/>
              <a:t>потока</a:t>
            </a:r>
            <a:r>
              <a:rPr lang="ru-RU" dirty="0" smtClean="0"/>
              <a:t> по </a:t>
            </a:r>
            <a:r>
              <a:rPr lang="en-US" dirty="0" smtClean="0"/>
              <a:t>TCP-</a:t>
            </a:r>
            <a:r>
              <a:rPr lang="ru-RU" dirty="0" smtClean="0"/>
              <a:t>соединению. Этот поток передается в виде нескольких отдельных пакетов (сегментов), но для пользователя этот процесс выглядит как непрерывная передача последовательности байтов.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556" y="2624715"/>
            <a:ext cx="8172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TCP соединение можно разделить на 3 стадии: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Установка соединения («рукопожатие»)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Передача данных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Завершение соединения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826785"/>
            <a:ext cx="8172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Инициатор соединения является </a:t>
            </a:r>
            <a:r>
              <a:rPr lang="ru-RU" i="1" dirty="0" smtClean="0"/>
              <a:t>клиентом</a:t>
            </a:r>
            <a:r>
              <a:rPr lang="ru-RU" dirty="0" smtClean="0"/>
              <a:t>, принимающий хост – </a:t>
            </a:r>
            <a:r>
              <a:rPr lang="ru-RU" i="1" dirty="0" smtClean="0"/>
              <a:t>сервером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Соединение является </a:t>
            </a:r>
            <a:r>
              <a:rPr lang="ru-RU" i="1" dirty="0" smtClean="0"/>
              <a:t>дуплексным</a:t>
            </a:r>
            <a:r>
              <a:rPr lang="ru-RU" dirty="0" smtClean="0"/>
              <a:t>, т.е. возможна передача данных в обоих направлениях.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Оптоволоконный кабель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5362" name="Picture 2" descr="http://www.mobiledevice.ru/Images/News_24746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95" y="4378338"/>
            <a:ext cx="2836196" cy="1460520"/>
          </a:xfrm>
          <a:prstGeom prst="rect">
            <a:avLst/>
          </a:prstGeom>
          <a:noFill/>
        </p:spPr>
      </p:pic>
      <p:pic>
        <p:nvPicPr>
          <p:cNvPr id="15364" name="Picture 4" descr="http://f01.image.kz/img/73/73f8029d74eb09a2db9ecd62e6a7c9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2060" y="1160748"/>
            <a:ext cx="3757212" cy="204559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1124744"/>
            <a:ext cx="45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Передается не электрический сигнал, а световой импульс.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85915"/>
            <a:ext cx="4500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Сильная помехозащищенность и </a:t>
            </a:r>
            <a:r>
              <a:rPr lang="ru-RU" dirty="0" err="1" smtClean="0"/>
              <a:t>взломоустойчивость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9518" y="4159260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Высокая стоимость и трудность прокладки. Требуются специальное оборудование для преобразования электрического сигнала в световой и обратно.  Малейшие ошибки в его установке или повреждение кабеля сильно искажают или полностью нарушают передачу.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443149"/>
            <a:ext cx="4500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Широкая полоса пропускания (до 1000ГГц), высокая скорость (до </a:t>
            </a:r>
            <a:r>
              <a:rPr lang="ru-RU" dirty="0" err="1" smtClean="0"/>
              <a:t>терабит</a:t>
            </a:r>
            <a:r>
              <a:rPr lang="ru-RU" dirty="0" smtClean="0"/>
              <a:t> в сек.) и расстояние передачи (тысячи км). </a:t>
            </a:r>
            <a:endParaRPr lang="ru-RU" dirty="0"/>
          </a:p>
        </p:txBody>
      </p:sp>
      <p:pic>
        <p:nvPicPr>
          <p:cNvPr id="15366" name="Picture 6" descr="File:Optical fiber c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208" y="3246435"/>
            <a:ext cx="2678174" cy="1108872"/>
          </a:xfrm>
          <a:prstGeom prst="rect">
            <a:avLst/>
          </a:prstGeom>
          <a:noFill/>
        </p:spPr>
      </p:pic>
      <p:pic>
        <p:nvPicPr>
          <p:cNvPr id="227330" name="Picture 2" descr="&amp;Ocy;&amp;pcy;&amp;tcy;&amp;ocy;&amp;vcy;&amp;ocy;&amp;lcy;&amp;ocy;&amp;kcy;&amp;ocy;&amp;ncy;&amp;ncy;&amp;ycy;&amp;jcy; &amp;kcy;&amp;acy;&amp;bcy;&amp;iecy;&amp;lcy;&amp;softcy; TOSLINK &amp;vcy;&amp;icy;&amp;lcy;&amp;kcy;&amp;acy; - TOSLINK &amp;vcy;&amp;icy;&amp;lcy;&amp;kcy;&amp;acy; 5&amp;mcy; Belsis BW1792 Multimedia data manager, &amp;TScy;&amp;icy;&amp;fcy;&amp;rcy;&amp;ocy;&amp;vcy;&amp;ocy;&amp;iecy; &amp;acy;&amp;ucy;&amp;dcy;&amp;icy;&amp;o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735" y="3246435"/>
            <a:ext cx="781542" cy="25383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9518" y="3429000"/>
            <a:ext cx="4500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Виды: </a:t>
            </a:r>
            <a:r>
              <a:rPr lang="ru-RU" dirty="0" err="1" smtClean="0"/>
              <a:t>одномодовый</a:t>
            </a:r>
            <a:r>
              <a:rPr lang="ru-RU" dirty="0" smtClean="0"/>
              <a:t>, </a:t>
            </a:r>
            <a:r>
              <a:rPr lang="ru-RU" dirty="0" err="1" smtClean="0"/>
              <a:t>многомодовый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TCP &amp;scy;&amp;iecy;&amp;gcy;&amp;mcy;&amp;iecy;&amp;ncy;&amp;t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604" y="2960948"/>
            <a:ext cx="7118659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Буфер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00708"/>
            <a:ext cx="8172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Отправляемые и поступающие данные накапливаются в </a:t>
            </a:r>
            <a:r>
              <a:rPr lang="ru-RU" b="1" dirty="0" smtClean="0"/>
              <a:t>буфере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smtClean="0"/>
              <a:t>На отправляющей стороне часть буфера может быть свободной, часть занята еще не отправленными данными, часть – отправленными, но не подтвержденными. Буфер может продолжать заполняться приложением в процессе передачи.</a:t>
            </a:r>
          </a:p>
          <a:p>
            <a:pPr indent="355600" algn="just"/>
            <a:r>
              <a:rPr lang="ru-RU" dirty="0" smtClean="0"/>
              <a:t>На принимающей стороне часть буфера свободна (данные еще не получены или уже переданы приложению), часть занята принятыми данными.</a:t>
            </a:r>
          </a:p>
          <a:p>
            <a:pPr indent="355600" algn="just"/>
            <a:r>
              <a:rPr lang="ru-RU" dirty="0" smtClean="0"/>
              <a:t>После завершения передачи буфер уничтожается.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потоком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1540" y="944724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Механизм «</a:t>
            </a:r>
            <a:r>
              <a:rPr lang="ru-RU" b="1" dirty="0" smtClean="0"/>
              <a:t>скользящего окна</a:t>
            </a:r>
            <a:r>
              <a:rPr lang="ru-RU" dirty="0" smtClean="0"/>
              <a:t>» </a:t>
            </a:r>
            <a:r>
              <a:rPr lang="en-US" dirty="0" smtClean="0"/>
              <a:t>(sliding window) </a:t>
            </a:r>
            <a:r>
              <a:rPr lang="ru-RU" dirty="0" smtClean="0"/>
              <a:t>управляет размером сегментов, которыми отправляются данные.</a:t>
            </a:r>
          </a:p>
          <a:p>
            <a:pPr indent="355600" algn="just"/>
            <a:r>
              <a:rPr lang="ru-RU" dirty="0" smtClean="0"/>
              <a:t>Крайние случаи:</a:t>
            </a:r>
          </a:p>
          <a:p>
            <a:pPr indent="355600" algn="just"/>
            <a:r>
              <a:rPr lang="ru-RU" dirty="0" smtClean="0"/>
              <a:t>а) Отправлять данные побайтно. Каждый байт требует подтверждения доставки, но в случае потери данных отправить заново придется только этот байт.</a:t>
            </a:r>
          </a:p>
          <a:p>
            <a:pPr indent="355600" algn="just"/>
            <a:r>
              <a:rPr lang="ru-RU" dirty="0" smtClean="0"/>
              <a:t>б) Отправить все данные целиком. Подтверждение требуется только один раз, но в случае потери, все данные придется отправить заново.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dirty="0" smtClean="0"/>
              <a:t>Скользящее окно определяет размер отправляемой или получаемой в данной момент информации, т.е. часть буфера, с которой осуществляется работа. Размер скользящего окна может меняться.</a:t>
            </a:r>
          </a:p>
          <a:p>
            <a:pPr indent="355600" algn="just"/>
            <a:r>
              <a:rPr lang="ru-RU" dirty="0" smtClean="0"/>
              <a:t>Размер окна определяется тем, сколько данных можно отправить из буфера передатчика и сколько разместить в буфере приемника. В зависимости от их возможностей, окно может либо расширяться либо сжиматься.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i="1" dirty="0" smtClean="0"/>
              <a:t>Синдром «глупого окна» </a:t>
            </a:r>
            <a:r>
              <a:rPr lang="ru-RU" dirty="0" smtClean="0"/>
              <a:t>возникает, когда данные передаются очень маленькими порциями (например, 1 байт) из-за медленной работы прикладных программ по сравнению со скоростью передачи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ошибок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152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08720"/>
            <a:ext cx="8244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Контроль ошибок включает в себя механизмы обнаружения: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искаженных сегментов;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потери сегментов, нарушения порядка следования сегментов;</a:t>
            </a:r>
          </a:p>
          <a:p>
            <a:pPr marL="531813" indent="-176213" algn="just">
              <a:buFont typeface="Arial" pitchFamily="34" charset="0"/>
              <a:buChar char="•"/>
            </a:pPr>
            <a:r>
              <a:rPr lang="ru-RU" dirty="0" smtClean="0"/>
              <a:t>дублирования сегментов.</a:t>
            </a:r>
          </a:p>
          <a:p>
            <a:pPr indent="355600" algn="just"/>
            <a:r>
              <a:rPr lang="ru-RU" dirty="0" smtClean="0"/>
              <a:t>Контроль ошибок также включает механизм для коррекции ошибок, после того как они обнаружены.</a:t>
            </a:r>
          </a:p>
          <a:p>
            <a:pPr indent="355600" algn="just"/>
            <a:r>
              <a:rPr lang="ru-RU" dirty="0" smtClean="0"/>
              <a:t>Обнаружение ошибок осуществляется с помощью контрольной суммы и контроля по времени.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356992"/>
            <a:ext cx="82449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Если сегмент был потерян, сервер не подтвердит его получение. Спустя некоторое контрольное время клиент отправит его заново.</a:t>
            </a:r>
          </a:p>
          <a:p>
            <a:pPr indent="355600" algn="just"/>
            <a:r>
              <a:rPr lang="ru-RU" dirty="0" smtClean="0"/>
              <a:t>Если пакет получен с искажением, сервер не подтвердит его получение. Через некоторое время клиент отправит пакет заново.</a:t>
            </a:r>
          </a:p>
          <a:p>
            <a:pPr indent="355600" algn="just"/>
            <a:r>
              <a:rPr lang="ru-RU" dirty="0" smtClean="0"/>
              <a:t>При получении сегмента с нарушением порядка он не будет подтвержден сервером, пока не будут доставлены все предыдущие сегменты. При этом возможно, что истечет время ожидания и клиент отправит этот сегмент повторно.</a:t>
            </a:r>
          </a:p>
          <a:p>
            <a:pPr indent="355600" algn="just"/>
            <a:r>
              <a:rPr lang="ru-RU" dirty="0" smtClean="0"/>
              <a:t>При получении дублирующегося пакета сервер просто удалит его.</a:t>
            </a:r>
          </a:p>
          <a:p>
            <a:pPr indent="355600" algn="just"/>
            <a:r>
              <a:rPr lang="ru-RU" dirty="0" smtClean="0"/>
              <a:t>Потеря подтверждения может быть не замечена клиентом или привести к дублирующимся пакетам.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Беспроводная связь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944724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b="1" dirty="0" smtClean="0"/>
              <a:t>Радиоканал</a:t>
            </a:r>
            <a:r>
              <a:rPr lang="ru-RU" dirty="0" smtClean="0"/>
              <a:t> – наиболее распространенный канал беспроводной связи.</a:t>
            </a:r>
          </a:p>
          <a:p>
            <a:pPr indent="361950" algn="just"/>
            <a:r>
              <a:rPr lang="ru-RU" dirty="0" smtClean="0"/>
              <a:t>Особенность радиоканала состоит в том, что сигнал свободно излучается в эфир, он не замкнут в кабель, поэтому возникают проблемы совместимости с другими источниками радиоволн (радио- и </a:t>
            </a:r>
            <a:r>
              <a:rPr lang="ru-RU" dirty="0" err="1" smtClean="0"/>
              <a:t>телевещательными</a:t>
            </a:r>
            <a:r>
              <a:rPr lang="ru-RU" dirty="0" smtClean="0"/>
              <a:t> станциями, радарами, радиолюбительскими и профессиональными передатчиками и т.д.).</a:t>
            </a:r>
          </a:p>
          <a:p>
            <a:pPr indent="361950" algn="just"/>
            <a:r>
              <a:rPr lang="ru-RU" dirty="0" smtClean="0"/>
              <a:t>Главными </a:t>
            </a:r>
            <a:r>
              <a:rPr lang="ru-RU" i="1" dirty="0" smtClean="0"/>
              <a:t>недостатками</a:t>
            </a:r>
            <a:r>
              <a:rPr lang="ru-RU" dirty="0" smtClean="0"/>
              <a:t> радиоканала является его плохая защита от прослушивания и слабая помехозащищенность.</a:t>
            </a:r>
          </a:p>
          <a:p>
            <a:pPr indent="361950" algn="just"/>
            <a:r>
              <a:rPr lang="ru-RU" dirty="0" smtClean="0"/>
              <a:t>Радиоканал широко применяется в глобальных сетях как для наземной, так и для спутниковой связи. В этом применении у радиоканала нет конкурентов, так как радиоволны могут дойти до любой точки земного шара.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400506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Иногда используют </a:t>
            </a:r>
            <a:r>
              <a:rPr lang="ru-RU" b="1" dirty="0" smtClean="0"/>
              <a:t>инфракрасный</a:t>
            </a:r>
            <a:r>
              <a:rPr lang="ru-RU" dirty="0" smtClean="0"/>
              <a:t> канал. Главное его преимущество по сравнению с радиоканалом – нечувствительность к электромагнитным помехам.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486916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Все беспроводные каналы связи подходят для топологии типа </a:t>
            </a:r>
            <a:r>
              <a:rPr lang="ru-RU" i="1" dirty="0" smtClean="0"/>
              <a:t>шина</a:t>
            </a:r>
            <a:r>
              <a:rPr lang="ru-RU" dirty="0" smtClean="0"/>
              <a:t>, в которой информация передается одновременно всем абонентам. Но при использовании узконаправленной передачи и/или частотного разделения по каналам можно реализовать любые топологии.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Лекция 2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сигнала по сети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Режимы передачи данных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873090"/>
            <a:ext cx="792332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smtClean="0"/>
              <a:t>Симплексный</a:t>
            </a:r>
            <a:r>
              <a:rPr lang="ru-RU" dirty="0" smtClean="0"/>
              <a:t> – односторонняя передача (радио, телевидение).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Дуплексный</a:t>
            </a:r>
            <a:r>
              <a:rPr lang="ru-RU" dirty="0" smtClean="0"/>
              <a:t> (</a:t>
            </a:r>
            <a:r>
              <a:rPr lang="ru-RU" b="1" dirty="0" smtClean="0"/>
              <a:t>полнодуплексный</a:t>
            </a:r>
            <a:r>
              <a:rPr lang="ru-RU" dirty="0" smtClean="0"/>
              <a:t>) – одновременная двусторонняя передача (телефон).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Полудуплексный</a:t>
            </a:r>
            <a:r>
              <a:rPr lang="ru-RU" dirty="0" smtClean="0"/>
              <a:t> – попеременная передача данных в обе стороны (рация).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3466" y="2662227"/>
            <a:ext cx="864096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Разделение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канала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284984"/>
            <a:ext cx="792332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b="1" dirty="0" smtClean="0"/>
              <a:t>Разделение по времени – </a:t>
            </a:r>
            <a:r>
              <a:rPr lang="ru-RU" dirty="0" smtClean="0"/>
              <a:t>все устройства передают сигнал по очереди, в течение отведенного промежутка времени.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Разделение по частоте </a:t>
            </a:r>
            <a:r>
              <a:rPr lang="ru-RU" dirty="0" smtClean="0"/>
              <a:t>– каждое устройство ведет передачу на своей частоте, передача идет одновременно.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63466" y="3392487"/>
            <a:ext cx="8653581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544" y="179343"/>
            <a:ext cx="417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</a:t>
            </a:r>
            <a:r>
              <a:rPr lang="ru-RU" b="1" dirty="0" smtClean="0"/>
              <a:t>семестр </a:t>
            </a:r>
            <a:r>
              <a:rPr lang="ru-RU" i="1" dirty="0" smtClean="0"/>
              <a:t>–</a:t>
            </a:r>
            <a:r>
              <a:rPr lang="en-US" i="1" dirty="0" smtClean="0"/>
              <a:t> </a:t>
            </a:r>
            <a:r>
              <a:rPr lang="ru-RU" i="1" dirty="0" smtClean="0"/>
              <a:t>Зачет </a:t>
            </a:r>
            <a:r>
              <a:rPr lang="ru-RU" dirty="0" smtClean="0"/>
              <a:t>(минимум 50 баллов)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19057" y="3429000"/>
            <a:ext cx="2169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2</a:t>
            </a:r>
            <a:r>
              <a:rPr lang="en-US" b="1" dirty="0" smtClean="0"/>
              <a:t> </a:t>
            </a:r>
            <a:r>
              <a:rPr lang="ru-RU" b="1" dirty="0" smtClean="0"/>
              <a:t>семестр </a:t>
            </a:r>
            <a:r>
              <a:rPr lang="ru-RU" i="1" dirty="0" smtClean="0"/>
              <a:t>-</a:t>
            </a:r>
            <a:r>
              <a:rPr lang="en-US" i="1" dirty="0" smtClean="0"/>
              <a:t> </a:t>
            </a:r>
            <a:r>
              <a:rPr lang="ru-RU" i="1" dirty="0" smtClean="0"/>
              <a:t>Экзамен</a:t>
            </a:r>
            <a:endParaRPr lang="ru-RU" i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87473" y="544473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55"/>
                <a:gridCol w="54213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Посещение лекций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Проверочные работы (тесты,</a:t>
                      </a:r>
                      <a:r>
                        <a:rPr lang="ru-RU" baseline="0" dirty="0" smtClean="0"/>
                        <a:t> задачи)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Лабораторные работы (4)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Зачет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687473" y="3867156"/>
          <a:ext cx="6096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4655"/>
                <a:gridCol w="542134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Посещение лекций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Проверочные работы (тесты,</a:t>
                      </a:r>
                      <a:r>
                        <a:rPr lang="ru-RU" baseline="0" dirty="0" smtClean="0"/>
                        <a:t> задачи)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Лабораторные работы (3)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Экзамен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84187" y="2078019"/>
            <a:ext cx="7594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Л.р.1. Моделирование работы сети в </a:t>
            </a:r>
            <a:r>
              <a:rPr lang="en-US" dirty="0" smtClean="0"/>
              <a:t>NET-Simulator</a:t>
            </a:r>
            <a:endParaRPr lang="ru-RU" dirty="0" smtClean="0"/>
          </a:p>
          <a:p>
            <a:r>
              <a:rPr lang="ru-RU" dirty="0" smtClean="0"/>
              <a:t>Л.р.2. </a:t>
            </a:r>
            <a:r>
              <a:rPr lang="ru-RU" dirty="0" err="1" smtClean="0"/>
              <a:t>Пинг</a:t>
            </a:r>
            <a:r>
              <a:rPr lang="ru-RU" dirty="0" smtClean="0"/>
              <a:t> и трассировка</a:t>
            </a:r>
          </a:p>
          <a:p>
            <a:r>
              <a:rPr lang="ru-RU" dirty="0" smtClean="0"/>
              <a:t>Л.р.3. </a:t>
            </a:r>
            <a:r>
              <a:rPr lang="ru-RU" dirty="0" err="1" smtClean="0"/>
              <a:t>Сокеты</a:t>
            </a:r>
            <a:r>
              <a:rPr lang="ru-RU" dirty="0" smtClean="0"/>
              <a:t>. Многопользовательский чат</a:t>
            </a:r>
          </a:p>
          <a:p>
            <a:r>
              <a:rPr lang="ru-RU" dirty="0" smtClean="0"/>
              <a:t>Л.р.4. </a:t>
            </a:r>
            <a:r>
              <a:rPr lang="en-US" dirty="0" smtClean="0"/>
              <a:t>TCP-</a:t>
            </a:r>
            <a:r>
              <a:rPr lang="ru-RU" dirty="0" smtClean="0"/>
              <a:t>клиент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57213" y="5437215"/>
            <a:ext cx="7594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Л.р.1. </a:t>
            </a:r>
            <a:r>
              <a:rPr lang="en-US" dirty="0" smtClean="0"/>
              <a:t>HTTP-</a:t>
            </a:r>
            <a:r>
              <a:rPr lang="ru-RU" dirty="0" smtClean="0"/>
              <a:t>сервер</a:t>
            </a:r>
          </a:p>
          <a:p>
            <a:r>
              <a:rPr lang="ru-RU" dirty="0" smtClean="0"/>
              <a:t>Л.р.2. Почтовый клиент для отправки писем</a:t>
            </a:r>
          </a:p>
          <a:p>
            <a:r>
              <a:rPr lang="ru-RU" dirty="0" smtClean="0"/>
              <a:t>Л.р.3. </a:t>
            </a:r>
            <a:r>
              <a:rPr lang="en-US" dirty="0" smtClean="0"/>
              <a:t>HTTP-</a:t>
            </a:r>
            <a:r>
              <a:rPr lang="ru-RU" dirty="0" smtClean="0"/>
              <a:t>клиент. Парсер сайтов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Кодирование цифрового сигнала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9552" y="94472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 smtClean="0"/>
              <a:t>Информация в кабельных локальных сетях передается в закодированном виде, то есть каждому биту передаваемой информации соответствует свой набор уровней электрических сигналов в сетевом кабеле.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9552" y="2541674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 smtClean="0"/>
              <a:t>Правильный выбор кода позволяет повысить достоверность передачи информации, увеличить скорость передачи или снизить требования к выбору кабеля.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9552" y="202484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ru-RU" dirty="0" smtClean="0"/>
              <a:t>Существует большое число кодов цифрового сигнала.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Модуляция аналогового сигнала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1266" name="Picture 2" descr="http://xreferat.ru/image/33/1305944698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48780"/>
            <a:ext cx="4676775" cy="50673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39143" y="3031294"/>
            <a:ext cx="146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амплитудная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9143" y="4382275"/>
            <a:ext cx="1142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частотная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5733256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фазовая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620688"/>
            <a:ext cx="7956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Модуляция – способ представления цифрового кода в виде аналогового сигнала (электромагнитных волн).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Наиболее распространенные коды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76470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Код </a:t>
            </a:r>
            <a:r>
              <a:rPr lang="ru-RU" b="1" dirty="0" smtClean="0"/>
              <a:t>NRZ</a:t>
            </a:r>
            <a:r>
              <a:rPr lang="ru-RU" dirty="0" smtClean="0"/>
              <a:t> (</a:t>
            </a:r>
            <a:r>
              <a:rPr lang="ru-RU" dirty="0" err="1" smtClean="0"/>
              <a:t>Non</a:t>
            </a:r>
            <a:r>
              <a:rPr lang="ru-RU" dirty="0" smtClean="0"/>
              <a:t> </a:t>
            </a:r>
            <a:r>
              <a:rPr lang="ru-RU" dirty="0" err="1" smtClean="0"/>
              <a:t>Return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Zero</a:t>
            </a:r>
            <a:r>
              <a:rPr lang="ru-RU" dirty="0" smtClean="0"/>
              <a:t>) – без возврата к нулю </a:t>
            </a:r>
            <a:endParaRPr lang="ru-RU" dirty="0"/>
          </a:p>
        </p:txBody>
      </p:sp>
      <p:pic>
        <p:nvPicPr>
          <p:cNvPr id="7" name="Рисунок 6" descr="Скорость передачи и требуемая пропускная способность при коде NRZ"/>
          <p:cNvPicPr/>
          <p:nvPr/>
        </p:nvPicPr>
        <p:blipFill>
          <a:blip r:embed="rId2" cstate="print"/>
          <a:srcRect l="16308" t="6713" r="16057" b="11924"/>
          <a:stretch>
            <a:fillRect/>
          </a:stretch>
        </p:blipFill>
        <p:spPr bwMode="auto">
          <a:xfrm>
            <a:off x="5441222" y="1592796"/>
            <a:ext cx="3594766" cy="11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281693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Код </a:t>
            </a:r>
            <a:r>
              <a:rPr lang="ru-RU" b="1" dirty="0" smtClean="0"/>
              <a:t>RZ</a:t>
            </a:r>
            <a:r>
              <a:rPr lang="ru-RU" dirty="0" smtClean="0"/>
              <a:t> (</a:t>
            </a:r>
            <a:r>
              <a:rPr lang="ru-RU" dirty="0" err="1" smtClean="0"/>
              <a:t>Return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Zero</a:t>
            </a:r>
            <a:r>
              <a:rPr lang="ru-RU" dirty="0" smtClean="0"/>
              <a:t> )– с возвратом к нулю, трехуровневый</a:t>
            </a:r>
            <a:endParaRPr lang="ru-RU" dirty="0"/>
          </a:p>
        </p:txBody>
      </p:sp>
      <p:pic>
        <p:nvPicPr>
          <p:cNvPr id="9" name="Рисунок 8" descr="Скорость передачи и пропускная способность при коде RZ"/>
          <p:cNvPicPr/>
          <p:nvPr/>
        </p:nvPicPr>
        <p:blipFill>
          <a:blip r:embed="rId3" cstate="print"/>
          <a:srcRect l="30418" t="5405" r="17257" b="12123"/>
          <a:stretch>
            <a:fillRect/>
          </a:stretch>
        </p:blipFill>
        <p:spPr bwMode="auto">
          <a:xfrm>
            <a:off x="5508104" y="3537012"/>
            <a:ext cx="2789885" cy="11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пределение окончания последовательности при коде NRZ"/>
          <p:cNvPicPr/>
          <p:nvPr/>
        </p:nvPicPr>
        <p:blipFill>
          <a:blip r:embed="rId4" cstate="print"/>
          <a:srcRect l="2683" t="2857" r="4803" b="11835"/>
          <a:stretch>
            <a:fillRect/>
          </a:stretch>
        </p:blipFill>
        <p:spPr bwMode="auto">
          <a:xfrm>
            <a:off x="539552" y="1124744"/>
            <a:ext cx="492587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пределение начала и конца приема при коде RZ"/>
          <p:cNvPicPr/>
          <p:nvPr/>
        </p:nvPicPr>
        <p:blipFill>
          <a:blip r:embed="rId5" cstate="print"/>
          <a:srcRect l="2683" t="5174" r="4222" b="12114"/>
          <a:stretch>
            <a:fillRect/>
          </a:stretch>
        </p:blipFill>
        <p:spPr bwMode="auto">
          <a:xfrm>
            <a:off x="503548" y="3176972"/>
            <a:ext cx="4956810" cy="158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5536" y="476114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Манчестерский</a:t>
            </a:r>
            <a:r>
              <a:rPr lang="ru-RU" dirty="0" smtClean="0"/>
              <a:t> код (или код Манчестер-II) (не требует синхронизации)</a:t>
            </a:r>
            <a:endParaRPr lang="ru-RU" dirty="0"/>
          </a:p>
        </p:txBody>
      </p:sp>
      <p:pic>
        <p:nvPicPr>
          <p:cNvPr id="13" name="Рисунок 12" descr="Скорость передачи и пропускная способность при манчестерском коде"/>
          <p:cNvPicPr/>
          <p:nvPr/>
        </p:nvPicPr>
        <p:blipFill>
          <a:blip r:embed="rId6" cstate="print"/>
          <a:srcRect l="32368" t="11034" r="14634" b="17655"/>
          <a:stretch>
            <a:fillRect/>
          </a:stretch>
        </p:blipFill>
        <p:spPr bwMode="auto">
          <a:xfrm>
            <a:off x="5652120" y="5517232"/>
            <a:ext cx="280780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Определение начала и конца приема при манчестерском коде"/>
          <p:cNvPicPr/>
          <p:nvPr/>
        </p:nvPicPr>
        <p:blipFill>
          <a:blip r:embed="rId7" cstate="print"/>
          <a:srcRect l="4043" t="7152" r="5460" b="11894"/>
          <a:stretch>
            <a:fillRect/>
          </a:stretch>
        </p:blipFill>
        <p:spPr bwMode="auto">
          <a:xfrm>
            <a:off x="647564" y="5193196"/>
            <a:ext cx="4814890" cy="127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кодирования (и передачи) сигнала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71700" y="110273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Последовательное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56076" y="1102730"/>
            <a:ext cx="190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Параллельное</a:t>
            </a:r>
            <a:endParaRPr lang="ru-RU" sz="2000" b="1" dirty="0"/>
          </a:p>
        </p:txBody>
      </p:sp>
      <p:cxnSp>
        <p:nvCxnSpPr>
          <p:cNvPr id="17" name="Прямая со стрелкой 16"/>
          <p:cNvCxnSpPr>
            <a:endCxn id="14" idx="0"/>
          </p:cNvCxnSpPr>
          <p:nvPr/>
        </p:nvCxnSpPr>
        <p:spPr>
          <a:xfrm rot="5400000">
            <a:off x="3610899" y="141629"/>
            <a:ext cx="446038" cy="1476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5" idx="0"/>
          </p:cNvCxnSpPr>
          <p:nvPr/>
        </p:nvCxnSpPr>
        <p:spPr>
          <a:xfrm>
            <a:off x="4572000" y="670682"/>
            <a:ext cx="163818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1462770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1 момент времени (такт) передается только 1 бит информации.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80012" y="1426766"/>
            <a:ext cx="399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1 момент времени (такт) передается одновременно несколько бит (по параллельным каналам).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19572" y="2254858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медленнее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296094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 путать с параллельной/последовательной передачей пакетов!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 flipH="1" flipV="1">
            <a:off x="1188418" y="4364310"/>
            <a:ext cx="647278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511660" y="4689140"/>
            <a:ext cx="2088232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511660" y="4257092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79712" y="4257092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47764" y="4581128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 flipH="1" flipV="1">
            <a:off x="1188418" y="5300414"/>
            <a:ext cx="647278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511660" y="5625244"/>
            <a:ext cx="2088232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511660" y="5193196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1979712" y="5517232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47764" y="5193196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 flipH="1" flipV="1">
            <a:off x="1188418" y="6200514"/>
            <a:ext cx="647278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1511660" y="6525344"/>
            <a:ext cx="2088232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511660" y="6417332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979712" y="6093296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411760" y="6093296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>
            <a:off x="1763688" y="4473116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2231740" y="4473116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1763688" y="5409220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2231740" y="5409220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rot="5400000">
            <a:off x="1763688" y="6309320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2231740" y="6309320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 flipH="1" flipV="1">
            <a:off x="4968838" y="4436318"/>
            <a:ext cx="647278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292080" y="4761148"/>
            <a:ext cx="2088232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5400092" y="4329100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868144" y="4329100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336196" y="4653136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rot="5400000" flipH="1" flipV="1">
            <a:off x="4968838" y="5372422"/>
            <a:ext cx="647278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5292080" y="5697252"/>
            <a:ext cx="2088232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760132" y="5265204"/>
            <a:ext cx="360040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6120172" y="5589240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588224" y="5265204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rot="5400000" flipH="1" flipV="1">
            <a:off x="4968838" y="6272522"/>
            <a:ext cx="647278" cy="794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292080" y="6597352"/>
            <a:ext cx="2088232" cy="158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292080" y="6489340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760132" y="6165304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6192180" y="6165304"/>
            <a:ext cx="46805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5652120" y="4545124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6120172" y="4545124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5904148" y="5481228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6372200" y="5481228"/>
            <a:ext cx="432048" cy="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4626006" y="5463226"/>
            <a:ext cx="226825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5094058" y="5463226"/>
            <a:ext cx="226825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79712" y="3645024"/>
            <a:ext cx="1408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отправитель</a:t>
            </a:r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5832140" y="3645024"/>
            <a:ext cx="128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получатель</a:t>
            </a:r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1187624" y="41130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1151620" y="50851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7" name="TextBox 96"/>
          <p:cNvSpPr txBox="1"/>
          <p:nvPr/>
        </p:nvSpPr>
        <p:spPr>
          <a:xfrm>
            <a:off x="1187624" y="60212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683568" y="33569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Рассинхронизация</a:t>
            </a:r>
            <a:r>
              <a:rPr lang="ru-RU" b="1" dirty="0" smtClean="0"/>
              <a:t> при параллельной передаче битов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752020" y="2290862"/>
            <a:ext cx="3996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рассинхронизация</a:t>
            </a:r>
            <a:r>
              <a:rPr lang="ru-RU" dirty="0" smtClean="0"/>
              <a:t> (на практике не более 30м)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коммутации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09518" y="800064"/>
            <a:ext cx="82884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Одно из основных отличий современных компьютерных сетей от традиционных (телефонных, радио, телевизионных).</a:t>
            </a:r>
          </a:p>
          <a:p>
            <a:pPr indent="355600" algn="just"/>
            <a:endParaRPr lang="ru-RU" dirty="0" smtClean="0"/>
          </a:p>
          <a:p>
            <a:pPr indent="355600" algn="just"/>
            <a:r>
              <a:rPr lang="ru-RU" dirty="0" smtClean="0"/>
              <a:t>Основные методы коммутации, т.е. установления связи между абонентами сети: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Коммутация каналов (телефонная сеть)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Коммутация пакетов (Интернет)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Коммутация каналов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026" name="modem"/>
          <p:cNvSpPr>
            <a:spLocks noEditPoints="1" noChangeArrowheads="1"/>
          </p:cNvSpPr>
          <p:nvPr/>
        </p:nvSpPr>
        <p:spPr bwMode="auto">
          <a:xfrm>
            <a:off x="1833525" y="527631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phone3"/>
          <p:cNvSpPr>
            <a:spLocks noEditPoints="1" noChangeArrowheads="1"/>
          </p:cNvSpPr>
          <p:nvPr/>
        </p:nvSpPr>
        <p:spPr bwMode="auto">
          <a:xfrm>
            <a:off x="303268" y="5020724"/>
            <a:ext cx="792122" cy="77946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phone3"/>
          <p:cNvSpPr>
            <a:spLocks noEditPoints="1" noChangeArrowheads="1"/>
          </p:cNvSpPr>
          <p:nvPr/>
        </p:nvSpPr>
        <p:spPr bwMode="auto">
          <a:xfrm>
            <a:off x="8121636" y="4728620"/>
            <a:ext cx="777927" cy="89853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200 w 21600"/>
              <a:gd name="T17" fmla="*/ 23516 h 21600"/>
              <a:gd name="T18" fmla="*/ 21400 w 21600"/>
              <a:gd name="T19" fmla="*/ 4048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946244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29532" y="5750984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 Б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43064" y="5641445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5010156" y="469953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19695" y="5064661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4" name="modem"/>
          <p:cNvSpPr>
            <a:spLocks noEditPoints="1" noChangeArrowheads="1"/>
          </p:cNvSpPr>
          <p:nvPr/>
        </p:nvSpPr>
        <p:spPr bwMode="auto">
          <a:xfrm>
            <a:off x="4645026" y="586052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754565" y="6225653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3147993" y="451696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57532" y="4882096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18" name="modem"/>
          <p:cNvSpPr>
            <a:spLocks noEditPoints="1" noChangeArrowheads="1"/>
          </p:cNvSpPr>
          <p:nvPr/>
        </p:nvSpPr>
        <p:spPr bwMode="auto">
          <a:xfrm>
            <a:off x="2965428" y="612353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074967" y="6488668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6397650" y="597748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07189" y="6342616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sp>
        <p:nvSpPr>
          <p:cNvPr id="22" name="modem"/>
          <p:cNvSpPr>
            <a:spLocks noEditPoints="1" noChangeArrowheads="1"/>
          </p:cNvSpPr>
          <p:nvPr/>
        </p:nvSpPr>
        <p:spPr bwMode="auto">
          <a:xfrm>
            <a:off x="6653241" y="476513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762780" y="4400003"/>
            <a:ext cx="58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АТС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>
            <a:stCxn id="1027" idx="3"/>
            <a:endCxn id="1026" idx="8"/>
          </p:cNvCxnSpPr>
          <p:nvPr/>
        </p:nvCxnSpPr>
        <p:spPr>
          <a:xfrm>
            <a:off x="1095390" y="5410458"/>
            <a:ext cx="738135" cy="69356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26" idx="6"/>
            <a:endCxn id="16" idx="8"/>
          </p:cNvCxnSpPr>
          <p:nvPr/>
        </p:nvCxnSpPr>
        <p:spPr>
          <a:xfrm flipV="1">
            <a:off x="2235168" y="4720465"/>
            <a:ext cx="912825" cy="555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26" idx="9"/>
            <a:endCxn id="18" idx="6"/>
          </p:cNvCxnSpPr>
          <p:nvPr/>
        </p:nvCxnSpPr>
        <p:spPr>
          <a:xfrm>
            <a:off x="2636811" y="5479814"/>
            <a:ext cx="730260" cy="643724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9"/>
            <a:endCxn id="12" idx="8"/>
          </p:cNvCxnSpPr>
          <p:nvPr/>
        </p:nvCxnSpPr>
        <p:spPr>
          <a:xfrm>
            <a:off x="3951279" y="4720465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6"/>
            <a:endCxn id="12" idx="8"/>
          </p:cNvCxnSpPr>
          <p:nvPr/>
        </p:nvCxnSpPr>
        <p:spPr>
          <a:xfrm flipV="1">
            <a:off x="3367071" y="4903030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8" idx="9"/>
            <a:endCxn id="14" idx="8"/>
          </p:cNvCxnSpPr>
          <p:nvPr/>
        </p:nvCxnSpPr>
        <p:spPr>
          <a:xfrm flipV="1">
            <a:off x="3768714" y="6064022"/>
            <a:ext cx="876312" cy="26301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9"/>
            <a:endCxn id="1028" idx="7"/>
          </p:cNvCxnSpPr>
          <p:nvPr/>
        </p:nvCxnSpPr>
        <p:spPr>
          <a:xfrm>
            <a:off x="7456527" y="4968632"/>
            <a:ext cx="665109" cy="209255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9"/>
            <a:endCxn id="22" idx="8"/>
          </p:cNvCxnSpPr>
          <p:nvPr/>
        </p:nvCxnSpPr>
        <p:spPr>
          <a:xfrm>
            <a:off x="5813442" y="4903030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9"/>
            <a:endCxn id="20" idx="8"/>
          </p:cNvCxnSpPr>
          <p:nvPr/>
        </p:nvCxnSpPr>
        <p:spPr>
          <a:xfrm>
            <a:off x="5448312" y="6064022"/>
            <a:ext cx="949338" cy="116963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0" idx="6"/>
            <a:endCxn id="22" idx="7"/>
          </p:cNvCxnSpPr>
          <p:nvPr/>
        </p:nvCxnSpPr>
        <p:spPr>
          <a:xfrm flipV="1">
            <a:off x="6799293" y="5093750"/>
            <a:ext cx="255591" cy="883736"/>
          </a:xfrm>
          <a:prstGeom prst="line">
            <a:avLst/>
          </a:prstGeom>
          <a:ln w="57150"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9"/>
            <a:endCxn id="20" idx="6"/>
          </p:cNvCxnSpPr>
          <p:nvPr/>
        </p:nvCxnSpPr>
        <p:spPr>
          <a:xfrm>
            <a:off x="5813442" y="4903030"/>
            <a:ext cx="985851" cy="107445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46031" y="727038"/>
            <a:ext cx="8251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Коммутация каналов </a:t>
            </a:r>
            <a:r>
              <a:rPr lang="ru-RU" dirty="0" smtClean="0"/>
              <a:t>предполагает, что между  связывающимися абонентами устанавливается непрерывная физическая связь. Промежуточные коммутаторы передаваемые данные не задерживают.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19057" y="1712889"/>
            <a:ext cx="82884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+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Постоянная и известная скорость передачи данных</a:t>
            </a:r>
          </a:p>
          <a:p>
            <a:r>
              <a:rPr lang="ru-RU" dirty="0" smtClean="0"/>
              <a:t>2. Низкий и постоянный уровень задержки передачи данных через сеть. </a:t>
            </a:r>
          </a:p>
          <a:p>
            <a:r>
              <a:rPr lang="ru-RU" b="1" dirty="0" smtClean="0"/>
              <a:t>-</a:t>
            </a:r>
            <a:endParaRPr lang="ru-RU" dirty="0" smtClean="0"/>
          </a:p>
          <a:p>
            <a:r>
              <a:rPr lang="ru-RU" dirty="0" smtClean="0"/>
              <a:t>1. Возможен отказ сети на установление соединения («занято»). </a:t>
            </a:r>
          </a:p>
          <a:p>
            <a:r>
              <a:rPr lang="ru-RU" dirty="0" smtClean="0"/>
              <a:t>2. Нерациональное использование пропускной способности физических каналов (канал занят даже при паузе в передаче).</a:t>
            </a:r>
          </a:p>
          <a:p>
            <a:r>
              <a:rPr lang="ru-RU" dirty="0" smtClean="0"/>
              <a:t>3. Обязательная задержка перед передачей данных из-за фазы установления соединения.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Коммутация пакетов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1026" name="modem"/>
          <p:cNvSpPr>
            <a:spLocks noEditPoints="1" noChangeArrowheads="1"/>
          </p:cNvSpPr>
          <p:nvPr/>
        </p:nvSpPr>
        <p:spPr bwMode="auto">
          <a:xfrm>
            <a:off x="1833525" y="5276315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6492" y="5911884"/>
            <a:ext cx="88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Хост 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829532" y="5437215"/>
            <a:ext cx="131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Хост Б</a:t>
            </a:r>
            <a:endParaRPr lang="ru-RU" dirty="0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5010156" y="469953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modem"/>
          <p:cNvSpPr>
            <a:spLocks noEditPoints="1" noChangeArrowheads="1"/>
          </p:cNvSpPr>
          <p:nvPr/>
        </p:nvSpPr>
        <p:spPr bwMode="auto">
          <a:xfrm>
            <a:off x="4645026" y="586052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modem"/>
          <p:cNvSpPr>
            <a:spLocks noEditPoints="1" noChangeArrowheads="1"/>
          </p:cNvSpPr>
          <p:nvPr/>
        </p:nvSpPr>
        <p:spPr bwMode="auto">
          <a:xfrm>
            <a:off x="3147993" y="451696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modem"/>
          <p:cNvSpPr>
            <a:spLocks noEditPoints="1" noChangeArrowheads="1"/>
          </p:cNvSpPr>
          <p:nvPr/>
        </p:nvSpPr>
        <p:spPr bwMode="auto">
          <a:xfrm>
            <a:off x="2965428" y="612353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527273" y="6488668"/>
            <a:ext cx="1752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маршрутизатор</a:t>
            </a:r>
            <a:endParaRPr lang="ru-RU" dirty="0"/>
          </a:p>
        </p:txBody>
      </p:sp>
      <p:sp>
        <p:nvSpPr>
          <p:cNvPr id="20" name="modem"/>
          <p:cNvSpPr>
            <a:spLocks noEditPoints="1" noChangeArrowheads="1"/>
          </p:cNvSpPr>
          <p:nvPr/>
        </p:nvSpPr>
        <p:spPr bwMode="auto">
          <a:xfrm>
            <a:off x="5959494" y="587537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modem"/>
          <p:cNvSpPr>
            <a:spLocks noEditPoints="1" noChangeArrowheads="1"/>
          </p:cNvSpPr>
          <p:nvPr/>
        </p:nvSpPr>
        <p:spPr bwMode="auto">
          <a:xfrm>
            <a:off x="6653241" y="4765133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>
            <a:stCxn id="2051" idx="3"/>
            <a:endCxn id="1026" idx="8"/>
          </p:cNvCxnSpPr>
          <p:nvPr/>
        </p:nvCxnSpPr>
        <p:spPr>
          <a:xfrm>
            <a:off x="1138050" y="5427696"/>
            <a:ext cx="695475" cy="5211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026" idx="6"/>
            <a:endCxn id="16" idx="8"/>
          </p:cNvCxnSpPr>
          <p:nvPr/>
        </p:nvCxnSpPr>
        <p:spPr>
          <a:xfrm flipV="1">
            <a:off x="2235168" y="4720465"/>
            <a:ext cx="912825" cy="5558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026" idx="9"/>
            <a:endCxn id="18" idx="6"/>
          </p:cNvCxnSpPr>
          <p:nvPr/>
        </p:nvCxnSpPr>
        <p:spPr>
          <a:xfrm>
            <a:off x="2636811" y="5479814"/>
            <a:ext cx="730260" cy="643724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6" idx="9"/>
            <a:endCxn id="12" idx="8"/>
          </p:cNvCxnSpPr>
          <p:nvPr/>
        </p:nvCxnSpPr>
        <p:spPr>
          <a:xfrm>
            <a:off x="3951279" y="4720465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8" idx="6"/>
            <a:endCxn id="12" idx="8"/>
          </p:cNvCxnSpPr>
          <p:nvPr/>
        </p:nvCxnSpPr>
        <p:spPr>
          <a:xfrm flipV="1">
            <a:off x="3367071" y="4903030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8" idx="9"/>
            <a:endCxn id="14" idx="8"/>
          </p:cNvCxnSpPr>
          <p:nvPr/>
        </p:nvCxnSpPr>
        <p:spPr>
          <a:xfrm flipV="1">
            <a:off x="3768714" y="6064022"/>
            <a:ext cx="876312" cy="263015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22" idx="9"/>
            <a:endCxn id="2050" idx="1"/>
          </p:cNvCxnSpPr>
          <p:nvPr/>
        </p:nvCxnSpPr>
        <p:spPr>
          <a:xfrm flipV="1">
            <a:off x="7456527" y="4813901"/>
            <a:ext cx="638244" cy="154731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2" idx="9"/>
            <a:endCxn id="22" idx="8"/>
          </p:cNvCxnSpPr>
          <p:nvPr/>
        </p:nvCxnSpPr>
        <p:spPr>
          <a:xfrm>
            <a:off x="5813442" y="4903030"/>
            <a:ext cx="839799" cy="6560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4" idx="9"/>
            <a:endCxn id="20" idx="8"/>
          </p:cNvCxnSpPr>
          <p:nvPr/>
        </p:nvCxnSpPr>
        <p:spPr>
          <a:xfrm>
            <a:off x="5448312" y="6064022"/>
            <a:ext cx="511182" cy="1484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20" idx="6"/>
            <a:endCxn id="22" idx="7"/>
          </p:cNvCxnSpPr>
          <p:nvPr/>
        </p:nvCxnSpPr>
        <p:spPr>
          <a:xfrm flipV="1">
            <a:off x="6361137" y="5093750"/>
            <a:ext cx="693747" cy="781621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2" idx="9"/>
            <a:endCxn id="20" idx="6"/>
          </p:cNvCxnSpPr>
          <p:nvPr/>
        </p:nvCxnSpPr>
        <p:spPr>
          <a:xfrm>
            <a:off x="5813442" y="4903030"/>
            <a:ext cx="547695" cy="9723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446031" y="617499"/>
            <a:ext cx="8251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Коммутация пакетов </a:t>
            </a:r>
            <a:r>
              <a:rPr lang="ru-RU" dirty="0" smtClean="0"/>
              <a:t>– между абонентами </a:t>
            </a:r>
            <a:r>
              <a:rPr lang="ru-RU" b="1" dirty="0" smtClean="0"/>
              <a:t>не</a:t>
            </a:r>
            <a:r>
              <a:rPr lang="ru-RU" dirty="0" smtClean="0"/>
              <a:t> создается постоянное соединение. Данные передаются отдельными частями (пакетами), каждый из которых доставляется независимо от других. Коммутаторы анализируют сеть для выбора оптимального маршрута доставки.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46031" y="1676376"/>
            <a:ext cx="828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+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Высокая общая пропускная способность сети при передаче пульсирующего (нестабильного) трафика. </a:t>
            </a:r>
          </a:p>
          <a:p>
            <a:r>
              <a:rPr lang="ru-RU" dirty="0" smtClean="0"/>
              <a:t>2. Возможность динамически перераспределять пропускную способность.</a:t>
            </a:r>
          </a:p>
          <a:p>
            <a:r>
              <a:rPr lang="ru-RU" b="1" dirty="0" smtClean="0"/>
              <a:t>-</a:t>
            </a:r>
            <a:endParaRPr lang="ru-RU" dirty="0" smtClean="0"/>
          </a:p>
          <a:p>
            <a:r>
              <a:rPr lang="ru-RU" dirty="0" smtClean="0"/>
              <a:t>1. Неопределенность скорости передачи данных между абонентами сети, возможны задержки в очередях сети. </a:t>
            </a:r>
          </a:p>
          <a:p>
            <a:r>
              <a:rPr lang="ru-RU" dirty="0" smtClean="0"/>
              <a:t>2. Возможные потери данных из-за переполнения буферов. </a:t>
            </a:r>
            <a:endParaRPr lang="ru-RU" dirty="0"/>
          </a:p>
        </p:txBody>
      </p:sp>
      <p:sp>
        <p:nvSpPr>
          <p:cNvPr id="2050" name="laptop"/>
          <p:cNvSpPr>
            <a:spLocks noEditPoints="1" noChangeArrowheads="1"/>
          </p:cNvSpPr>
          <p:nvPr/>
        </p:nvSpPr>
        <p:spPr bwMode="auto">
          <a:xfrm>
            <a:off x="7931196" y="4539238"/>
            <a:ext cx="1050927" cy="82709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computr3"/>
          <p:cNvSpPr>
            <a:spLocks noEditPoints="1" noChangeArrowheads="1"/>
          </p:cNvSpPr>
          <p:nvPr/>
        </p:nvSpPr>
        <p:spPr bwMode="auto">
          <a:xfrm>
            <a:off x="190440" y="5035572"/>
            <a:ext cx="1128667" cy="784247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5010156" y="5072085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1</a:t>
            </a:r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6762780" y="5437215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2</a:t>
            </a:r>
            <a:endParaRPr lang="ru-RU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1833525" y="5656293"/>
            <a:ext cx="83979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Пакет 3</a:t>
            </a:r>
            <a:endParaRPr lang="ru-RU" sz="1600" dirty="0"/>
          </a:p>
        </p:txBody>
      </p:sp>
      <p:sp>
        <p:nvSpPr>
          <p:cNvPr id="51" name="Выноска-облако 50"/>
          <p:cNvSpPr/>
          <p:nvPr/>
        </p:nvSpPr>
        <p:spPr>
          <a:xfrm>
            <a:off x="5667390" y="4341825"/>
            <a:ext cx="657234" cy="438156"/>
          </a:xfrm>
          <a:prstGeom prst="cloudCallout">
            <a:avLst>
              <a:gd name="adj1" fmla="val -64513"/>
              <a:gd name="adj2" fmla="val 72206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sym typeface="Wingdings"/>
              </a:rPr>
              <a:t>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сетевые устройства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Сетевой адаптер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9218" name="Picture 2" descr="&amp;Scy;&amp;iecy;&amp;tcy;&amp;iecy;&amp;vcy;&amp;acy;&amp;yacy; &amp;kcy;&amp;acy;&amp;rcy;&amp;tcy;&amp;acy; Fast Ethernet Genius GF100TXV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7900" y="4149080"/>
            <a:ext cx="2589399" cy="1933697"/>
          </a:xfrm>
          <a:prstGeom prst="rect">
            <a:avLst/>
          </a:prstGeom>
          <a:noFill/>
        </p:spPr>
      </p:pic>
      <p:pic>
        <p:nvPicPr>
          <p:cNvPr id="9220" name="Picture 4" descr="&amp;Rcy;&amp;acy;&amp;zcy;&amp;hardcy;&amp;iecy;&amp;mcy; &amp;dcy;&amp;lcy;&amp;yacy; &amp;pcy;&amp;ocy;&amp;dcy;&amp;kcy;&amp;lcy;&amp;yucy;&amp;chcy;&amp;iecy;&amp;ncy;&amp;icy;&amp;yacy; &amp;scy;&amp;iecy;&amp;tcy;&amp;iecy;&amp;vcy;&amp;ocy;&amp;gcy;&amp;ocy; &amp;kcy;&amp;acy;&amp;bcy;&amp;iecy;&amp;lcy;&amp;yacy;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6468" y="5517232"/>
            <a:ext cx="1098644" cy="10632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1540" y="836712"/>
            <a:ext cx="831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Назначение сетевого адаптера (сетевой карты) – сопряжение компьютера (или другого абонента) с сетью, т.е. обеспечение обмена информацией между абонентом и каналом связи в соответствии с принятыми правилами обмена (протоколом).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23628" y="2859904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Память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23928" y="2829707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Сетевой адаптер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2829707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Сеть</a:t>
            </a:r>
            <a:endParaRPr lang="ru-RU" sz="16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3167844" y="3009727"/>
            <a:ext cx="50405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771800" y="3261755"/>
            <a:ext cx="12961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Шина (магистраль)</a:t>
            </a:r>
            <a:endParaRPr lang="ru-RU" sz="1600" dirty="0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2915816" y="2838418"/>
            <a:ext cx="504056" cy="360040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419872" y="2838418"/>
            <a:ext cx="504056" cy="360040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580112" y="2838418"/>
            <a:ext cx="792088" cy="360040"/>
          </a:xfrm>
          <a:prstGeom prst="left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591780" y="2082334"/>
            <a:ext cx="16921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Магистральные функции</a:t>
            </a:r>
            <a:endParaRPr lang="ru-RU" sz="16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2082334"/>
            <a:ext cx="158417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Сетевые функции</a:t>
            </a:r>
            <a:endParaRPr lang="ru-RU" sz="1600" i="1" dirty="0"/>
          </a:p>
        </p:txBody>
      </p:sp>
      <p:pic>
        <p:nvPicPr>
          <p:cNvPr id="23" name="Рисунок 22" descr="Функции сетевого адаптера в модели OSI"/>
          <p:cNvPicPr/>
          <p:nvPr/>
        </p:nvPicPr>
        <p:blipFill>
          <a:blip r:embed="rId4" cstate="print"/>
          <a:srcRect l="25986" t="7879" r="28244" b="15102"/>
          <a:stretch>
            <a:fillRect/>
          </a:stretch>
        </p:blipFill>
        <p:spPr bwMode="auto">
          <a:xfrm>
            <a:off x="1331640" y="4293096"/>
            <a:ext cx="32403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355976" y="3198458"/>
            <a:ext cx="720080" cy="33855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Буфер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223628" y="2514382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ЦПУ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223628" y="3198458"/>
            <a:ext cx="165618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...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403648" y="3558498"/>
            <a:ext cx="129614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Компьютер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egard.ru/cpreview280/shop/17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573016"/>
            <a:ext cx="1262844" cy="12628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7271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Репитеры</a:t>
            </a:r>
            <a:r>
              <a:rPr lang="ru-RU" dirty="0" smtClean="0"/>
              <a:t> или </a:t>
            </a:r>
            <a:r>
              <a:rPr lang="ru-RU" b="1" dirty="0" smtClean="0"/>
              <a:t>повторители</a:t>
            </a:r>
            <a:r>
              <a:rPr lang="ru-RU" dirty="0" smtClean="0"/>
              <a:t> (</a:t>
            </a:r>
            <a:r>
              <a:rPr lang="ru-RU" dirty="0" err="1" smtClean="0"/>
              <a:t>repeater</a:t>
            </a:r>
            <a:r>
              <a:rPr lang="ru-RU" dirty="0" smtClean="0"/>
              <a:t>)  только восстанавливают ослабленные сигналы (их амплитуду и форму), приводя их к исходному виду. Цель – увеличение длины сети. </a:t>
            </a:r>
            <a:endParaRPr lang="ru-RU" dirty="0"/>
          </a:p>
        </p:txBody>
      </p:sp>
      <p:pic>
        <p:nvPicPr>
          <p:cNvPr id="6" name="Рисунок 5" descr="Соединение репитером двух сегментов сети"/>
          <p:cNvPicPr/>
          <p:nvPr/>
        </p:nvPicPr>
        <p:blipFill>
          <a:blip r:embed="rId3" cstate="print"/>
          <a:srcRect l="7071" t="3919" r="7875" b="9879"/>
          <a:stretch>
            <a:fillRect/>
          </a:stretch>
        </p:blipFill>
        <p:spPr bwMode="auto">
          <a:xfrm>
            <a:off x="2339752" y="1952836"/>
            <a:ext cx="4533252" cy="121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3356992"/>
            <a:ext cx="65167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Трансиверы</a:t>
            </a:r>
            <a:r>
              <a:rPr lang="ru-RU" dirty="0" smtClean="0"/>
              <a:t> или </a:t>
            </a:r>
            <a:r>
              <a:rPr lang="ru-RU" b="1" dirty="0" smtClean="0"/>
              <a:t>приемопередатчики</a:t>
            </a:r>
            <a:r>
              <a:rPr lang="ru-RU" dirty="0" smtClean="0"/>
              <a:t> (от английского </a:t>
            </a:r>
            <a:r>
              <a:rPr lang="ru-RU" dirty="0" err="1" smtClean="0"/>
              <a:t>TRANsmitter</a:t>
            </a:r>
            <a:r>
              <a:rPr lang="ru-RU" dirty="0" smtClean="0"/>
              <a:t> + </a:t>
            </a:r>
            <a:r>
              <a:rPr lang="ru-RU" dirty="0" err="1" smtClean="0"/>
              <a:t>reCEIVER</a:t>
            </a:r>
            <a:r>
              <a:rPr lang="ru-RU" dirty="0" smtClean="0"/>
              <a:t>) служат для передачи информации между адаптером и кабелем сети или между двумя сегментами сети. Трансиверы усиливают сигналы, преобразуют их уровни или преобразуют сигналы в другую форму (например, из электрической в световую и обратно, из проводного сигнала в беспроводной).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548" y="5517232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Репитеры так же как трансиверы не производят никакой информационной обработки проходящих через них сигналов.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Информационная сеть </a:t>
            </a:r>
            <a:r>
              <a:rPr lang="ru-RU" dirty="0"/>
              <a:t>(</a:t>
            </a:r>
            <a:r>
              <a:rPr lang="ru-RU" dirty="0" smtClean="0"/>
              <a:t>вычислительная, компьютерная, коммуникационная </a:t>
            </a:r>
            <a:r>
              <a:rPr lang="ru-RU" dirty="0"/>
              <a:t>сеть, </a:t>
            </a:r>
            <a:r>
              <a:rPr lang="en-US" dirty="0" smtClean="0"/>
              <a:t>network</a:t>
            </a:r>
            <a:r>
              <a:rPr lang="ru-RU" dirty="0" smtClean="0"/>
              <a:t>) </a:t>
            </a:r>
            <a:r>
              <a:rPr lang="ru-RU" dirty="0"/>
              <a:t>– это система распределенных на территории аппаратных, программных и информационных </a:t>
            </a:r>
            <a:r>
              <a:rPr lang="ru-RU" u="sng" dirty="0"/>
              <a:t>ресурсов</a:t>
            </a:r>
            <a:r>
              <a:rPr lang="ru-RU" dirty="0"/>
              <a:t>, связанных между собой </a:t>
            </a:r>
            <a:r>
              <a:rPr lang="ru-RU" u="sng" dirty="0"/>
              <a:t>каналами передачи данных</a:t>
            </a:r>
            <a:r>
              <a:rPr lang="ru-RU" dirty="0"/>
              <a:t>.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84482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Пакет (кадр, блок) </a:t>
            </a:r>
            <a:r>
              <a:rPr lang="ru-RU" dirty="0"/>
              <a:t>– «порция» информации, передаваемая в сети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23528" y="3214717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Абонент</a:t>
            </a:r>
            <a:r>
              <a:rPr lang="ru-RU" dirty="0"/>
              <a:t> (</a:t>
            </a:r>
            <a:r>
              <a:rPr lang="ru-RU" b="1" dirty="0"/>
              <a:t>узел, хост, станция</a:t>
            </a:r>
            <a:r>
              <a:rPr lang="ru-RU" dirty="0"/>
              <a:t>) — это устройство, подключенное к сети и активно участвующее в информационном </a:t>
            </a:r>
            <a:r>
              <a:rPr lang="ru-RU" dirty="0" smtClean="0"/>
              <a:t>обмене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1619672" y="2204864"/>
            <a:ext cx="5859145" cy="655955"/>
            <a:chOff x="3286" y="3955"/>
            <a:chExt cx="9227" cy="1033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3286" y="4068"/>
              <a:ext cx="7825" cy="9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3294" y="4408"/>
              <a:ext cx="3507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Заголовок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Header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6801" y="4408"/>
              <a:ext cx="5712" cy="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Данные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Data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5441" y="3955"/>
              <a:ext cx="2381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Пакет (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Packet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851920" y="3862789"/>
            <a:ext cx="115212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Абонент</a:t>
            </a:r>
            <a:endParaRPr lang="ru-RU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411760" y="4726885"/>
            <a:ext cx="194421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Клиент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(Рабочая станция)</a:t>
            </a:r>
            <a:endParaRPr lang="ru-RU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860032" y="4726885"/>
            <a:ext cx="151216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Сервер</a:t>
            </a:r>
            <a:endParaRPr lang="ru-RU" dirty="0"/>
          </a:p>
        </p:txBody>
      </p:sp>
      <p:cxnSp>
        <p:nvCxnSpPr>
          <p:cNvPr id="19" name="Прямая со стрелкой 18"/>
          <p:cNvCxnSpPr>
            <a:stCxn id="15" idx="2"/>
            <a:endCxn id="16" idx="0"/>
          </p:cNvCxnSpPr>
          <p:nvPr/>
        </p:nvCxnSpPr>
        <p:spPr>
          <a:xfrm rot="5400000">
            <a:off x="3658544" y="3957445"/>
            <a:ext cx="494764" cy="10441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5" idx="2"/>
            <a:endCxn id="17" idx="0"/>
          </p:cNvCxnSpPr>
          <p:nvPr/>
        </p:nvCxnSpPr>
        <p:spPr>
          <a:xfrm rot="16200000" flipH="1">
            <a:off x="4774668" y="3885437"/>
            <a:ext cx="494764" cy="1188132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995936" y="5662989"/>
            <a:ext cx="165618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Выделенный сервер</a:t>
            </a:r>
            <a:endParaRPr lang="ru-RU" dirty="0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796136" y="5662989"/>
            <a:ext cx="18002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Невыделенный сервер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17" idx="2"/>
            <a:endCxn id="28" idx="0"/>
          </p:cNvCxnSpPr>
          <p:nvPr/>
        </p:nvCxnSpPr>
        <p:spPr>
          <a:xfrm rot="5400000">
            <a:off x="4936686" y="4983559"/>
            <a:ext cx="566772" cy="79208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2"/>
            <a:endCxn id="29" idx="0"/>
          </p:cNvCxnSpPr>
          <p:nvPr/>
        </p:nvCxnSpPr>
        <p:spPr>
          <a:xfrm rot="16200000" flipH="1">
            <a:off x="5872790" y="4839543"/>
            <a:ext cx="566772" cy="1080120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763551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Концентратор</a:t>
            </a:r>
            <a:r>
              <a:rPr lang="ru-RU" dirty="0" smtClean="0"/>
              <a:t> (</a:t>
            </a:r>
            <a:r>
              <a:rPr lang="ru-RU" dirty="0" err="1" smtClean="0"/>
              <a:t>хаб</a:t>
            </a:r>
            <a:r>
              <a:rPr lang="ru-RU" dirty="0" smtClean="0"/>
              <a:t>, </a:t>
            </a:r>
            <a:r>
              <a:rPr lang="ru-RU" dirty="0" err="1" smtClean="0"/>
              <a:t>hub</a:t>
            </a:r>
            <a:r>
              <a:rPr lang="ru-RU" dirty="0" smtClean="0"/>
              <a:t>) служит для объединения в общую сеть нескольких сегментов. Любой пришедший пакет передается всем подключенным к концентратору устройствам.</a:t>
            </a:r>
          </a:p>
          <a:p>
            <a:pPr algn="just"/>
            <a:r>
              <a:rPr lang="ru-RU" dirty="0" smtClean="0"/>
              <a:t>Концентраторы представляют собой несколько собранных воедино репитеров и выполняют те же функции.</a:t>
            </a:r>
            <a:endParaRPr lang="ru-RU" dirty="0"/>
          </a:p>
        </p:txBody>
      </p:sp>
      <p:pic>
        <p:nvPicPr>
          <p:cNvPr id="2050" name="Picture 2" descr="http://znayinternet.ru/wp-content/uploads/2008/10/hab-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0" y="2312876"/>
            <a:ext cx="3214226" cy="1476164"/>
          </a:xfrm>
          <a:prstGeom prst="rect">
            <a:avLst/>
          </a:prstGeom>
          <a:noFill/>
        </p:spPr>
      </p:pic>
      <p:pic>
        <p:nvPicPr>
          <p:cNvPr id="9" name="Рисунок 8" descr="Функции концентраторов, репитеров и трансиверов в модели OSI"/>
          <p:cNvPicPr/>
          <p:nvPr/>
        </p:nvPicPr>
        <p:blipFill>
          <a:blip r:embed="rId3" cstate="print"/>
          <a:srcRect l="11301" t="5021" r="12656" b="11759"/>
          <a:stretch>
            <a:fillRect/>
          </a:stretch>
        </p:blipFill>
        <p:spPr bwMode="auto">
          <a:xfrm>
            <a:off x="2051720" y="3861048"/>
            <a:ext cx="47525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pitcomp.ru/catalog/d_link/5577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4045" y="1931967"/>
            <a:ext cx="2844316" cy="28443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5570" y="65401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Коммутатор</a:t>
            </a:r>
            <a:r>
              <a:rPr lang="ru-RU" dirty="0" smtClean="0"/>
              <a:t> (</a:t>
            </a:r>
            <a:r>
              <a:rPr lang="ru-RU" dirty="0" err="1" smtClean="0"/>
              <a:t>свич</a:t>
            </a:r>
            <a:r>
              <a:rPr lang="ru-RU" dirty="0" smtClean="0"/>
              <a:t>, коммутирующий концентратор, </a:t>
            </a:r>
            <a:r>
              <a:rPr lang="ru-RU" dirty="0" err="1" smtClean="0"/>
              <a:t>switch</a:t>
            </a:r>
            <a:r>
              <a:rPr lang="ru-RU" dirty="0" smtClean="0"/>
              <a:t>), как и концентраторы, служат для соединения сегментов в сеть, но выполняют более сложные функции, производя сортировку поступающих на них пакетов.</a:t>
            </a:r>
          </a:p>
          <a:p>
            <a:pPr indent="361950" algn="just"/>
            <a:r>
              <a:rPr lang="ru-RU" dirty="0" smtClean="0"/>
              <a:t>Выполняет фильтрацию пакетов, и отправляет только в нужном направлении. Определяет направление передачи на основе </a:t>
            </a:r>
            <a:r>
              <a:rPr lang="ru-RU" i="1" dirty="0" smtClean="0"/>
              <a:t>таблицы коммутации</a:t>
            </a:r>
            <a:r>
              <a:rPr lang="ru-RU" b="1" dirty="0" smtClean="0"/>
              <a:t> </a:t>
            </a:r>
            <a:r>
              <a:rPr lang="en-US" dirty="0" smtClean="0"/>
              <a:t>MAC-</a:t>
            </a:r>
            <a:r>
              <a:rPr lang="ru-RU" dirty="0" smtClean="0"/>
              <a:t>адресов. </a:t>
            </a:r>
            <a:endParaRPr lang="ru-RU" dirty="0"/>
          </a:p>
        </p:txBody>
      </p:sp>
      <p:pic>
        <p:nvPicPr>
          <p:cNvPr id="6" name="Рисунок 5" descr="Функции коммутаторов в модели OSI"/>
          <p:cNvPicPr/>
          <p:nvPr/>
        </p:nvPicPr>
        <p:blipFill>
          <a:blip r:embed="rId3" cstate="print"/>
          <a:srcRect l="11163" t="4825" r="12691" b="8684"/>
          <a:stretch>
            <a:fillRect/>
          </a:stretch>
        </p:blipFill>
        <p:spPr bwMode="auto">
          <a:xfrm>
            <a:off x="2235168" y="4122747"/>
            <a:ext cx="5040560" cy="24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690525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Мосты, маршрутизаторы и шлюзы служат для объединения в одну сеть нескольких разнородных сетей.</a:t>
            </a:r>
          </a:p>
          <a:p>
            <a:pPr indent="361950" algn="just"/>
            <a:r>
              <a:rPr lang="ru-RU" b="1" dirty="0" smtClean="0"/>
              <a:t>Мосты</a:t>
            </a:r>
            <a:r>
              <a:rPr lang="ru-RU" dirty="0" smtClean="0"/>
              <a:t> (</a:t>
            </a:r>
            <a:r>
              <a:rPr lang="ru-RU" dirty="0" err="1" smtClean="0"/>
              <a:t>bridge</a:t>
            </a:r>
            <a:r>
              <a:rPr lang="ru-RU" dirty="0" smtClean="0"/>
              <a:t>) – наиболее простые устройства, служащие для объединения сетей с разными стандартами обмена. Если подключить к мосту одинаковые сети, то работает как и коммутатор.</a:t>
            </a:r>
          </a:p>
          <a:p>
            <a:pPr indent="361950" algn="just"/>
            <a:r>
              <a:rPr lang="ru-RU" dirty="0" smtClean="0"/>
              <a:t>В отличие от коммутаторов мосты принимают поступающие пакеты целиком и в случае необходимости производят их простейшую обработку.</a:t>
            </a:r>
          </a:p>
        </p:txBody>
      </p:sp>
      <p:pic>
        <p:nvPicPr>
          <p:cNvPr id="8" name="Рисунок 7" descr="Включение моста"/>
          <p:cNvPicPr/>
          <p:nvPr/>
        </p:nvPicPr>
        <p:blipFill>
          <a:blip r:embed="rId2" cstate="print"/>
          <a:srcRect l="9642" t="3406" r="10613" b="6092"/>
          <a:stretch>
            <a:fillRect/>
          </a:stretch>
        </p:blipFill>
        <p:spPr bwMode="auto">
          <a:xfrm>
            <a:off x="1943064" y="2954331"/>
            <a:ext cx="5659515" cy="36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83671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Маршрутизатор</a:t>
            </a:r>
            <a:r>
              <a:rPr lang="ru-RU" dirty="0" smtClean="0"/>
              <a:t> (</a:t>
            </a:r>
            <a:r>
              <a:rPr lang="ru-RU" dirty="0" err="1" smtClean="0"/>
              <a:t>router</a:t>
            </a:r>
            <a:r>
              <a:rPr lang="ru-RU" dirty="0" smtClean="0"/>
              <a:t>) осуществляют выбор оптимального маршрута для каждого пакета для снижения нагрузки на сеть и обхода поврежденных участков. </a:t>
            </a:r>
          </a:p>
          <a:p>
            <a:pPr indent="361950" algn="just"/>
            <a:r>
              <a:rPr lang="ru-RU" dirty="0" smtClean="0"/>
              <a:t>Применяются в сложных разветвленных сетях, имеющих несколько маршрутов между отдельными абонентами. Решение о выборе маршрута выполняется на основе </a:t>
            </a:r>
            <a:r>
              <a:rPr lang="ru-RU" i="1" dirty="0" smtClean="0"/>
              <a:t>таблицы маршрутизации </a:t>
            </a:r>
            <a:r>
              <a:rPr lang="ru-RU" dirty="0" smtClean="0"/>
              <a:t>(</a:t>
            </a:r>
            <a:r>
              <a:rPr lang="en-US" dirty="0" smtClean="0"/>
              <a:t>IP-</a:t>
            </a:r>
            <a:r>
              <a:rPr lang="ru-RU" dirty="0" smtClean="0"/>
              <a:t>адресов).</a:t>
            </a:r>
          </a:p>
          <a:p>
            <a:pPr indent="361950" algn="just"/>
            <a:r>
              <a:rPr lang="ru-RU" dirty="0" smtClean="0"/>
              <a:t>Существуют также </a:t>
            </a:r>
            <a:r>
              <a:rPr lang="ru-RU" b="1" dirty="0" smtClean="0"/>
              <a:t>гибридные </a:t>
            </a:r>
            <a:r>
              <a:rPr lang="ru-RU" b="1" dirty="0" err="1" smtClean="0"/>
              <a:t>маршрутизаторы</a:t>
            </a:r>
            <a:r>
              <a:rPr lang="ru-RU" dirty="0" smtClean="0"/>
              <a:t> (</a:t>
            </a:r>
            <a:r>
              <a:rPr lang="ru-RU" dirty="0" err="1" smtClean="0"/>
              <a:t>brouter</a:t>
            </a:r>
            <a:r>
              <a:rPr lang="ru-RU" dirty="0" smtClean="0"/>
              <a:t>), представляющие собой гибрид моста и маршрутизатора. Они выделяют пакеты, которым нужна маршрутизация и обрабатывают их как маршрутизатор, а для остальных пакетов служат обычным мостом.</a:t>
            </a:r>
          </a:p>
        </p:txBody>
      </p:sp>
      <p:pic>
        <p:nvPicPr>
          <p:cNvPr id="7" name="Рисунок 6" descr="Функции маршрутизатора в модели OSI"/>
          <p:cNvPicPr/>
          <p:nvPr/>
        </p:nvPicPr>
        <p:blipFill>
          <a:blip r:embed="rId2" cstate="print"/>
          <a:srcRect l="9803" t="2895" r="11827" b="9051"/>
          <a:stretch>
            <a:fillRect/>
          </a:stretch>
        </p:blipFill>
        <p:spPr bwMode="auto">
          <a:xfrm>
            <a:off x="3635896" y="3897052"/>
            <a:ext cx="51125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www.itgroup48.ru/import_files/11/11616818-e09f-11e1-a709-50e5498f77c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272541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Промежуточные сетевые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83671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Шлюз</a:t>
            </a:r>
            <a:r>
              <a:rPr lang="ru-RU" dirty="0" smtClean="0"/>
              <a:t> (</a:t>
            </a:r>
            <a:r>
              <a:rPr lang="ru-RU" dirty="0" err="1" smtClean="0"/>
              <a:t>gateway</a:t>
            </a:r>
            <a:r>
              <a:rPr lang="ru-RU" dirty="0" smtClean="0"/>
              <a:t>) – это устройство для соединения сетей с сильно отличающимися протоколами, например, для соединения локальных сетей с большими компьютерами или с глобальными сетями.</a:t>
            </a:r>
          </a:p>
          <a:p>
            <a:pPr indent="361950" algn="just"/>
            <a:r>
              <a:rPr lang="ru-RU" dirty="0" smtClean="0"/>
              <a:t>Это самые дорогие и редко применяемые сетевые устройства. Шлюзы реализуют связь между абонентами на верхних уровнях модели OSI (с четвертого по седьмой).</a:t>
            </a:r>
          </a:p>
          <a:p>
            <a:pPr indent="361950" algn="just"/>
            <a:r>
              <a:rPr lang="ru-RU" dirty="0" smtClean="0"/>
              <a:t>Сетевой шлюз — это точка сети, которая служит выходом в другую сеть.</a:t>
            </a:r>
          </a:p>
          <a:p>
            <a:pPr indent="361950" algn="just"/>
            <a:r>
              <a:rPr lang="ru-RU" dirty="0" smtClean="0"/>
              <a:t>Сетевые шлюзы могут быть аппаратным решением, программным обеспечением или тем и другим вместе, но обычно это программное обеспечение, установленное на роутер или компьютер. Сетевой шлюз часто объединен с роутером, который управляет распределением и конвертацией пакетов в сети.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35</a:t>
            </a:fld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007604" y="1362254"/>
            <a:ext cx="7200800" cy="1418674"/>
            <a:chOff x="1007604" y="1448780"/>
            <a:chExt cx="7200800" cy="141867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760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I/G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547664" y="1808820"/>
              <a:ext cx="54006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U/G</a:t>
              </a:r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8772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OUI (</a:t>
              </a:r>
              <a:r>
                <a:rPr lang="ru-RU" dirty="0" smtClean="0">
                  <a:solidFill>
                    <a:schemeClr val="tx1"/>
                  </a:solidFill>
                </a:rPr>
                <a:t>идентификатор)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148064" y="1808820"/>
              <a:ext cx="3060340" cy="46805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OUA </a:t>
              </a:r>
              <a:r>
                <a:rPr lang="ru-RU" dirty="0" smtClean="0">
                  <a:solidFill>
                    <a:schemeClr val="tx1"/>
                  </a:solidFill>
                </a:rPr>
                <a:t>(сетевой адрес)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 rot="5400000">
              <a:off x="5022050" y="-621450"/>
              <a:ext cx="252028" cy="6120680"/>
            </a:xfrm>
            <a:prstGeom prst="rightBrace">
              <a:avLst>
                <a:gd name="adj1" fmla="val 3772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67944" y="2528900"/>
              <a:ext cx="223224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UAA (</a:t>
              </a:r>
              <a:r>
                <a:rPr lang="ru-RU" sz="1600" dirty="0" smtClean="0"/>
                <a:t>46 бит</a:t>
              </a:r>
              <a:r>
                <a:rPr lang="en-US" sz="1600" dirty="0" smtClean="0"/>
                <a:t>)</a:t>
              </a:r>
              <a:endParaRPr lang="ru-RU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7604" y="1448780"/>
              <a:ext cx="540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1 </a:t>
              </a:r>
              <a:r>
                <a:rPr lang="ru-RU" sz="1600" dirty="0" smtClean="0"/>
                <a:t>бит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1448780"/>
              <a:ext cx="5400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 smtClean="0"/>
                <a:t>1 </a:t>
              </a:r>
              <a:r>
                <a:rPr lang="ru-RU" sz="1600" dirty="0" smtClean="0"/>
                <a:t>бит</a:t>
              </a:r>
              <a:endParaRPr lang="ru-RU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3848" y="1448780"/>
              <a:ext cx="8640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600" dirty="0" smtClean="0"/>
                <a:t>22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бита</a:t>
              </a:r>
              <a:endParaRPr lang="ru-RU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448780"/>
              <a:ext cx="8640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ru-RU" sz="1600" dirty="0" smtClean="0"/>
                <a:t>24</a:t>
              </a:r>
              <a:r>
                <a:rPr lang="en-US" sz="1600" dirty="0" smtClean="0"/>
                <a:t> </a:t>
              </a:r>
              <a:r>
                <a:rPr lang="ru-RU" sz="1600" dirty="0" smtClean="0"/>
                <a:t>бита</a:t>
              </a:r>
              <a:endParaRPr lang="ru-RU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9552" y="7647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Каждое сетевое устройство имеет индивидуальный уникальный </a:t>
            </a:r>
            <a:r>
              <a:rPr lang="en-US" b="1" dirty="0" smtClean="0"/>
              <a:t>MAC-</a:t>
            </a:r>
            <a:r>
              <a:rPr lang="ru-RU" b="1" dirty="0" smtClean="0"/>
              <a:t>адрес</a:t>
            </a:r>
            <a:r>
              <a:rPr lang="ru-RU" dirty="0" smtClean="0"/>
              <a:t>, назначаемый производителем («вшитый»). Это адрес </a:t>
            </a:r>
            <a:r>
              <a:rPr lang="ru-RU" b="1" dirty="0" smtClean="0"/>
              <a:t>канального уровня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1540" y="5886274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Широковещательная</a:t>
            </a:r>
            <a:r>
              <a:rPr lang="ru-RU" dirty="0" smtClean="0"/>
              <a:t> передача (</a:t>
            </a:r>
            <a:r>
              <a:rPr lang="en-US" dirty="0" smtClean="0"/>
              <a:t>broadcast, </a:t>
            </a:r>
            <a:r>
              <a:rPr lang="ru-RU" dirty="0" smtClean="0"/>
              <a:t>всем абонентам сети одновременно) – специально выделенный сетевой адрес, все 48 битов установлены в 1.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2698740"/>
            <a:ext cx="82449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OUA</a:t>
            </a:r>
            <a:r>
              <a:rPr lang="ru-RU" dirty="0" smtClean="0"/>
              <a:t> (</a:t>
            </a:r>
            <a:r>
              <a:rPr lang="ru-RU" dirty="0" err="1" smtClean="0"/>
              <a:t>Organizationally</a:t>
            </a:r>
            <a:r>
              <a:rPr lang="ru-RU" dirty="0" smtClean="0"/>
              <a:t> </a:t>
            </a:r>
            <a:r>
              <a:rPr lang="ru-RU" dirty="0" err="1" smtClean="0"/>
              <a:t>Unique</a:t>
            </a:r>
            <a:r>
              <a:rPr lang="ru-RU" dirty="0" smtClean="0"/>
              <a:t> </a:t>
            </a:r>
            <a:r>
              <a:rPr lang="ru-RU" dirty="0" err="1" smtClean="0"/>
              <a:t>Address</a:t>
            </a:r>
            <a:r>
              <a:rPr lang="ru-RU" dirty="0" smtClean="0"/>
              <a:t>) – уникальный адрес карты для данного производителя.</a:t>
            </a:r>
          </a:p>
          <a:p>
            <a:pPr algn="just"/>
            <a:r>
              <a:rPr lang="ru-RU" b="1" dirty="0" smtClean="0"/>
              <a:t>OUI</a:t>
            </a:r>
            <a:r>
              <a:rPr lang="ru-RU" dirty="0" smtClean="0"/>
              <a:t> (</a:t>
            </a:r>
            <a:r>
              <a:rPr lang="ru-RU" dirty="0" err="1" smtClean="0"/>
              <a:t>Organizationally</a:t>
            </a:r>
            <a:r>
              <a:rPr lang="ru-RU" dirty="0" smtClean="0"/>
              <a:t> </a:t>
            </a:r>
            <a:r>
              <a:rPr lang="ru-RU" dirty="0" err="1" smtClean="0"/>
              <a:t>Unique</a:t>
            </a:r>
            <a:r>
              <a:rPr lang="ru-RU" dirty="0" smtClean="0"/>
              <a:t> </a:t>
            </a:r>
            <a:r>
              <a:rPr lang="ru-RU" dirty="0" err="1" smtClean="0"/>
              <a:t>Identifier</a:t>
            </a:r>
            <a:r>
              <a:rPr lang="ru-RU" dirty="0" smtClean="0"/>
              <a:t>) – идентификатор производителя. Назначается организацией IEEE.</a:t>
            </a:r>
          </a:p>
          <a:p>
            <a:pPr algn="just"/>
            <a:r>
              <a:rPr lang="ru-RU" b="1" dirty="0" smtClean="0"/>
              <a:t>I/G</a:t>
            </a:r>
            <a:r>
              <a:rPr lang="ru-RU" dirty="0" smtClean="0"/>
              <a:t> (</a:t>
            </a:r>
            <a:r>
              <a:rPr lang="ru-RU" dirty="0" err="1" smtClean="0"/>
              <a:t>Individual</a:t>
            </a:r>
            <a:r>
              <a:rPr lang="ru-RU" dirty="0" smtClean="0"/>
              <a:t>/</a:t>
            </a:r>
            <a:r>
              <a:rPr lang="ru-RU" dirty="0" err="1" smtClean="0"/>
              <a:t>Group</a:t>
            </a:r>
            <a:r>
              <a:rPr lang="ru-RU" dirty="0" smtClean="0"/>
              <a:t>) указывает на тип адреса (0 - индивидуальный, 1 - групповой). Пакеты с групповым адресом получат все имеющие этот групповой адрес сетевые адаптеры. </a:t>
            </a:r>
          </a:p>
          <a:p>
            <a:pPr algn="just"/>
            <a:r>
              <a:rPr lang="ru-RU" b="1" dirty="0" smtClean="0"/>
              <a:t>U/L</a:t>
            </a:r>
            <a:r>
              <a:rPr lang="ru-RU" dirty="0" smtClean="0"/>
              <a:t> (</a:t>
            </a:r>
            <a:r>
              <a:rPr lang="ru-RU" dirty="0" err="1" smtClean="0"/>
              <a:t>Universal</a:t>
            </a:r>
            <a:r>
              <a:rPr lang="ru-RU" dirty="0" smtClean="0"/>
              <a:t>/</a:t>
            </a:r>
            <a:r>
              <a:rPr lang="ru-RU" dirty="0" err="1" smtClean="0"/>
              <a:t>Local</a:t>
            </a:r>
            <a:r>
              <a:rPr lang="ru-RU" dirty="0" smtClean="0"/>
              <a:t>) - определяет, как был присвоен адрес. Обычно установлен в 0. 1 означает, что адрес задан не производителем, а администратором локальной сети («</a:t>
            </a:r>
            <a:r>
              <a:rPr lang="ru-RU" dirty="0" err="1" smtClean="0"/>
              <a:t>перепрошит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ru-RU" dirty="0" smtClean="0"/>
              <a:t>или назначен через драйвер устройства).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</a:t>
            </a:r>
            <a:r>
              <a:rPr lang="en-US" dirty="0" smtClean="0"/>
              <a:t>MAC-</a:t>
            </a:r>
            <a:r>
              <a:rPr lang="ru-RU" dirty="0" smtClean="0"/>
              <a:t>адресом в </a:t>
            </a:r>
            <a:r>
              <a:rPr lang="en-US" dirty="0" smtClean="0"/>
              <a:t>Windows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3466" y="1092168"/>
            <a:ext cx="8580555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getmac</a:t>
            </a:r>
            <a:endParaRPr lang="en-GB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400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Физический адрес    Имя транспорта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=================== ==========================================================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00-1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D-60-74-8B-E8   \Device\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_{FDDB29EF-C5A1-4CDC-A665-C8D9BD639DA8}</a:t>
            </a:r>
          </a:p>
          <a:p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08-00-27-00-48-68   \Device\</a:t>
            </a:r>
            <a:r>
              <a:rPr lang="en-GB" sz="1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Tcpip</a:t>
            </a:r>
            <a:r>
              <a:rPr lang="en-GB" sz="14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_{429B1394-0396-4FEB-A6C8-D5D5E5223F56}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031" y="727038"/>
            <a:ext cx="351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Через командную строку - </a:t>
            </a:r>
            <a:r>
              <a:rPr lang="en-US" b="1" dirty="0" err="1" smtClean="0"/>
              <a:t>getmac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2544" y="2771766"/>
            <a:ext cx="4564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Назначить </a:t>
            </a:r>
            <a:r>
              <a:rPr lang="en-US" dirty="0" smtClean="0"/>
              <a:t>MAC-</a:t>
            </a:r>
            <a:r>
              <a:rPr lang="ru-RU" dirty="0" smtClean="0"/>
              <a:t>адрес можно через диспетчер устройств, в свойствах сетевой карты – вкладка «Дополнительно», свойство «Сетевой адрес».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3182" y="2516174"/>
            <a:ext cx="3534520" cy="408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Топологии локальных сетей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Топология локальных сетей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6470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Топология</a:t>
            </a:r>
            <a:r>
              <a:rPr lang="ru-RU" dirty="0"/>
              <a:t> локальных сетей – способ объединения компьютеров в сеть.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5570" y="1420785"/>
            <a:ext cx="7959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топологии локальных сетей:</a:t>
            </a:r>
          </a:p>
          <a:p>
            <a:pPr marL="180975" indent="-180975">
              <a:buFont typeface="Calibri" pitchFamily="34" charset="0"/>
              <a:buChar char="–"/>
            </a:pPr>
            <a:r>
              <a:rPr lang="ru-RU" b="1" dirty="0" smtClean="0"/>
              <a:t>шина (</a:t>
            </a:r>
            <a:r>
              <a:rPr lang="en-US" b="1" dirty="0" smtClean="0"/>
              <a:t>bus)</a:t>
            </a:r>
            <a:endParaRPr lang="ru-RU" b="1" dirty="0" smtClean="0"/>
          </a:p>
          <a:p>
            <a:pPr marL="180975" indent="-180975">
              <a:buFont typeface="Calibri" pitchFamily="34" charset="0"/>
              <a:buChar char="–"/>
            </a:pPr>
            <a:r>
              <a:rPr lang="ru-RU" b="1" dirty="0" smtClean="0"/>
              <a:t>звезда</a:t>
            </a:r>
            <a:r>
              <a:rPr lang="en-US" b="1" dirty="0" smtClean="0"/>
              <a:t> (star)</a:t>
            </a:r>
            <a:endParaRPr lang="ru-RU" b="1" dirty="0" smtClean="0"/>
          </a:p>
          <a:p>
            <a:pPr marL="180975" indent="-180975">
              <a:buFont typeface="Calibri" pitchFamily="34" charset="0"/>
              <a:buChar char="–"/>
            </a:pPr>
            <a:r>
              <a:rPr lang="ru-RU" b="1" dirty="0" smtClean="0"/>
              <a:t>кольцо</a:t>
            </a:r>
            <a:r>
              <a:rPr lang="en-US" b="1" dirty="0" smtClean="0"/>
              <a:t> (ring)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596" y="3392487"/>
            <a:ext cx="7959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Другие топологии: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 smtClean="0"/>
              <a:t>точка-точка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ячеистая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сочетания основных топологий:</a:t>
            </a:r>
          </a:p>
          <a:p>
            <a:pPr lvl="1">
              <a:buFont typeface="Calibri" pitchFamily="34" charset="0"/>
              <a:buChar char="–"/>
            </a:pPr>
            <a:r>
              <a:rPr lang="ru-RU" b="1" dirty="0" smtClean="0"/>
              <a:t>дерево (снежинка)</a:t>
            </a:r>
          </a:p>
          <a:p>
            <a:pPr lvl="1">
              <a:buFont typeface="Calibri" pitchFamily="34" charset="0"/>
              <a:buChar char="–"/>
            </a:pPr>
            <a:r>
              <a:rPr lang="en-US" b="1" dirty="0" smtClean="0"/>
              <a:t>Token ring</a:t>
            </a:r>
          </a:p>
          <a:p>
            <a:pPr lvl="1">
              <a:buFont typeface="Calibri" pitchFamily="34" charset="0"/>
              <a:buChar char="–"/>
            </a:pPr>
            <a:r>
              <a:rPr lang="ru-RU" b="1" dirty="0" smtClean="0"/>
              <a:t>двойное кольцо</a:t>
            </a:r>
          </a:p>
          <a:p>
            <a:pPr lvl="1">
              <a:buFont typeface="Calibri" pitchFamily="34" charset="0"/>
              <a:buChar char="–"/>
            </a:pPr>
            <a:r>
              <a:rPr lang="ru-RU" b="1" dirty="0" smtClean="0"/>
              <a:t>и др.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Cloud"/>
          <p:cNvSpPr>
            <a:spLocks noChangeAspect="1" noEditPoints="1" noChangeArrowheads="1"/>
          </p:cNvSpPr>
          <p:nvPr/>
        </p:nvSpPr>
        <p:spPr bwMode="auto">
          <a:xfrm>
            <a:off x="6872319" y="1676376"/>
            <a:ext cx="2157691" cy="14459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3"/>
            <a:ext cx="8640960" cy="86497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Сеть «точка-точка»</a:t>
            </a:r>
            <a:br>
              <a:rPr lang="ru-RU" dirty="0" smtClean="0"/>
            </a:br>
            <a:r>
              <a:rPr lang="en-US" dirty="0" smtClean="0"/>
              <a:t>Point-to-point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28596" y="1201707"/>
            <a:ext cx="7679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Простейшая </a:t>
            </a:r>
            <a:r>
              <a:rPr lang="ru-RU" dirty="0" err="1" smtClean="0"/>
              <a:t>одноранговая</a:t>
            </a:r>
            <a:r>
              <a:rPr lang="ru-RU" dirty="0" smtClean="0"/>
              <a:t> сеть. Соединяет 2 сетевых устройства напрямую.</a:t>
            </a:r>
            <a:endParaRPr lang="ru-RU" dirty="0"/>
          </a:p>
        </p:txBody>
      </p:sp>
      <p:sp>
        <p:nvSpPr>
          <p:cNvPr id="1026" name="computr3"/>
          <p:cNvSpPr>
            <a:spLocks noEditPoints="1" noChangeArrowheads="1"/>
          </p:cNvSpPr>
          <p:nvPr/>
        </p:nvSpPr>
        <p:spPr bwMode="auto">
          <a:xfrm>
            <a:off x="774648" y="1858941"/>
            <a:ext cx="854439" cy="745934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5338773" y="2114532"/>
            <a:ext cx="657234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aptop"/>
          <p:cNvSpPr>
            <a:spLocks noEditPoints="1" noChangeArrowheads="1"/>
          </p:cNvSpPr>
          <p:nvPr/>
        </p:nvSpPr>
        <p:spPr bwMode="auto">
          <a:xfrm>
            <a:off x="2673324" y="2004993"/>
            <a:ext cx="730260" cy="620721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единительная линия 8"/>
          <p:cNvCxnSpPr>
            <a:stCxn id="1026" idx="3"/>
            <a:endCxn id="1028" idx="1"/>
          </p:cNvCxnSpPr>
          <p:nvPr/>
        </p:nvCxnSpPr>
        <p:spPr>
          <a:xfrm flipV="1">
            <a:off x="1492021" y="2211124"/>
            <a:ext cx="1294967" cy="207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027" idx="9"/>
            <a:endCxn id="26" idx="8"/>
          </p:cNvCxnSpPr>
          <p:nvPr/>
        </p:nvCxnSpPr>
        <p:spPr>
          <a:xfrm>
            <a:off x="5996007" y="2318031"/>
            <a:ext cx="1277955" cy="504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odem"/>
          <p:cNvSpPr>
            <a:spLocks noEditPoints="1" noChangeArrowheads="1"/>
          </p:cNvSpPr>
          <p:nvPr/>
        </p:nvSpPr>
        <p:spPr bwMode="auto">
          <a:xfrm>
            <a:off x="7273962" y="2187558"/>
            <a:ext cx="730260" cy="292104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Cloud"/>
          <p:cNvSpPr>
            <a:spLocks noChangeAspect="1" noEditPoints="1" noChangeArrowheads="1"/>
          </p:cNvSpPr>
          <p:nvPr/>
        </p:nvSpPr>
        <p:spPr bwMode="auto">
          <a:xfrm>
            <a:off x="4206870" y="1749402"/>
            <a:ext cx="2157691" cy="144595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47674" y="2662227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Хост 1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636811" y="2662227"/>
            <a:ext cx="77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Хост 2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864104" y="2552688"/>
            <a:ext cx="79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Сеть 1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602579" y="2516175"/>
            <a:ext cx="79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Сеть 2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28596" y="4962546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проводном соединении используется специальный </a:t>
            </a:r>
            <a:r>
              <a:rPr lang="ru-RU" b="1" dirty="0" smtClean="0"/>
              <a:t>перекрестный кабель </a:t>
            </a:r>
            <a:r>
              <a:rPr lang="ru-RU" dirty="0" smtClean="0"/>
              <a:t>(обычно витая пара) – </a:t>
            </a:r>
            <a:r>
              <a:rPr lang="ru-RU" dirty="0" err="1" smtClean="0"/>
              <a:t>кросс-овер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665109" y="3319461"/>
            <a:ext cx="7959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Достоинства:</a:t>
            </a:r>
          </a:p>
          <a:p>
            <a:pPr algn="just"/>
            <a:r>
              <a:rPr lang="ru-RU" dirty="0" smtClean="0"/>
              <a:t>-простота</a:t>
            </a:r>
          </a:p>
          <a:p>
            <a:pPr algn="just"/>
            <a:r>
              <a:rPr lang="ru-RU" dirty="0" smtClean="0"/>
              <a:t>-дешевизна</a:t>
            </a:r>
          </a:p>
          <a:p>
            <a:pPr algn="just"/>
            <a:r>
              <a:rPr lang="ru-RU" dirty="0" smtClean="0"/>
              <a:t>Недостатки:</a:t>
            </a:r>
          </a:p>
          <a:p>
            <a:pPr algn="just"/>
            <a:r>
              <a:rPr lang="ru-RU" dirty="0" smtClean="0"/>
              <a:t>-только 2 хоста в сети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628596" y="5692806"/>
            <a:ext cx="79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беспроводном соединении физически обеспечивается направленным излучением (направленная антенна, лазер).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Классификации компьютерных сетей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зависимости от того, какие абоненты входят в </a:t>
            </a:r>
            <a:r>
              <a:rPr lang="ru-RU" dirty="0" smtClean="0"/>
              <a:t>сеть: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</a:t>
            </a:r>
            <a:r>
              <a:rPr lang="ru-RU" b="1" dirty="0" err="1" smtClean="0"/>
              <a:t>одноранговые</a:t>
            </a:r>
            <a:r>
              <a:rPr lang="ru-RU" dirty="0" smtClean="0"/>
              <a:t> </a:t>
            </a:r>
            <a:r>
              <a:rPr lang="ru-RU" dirty="0"/>
              <a:t>сети </a:t>
            </a:r>
            <a:endParaRPr lang="ru-RU" dirty="0" smtClean="0"/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сети </a:t>
            </a:r>
            <a:r>
              <a:rPr lang="ru-RU" b="1" dirty="0"/>
              <a:t>с выделенным сервером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58112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масштабности выделяют: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локальные </a:t>
            </a:r>
            <a:r>
              <a:rPr lang="ru-RU" b="1" dirty="0"/>
              <a:t>(ЛВС, LAN, </a:t>
            </a:r>
            <a:r>
              <a:rPr lang="ru-RU" b="1" dirty="0" err="1"/>
              <a:t>Local</a:t>
            </a:r>
            <a:r>
              <a:rPr lang="ru-RU" b="1" dirty="0"/>
              <a:t> </a:t>
            </a:r>
            <a:r>
              <a:rPr lang="ru-RU" b="1" dirty="0" err="1"/>
              <a:t>Area</a:t>
            </a:r>
            <a:r>
              <a:rPr lang="ru-RU" b="1" dirty="0"/>
              <a:t> </a:t>
            </a:r>
            <a:r>
              <a:rPr lang="ru-RU" b="1" dirty="0" err="1"/>
              <a:t>Network</a:t>
            </a:r>
            <a:r>
              <a:rPr lang="ru-RU" b="1" dirty="0" smtClean="0"/>
              <a:t>)</a:t>
            </a:r>
            <a:r>
              <a:rPr lang="ru-RU" dirty="0"/>
              <a:t> </a:t>
            </a:r>
            <a:r>
              <a:rPr lang="ru-RU" dirty="0" smtClean="0"/>
              <a:t>сети;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/>
              <a:t>региональные </a:t>
            </a:r>
            <a:r>
              <a:rPr lang="ru-RU" dirty="0"/>
              <a:t>(MAN, </a:t>
            </a:r>
            <a:r>
              <a:rPr lang="ru-RU" dirty="0" err="1"/>
              <a:t>Metropolitan</a:t>
            </a:r>
            <a:r>
              <a:rPr lang="ru-RU" dirty="0"/>
              <a:t> </a:t>
            </a:r>
            <a:r>
              <a:rPr lang="ru-RU" dirty="0" err="1"/>
              <a:t>Area</a:t>
            </a:r>
            <a:r>
              <a:rPr lang="ru-RU" dirty="0"/>
              <a:t> </a:t>
            </a:r>
            <a:r>
              <a:rPr lang="ru-RU" dirty="0" err="1"/>
              <a:t>Network</a:t>
            </a:r>
            <a:r>
              <a:rPr lang="ru-RU" dirty="0"/>
              <a:t>) </a:t>
            </a:r>
            <a:r>
              <a:rPr lang="ru-RU" dirty="0" smtClean="0"/>
              <a:t>сети;</a:t>
            </a:r>
          </a:p>
          <a:p>
            <a:pPr>
              <a:buFont typeface="Calibri" pitchFamily="34" charset="0"/>
              <a:buChar char="–"/>
            </a:pPr>
            <a:r>
              <a:rPr lang="ru-RU" dirty="0"/>
              <a:t> </a:t>
            </a:r>
            <a:r>
              <a:rPr lang="ru-RU" b="1" dirty="0" smtClean="0"/>
              <a:t>глобальные</a:t>
            </a:r>
            <a:r>
              <a:rPr lang="ru-RU" dirty="0" smtClean="0"/>
              <a:t> </a:t>
            </a:r>
            <a:r>
              <a:rPr lang="ru-RU" b="1" dirty="0"/>
              <a:t>(WAN, </a:t>
            </a:r>
            <a:r>
              <a:rPr lang="ru-RU" b="1" dirty="0" err="1"/>
              <a:t>Wide</a:t>
            </a:r>
            <a:r>
              <a:rPr lang="ru-RU" b="1" dirty="0"/>
              <a:t> </a:t>
            </a:r>
            <a:r>
              <a:rPr lang="ru-RU" b="1" dirty="0" err="1"/>
              <a:t>Area</a:t>
            </a:r>
            <a:r>
              <a:rPr lang="ru-RU" b="1" dirty="0"/>
              <a:t> </a:t>
            </a:r>
            <a:r>
              <a:rPr lang="ru-RU" b="1" dirty="0" err="1"/>
              <a:t>Network</a:t>
            </a:r>
            <a:r>
              <a:rPr lang="ru-RU" b="1" dirty="0"/>
              <a:t> или GAN, </a:t>
            </a:r>
            <a:r>
              <a:rPr lang="ru-RU" b="1" dirty="0" err="1"/>
              <a:t>Global</a:t>
            </a:r>
            <a:r>
              <a:rPr lang="ru-RU" b="1" dirty="0"/>
              <a:t> </a:t>
            </a:r>
            <a:r>
              <a:rPr lang="ru-RU" b="1" dirty="0" err="1"/>
              <a:t>Area</a:t>
            </a:r>
            <a:r>
              <a:rPr lang="ru-RU" b="1" dirty="0"/>
              <a:t> </a:t>
            </a:r>
            <a:r>
              <a:rPr lang="ru-RU" b="1" dirty="0" err="1"/>
              <a:t>Network</a:t>
            </a:r>
            <a:r>
              <a:rPr lang="ru-RU" b="1" dirty="0" smtClean="0"/>
              <a:t>) сети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80700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Корпоративные</a:t>
            </a:r>
            <a:r>
              <a:rPr lang="ru-RU" dirty="0" smtClean="0"/>
              <a:t> сети, как и региональные, могут иметь черты как локальных, так и глобальных сетей.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8884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составу вычислительных средств: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 smtClean="0"/>
              <a:t>однородные</a:t>
            </a:r>
            <a:r>
              <a:rPr lang="ru-RU" dirty="0" smtClean="0"/>
              <a:t> – объединяют однородные вычислительные средства (компьютеры);</a:t>
            </a:r>
          </a:p>
          <a:p>
            <a:pPr>
              <a:buFont typeface="Calibri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 smtClean="0"/>
              <a:t>неоднородные</a:t>
            </a:r>
            <a:r>
              <a:rPr lang="ru-RU" dirty="0" smtClean="0"/>
              <a:t> – объединяют различные вычислительные средства (например: ПК, торговые терминалы, </a:t>
            </a:r>
            <a:r>
              <a:rPr lang="ru-RU" dirty="0" err="1" smtClean="0"/>
              <a:t>веб-камеры</a:t>
            </a:r>
            <a:r>
              <a:rPr lang="ru-RU" dirty="0" smtClean="0"/>
              <a:t> и сетевое хранилище данных).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5699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способу связи: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проводные;</a:t>
            </a:r>
          </a:p>
          <a:p>
            <a:pPr>
              <a:buFont typeface="Calibri" pitchFamily="34" charset="0"/>
              <a:buChar char="–"/>
            </a:pPr>
            <a:r>
              <a:rPr lang="ru-RU" b="1" dirty="0" smtClean="0"/>
              <a:t> беспроводные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&amp;Icy;&amp;lcy;&amp;lcy;&amp;yucy;&amp;scy;&amp;tcy;&amp;rcy;&amp;icy;&amp;rcy;&amp;ocy;&amp;vcy;&amp;acy;&amp;ncy;&amp;ncy;&amp;ycy;&amp;jcy; &amp;scy;&amp;acy;&amp;mcy;&amp;ocy;&amp;ucy;&amp;chcy;&amp;icy;&amp;tcy;&amp;iecy;&amp;lcy;&amp;softcy; &amp;pcy;&amp;ocy; &amp;lcy;&amp;ocy;&amp;kcy;&amp;acy;&amp;lcy;&amp;softcy;&amp;ncy;&amp;ycy;&amp;mcy; &amp;scy;&amp;iecy;&amp;tcy;&amp;yacy;&amp;mcy; &quot; &amp;Ocy;&amp;pcy;&amp;rcy;&amp;iecy;&amp;dcy;&amp;iecy;&amp;lcy;&amp;iecy;&amp;ncy;&amp;icy;…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266" t="12921" r="7174" b="6678"/>
          <a:stretch>
            <a:fillRect/>
          </a:stretch>
        </p:blipFill>
        <p:spPr bwMode="auto">
          <a:xfrm>
            <a:off x="5119695" y="1822428"/>
            <a:ext cx="3870378" cy="2044728"/>
          </a:xfrm>
          <a:prstGeom prst="rect">
            <a:avLst/>
          </a:prstGeom>
          <a:noFill/>
        </p:spPr>
      </p:pic>
      <p:pic>
        <p:nvPicPr>
          <p:cNvPr id="25602" name="Picture 2" descr="&amp;Rcy;&amp;iecy;&amp;fcy;&amp;iecy;&amp;rcy;&amp;acy;&amp;tcy;: &amp;Scy;&amp;tcy;&amp;rcy;&amp;ucy;&amp;kcy;&amp;tcy;&amp;ucy;&amp;rcy;&amp;icy;&amp;rcy;&amp;ocy;&amp;vcy;&amp;acy;&amp;ncy;&amp;ncy;&amp;ycy;&amp;iecy; &amp;kcy;&amp;ocy;&amp;mcy;&amp;pcy;&amp;softcy;&amp;yucy;&amp;tcy;&amp;iecy;&amp;rcy;&amp;ncy;&amp;ycy;&amp;iecy; &amp;scy;&amp;iecy;&amp;tcy;&amp;icy; - 5rik.ru - &amp;Bcy;&amp;acy;&amp;ncy;…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 l="12864" t="6021" r="3093" b="9685"/>
          <a:stretch>
            <a:fillRect/>
          </a:stretch>
        </p:blipFill>
        <p:spPr bwMode="auto">
          <a:xfrm>
            <a:off x="1577934" y="2844792"/>
            <a:ext cx="3578274" cy="15335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596" y="58098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Все компьютеры в сети подключаются к одному общему каналу (кабелю). На концах кабеля – </a:t>
            </a:r>
            <a:r>
              <a:rPr lang="ru-RU" b="1" dirty="0" smtClean="0"/>
              <a:t>терминаторы, </a:t>
            </a:r>
            <a:r>
              <a:rPr lang="ru-RU" dirty="0" smtClean="0"/>
              <a:t>не допускающие отражения сигнала. Удлинение сети возможно с помощью репитеров или концентраторов.</a:t>
            </a:r>
            <a:endParaRPr lang="ru-RU" dirty="0"/>
          </a:p>
        </p:txBody>
      </p:sp>
      <p:pic>
        <p:nvPicPr>
          <p:cNvPr id="7" name="Рисунок 6" descr="&amp;Scy;&amp;iecy;&amp;tcy;&amp;iecy;&amp;vcy;&amp;acy;&amp;yacy; &amp;tcy;&amp;ocy;&amp;pcy;&amp;ocy;&amp;lcy;&amp;ocy;&amp;gcy;&amp;icy;&amp;yacy; &amp;shcy;&amp;icy;&amp;ncy;&amp;acy;"/>
          <p:cNvPicPr/>
          <p:nvPr/>
        </p:nvPicPr>
        <p:blipFill>
          <a:blip r:embed="rId4" cstate="print"/>
          <a:srcRect l="1745" t="5800" r="3090" b="12226"/>
          <a:stretch>
            <a:fillRect/>
          </a:stretch>
        </p:blipFill>
        <p:spPr bwMode="auto">
          <a:xfrm>
            <a:off x="226953" y="2114532"/>
            <a:ext cx="3651300" cy="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8596" y="148960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Беспороводные</a:t>
            </a:r>
            <a:r>
              <a:rPr lang="ru-RU" dirty="0" smtClean="0"/>
              <a:t> сети с </a:t>
            </a:r>
            <a:r>
              <a:rPr lang="ru-RU" u="sng" dirty="0" smtClean="0"/>
              <a:t>ненаправленным</a:t>
            </a:r>
            <a:r>
              <a:rPr lang="ru-RU" dirty="0" smtClean="0"/>
              <a:t> излучением также имеют топологию шина.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5570" y="43892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Сигнал передается всем абонентам сети одновременно. Обычно </a:t>
            </a:r>
            <a:r>
              <a:rPr lang="ru-RU" dirty="0" err="1" smtClean="0"/>
              <a:t>одноранговая</a:t>
            </a:r>
            <a:r>
              <a:rPr lang="ru-RU" dirty="0" smtClean="0"/>
              <a:t>, но есть и варианты с сервером.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92083" y="5033870"/>
            <a:ext cx="4016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-простота</a:t>
            </a:r>
          </a:p>
          <a:p>
            <a:pPr algn="just"/>
            <a:r>
              <a:rPr lang="ru-RU" dirty="0" smtClean="0"/>
              <a:t>-дешевизна (мало кабеля)</a:t>
            </a:r>
          </a:p>
          <a:p>
            <a:pPr algn="just"/>
            <a:r>
              <a:rPr lang="ru-RU" dirty="0" smtClean="0"/>
              <a:t>-выход из строя любого узла не влияет на работу сети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00617" y="4997357"/>
            <a:ext cx="38782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dirty="0" smtClean="0"/>
              <a:t>высока вероятность коллизий </a:t>
            </a:r>
            <a:r>
              <a:rPr lang="en-US" dirty="0" smtClean="0"/>
              <a:t>=&gt; </a:t>
            </a:r>
            <a:r>
              <a:rPr lang="ru-RU" dirty="0" smtClean="0"/>
              <a:t>низкая, негарантированная скорость передачи</a:t>
            </a:r>
          </a:p>
          <a:p>
            <a:pPr algn="just">
              <a:buFontTx/>
              <a:buChar char="-"/>
            </a:pPr>
            <a:r>
              <a:rPr lang="ru-RU" dirty="0" smtClean="0"/>
              <a:t>повреждение кабеля останавливает работу сети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Звезда</a:t>
            </a:r>
            <a:endParaRPr lang="ru-RU" dirty="0"/>
          </a:p>
        </p:txBody>
      </p:sp>
      <p:pic>
        <p:nvPicPr>
          <p:cNvPr id="8" name="Рисунок 7" descr="&amp;Scy;&amp;iecy;&amp;tcy;&amp;iecy;&amp;vcy;&amp;acy;&amp;yacy; &amp;tcy;&amp;ocy;&amp;pcy;&amp;ocy;&amp;lcy;&amp;ocy;&amp;gcy;&amp;icy;&amp;yacy; &amp;zcy;&amp;vcy;&amp;iecy;&amp;zcy;&amp;dcy;&amp;acy;"/>
          <p:cNvPicPr/>
          <p:nvPr/>
        </p:nvPicPr>
        <p:blipFill>
          <a:blip r:embed="rId3" cstate="print"/>
          <a:srcRect l="19670" t="1637" r="21106" b="7729"/>
          <a:stretch>
            <a:fillRect/>
          </a:stretch>
        </p:blipFill>
        <p:spPr bwMode="auto">
          <a:xfrm>
            <a:off x="539552" y="1916832"/>
            <a:ext cx="27363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Tcy;&amp;ocy;&amp;pcy;&amp;ocy;&amp;lcy;&amp;ocy;&amp;gcy;&amp;icy;&amp;yacy; &amp;pcy;&amp;acy;&amp;scy;&amp;scy;&amp;icy;&amp;vcy;&amp;ncy;&amp;acy;&amp;yacy; &amp;zcy;&amp;vcy;&amp;iecy;&amp;zcy;&amp;dcy;&amp;acy; &amp;icy; &amp;iecy;&amp;iecy; &amp;ecy;&amp;kcy;&amp;vcy;&amp;icy;&amp;vcy;&amp;acy;&amp;lcy;&amp;iecy;&amp;ncy;&amp;tcy;&amp;ncy;&amp;acy;&amp;yacy; &amp;scy;&amp;khcy;&amp;iecy;&amp;mcy;&amp;acy;"/>
          <p:cNvPicPr/>
          <p:nvPr/>
        </p:nvPicPr>
        <p:blipFill>
          <a:blip r:embed="rId4" cstate="print"/>
          <a:srcRect l="3351" t="3214" r="4529" b="7011"/>
          <a:stretch>
            <a:fillRect/>
          </a:stretch>
        </p:blipFill>
        <p:spPr bwMode="auto">
          <a:xfrm>
            <a:off x="3599892" y="1700808"/>
            <a:ext cx="4920615" cy="191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43608" y="1628800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активная звезда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184068" y="1484784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пассивная звезда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7502" y="4725144"/>
            <a:ext cx="4016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-невозможны коллизии </a:t>
            </a:r>
            <a:r>
              <a:rPr lang="en-US" dirty="0" smtClean="0"/>
              <a:t>=&gt; </a:t>
            </a:r>
            <a:r>
              <a:rPr lang="ru-RU" dirty="0" smtClean="0"/>
              <a:t>фиксированная задержка передачи данных</a:t>
            </a:r>
          </a:p>
          <a:p>
            <a:pPr algn="just"/>
            <a:r>
              <a:rPr lang="ru-RU" dirty="0" smtClean="0"/>
              <a:t>-выход из строя рабочих станций не останавливает сеть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96036" y="4725144"/>
            <a:ext cx="38782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-дороговизна (кабель + сервер)</a:t>
            </a:r>
          </a:p>
          <a:p>
            <a:pPr algn="just"/>
            <a:r>
              <a:rPr lang="ru-RU" dirty="0" smtClean="0"/>
              <a:t>-выход из строя сервера останавливает всю сеть</a:t>
            </a:r>
          </a:p>
          <a:p>
            <a:pPr algn="just"/>
            <a:r>
              <a:rPr lang="ru-RU" dirty="0" smtClean="0"/>
              <a:t>-много рабочих станций сильно загружает сервер </a:t>
            </a:r>
            <a:r>
              <a:rPr lang="en-US" dirty="0" smtClean="0"/>
              <a:t>=&gt; </a:t>
            </a:r>
            <a:r>
              <a:rPr lang="ru-RU" dirty="0" smtClean="0"/>
              <a:t>размер ограничен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1580" y="58468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рабочие станции подключены к одному центральному узлу (серверу). Это может быть компьютер, </a:t>
            </a:r>
            <a:r>
              <a:rPr lang="ru-RU" dirty="0" err="1" smtClean="0"/>
              <a:t>маршрутизатор</a:t>
            </a:r>
            <a:r>
              <a:rPr lang="ru-RU" dirty="0" smtClean="0"/>
              <a:t>, коммутатор. Наиболее распространена на сегодня.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39330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Сервер по очереди получает сигналы от каждого узла и передает только предназначенные данному узлу пакеты.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Кольцо</a:t>
            </a:r>
            <a:endParaRPr lang="ru-RU" dirty="0"/>
          </a:p>
        </p:txBody>
      </p:sp>
      <p:pic>
        <p:nvPicPr>
          <p:cNvPr id="10" name="Рисунок 9" descr="&amp;Scy;&amp;iecy;&amp;tcy;&amp;iecy;&amp;vcy;&amp;acy;&amp;yacy; &amp;tcy;&amp;ocy;&amp;pcy;&amp;ocy;&amp;lcy;&amp;ocy;&amp;gcy;&amp;icy;&amp;yacy; &amp;kcy;&amp;ocy;&amp;lcy;&amp;softcy;&amp;tscy;&amp;ocy;"/>
          <p:cNvPicPr/>
          <p:nvPr/>
        </p:nvPicPr>
        <p:blipFill>
          <a:blip r:embed="rId2" cstate="print"/>
          <a:srcRect l="17877" t="2376" r="17568" b="6739"/>
          <a:stretch>
            <a:fillRect/>
          </a:stretch>
        </p:blipFill>
        <p:spPr bwMode="auto">
          <a:xfrm>
            <a:off x="3311860" y="2780928"/>
            <a:ext cx="26282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6031" y="656692"/>
            <a:ext cx="8251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Каждый узел соединен ровно с 2-мя другими, так, что все узлы образуют кольцо. </a:t>
            </a:r>
            <a:r>
              <a:rPr lang="ru-RU" dirty="0" err="1" smtClean="0"/>
              <a:t>Одноранговая</a:t>
            </a:r>
            <a:r>
              <a:rPr lang="ru-RU" dirty="0" smtClean="0"/>
              <a:t> сеть.</a:t>
            </a:r>
          </a:p>
          <a:p>
            <a:pPr algn="just"/>
            <a:r>
              <a:rPr lang="ru-RU" dirty="0" smtClean="0"/>
              <a:t>Передача ведется только в одну сторону (от одного соседа получаем пакеты, другому передаем).</a:t>
            </a:r>
          </a:p>
          <a:p>
            <a:pPr algn="just"/>
            <a:r>
              <a:rPr lang="ru-RU" dirty="0" smtClean="0"/>
              <a:t>Получив пакет, узел проверяет, кому он предназначен и от кого пришел. Если предназначен данному узлу – отправить подтверждение доставки. Если другому узлу – переслать по кольцу дальше. Если пришел от самого себя, не передавать (доставка невозможна).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556" y="4617132"/>
            <a:ext cx="40164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-невозможны коллизии </a:t>
            </a:r>
            <a:r>
              <a:rPr lang="en-US" dirty="0" smtClean="0"/>
              <a:t>=&gt; </a:t>
            </a:r>
            <a:r>
              <a:rPr lang="ru-RU" dirty="0" smtClean="0"/>
              <a:t>фиксированная задержка передачи данных</a:t>
            </a:r>
          </a:p>
          <a:p>
            <a:pPr algn="just"/>
            <a:r>
              <a:rPr lang="ru-RU" dirty="0" smtClean="0"/>
              <a:t>-дешевле звезды</a:t>
            </a:r>
          </a:p>
          <a:p>
            <a:pPr algn="just"/>
            <a:r>
              <a:rPr lang="ru-RU" dirty="0" smtClean="0"/>
              <a:t>-большой размер (по протяженности - сигнал не затухает)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52020" y="4617132"/>
            <a:ext cx="4022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 выход из строя любого узла или повреждение кабеля останавливает сеть</a:t>
            </a:r>
          </a:p>
          <a:p>
            <a:pPr algn="just">
              <a:buFontTx/>
              <a:buChar char="-"/>
            </a:pPr>
            <a:r>
              <a:rPr lang="ru-RU" smtClean="0"/>
              <a:t>сложность </a:t>
            </a:r>
            <a:r>
              <a:rPr lang="ru-RU" dirty="0" smtClean="0"/>
              <a:t>поиска неисправностей</a:t>
            </a:r>
          </a:p>
          <a:p>
            <a:pPr algn="just">
              <a:buFontTx/>
              <a:buChar char="-"/>
            </a:pPr>
            <a:r>
              <a:rPr lang="ru-RU" dirty="0" smtClean="0"/>
              <a:t>размер ограничен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Ячейстая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modem"/>
          <p:cNvSpPr>
            <a:spLocks noEditPoints="1" noChangeArrowheads="1"/>
          </p:cNvSpPr>
          <p:nvPr/>
        </p:nvSpPr>
        <p:spPr bwMode="auto">
          <a:xfrm>
            <a:off x="1943708" y="260090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modem"/>
          <p:cNvSpPr>
            <a:spLocks noEditPoints="1" noChangeArrowheads="1"/>
          </p:cNvSpPr>
          <p:nvPr/>
        </p:nvSpPr>
        <p:spPr bwMode="auto">
          <a:xfrm>
            <a:off x="5066011" y="2135401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modem"/>
          <p:cNvSpPr>
            <a:spLocks noEditPoints="1" noChangeArrowheads="1"/>
          </p:cNvSpPr>
          <p:nvPr/>
        </p:nvSpPr>
        <p:spPr bwMode="auto">
          <a:xfrm>
            <a:off x="4752020" y="3825044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modem"/>
          <p:cNvSpPr>
            <a:spLocks noEditPoints="1" noChangeArrowheads="1"/>
          </p:cNvSpPr>
          <p:nvPr/>
        </p:nvSpPr>
        <p:spPr bwMode="auto">
          <a:xfrm>
            <a:off x="3203848" y="195283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modem"/>
          <p:cNvSpPr>
            <a:spLocks noEditPoints="1" noChangeArrowheads="1"/>
          </p:cNvSpPr>
          <p:nvPr/>
        </p:nvSpPr>
        <p:spPr bwMode="auto">
          <a:xfrm>
            <a:off x="3021283" y="355940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modem"/>
          <p:cNvSpPr>
            <a:spLocks noEditPoints="1" noChangeArrowheads="1"/>
          </p:cNvSpPr>
          <p:nvPr/>
        </p:nvSpPr>
        <p:spPr bwMode="auto">
          <a:xfrm>
            <a:off x="6588224" y="3392996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modem"/>
          <p:cNvSpPr>
            <a:spLocks noEditPoints="1" noChangeArrowheads="1"/>
          </p:cNvSpPr>
          <p:nvPr/>
        </p:nvSpPr>
        <p:spPr bwMode="auto">
          <a:xfrm>
            <a:off x="7056276" y="2240868"/>
            <a:ext cx="803286" cy="328617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>
            <a:stCxn id="5" idx="6"/>
            <a:endCxn id="8" idx="8"/>
          </p:cNvCxnSpPr>
          <p:nvPr/>
        </p:nvCxnSpPr>
        <p:spPr>
          <a:xfrm flipV="1">
            <a:off x="2345351" y="2156335"/>
            <a:ext cx="858497" cy="4445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7"/>
            <a:endCxn id="9" idx="6"/>
          </p:cNvCxnSpPr>
          <p:nvPr/>
        </p:nvCxnSpPr>
        <p:spPr>
          <a:xfrm>
            <a:off x="2345351" y="2929525"/>
            <a:ext cx="1077575" cy="629883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8" idx="9"/>
            <a:endCxn id="6" idx="8"/>
          </p:cNvCxnSpPr>
          <p:nvPr/>
        </p:nvCxnSpPr>
        <p:spPr>
          <a:xfrm>
            <a:off x="4007134" y="2156335"/>
            <a:ext cx="1058877" cy="18256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9" idx="6"/>
            <a:endCxn id="6" idx="8"/>
          </p:cNvCxnSpPr>
          <p:nvPr/>
        </p:nvCxnSpPr>
        <p:spPr>
          <a:xfrm flipV="1">
            <a:off x="3422926" y="2338900"/>
            <a:ext cx="1643085" cy="12205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9"/>
            <a:endCxn id="7" idx="8"/>
          </p:cNvCxnSpPr>
          <p:nvPr/>
        </p:nvCxnSpPr>
        <p:spPr>
          <a:xfrm>
            <a:off x="3824569" y="3762907"/>
            <a:ext cx="927451" cy="265636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9"/>
            <a:endCxn id="12" idx="8"/>
          </p:cNvCxnSpPr>
          <p:nvPr/>
        </p:nvCxnSpPr>
        <p:spPr>
          <a:xfrm>
            <a:off x="5869297" y="2338900"/>
            <a:ext cx="1186979" cy="10546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7" idx="9"/>
            <a:endCxn id="11" idx="8"/>
          </p:cNvCxnSpPr>
          <p:nvPr/>
        </p:nvCxnSpPr>
        <p:spPr>
          <a:xfrm flipV="1">
            <a:off x="5555306" y="3596495"/>
            <a:ext cx="1032918" cy="432048"/>
          </a:xfrm>
          <a:prstGeom prst="line">
            <a:avLst/>
          </a:prstGeom>
          <a:ln w="1905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1" idx="6"/>
            <a:endCxn id="12" idx="7"/>
          </p:cNvCxnSpPr>
          <p:nvPr/>
        </p:nvCxnSpPr>
        <p:spPr>
          <a:xfrm flipV="1">
            <a:off x="6989867" y="2569485"/>
            <a:ext cx="468052" cy="8235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9"/>
            <a:endCxn id="11" idx="6"/>
          </p:cNvCxnSpPr>
          <p:nvPr/>
        </p:nvCxnSpPr>
        <p:spPr>
          <a:xfrm>
            <a:off x="5869297" y="2338900"/>
            <a:ext cx="1120570" cy="10540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7564" y="7287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Произвольное соединение узлов между собой. Чаще используется для крупных сетей, связи </a:t>
            </a:r>
            <a:r>
              <a:rPr lang="ru-RU" dirty="0" err="1" smtClean="0"/>
              <a:t>матршрутизаторов</a:t>
            </a:r>
            <a:r>
              <a:rPr lang="ru-RU" dirty="0" smtClean="0"/>
              <a:t>. </a:t>
            </a:r>
            <a:r>
              <a:rPr lang="ru-RU" dirty="0" err="1" smtClean="0"/>
              <a:t>Одноранговая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5556" y="4869160"/>
            <a:ext cx="4016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Достоинства</a:t>
            </a:r>
            <a:r>
              <a:rPr lang="ru-RU" dirty="0" smtClean="0"/>
              <a:t>:</a:t>
            </a:r>
          </a:p>
          <a:p>
            <a:pPr algn="just"/>
            <a:r>
              <a:rPr lang="ru-RU" dirty="0" smtClean="0"/>
              <a:t>-высокая надежность (только выход из строя большого числа узлов может остановить сеть)</a:t>
            </a:r>
          </a:p>
          <a:p>
            <a:pPr algn="just"/>
            <a:r>
              <a:rPr lang="ru-RU" dirty="0" smtClean="0"/>
              <a:t>- неограниченный размер (по числу узлов)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52020" y="4905164"/>
            <a:ext cx="4022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Недостатки</a:t>
            </a:r>
            <a:r>
              <a:rPr lang="ru-RU" dirty="0" smtClean="0"/>
              <a:t>:</a:t>
            </a:r>
          </a:p>
          <a:p>
            <a:pPr algn="just">
              <a:buFontTx/>
              <a:buChar char="-"/>
            </a:pPr>
            <a:r>
              <a:rPr lang="ru-RU" dirty="0" smtClean="0"/>
              <a:t>избыточность и дороговизна</a:t>
            </a:r>
          </a:p>
          <a:p>
            <a:pPr algn="just">
              <a:buFontTx/>
              <a:buChar char="-"/>
            </a:pPr>
            <a:r>
              <a:rPr lang="ru-RU" dirty="0" smtClean="0"/>
              <a:t>сложность настройки и диагностики, низкая управляемость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Снежинка (дерево)</a:t>
            </a:r>
            <a:endParaRPr lang="ru-RU" dirty="0"/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0" name="Группа 99"/>
          <p:cNvGrpSpPr/>
          <p:nvPr/>
        </p:nvGrpSpPr>
        <p:grpSpPr>
          <a:xfrm>
            <a:off x="3131840" y="2024844"/>
            <a:ext cx="3559027" cy="2736304"/>
            <a:chOff x="3131840" y="2024844"/>
            <a:chExt cx="3559027" cy="2736304"/>
          </a:xfrm>
        </p:grpSpPr>
        <p:sp>
          <p:nvSpPr>
            <p:cNvPr id="18524" name="AutoShape 92"/>
            <p:cNvSpPr>
              <a:spLocks noChangeAspect="1" noChangeArrowheads="1" noTextEdit="1"/>
            </p:cNvSpPr>
            <p:nvPr/>
          </p:nvSpPr>
          <p:spPr bwMode="auto">
            <a:xfrm>
              <a:off x="3131840" y="2024844"/>
              <a:ext cx="3559027" cy="273630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3304481" y="2655413"/>
              <a:ext cx="392890" cy="285718"/>
              <a:chOff x="3168" y="5263"/>
              <a:chExt cx="1621" cy="1278"/>
            </a:xfrm>
          </p:grpSpPr>
          <p:sp>
            <p:nvSpPr>
              <p:cNvPr id="18523" name="Rectangle 91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2" name="Rectangle 90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1" name="AutoShape 89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20" name="Rectangle 88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82"/>
            <p:cNvGrpSpPr>
              <a:grpSpLocks/>
            </p:cNvGrpSpPr>
            <p:nvPr/>
          </p:nvGrpSpPr>
          <p:grpSpPr bwMode="auto">
            <a:xfrm>
              <a:off x="4139438" y="2118514"/>
              <a:ext cx="391843" cy="285195"/>
              <a:chOff x="3168" y="5263"/>
              <a:chExt cx="1621" cy="1278"/>
            </a:xfrm>
          </p:grpSpPr>
          <p:sp>
            <p:nvSpPr>
              <p:cNvPr id="18518" name="Rectangle 86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7" name="Rectangle 85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6" name="AutoShape 84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5" name="Rectangle 83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77"/>
            <p:cNvGrpSpPr>
              <a:grpSpLocks/>
            </p:cNvGrpSpPr>
            <p:nvPr/>
          </p:nvGrpSpPr>
          <p:grpSpPr bwMode="auto">
            <a:xfrm>
              <a:off x="5004214" y="2655413"/>
              <a:ext cx="392890" cy="285718"/>
              <a:chOff x="3168" y="5263"/>
              <a:chExt cx="1621" cy="1278"/>
            </a:xfrm>
          </p:grpSpPr>
          <p:sp>
            <p:nvSpPr>
              <p:cNvPr id="18513" name="Rectangle 81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2" name="Rectangle 80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1" name="AutoShape 79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10" name="Rectangle 78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72"/>
            <p:cNvGrpSpPr>
              <a:grpSpLocks/>
            </p:cNvGrpSpPr>
            <p:nvPr/>
          </p:nvGrpSpPr>
          <p:grpSpPr bwMode="auto">
            <a:xfrm>
              <a:off x="4688228" y="3524604"/>
              <a:ext cx="391843" cy="286242"/>
              <a:chOff x="3168" y="5263"/>
              <a:chExt cx="1621" cy="1278"/>
            </a:xfrm>
          </p:grpSpPr>
          <p:sp>
            <p:nvSpPr>
              <p:cNvPr id="18508" name="Rectangle 76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7" name="Rectangle 75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6" name="AutoShape 74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5" name="Rectangle 73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3584893" y="3554432"/>
              <a:ext cx="391843" cy="286242"/>
              <a:chOff x="3168" y="5263"/>
              <a:chExt cx="1621" cy="1278"/>
            </a:xfrm>
          </p:grpSpPr>
          <p:sp>
            <p:nvSpPr>
              <p:cNvPr id="18503" name="Rectangle 71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2" name="Rectangle 70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1" name="AutoShape 69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00" name="Rectangle 68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98" name="AutoShape 66"/>
            <p:cNvSpPr>
              <a:spLocks noChangeShapeType="1"/>
            </p:cNvSpPr>
            <p:nvPr/>
          </p:nvSpPr>
          <p:spPr bwMode="auto">
            <a:xfrm>
              <a:off x="4335098" y="2403709"/>
              <a:ext cx="37144" cy="5625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7" name="AutoShape 65"/>
            <p:cNvSpPr>
              <a:spLocks noChangeShapeType="1"/>
            </p:cNvSpPr>
            <p:nvPr/>
          </p:nvSpPr>
          <p:spPr bwMode="auto">
            <a:xfrm>
              <a:off x="3633546" y="2749083"/>
              <a:ext cx="679056" cy="2768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6" name="AutoShape 64"/>
            <p:cNvSpPr>
              <a:spLocks noChangeShapeType="1"/>
            </p:cNvSpPr>
            <p:nvPr/>
          </p:nvSpPr>
          <p:spPr bwMode="auto">
            <a:xfrm flipH="1">
              <a:off x="4414617" y="2749083"/>
              <a:ext cx="642435" cy="23443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5" name="AutoShape 63"/>
            <p:cNvSpPr>
              <a:spLocks noChangeShapeType="1"/>
            </p:cNvSpPr>
            <p:nvPr/>
          </p:nvSpPr>
          <p:spPr bwMode="auto">
            <a:xfrm flipH="1" flipV="1">
              <a:off x="4414617" y="3068292"/>
              <a:ext cx="464039" cy="4563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4" name="Oval 62"/>
            <p:cNvSpPr>
              <a:spLocks noChangeArrowheads="1"/>
            </p:cNvSpPr>
            <p:nvPr/>
          </p:nvSpPr>
          <p:spPr bwMode="auto">
            <a:xfrm>
              <a:off x="4312602" y="2966250"/>
              <a:ext cx="119279" cy="119311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93" name="AutoShape 61"/>
            <p:cNvSpPr>
              <a:spLocks noChangeShapeType="1"/>
            </p:cNvSpPr>
            <p:nvPr/>
          </p:nvSpPr>
          <p:spPr bwMode="auto">
            <a:xfrm flipV="1">
              <a:off x="3775321" y="3068292"/>
              <a:ext cx="554545" cy="4861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0" name="Group 56"/>
            <p:cNvGrpSpPr>
              <a:grpSpLocks/>
            </p:cNvGrpSpPr>
            <p:nvPr/>
          </p:nvGrpSpPr>
          <p:grpSpPr bwMode="auto">
            <a:xfrm>
              <a:off x="4067944" y="2816932"/>
              <a:ext cx="521835" cy="406228"/>
              <a:chOff x="3168" y="5263"/>
              <a:chExt cx="1621" cy="1278"/>
            </a:xfrm>
          </p:grpSpPr>
          <p:sp>
            <p:nvSpPr>
              <p:cNvPr id="18492" name="Rectangle 60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91" name="Rectangle 59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90" name="AutoShape 58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9" name="Rectangle 57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4407816" y="4202270"/>
              <a:ext cx="392890" cy="285718"/>
              <a:chOff x="3168" y="5263"/>
              <a:chExt cx="1621" cy="1278"/>
            </a:xfrm>
          </p:grpSpPr>
          <p:sp>
            <p:nvSpPr>
              <p:cNvPr id="18487" name="Rectangle 55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6" name="Rectangle 54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5" name="AutoShape 53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4" name="Rectangle 52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5004214" y="4470720"/>
              <a:ext cx="391843" cy="286242"/>
              <a:chOff x="3168" y="5263"/>
              <a:chExt cx="1621" cy="1278"/>
            </a:xfrm>
          </p:grpSpPr>
          <p:sp>
            <p:nvSpPr>
              <p:cNvPr id="18482" name="Rectangle 50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1" name="Rectangle 49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80" name="AutoShape 48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9" name="Rectangle 47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5511151" y="3993476"/>
              <a:ext cx="392890" cy="285718"/>
              <a:chOff x="3168" y="5263"/>
              <a:chExt cx="1621" cy="1278"/>
            </a:xfrm>
          </p:grpSpPr>
          <p:sp>
            <p:nvSpPr>
              <p:cNvPr id="18477" name="Rectangle 45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6" name="Rectangle 44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5" name="AutoShape 43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74" name="Rectangle 42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72" name="AutoShape 40"/>
            <p:cNvSpPr>
              <a:spLocks noChangeShapeType="1"/>
            </p:cNvSpPr>
            <p:nvPr/>
          </p:nvSpPr>
          <p:spPr bwMode="auto">
            <a:xfrm flipV="1">
              <a:off x="4598768" y="3810846"/>
              <a:ext cx="285120" cy="3914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71" name="AutoShape 39"/>
            <p:cNvSpPr>
              <a:spLocks noChangeShapeType="1"/>
            </p:cNvSpPr>
            <p:nvPr/>
          </p:nvSpPr>
          <p:spPr bwMode="auto">
            <a:xfrm flipH="1" flipV="1">
              <a:off x="4883888" y="3810846"/>
              <a:ext cx="310754" cy="6598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70" name="AutoShape 38"/>
            <p:cNvSpPr>
              <a:spLocks noChangeShapeType="1"/>
            </p:cNvSpPr>
            <p:nvPr/>
          </p:nvSpPr>
          <p:spPr bwMode="auto">
            <a:xfrm flipH="1" flipV="1">
              <a:off x="4883888" y="3810846"/>
              <a:ext cx="680102" cy="27629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33"/>
            <p:cNvGrpSpPr>
              <a:grpSpLocks/>
            </p:cNvGrpSpPr>
            <p:nvPr/>
          </p:nvGrpSpPr>
          <p:grpSpPr bwMode="auto">
            <a:xfrm>
              <a:off x="6286468" y="2894035"/>
              <a:ext cx="392890" cy="285718"/>
              <a:chOff x="3168" y="5263"/>
              <a:chExt cx="1621" cy="1278"/>
            </a:xfrm>
          </p:grpSpPr>
          <p:sp>
            <p:nvSpPr>
              <p:cNvPr id="18469" name="Rectangle 37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8" name="Rectangle 36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7" name="AutoShape 35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6" name="Rectangle 34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6286468" y="2386963"/>
              <a:ext cx="392890" cy="285718"/>
              <a:chOff x="3168" y="5263"/>
              <a:chExt cx="1621" cy="1278"/>
            </a:xfrm>
          </p:grpSpPr>
          <p:sp>
            <p:nvSpPr>
              <p:cNvPr id="18464" name="Rectangle 32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3" name="Rectangle 31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2" name="AutoShape 30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61" name="Rectangle 29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59" name="AutoShape 27"/>
            <p:cNvSpPr>
              <a:spLocks noChangeShapeType="1"/>
            </p:cNvSpPr>
            <p:nvPr/>
          </p:nvSpPr>
          <p:spPr bwMode="auto">
            <a:xfrm flipH="1">
              <a:off x="5333278" y="2480633"/>
              <a:ext cx="1006028" cy="26845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58" name="AutoShape 26"/>
            <p:cNvSpPr>
              <a:spLocks noChangeShapeType="1"/>
            </p:cNvSpPr>
            <p:nvPr/>
          </p:nvSpPr>
          <p:spPr bwMode="auto">
            <a:xfrm flipH="1" flipV="1">
              <a:off x="5333278" y="2749083"/>
              <a:ext cx="1006028" cy="2386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Group 21"/>
            <p:cNvGrpSpPr>
              <a:grpSpLocks/>
            </p:cNvGrpSpPr>
            <p:nvPr/>
          </p:nvGrpSpPr>
          <p:grpSpPr bwMode="auto">
            <a:xfrm>
              <a:off x="3143349" y="4291753"/>
              <a:ext cx="392890" cy="285718"/>
              <a:chOff x="3168" y="5263"/>
              <a:chExt cx="1621" cy="1278"/>
            </a:xfrm>
          </p:grpSpPr>
          <p:sp>
            <p:nvSpPr>
              <p:cNvPr id="18457" name="Rectangle 25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6" name="Rectangle 24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5" name="AutoShape 23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4" name="Rectangle 22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52" name="AutoShape 20"/>
            <p:cNvSpPr>
              <a:spLocks noChangeShapeType="1"/>
            </p:cNvSpPr>
            <p:nvPr/>
          </p:nvSpPr>
          <p:spPr bwMode="auto">
            <a:xfrm flipV="1">
              <a:off x="3334301" y="3840674"/>
              <a:ext cx="446252" cy="45107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3799386" y="4411064"/>
              <a:ext cx="392890" cy="285718"/>
              <a:chOff x="3168" y="5263"/>
              <a:chExt cx="1621" cy="1278"/>
            </a:xfrm>
          </p:grpSpPr>
          <p:sp>
            <p:nvSpPr>
              <p:cNvPr id="18451" name="Rectangle 19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50" name="Rectangle 18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9" name="AutoShape 17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8" name="Rectangle 16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46" name="AutoShape 14"/>
            <p:cNvSpPr>
              <a:spLocks noChangeShapeType="1"/>
            </p:cNvSpPr>
            <p:nvPr/>
          </p:nvSpPr>
          <p:spPr bwMode="auto">
            <a:xfrm>
              <a:off x="3780553" y="3840674"/>
              <a:ext cx="209785" cy="5703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5779530" y="3251968"/>
              <a:ext cx="392890" cy="285718"/>
              <a:chOff x="3168" y="5263"/>
              <a:chExt cx="1621" cy="1278"/>
            </a:xfrm>
          </p:grpSpPr>
          <p:sp>
            <p:nvSpPr>
              <p:cNvPr id="18445" name="Rectangle 13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4" name="Rectangle 12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3" name="AutoShape 11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42" name="Rectangle 10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Group 4"/>
            <p:cNvGrpSpPr>
              <a:grpSpLocks/>
            </p:cNvGrpSpPr>
            <p:nvPr/>
          </p:nvGrpSpPr>
          <p:grpSpPr bwMode="auto">
            <a:xfrm>
              <a:off x="5719890" y="2029030"/>
              <a:ext cx="392890" cy="285718"/>
              <a:chOff x="3168" y="5263"/>
              <a:chExt cx="1621" cy="1278"/>
            </a:xfrm>
          </p:grpSpPr>
          <p:sp>
            <p:nvSpPr>
              <p:cNvPr id="18440" name="Rectangle 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9" name="Rectangle 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8" name="AutoShape 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437" name="Rectangle 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435" name="AutoShape 3"/>
            <p:cNvSpPr>
              <a:spLocks noChangeShapeType="1"/>
            </p:cNvSpPr>
            <p:nvPr/>
          </p:nvSpPr>
          <p:spPr bwMode="auto">
            <a:xfrm flipH="1">
              <a:off x="5333278" y="2314749"/>
              <a:ext cx="582795" cy="43433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34" name="AutoShape 2"/>
            <p:cNvSpPr>
              <a:spLocks noChangeShapeType="1"/>
            </p:cNvSpPr>
            <p:nvPr/>
          </p:nvSpPr>
          <p:spPr bwMode="auto">
            <a:xfrm flipH="1" flipV="1">
              <a:off x="5333278" y="2749083"/>
              <a:ext cx="637203" cy="50288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563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9" name="Номер слайда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647564" y="72870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Многоуровневая звезда. Позволяет разгрузить центральный сервер и увеличить размер сети, но стоимость еще выше.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Дуга 103"/>
          <p:cNvSpPr/>
          <p:nvPr/>
        </p:nvSpPr>
        <p:spPr>
          <a:xfrm>
            <a:off x="5400092" y="2528900"/>
            <a:ext cx="2700300" cy="2016224"/>
          </a:xfrm>
          <a:prstGeom prst="arc">
            <a:avLst>
              <a:gd name="adj1" fmla="val 21475702"/>
              <a:gd name="adj2" fmla="val 4734947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Дуга 104"/>
          <p:cNvSpPr/>
          <p:nvPr/>
        </p:nvSpPr>
        <p:spPr>
          <a:xfrm>
            <a:off x="5508104" y="2564904"/>
            <a:ext cx="2484276" cy="1908212"/>
          </a:xfrm>
          <a:prstGeom prst="arc">
            <a:avLst>
              <a:gd name="adj1" fmla="val 21475702"/>
              <a:gd name="adj2" fmla="val 4734947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Дуга 101"/>
          <p:cNvSpPr/>
          <p:nvPr/>
        </p:nvSpPr>
        <p:spPr>
          <a:xfrm>
            <a:off x="5580112" y="2528900"/>
            <a:ext cx="2700300" cy="2016224"/>
          </a:xfrm>
          <a:prstGeom prst="arc">
            <a:avLst>
              <a:gd name="adj1" fmla="val 10060354"/>
              <a:gd name="adj2" fmla="val 1802233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Дуга 102"/>
          <p:cNvSpPr/>
          <p:nvPr/>
        </p:nvSpPr>
        <p:spPr>
          <a:xfrm>
            <a:off x="5688124" y="2636912"/>
            <a:ext cx="2484276" cy="1908212"/>
          </a:xfrm>
          <a:prstGeom prst="arc">
            <a:avLst>
              <a:gd name="adj1" fmla="val 10060354"/>
              <a:gd name="adj2" fmla="val 18022330"/>
            </a:avLst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Двойное кольцо</a:t>
            </a:r>
            <a:endParaRPr lang="ru-RU" dirty="0"/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8" name="Рисунок 97" descr="&amp;Scy;&amp;iecy;&amp;tcy;&amp;softcy; &amp;scy; &amp;dcy;&amp;vcy;&amp;ucy;&amp;mcy;&amp;yacy; &amp;kcy;&amp;ocy;&amp;lcy;&amp;softcy;&amp;tscy;&amp;acy;&amp;mcy;&amp;icy;"/>
          <p:cNvPicPr/>
          <p:nvPr/>
        </p:nvPicPr>
        <p:blipFill>
          <a:blip r:embed="rId2" cstate="print"/>
          <a:srcRect l="17877" t="3137" r="18501" b="6108"/>
          <a:stretch>
            <a:fillRect/>
          </a:stretch>
        </p:blipFill>
        <p:spPr bwMode="auto">
          <a:xfrm>
            <a:off x="1151620" y="2384884"/>
            <a:ext cx="3132348" cy="219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63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9" name="Номер слайда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7564" y="728700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Два кольца с передачей в противоположных направлениях. Очень большой расход кабеля, но надежность и скорость куда выше. Только множественные повреждения кабеля останавливают сеть.</a:t>
            </a:r>
            <a:endParaRPr lang="ru-RU" dirty="0"/>
          </a:p>
        </p:txBody>
      </p:sp>
      <p:sp>
        <p:nvSpPr>
          <p:cNvPr id="9" name="AutoShape 92"/>
          <p:cNvSpPr>
            <a:spLocks noChangeAspect="1" noChangeArrowheads="1" noTextEdit="1"/>
          </p:cNvSpPr>
          <p:nvPr/>
        </p:nvSpPr>
        <p:spPr bwMode="auto">
          <a:xfrm>
            <a:off x="4788024" y="2060848"/>
            <a:ext cx="3559027" cy="273630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" name="Group 51"/>
          <p:cNvGrpSpPr>
            <a:grpSpLocks/>
          </p:cNvGrpSpPr>
          <p:nvPr/>
        </p:nvGrpSpPr>
        <p:grpSpPr bwMode="auto">
          <a:xfrm>
            <a:off x="6804248" y="4293096"/>
            <a:ext cx="392890" cy="285718"/>
            <a:chOff x="3168" y="5263"/>
            <a:chExt cx="1621" cy="1278"/>
          </a:xfrm>
        </p:grpSpPr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Rectangle 54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AutoShape 53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Rectangle 52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" name="Group 46"/>
          <p:cNvGrpSpPr>
            <a:grpSpLocks/>
          </p:cNvGrpSpPr>
          <p:nvPr/>
        </p:nvGrpSpPr>
        <p:grpSpPr bwMode="auto">
          <a:xfrm>
            <a:off x="7848364" y="3392996"/>
            <a:ext cx="391844" cy="286242"/>
            <a:chOff x="3168" y="5263"/>
            <a:chExt cx="1621" cy="1278"/>
          </a:xfrm>
        </p:grpSpPr>
        <p:sp>
          <p:nvSpPr>
            <p:cNvPr id="68" name="Rectangle 50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AutoShape 48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Rectangle 47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7272300" y="2528900"/>
            <a:ext cx="392890" cy="285718"/>
            <a:chOff x="3168" y="5263"/>
            <a:chExt cx="1621" cy="1278"/>
          </a:xfrm>
        </p:grpSpPr>
        <p:sp>
          <p:nvSpPr>
            <p:cNvPr id="64" name="Rectangle 45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Rectangle 44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AutoShape 43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Rectangle 42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Group 21"/>
          <p:cNvGrpSpPr>
            <a:grpSpLocks/>
          </p:cNvGrpSpPr>
          <p:nvPr/>
        </p:nvGrpSpPr>
        <p:grpSpPr bwMode="auto">
          <a:xfrm>
            <a:off x="5832140" y="2672916"/>
            <a:ext cx="392890" cy="285718"/>
            <a:chOff x="3168" y="5263"/>
            <a:chExt cx="1621" cy="1278"/>
          </a:xfrm>
        </p:grpSpPr>
        <p:sp>
          <p:nvSpPr>
            <p:cNvPr id="52" name="Rectangle 25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Rectangle 24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AutoShape 23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22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5472100" y="3753036"/>
            <a:ext cx="392890" cy="285718"/>
            <a:chOff x="3168" y="5263"/>
            <a:chExt cx="1621" cy="1278"/>
          </a:xfrm>
        </p:grpSpPr>
        <p:sp>
          <p:nvSpPr>
            <p:cNvPr id="48" name="Rectangle 19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AutoShape 17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4860032" y="4725144"/>
            <a:ext cx="4068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 множественных повреждениях кабеля сеть может распасться на несколько отдельных сетей.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ring</a:t>
            </a:r>
            <a:endParaRPr lang="ru-RU" dirty="0"/>
          </a:p>
        </p:txBody>
      </p:sp>
      <p:sp>
        <p:nvSpPr>
          <p:cNvPr id="18525" name="Rectangle 9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563" name="Rectangle 1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0" name="Group 94"/>
          <p:cNvGrpSpPr>
            <a:grpSpLocks noChangeAspect="1"/>
          </p:cNvGrpSpPr>
          <p:nvPr/>
        </p:nvGrpSpPr>
        <p:grpSpPr bwMode="auto">
          <a:xfrm>
            <a:off x="3131840" y="2600908"/>
            <a:ext cx="3253268" cy="2520924"/>
            <a:chOff x="3506" y="1338"/>
            <a:chExt cx="5097" cy="3949"/>
          </a:xfrm>
        </p:grpSpPr>
        <p:sp>
          <p:nvSpPr>
            <p:cNvPr id="18562" name="AutoShape 130"/>
            <p:cNvSpPr>
              <a:spLocks noChangeAspect="1" noChangeArrowheads="1" noTextEdit="1"/>
            </p:cNvSpPr>
            <p:nvPr/>
          </p:nvSpPr>
          <p:spPr bwMode="auto">
            <a:xfrm>
              <a:off x="3506" y="1338"/>
              <a:ext cx="5097" cy="394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61" name="Oval 129"/>
            <p:cNvSpPr>
              <a:spLocks noChangeArrowheads="1"/>
            </p:cNvSpPr>
            <p:nvPr/>
          </p:nvSpPr>
          <p:spPr bwMode="auto">
            <a:xfrm>
              <a:off x="3905" y="1631"/>
              <a:ext cx="4446" cy="364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" name="Group 124"/>
            <p:cNvGrpSpPr>
              <a:grpSpLocks/>
            </p:cNvGrpSpPr>
            <p:nvPr/>
          </p:nvGrpSpPr>
          <p:grpSpPr bwMode="auto">
            <a:xfrm>
              <a:off x="3528" y="2779"/>
              <a:ext cx="778" cy="561"/>
              <a:chOff x="3168" y="5263"/>
              <a:chExt cx="1621" cy="1278"/>
            </a:xfrm>
          </p:grpSpPr>
          <p:sp>
            <p:nvSpPr>
              <p:cNvPr id="18560" name="Rectangle 12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9" name="Rectangle 12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8" name="AutoShape 12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7" name="Rectangle 12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2" name="Group 119"/>
            <p:cNvGrpSpPr>
              <a:grpSpLocks/>
            </p:cNvGrpSpPr>
            <p:nvPr/>
          </p:nvGrpSpPr>
          <p:grpSpPr bwMode="auto">
            <a:xfrm>
              <a:off x="5729" y="1346"/>
              <a:ext cx="777" cy="560"/>
              <a:chOff x="3168" y="5263"/>
              <a:chExt cx="1621" cy="1278"/>
            </a:xfrm>
          </p:grpSpPr>
          <p:sp>
            <p:nvSpPr>
              <p:cNvPr id="18555" name="Rectangle 123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4" name="Rectangle 122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3" name="AutoShape 121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52" name="Rectangle 120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3" name="Group 114"/>
            <p:cNvGrpSpPr>
              <a:grpSpLocks/>
            </p:cNvGrpSpPr>
            <p:nvPr/>
          </p:nvGrpSpPr>
          <p:grpSpPr bwMode="auto">
            <a:xfrm>
              <a:off x="7803" y="2494"/>
              <a:ext cx="778" cy="561"/>
              <a:chOff x="3168" y="5263"/>
              <a:chExt cx="1621" cy="1278"/>
            </a:xfrm>
          </p:grpSpPr>
          <p:sp>
            <p:nvSpPr>
              <p:cNvPr id="18550" name="Rectangle 11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9" name="Rectangle 11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8" name="AutoShape 11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7" name="Rectangle 11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4" name="Group 109"/>
            <p:cNvGrpSpPr>
              <a:grpSpLocks/>
            </p:cNvGrpSpPr>
            <p:nvPr/>
          </p:nvGrpSpPr>
          <p:grpSpPr bwMode="auto">
            <a:xfrm>
              <a:off x="6983" y="4709"/>
              <a:ext cx="777" cy="562"/>
              <a:chOff x="3168" y="5263"/>
              <a:chExt cx="1621" cy="1278"/>
            </a:xfrm>
          </p:grpSpPr>
          <p:sp>
            <p:nvSpPr>
              <p:cNvPr id="18545" name="Rectangle 113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4" name="Rectangle 112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3" name="AutoShape 111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42" name="Rectangle 110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104"/>
            <p:cNvGrpSpPr>
              <a:grpSpLocks/>
            </p:cNvGrpSpPr>
            <p:nvPr/>
          </p:nvGrpSpPr>
          <p:grpSpPr bwMode="auto">
            <a:xfrm>
              <a:off x="4440" y="4717"/>
              <a:ext cx="776" cy="562"/>
              <a:chOff x="3168" y="5263"/>
              <a:chExt cx="1621" cy="1278"/>
            </a:xfrm>
          </p:grpSpPr>
          <p:sp>
            <p:nvSpPr>
              <p:cNvPr id="18540" name="Rectangle 108"/>
              <p:cNvSpPr>
                <a:spLocks noChangeArrowheads="1"/>
              </p:cNvSpPr>
              <p:nvPr/>
            </p:nvSpPr>
            <p:spPr bwMode="auto">
              <a:xfrm>
                <a:off x="3387" y="5263"/>
                <a:ext cx="1139" cy="83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3738" y="6100"/>
                <a:ext cx="438" cy="1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8" name="AutoShape 106"/>
              <p:cNvSpPr>
                <a:spLocks noChangeArrowheads="1"/>
              </p:cNvSpPr>
              <p:nvPr/>
            </p:nvSpPr>
            <p:spPr bwMode="auto">
              <a:xfrm flipV="1">
                <a:off x="3168" y="6232"/>
                <a:ext cx="1621" cy="309"/>
              </a:xfrm>
              <a:custGeom>
                <a:avLst/>
                <a:gdLst>
                  <a:gd name="G0" fmla="+- 2478 0 0"/>
                  <a:gd name="G1" fmla="+- 21600 0 2478"/>
                  <a:gd name="G2" fmla="*/ 2478 1 2"/>
                  <a:gd name="G3" fmla="+- 21600 0 G2"/>
                  <a:gd name="G4" fmla="+/ 2478 21600 2"/>
                  <a:gd name="G5" fmla="+/ G1 0 2"/>
                  <a:gd name="G6" fmla="*/ 21600 21600 2478"/>
                  <a:gd name="G7" fmla="*/ G6 1 2"/>
                  <a:gd name="G8" fmla="+- 21600 0 G7"/>
                  <a:gd name="G9" fmla="*/ 21600 1 2"/>
                  <a:gd name="G10" fmla="+- 2478 0 G9"/>
                  <a:gd name="G11" fmla="?: G10 G8 0"/>
                  <a:gd name="G12" fmla="?: G10 G7 21600"/>
                  <a:gd name="T0" fmla="*/ 20361 w 21600"/>
                  <a:gd name="T1" fmla="*/ 10800 h 21600"/>
                  <a:gd name="T2" fmla="*/ 10800 w 21600"/>
                  <a:gd name="T3" fmla="*/ 21600 h 21600"/>
                  <a:gd name="T4" fmla="*/ 1239 w 21600"/>
                  <a:gd name="T5" fmla="*/ 10800 h 21600"/>
                  <a:gd name="T6" fmla="*/ 10800 w 21600"/>
                  <a:gd name="T7" fmla="*/ 0 h 21600"/>
                  <a:gd name="T8" fmla="*/ 3039 w 21600"/>
                  <a:gd name="T9" fmla="*/ 3039 h 21600"/>
                  <a:gd name="T10" fmla="*/ 18561 w 21600"/>
                  <a:gd name="T11" fmla="*/ 1856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478" y="21600"/>
                    </a:lnTo>
                    <a:lnTo>
                      <a:pt x="1912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537" name="Rectangle 105"/>
              <p:cNvSpPr>
                <a:spLocks noChangeArrowheads="1"/>
              </p:cNvSpPr>
              <p:nvPr/>
            </p:nvSpPr>
            <p:spPr bwMode="auto">
              <a:xfrm>
                <a:off x="3519" y="5395"/>
                <a:ext cx="876" cy="5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535" name="AutoShape 103"/>
            <p:cNvSpPr>
              <a:spLocks noChangeShapeType="1"/>
            </p:cNvSpPr>
            <p:nvPr/>
          </p:nvSpPr>
          <p:spPr bwMode="auto">
            <a:xfrm>
              <a:off x="6117" y="1907"/>
              <a:ext cx="55" cy="15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4" name="AutoShape 102"/>
            <p:cNvSpPr>
              <a:spLocks noChangeShapeType="1"/>
            </p:cNvSpPr>
            <p:nvPr/>
          </p:nvSpPr>
          <p:spPr bwMode="auto">
            <a:xfrm>
              <a:off x="4180" y="2963"/>
              <a:ext cx="1878" cy="5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3" name="AutoShape 101"/>
            <p:cNvSpPr>
              <a:spLocks noChangeShapeType="1"/>
            </p:cNvSpPr>
            <p:nvPr/>
          </p:nvSpPr>
          <p:spPr bwMode="auto">
            <a:xfrm flipH="1">
              <a:off x="6253" y="2678"/>
              <a:ext cx="1655" cy="7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2" name="AutoShape 100"/>
            <p:cNvSpPr>
              <a:spLocks noChangeShapeType="1"/>
            </p:cNvSpPr>
            <p:nvPr/>
          </p:nvSpPr>
          <p:spPr bwMode="auto">
            <a:xfrm flipH="1" flipV="1">
              <a:off x="6253" y="3609"/>
              <a:ext cx="1108" cy="110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1" name="Oval 99"/>
            <p:cNvSpPr>
              <a:spLocks noChangeArrowheads="1"/>
            </p:cNvSpPr>
            <p:nvPr/>
          </p:nvSpPr>
          <p:spPr bwMode="auto">
            <a:xfrm>
              <a:off x="6058" y="3414"/>
              <a:ext cx="228" cy="22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30" name="AutoShape 98"/>
            <p:cNvSpPr>
              <a:spLocks noChangeShapeType="1"/>
            </p:cNvSpPr>
            <p:nvPr/>
          </p:nvSpPr>
          <p:spPr bwMode="auto">
            <a:xfrm flipV="1">
              <a:off x="4818" y="3609"/>
              <a:ext cx="1273" cy="110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29" name="Text Box 97"/>
            <p:cNvSpPr txBox="1">
              <a:spLocks noChangeArrowheads="1"/>
            </p:cNvSpPr>
            <p:nvPr/>
          </p:nvSpPr>
          <p:spPr bwMode="auto">
            <a:xfrm>
              <a:off x="5076" y="3129"/>
              <a:ext cx="2224" cy="6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Коммутатор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528" name="AutoShape 96"/>
            <p:cNvSpPr>
              <a:spLocks noChangeShapeType="1"/>
            </p:cNvSpPr>
            <p:nvPr/>
          </p:nvSpPr>
          <p:spPr bwMode="auto">
            <a:xfrm flipV="1">
              <a:off x="4483" y="2005"/>
              <a:ext cx="734" cy="56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27" name="AutoShape 95"/>
            <p:cNvSpPr>
              <a:spLocks noChangeShapeType="1"/>
            </p:cNvSpPr>
            <p:nvPr/>
          </p:nvSpPr>
          <p:spPr bwMode="auto">
            <a:xfrm flipH="1">
              <a:off x="7801" y="3647"/>
              <a:ext cx="367" cy="7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9" name="Номер слайда 1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47564" y="728700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Логическое кольцо, реализованное на физической топологии звезда. Передача данных как по кольцу, но реально компьютеры подключены к одному коммутатору, который передает пакеты от соседа к соседу.</a:t>
            </a:r>
          </a:p>
          <a:p>
            <a:pPr algn="just"/>
            <a:r>
              <a:rPr lang="ru-RU" dirty="0" smtClean="0"/>
              <a:t>Была очень популярна до распространения сетей </a:t>
            </a:r>
            <a:r>
              <a:rPr lang="en-US" dirty="0" smtClean="0"/>
              <a:t>Ethernet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Высокая надежность, равноправие всех узлов. Дороговизна.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управления обменом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3548" y="10167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Коллизия</a:t>
            </a:r>
            <a:r>
              <a:rPr lang="ru-RU" dirty="0" smtClean="0"/>
              <a:t> – </a:t>
            </a:r>
            <a:r>
              <a:rPr lang="ru-RU" b="1" dirty="0" smtClean="0"/>
              <a:t>конфликт</a:t>
            </a:r>
            <a:r>
              <a:rPr lang="ru-RU" dirty="0" smtClean="0"/>
              <a:t> при одновременной передаче нескольких пакетов по сети,  который приводит к искажению либо потере этих пакетов.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3548" y="1857598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Методы управления обменом устанавливают очередность доступа к сети (</a:t>
            </a:r>
            <a:r>
              <a:rPr lang="ru-RU" i="1" dirty="0" smtClean="0"/>
              <a:t>захвата сети</a:t>
            </a:r>
            <a:r>
              <a:rPr lang="ru-RU" dirty="0" smtClean="0"/>
              <a:t>) всеми абонентами, желающими передавать данные по сети, для избежания или разрешения возникших коллизий.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320368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Методы управления обменом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979712" y="41397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Централизованные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80012" y="41397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Децентрализованные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stCxn id="7" idx="2"/>
            <a:endCxn id="8" idx="0"/>
          </p:cNvCxnSpPr>
          <p:nvPr/>
        </p:nvCxnSpPr>
        <p:spPr>
          <a:xfrm rot="5400000">
            <a:off x="3496526" y="3208330"/>
            <a:ext cx="566772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  <a:endCxn id="9" idx="0"/>
          </p:cNvCxnSpPr>
          <p:nvPr/>
        </p:nvCxnSpPr>
        <p:spPr>
          <a:xfrm rot="16200000" flipH="1">
            <a:off x="4882680" y="3118320"/>
            <a:ext cx="566772" cy="1476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79912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Детерминированные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228184" y="51479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Случайные</a:t>
            </a:r>
            <a:endParaRPr lang="ru-RU" dirty="0"/>
          </a:p>
        </p:txBody>
      </p:sp>
      <p:cxnSp>
        <p:nvCxnSpPr>
          <p:cNvPr id="24" name="Прямая со стрелкой 23"/>
          <p:cNvCxnSpPr>
            <a:stCxn id="9" idx="2"/>
            <a:endCxn id="21" idx="0"/>
          </p:cNvCxnSpPr>
          <p:nvPr/>
        </p:nvCxnSpPr>
        <p:spPr>
          <a:xfrm rot="5400000">
            <a:off x="5098704" y="4342456"/>
            <a:ext cx="638780" cy="9721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9" idx="2"/>
            <a:endCxn id="22" idx="0"/>
          </p:cNvCxnSpPr>
          <p:nvPr/>
        </p:nvCxnSpPr>
        <p:spPr>
          <a:xfrm rot="16200000" flipH="1">
            <a:off x="6070812" y="4342456"/>
            <a:ext cx="638780" cy="9721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07904" y="5481228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Конфликты полностью исключены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6192180" y="5481228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Конфликты возможны, но разрешимы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1979712" y="4437112"/>
            <a:ext cx="219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Конфликты полностью исключены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Централизованное управление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532" y="836712"/>
            <a:ext cx="532859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600"/>
              </a:spcAft>
            </a:pPr>
            <a:r>
              <a:rPr lang="ru-RU" dirty="0" smtClean="0"/>
              <a:t>Применяется в топологии звезда, реже - шина.</a:t>
            </a:r>
          </a:p>
          <a:p>
            <a:pPr indent="361950" algn="just"/>
            <a:r>
              <a:rPr lang="ru-RU" dirty="0" smtClean="0"/>
              <a:t>Сервер поочередно опрашивает все периферийные станции и при необходимости предоставляет им право передачи пакета. После окончания передачи пакета право передавать получит следующий по порядку узел (например, по часовой стрелке – географический приоритет).</a:t>
            </a:r>
          </a:p>
        </p:txBody>
      </p:sp>
      <p:pic>
        <p:nvPicPr>
          <p:cNvPr id="7" name="Рисунок 6" descr="Централизованный метод управления обменом в сети с топологией звезда"/>
          <p:cNvPicPr/>
          <p:nvPr/>
        </p:nvPicPr>
        <p:blipFill>
          <a:blip r:embed="rId2" cstate="print"/>
          <a:srcRect l="18286" t="2769" r="21357" b="6764"/>
          <a:stretch>
            <a:fillRect/>
          </a:stretch>
        </p:blipFill>
        <p:spPr bwMode="auto">
          <a:xfrm>
            <a:off x="5688124" y="872716"/>
            <a:ext cx="3219450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3176972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Особенности:</a:t>
            </a:r>
          </a:p>
          <a:p>
            <a:pPr indent="361950" algn="just">
              <a:buFont typeface="+mj-lt"/>
              <a:buAutoNum type="arabicPeriod"/>
            </a:pPr>
            <a:r>
              <a:rPr lang="ru-RU" dirty="0" smtClean="0"/>
              <a:t>В каждый конкретный момент наивысшим приоритетом обладает следующий по порядку абонент, но в пределах полного цикла опроса ни один из абонентов не имеет никаких преимуществ перед другими.</a:t>
            </a:r>
          </a:p>
          <a:p>
            <a:pPr indent="361950" algn="just">
              <a:buFont typeface="+mj-lt"/>
              <a:buAutoNum type="arabicPeriod"/>
            </a:pPr>
            <a:r>
              <a:rPr lang="ru-RU" dirty="0" smtClean="0"/>
              <a:t>Никому не придется ждать своей очереди слишком долго. Максимальная величина времени доступа для любого абонента в этом случае будет равна суммарному времени передачи пакетов всех абонентов сети кроме данного.</a:t>
            </a:r>
          </a:p>
          <a:p>
            <a:pPr indent="361950" algn="just">
              <a:buFont typeface="+mj-lt"/>
              <a:buAutoNum type="arabicPeriod"/>
            </a:pPr>
            <a:r>
              <a:rPr lang="ru-RU" dirty="0" smtClean="0"/>
              <a:t>Никаких столкновений пакетов при этом методе в принципе быть не может, так как все решения о доступе принимаются в одном месте.</a:t>
            </a:r>
          </a:p>
          <a:p>
            <a:pPr indent="361950" algn="just">
              <a:buFont typeface="+mj-lt"/>
              <a:buAutoNum type="arabicPeriod"/>
            </a:pPr>
            <a:r>
              <a:rPr lang="ru-RU" dirty="0" smtClean="0"/>
              <a:t>При выходе из строя центра сеть прекращает работу.</a:t>
            </a:r>
          </a:p>
          <a:p>
            <a:pPr indent="361950" algn="just">
              <a:buFont typeface="+mj-lt"/>
              <a:buAutoNum type="arabicPeriod"/>
            </a:pPr>
            <a:r>
              <a:rPr lang="ru-RU" dirty="0" smtClean="0"/>
              <a:t>Ограничение числа пользователей из-за возрастающей нагрузки на сервер.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ркерный метод управления обменом (СМ—свободный маркер, ЗМ— занятый маркер, МП— занятый маркер с подтверждением, ПД—пакет данных)"/>
          <p:cNvPicPr/>
          <p:nvPr/>
        </p:nvPicPr>
        <p:blipFill>
          <a:blip r:embed="rId2" cstate="print"/>
          <a:srcRect l="1596" t="3604" r="2066" b="7207"/>
          <a:stretch>
            <a:fillRect/>
          </a:stretch>
        </p:blipFill>
        <p:spPr bwMode="auto">
          <a:xfrm>
            <a:off x="2375756" y="2204864"/>
            <a:ext cx="504056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Маркерное управление обменом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49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Децентрализованный детерминированный метод, применяется в сетях с топологией кольцо, где все пакеты циркулируют по кругу, реже – в шине и пассивной звезде (</a:t>
            </a:r>
            <a:r>
              <a:rPr lang="en-US" dirty="0" smtClean="0"/>
              <a:t>Token ring)</a:t>
            </a:r>
            <a:r>
              <a:rPr lang="ru-RU" dirty="0" smtClean="0"/>
              <a:t>.</a:t>
            </a:r>
          </a:p>
          <a:p>
            <a:pPr indent="361950" algn="just"/>
            <a:r>
              <a:rPr lang="ru-RU" b="1" dirty="0" smtClean="0"/>
              <a:t>Маркер</a:t>
            </a:r>
            <a:r>
              <a:rPr lang="ru-RU" dirty="0" smtClean="0"/>
              <a:t> (эстафета) – небольшой управляющий пакет специального вида, дающий право на передачу пакета.</a:t>
            </a:r>
          </a:p>
          <a:p>
            <a:pPr indent="361950" algn="just"/>
            <a:r>
              <a:rPr lang="ru-RU" dirty="0" smtClean="0"/>
              <a:t>Конфликты в такой сети невозможны.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98702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СМ—свободный маркер, ЗМ— занятый маркер, МП— занятый маркер с подтверждением, ПД—пакет данных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локальных и глобальных сетей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56896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Высокая скорость передачи информации, большая пропускная способность сети.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Высококачественные каналы связи (низкий уровень ошибок передачи).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Эффективный, быстродействующий механизм управления обменом по сети.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Заранее четко ограниченное количество компьютеров, подключаемых к сети.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956896"/>
            <a:ext cx="4211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 Возможна низкая скорость передачи.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Низкое качество каналов связи.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Механизм управления </a:t>
            </a:r>
            <a:r>
              <a:rPr lang="ru-RU" dirty="0"/>
              <a:t>обменом в них не может быть гарантированно быстрым</a:t>
            </a:r>
            <a:r>
              <a:rPr lang="ru-RU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Сеть рассчитана </a:t>
            </a:r>
            <a:r>
              <a:rPr lang="ru-RU" dirty="0"/>
              <a:t>на неограниченное число абонентов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5248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 smtClean="0"/>
              <a:t>Локальная сеть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99992" y="15248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2000" b="1" dirty="0" smtClean="0"/>
              <a:t>Глобальная сеть</a:t>
            </a:r>
            <a:endParaRPr lang="ru-RU" sz="20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Децентрализованное случайное управление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9532" y="548680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dirty="0" smtClean="0"/>
              <a:t>Используется в равноправных сетях (шина, пассивная звезда).</a:t>
            </a:r>
          </a:p>
          <a:p>
            <a:pPr indent="361950" algn="just"/>
            <a:r>
              <a:rPr lang="ru-RU" dirty="0" smtClean="0"/>
              <a:t>Решение о том, когда можно передавать свой пакет, принимается каждым абонентом на месте, исходя только из анализа состояния сети. Возникает </a:t>
            </a:r>
            <a:r>
              <a:rPr lang="ru-RU" b="1" dirty="0" smtClean="0"/>
              <a:t>конкуренция</a:t>
            </a:r>
            <a:r>
              <a:rPr lang="ru-RU" dirty="0" smtClean="0"/>
              <a:t> между абонентами за захват сети.</a:t>
            </a:r>
          </a:p>
          <a:p>
            <a:pPr indent="361950" algn="just"/>
            <a:r>
              <a:rPr lang="ru-RU" dirty="0" smtClean="0"/>
              <a:t>Если сеть свободна (никто не передает своих пакетов), то абонент сразу начинает свою передачу. Если же в момент возникновения заявки на передачу сеть занята, то абонент ждет освобождения сети, и начинает передачу после ее освобождения.</a:t>
            </a:r>
          </a:p>
          <a:p>
            <a:pPr indent="361950" algn="just"/>
            <a:r>
              <a:rPr lang="ru-RU" dirty="0" smtClean="0"/>
              <a:t>Возникновение коллизий возможно при одновременном начале передачи несколькими абонентами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когда сеть свободна (редко);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сразу после освобождения сети (часто).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903669"/>
            <a:ext cx="8388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61950" algn="just"/>
            <a:r>
              <a:rPr lang="ru-RU" b="1" dirty="0" smtClean="0"/>
              <a:t>CSMA/CD</a:t>
            </a:r>
            <a:r>
              <a:rPr lang="ru-RU" dirty="0" smtClean="0"/>
              <a:t> (</a:t>
            </a:r>
            <a:r>
              <a:rPr lang="ru-RU" dirty="0" err="1" smtClean="0"/>
              <a:t>Carrier</a:t>
            </a:r>
            <a:r>
              <a:rPr lang="ru-RU" dirty="0" smtClean="0"/>
              <a:t> </a:t>
            </a:r>
            <a:r>
              <a:rPr lang="ru-RU" dirty="0" err="1" smtClean="0"/>
              <a:t>Sense</a:t>
            </a:r>
            <a:r>
              <a:rPr lang="ru-RU" dirty="0" smtClean="0"/>
              <a:t> </a:t>
            </a:r>
            <a:r>
              <a:rPr lang="ru-RU" dirty="0" err="1" smtClean="0"/>
              <a:t>Multiple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with</a:t>
            </a:r>
            <a:r>
              <a:rPr lang="ru-RU" dirty="0" smtClean="0"/>
              <a:t> </a:t>
            </a:r>
            <a:r>
              <a:rPr lang="ru-RU" dirty="0" err="1" smtClean="0"/>
              <a:t>Collision</a:t>
            </a:r>
            <a:r>
              <a:rPr lang="ru-RU" dirty="0" smtClean="0"/>
              <a:t> </a:t>
            </a:r>
            <a:r>
              <a:rPr lang="ru-RU" dirty="0" err="1" smtClean="0"/>
              <a:t>Detection</a:t>
            </a:r>
            <a:r>
              <a:rPr lang="ru-RU" dirty="0" smtClean="0"/>
              <a:t>) – множественный доступ с контролем несущей и </a:t>
            </a:r>
            <a:r>
              <a:rPr lang="ru-RU" u="sng" dirty="0" smtClean="0"/>
              <a:t>обнаружением</a:t>
            </a:r>
            <a:r>
              <a:rPr lang="ru-RU" dirty="0" smtClean="0"/>
              <a:t> коллизий. Если во время передачи возникла коллизия, узел ждет случайное время и повторяет попытку передачи.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5035572"/>
            <a:ext cx="8388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61950" algn="just"/>
            <a:r>
              <a:rPr lang="ru-RU" b="1" dirty="0" smtClean="0"/>
              <a:t>CSMA/CA</a:t>
            </a:r>
            <a:r>
              <a:rPr lang="ru-RU" dirty="0" smtClean="0"/>
              <a:t> (</a:t>
            </a:r>
            <a:r>
              <a:rPr lang="ru-RU" dirty="0" err="1" smtClean="0"/>
              <a:t>Carrier</a:t>
            </a:r>
            <a:r>
              <a:rPr lang="ru-RU" dirty="0" smtClean="0"/>
              <a:t> </a:t>
            </a:r>
            <a:r>
              <a:rPr lang="ru-RU" dirty="0" err="1" smtClean="0"/>
              <a:t>Sense</a:t>
            </a:r>
            <a:r>
              <a:rPr lang="ru-RU" dirty="0" smtClean="0"/>
              <a:t> </a:t>
            </a:r>
            <a:r>
              <a:rPr lang="ru-RU" dirty="0" err="1" smtClean="0"/>
              <a:t>Multiple</a:t>
            </a:r>
            <a:r>
              <a:rPr lang="ru-RU" dirty="0" smtClean="0"/>
              <a:t> 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with</a:t>
            </a:r>
            <a:r>
              <a:rPr lang="ru-RU" dirty="0" smtClean="0"/>
              <a:t> </a:t>
            </a:r>
            <a:r>
              <a:rPr lang="ru-RU" dirty="0" err="1" smtClean="0"/>
              <a:t>Collision</a:t>
            </a:r>
            <a:r>
              <a:rPr lang="ru-RU" dirty="0" smtClean="0"/>
              <a:t> </a:t>
            </a:r>
            <a:r>
              <a:rPr lang="ru-RU" dirty="0" err="1" smtClean="0"/>
              <a:t>Avoidance</a:t>
            </a:r>
            <a:r>
              <a:rPr lang="ru-RU" dirty="0" smtClean="0"/>
              <a:t>) – множественный доступ с контролем несущей и </a:t>
            </a:r>
            <a:r>
              <a:rPr lang="ru-RU" u="sng" dirty="0" err="1" smtClean="0"/>
              <a:t>избежанием</a:t>
            </a:r>
            <a:r>
              <a:rPr lang="ru-RU" dirty="0" smtClean="0"/>
              <a:t> коллизий. Перед началом передачи в сеть запускается пробный пакет. Если сеть свободна, начинается передача пакета. Если во время передачи другой узел запускает пробный пакет, передача останавливается , и через случайный интервал времени повторяется.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Стандартные сети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стандарты сетей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35596" y="3501008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Проводные</a:t>
            </a:r>
            <a:r>
              <a:rPr lang="ru-RU" dirty="0" smtClean="0"/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Ethernet, Fast Ethernet, Gigabit Ethernet...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err="1" smtClean="0"/>
              <a:t>Arcnet</a:t>
            </a:r>
            <a:endParaRPr lang="en-US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Token-Ring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100VG-AnyLAN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FDDI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08104" y="3514945"/>
            <a:ext cx="205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Беспроводные</a:t>
            </a:r>
            <a:r>
              <a:rPr lang="ru-RU" dirty="0" smtClean="0"/>
              <a:t>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Bluetooth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Wi-Fi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err="1" smtClean="0"/>
              <a:t>WiMAX</a:t>
            </a:r>
            <a:endParaRPr lang="en-US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GPRS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532560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i="1" dirty="0" smtClean="0"/>
              <a:t>Виртуальные</a:t>
            </a:r>
            <a:r>
              <a:rPr lang="ru-RU" dirty="0" smtClean="0"/>
              <a:t> сети </a:t>
            </a:r>
            <a:r>
              <a:rPr lang="en-US" dirty="0" smtClean="0"/>
              <a:t>(VPN)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202484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Большинство стандартов физических сетей разработано или одобрено комитетом 802 </a:t>
            </a:r>
            <a:r>
              <a:rPr lang="en-US" dirty="0" smtClean="0"/>
              <a:t>IEEE (</a:t>
            </a:r>
            <a:r>
              <a:rPr lang="ru-RU" dirty="0" smtClean="0"/>
              <a:t>Институт инженеров по электротехнике и электронике, </a:t>
            </a:r>
            <a:r>
              <a:rPr lang="it-IT" i="1" dirty="0" smtClean="0"/>
              <a:t>Institute of Electrical and Electronics Engineers</a:t>
            </a:r>
            <a:r>
              <a:rPr lang="ru-RU" dirty="0" smtClean="0"/>
              <a:t>).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7564" y="324898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Физические сети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67544" y="6926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Стандарты сетей определяют принятую в сети среду передачи, топологию, метод доступа, кодирование информации, формат пакета (кадра).</a:t>
            </a:r>
          </a:p>
          <a:p>
            <a:pPr indent="355600" algn="just"/>
            <a:r>
              <a:rPr lang="ru-RU" dirty="0" smtClean="0"/>
              <a:t>Исходя из этого определяется предельный размер сети, скорость передачи, предельное число абонентов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60748"/>
            <a:ext cx="79233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топология – шина, пассивная звезда или дерево;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метод доступа – CSMA/CD;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манчестерский код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среда передачи:</a:t>
            </a:r>
          </a:p>
          <a:p>
            <a:pPr marL="531813" lvl="1" indent="-176213">
              <a:buFont typeface="Calibri" pitchFamily="34" charset="0"/>
              <a:buChar char="–"/>
            </a:pPr>
            <a:r>
              <a:rPr lang="ru-RU" dirty="0" smtClean="0"/>
              <a:t>коаксиальный кабель (толстый 10</a:t>
            </a:r>
            <a:r>
              <a:rPr lang="en-US" dirty="0" smtClean="0"/>
              <a:t>BASE5 </a:t>
            </a:r>
            <a:r>
              <a:rPr lang="ru-RU" dirty="0" smtClean="0"/>
              <a:t>и тонкий</a:t>
            </a:r>
            <a:r>
              <a:rPr lang="en-US" dirty="0" smtClean="0"/>
              <a:t> 10BASE2</a:t>
            </a:r>
            <a:r>
              <a:rPr lang="ru-RU" dirty="0" smtClean="0"/>
              <a:t>)</a:t>
            </a:r>
            <a:r>
              <a:rPr lang="en-US" dirty="0" smtClean="0"/>
              <a:t>,</a:t>
            </a:r>
            <a:endParaRPr lang="ru-RU" dirty="0" smtClean="0"/>
          </a:p>
          <a:p>
            <a:pPr marL="531813" lvl="1" indent="-176213">
              <a:buFont typeface="Calibri" pitchFamily="34" charset="0"/>
              <a:buChar char="–"/>
            </a:pPr>
            <a:r>
              <a:rPr lang="ru-RU" dirty="0" smtClean="0"/>
              <a:t>позже витая пара </a:t>
            </a:r>
            <a:r>
              <a:rPr lang="en-US" dirty="0" smtClean="0"/>
              <a:t>(10BASE-T)</a:t>
            </a:r>
            <a:r>
              <a:rPr lang="ru-RU" dirty="0" smtClean="0"/>
              <a:t>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скорость передачи – 10 Мбит/с;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максимальная длина сети – 5 км;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максимальное количество абонентов – до 1024;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длина сегмента сети – до 500 м;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количество абонентов на одном сегменте – до 100.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7524" y="692696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Стандарт </a:t>
            </a:r>
            <a:r>
              <a:rPr lang="ru-RU" b="1" dirty="0" smtClean="0"/>
              <a:t>IEEE 802.3 </a:t>
            </a:r>
            <a:r>
              <a:rPr lang="ru-RU" dirty="0" smtClean="0"/>
              <a:t>Сети </a:t>
            </a:r>
            <a:r>
              <a:rPr lang="en-US" dirty="0" smtClean="0"/>
              <a:t>Ethernet – </a:t>
            </a:r>
            <a:r>
              <a:rPr lang="ru-RU" dirty="0" smtClean="0"/>
              <a:t>самые распространенные кабельные сети.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9715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Основной недостаток – случайный доступ не гарантирует минимальную задержку доставки сообщения.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 4</a:t>
            </a:r>
            <a:r>
              <a:rPr lang="en-US" dirty="0" smtClean="0"/>
              <a:t>B/5B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54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483768" y="1592796"/>
          <a:ext cx="4500500" cy="2811780"/>
        </p:xfrm>
        <a:graphic>
          <a:graphicData uri="http://schemas.openxmlformats.org/drawingml/2006/table">
            <a:tbl>
              <a:tblPr/>
              <a:tblGrid>
                <a:gridCol w="1125125"/>
                <a:gridCol w="1125125"/>
                <a:gridCol w="1098122"/>
                <a:gridCol w="115212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Данные</a:t>
                      </a:r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 4В/5В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Данные</a:t>
                      </a:r>
                      <a:endParaRPr lang="ru-RU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 4В/5В</a:t>
                      </a: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0000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11110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1000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0001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01001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10011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0010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10100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0011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10101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10111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0100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01010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01011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1101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11011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11100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01111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11101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1540" y="70256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Каждые 4 бита исходных данных кодируются 5 битами передаваемых данных и передаются в виде </a:t>
            </a:r>
            <a:r>
              <a:rPr lang="en-US" dirty="0" smtClean="0"/>
              <a:t>NRZ</a:t>
            </a:r>
            <a:r>
              <a:rPr lang="ru-RU" dirty="0" smtClean="0"/>
              <a:t>. Разработан для </a:t>
            </a:r>
            <a:r>
              <a:rPr lang="en-US" dirty="0" smtClean="0"/>
              <a:t>FDDI</a:t>
            </a:r>
            <a:r>
              <a:rPr lang="ru-RU" dirty="0" smtClean="0"/>
              <a:t>. </a:t>
            </a:r>
          </a:p>
          <a:p>
            <a:pPr indent="355600" algn="just"/>
            <a:r>
              <a:rPr lang="ru-RU" dirty="0" smtClean="0"/>
              <a:t>Главный принцип – избежать длинных последовательностей нулей и единиц.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6192016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Существуют и другие аналогичные коды </a:t>
            </a:r>
            <a:r>
              <a:rPr lang="en-US" dirty="0" smtClean="0"/>
              <a:t>5B/6B, 6B/8B</a:t>
            </a:r>
            <a:r>
              <a:rPr lang="ru-RU" dirty="0" smtClean="0"/>
              <a:t>, 8</a:t>
            </a:r>
            <a:r>
              <a:rPr lang="en-US" dirty="0" smtClean="0"/>
              <a:t>B/10B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9532" y="443711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11111111 =</a:t>
            </a:r>
            <a:r>
              <a:rPr lang="en-US" dirty="0" smtClean="0"/>
              <a:t>&gt; 1110111101	10000001</a:t>
            </a:r>
            <a:r>
              <a:rPr lang="ru-RU" dirty="0" smtClean="0"/>
              <a:t> =</a:t>
            </a:r>
            <a:r>
              <a:rPr lang="en-US" dirty="0" smtClean="0"/>
              <a:t>&gt; </a:t>
            </a:r>
            <a:r>
              <a:rPr lang="ru-RU" dirty="0" smtClean="0"/>
              <a:t>1001001001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89296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Для обеспечения скорости передачи 100 Мбит/с достаточно пропускной способности кабеля 125 миллионов сигналов в секунду (125 </a:t>
            </a:r>
            <a:r>
              <a:rPr lang="ru-RU" dirty="0" err="1" smtClean="0"/>
              <a:t>МБод</a:t>
            </a:r>
            <a:r>
              <a:rPr lang="ru-RU" dirty="0" smtClean="0"/>
              <a:t>), а для манчестерского кода - 200 </a:t>
            </a:r>
            <a:r>
              <a:rPr lang="ru-RU" dirty="0" err="1" smtClean="0"/>
              <a:t>МБод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b="1" dirty="0" smtClean="0"/>
              <a:t>Бод</a:t>
            </a:r>
            <a:r>
              <a:rPr lang="ru-RU" dirty="0" smtClean="0"/>
              <a:t> – единица измерения скорости в сетях, символов в секунду.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кадра</a:t>
            </a:r>
            <a:r>
              <a:rPr lang="en-US" dirty="0" smtClean="0"/>
              <a:t> Ethernet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10242" name="Picture 2" descr="&amp;Fcy;&amp;ocy;&amp;rcy;&amp;mcy;&amp;acy;&amp;tcy; &amp;kcy;&amp;acy;&amp;dcy;&amp;rcy;&amp;acy; &amp;scy;&amp;iecy;&amp;tcy;&amp;iecy;&amp;jcy; Ethernet (&amp;tscy;&amp;icy;&amp;fcy;&amp;rcy;&amp;ycy; &amp;vcy; &amp;vcy;&amp;iecy;&amp;rcy;&amp;khcy;&amp;ncy;&amp;iecy;&amp;jcy; &amp;chcy;&amp;acy;&amp;scy;&amp;tcy;&amp;icy; &amp;rcy;&amp;icy;&amp;scy;&amp;ucy;&amp;ncy;&amp;kcy;&amp;acy; &amp;pcy;&amp;ocy;&amp;kcy;&amp;acy;&amp;zcy;&amp;ycy;&amp;vcy;&amp;acy;&amp;yucy;&amp;tcy; &amp;rcy;&amp;acy;&amp;zcy;&amp;mcy;&amp;iecy;&amp;rcy; &amp;pcy;&amp;ocy;&amp;lcy;&amp;yacy; &amp;vcy; &amp;bcy;&amp;acy;&amp;jcy;&amp;tcy;&amp;acy;&amp;khcy;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1124744"/>
            <a:ext cx="8388933" cy="13530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1540" y="2566645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Преамбула состоит из 8 байт, первые семь представляют собой код 10101010, а последний байт (SFD – </a:t>
            </a:r>
            <a:r>
              <a:rPr lang="ru-RU" dirty="0" err="1" smtClean="0"/>
              <a:t>Start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Frame</a:t>
            </a:r>
            <a:r>
              <a:rPr lang="ru-RU" dirty="0" smtClean="0"/>
              <a:t> </a:t>
            </a:r>
            <a:r>
              <a:rPr lang="ru-RU" dirty="0" err="1" smtClean="0"/>
              <a:t>Delimiter</a:t>
            </a:r>
            <a:r>
              <a:rPr lang="ru-RU" dirty="0" smtClean="0"/>
              <a:t>) – код 10101011.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3284984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Поле EFD (</a:t>
            </a:r>
            <a:r>
              <a:rPr lang="ru-RU" dirty="0" err="1" smtClean="0"/>
              <a:t>End</a:t>
            </a:r>
            <a:r>
              <a:rPr lang="ru-RU" dirty="0" smtClean="0"/>
              <a:t> </a:t>
            </a:r>
            <a:r>
              <a:rPr lang="ru-RU" dirty="0" err="1" smtClean="0"/>
              <a:t>Frame</a:t>
            </a:r>
            <a:r>
              <a:rPr lang="ru-RU" dirty="0" smtClean="0"/>
              <a:t> </a:t>
            </a:r>
            <a:r>
              <a:rPr lang="ru-RU" dirty="0" err="1" smtClean="0"/>
              <a:t>Delimiter</a:t>
            </a:r>
            <a:r>
              <a:rPr lang="ru-RU" dirty="0" smtClean="0"/>
              <a:t>) задает конец кадра. Поле контрольной суммы (CRC — </a:t>
            </a:r>
            <a:r>
              <a:rPr lang="ru-RU" dirty="0" err="1" smtClean="0"/>
              <a:t>Cyclic</a:t>
            </a:r>
            <a:r>
              <a:rPr lang="ru-RU" dirty="0" smtClean="0"/>
              <a:t> </a:t>
            </a:r>
            <a:r>
              <a:rPr lang="ru-RU" dirty="0" err="1" smtClean="0"/>
              <a:t>Redundancy</a:t>
            </a:r>
            <a:r>
              <a:rPr lang="ru-RU" dirty="0" smtClean="0"/>
              <a:t> </a:t>
            </a:r>
            <a:r>
              <a:rPr lang="ru-RU" dirty="0" err="1" smtClean="0"/>
              <a:t>Check</a:t>
            </a:r>
            <a:r>
              <a:rPr lang="ru-RU" dirty="0" smtClean="0"/>
              <a:t>), так же как и преамбула, SFD и EFD, формируются и контролируются на аппаратном уровне.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584684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/>
            <a:r>
              <a:rPr lang="ru-RU" dirty="0" smtClean="0"/>
              <a:t>Вторая версия кадра </a:t>
            </a:r>
            <a:r>
              <a:rPr lang="en-US" dirty="0" smtClean="0"/>
              <a:t>Ethernet </a:t>
            </a:r>
            <a:r>
              <a:rPr lang="ru-RU" dirty="0" smtClean="0"/>
              <a:t>используется во всех современных модификациях, а также в некоторых других сетях.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548" y="4221088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Поле данных должно включать в себя от 46 до 1500 байт данных. Если пакет должен содержать менее 46 байт данных, то поле данных дополняется байтами заполнения.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031" y="5072085"/>
            <a:ext cx="824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Минимальная длина кадра (без преамбулы) составляет 64 байта (512 бит).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5570" y="5473728"/>
            <a:ext cx="81423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Кадры подразделяются на: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ru-RU" dirty="0" smtClean="0"/>
              <a:t>информационные;</a:t>
            </a:r>
          </a:p>
          <a:p>
            <a:pPr marL="273050" indent="-273050" algn="just">
              <a:buFont typeface="Arial" pitchFamily="34" charset="0"/>
              <a:buChar char="•"/>
            </a:pPr>
            <a:r>
              <a:rPr lang="ru-RU" dirty="0" smtClean="0"/>
              <a:t>сигнальные</a:t>
            </a:r>
            <a:r>
              <a:rPr lang="en-US" dirty="0" smtClean="0"/>
              <a:t> (</a:t>
            </a:r>
            <a:r>
              <a:rPr lang="ru-RU" dirty="0" smtClean="0"/>
              <a:t>служебные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Ethernet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1016732"/>
            <a:ext cx="8316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отличия от </a:t>
            </a:r>
            <a:r>
              <a:rPr lang="en-US" dirty="0" smtClean="0"/>
              <a:t>Ethernet</a:t>
            </a:r>
            <a:endParaRPr lang="ru-RU" dirty="0" smtClean="0"/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топология – только  пассивная звезда или дерево;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скорость передачи – 100 Мбит/с;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62068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Стандарт </a:t>
            </a:r>
            <a:r>
              <a:rPr lang="it-IT" dirty="0" smtClean="0"/>
              <a:t>IEEE 802.3u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18355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три</a:t>
            </a:r>
            <a:r>
              <a:rPr lang="en-US" dirty="0" smtClean="0"/>
              <a:t> </a:t>
            </a:r>
            <a:r>
              <a:rPr lang="ru-RU" dirty="0" smtClean="0"/>
              <a:t>основных типа сегментов, отличающихся типами среды передачи</a:t>
            </a:r>
            <a:endParaRPr lang="en-US" dirty="0" smtClean="0"/>
          </a:p>
          <a:p>
            <a:pPr lvl="2"/>
            <a:r>
              <a:rPr lang="ru-RU" dirty="0" smtClean="0"/>
              <a:t>100BASE-T4 (счетверенная витая пара), в России не используется;</a:t>
            </a:r>
          </a:p>
          <a:p>
            <a:pPr lvl="2"/>
            <a:r>
              <a:rPr lang="ru-RU" dirty="0" smtClean="0"/>
              <a:t>100BASE-TX (сдвоенная витая пара);</a:t>
            </a:r>
          </a:p>
          <a:p>
            <a:pPr lvl="2"/>
            <a:r>
              <a:rPr lang="ru-RU" dirty="0" smtClean="0"/>
              <a:t>100BASE-FX (оптоволоконный кабель).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3284984"/>
          <a:ext cx="8172908" cy="2414874"/>
        </p:xfrm>
        <a:graphic>
          <a:graphicData uri="http://schemas.openxmlformats.org/drawingml/2006/table">
            <a:tbl>
              <a:tblPr/>
              <a:tblGrid>
                <a:gridCol w="2487407"/>
                <a:gridCol w="2961198"/>
                <a:gridCol w="2724303"/>
              </a:tblGrid>
              <a:tr h="350676">
                <a:tc>
                  <a:txBody>
                    <a:bodyPr/>
                    <a:lstStyle/>
                    <a:p>
                      <a:r>
                        <a:rPr lang="ru-RU" sz="1800" b="1" dirty="0"/>
                        <a:t>Физический интерфейс</a:t>
                      </a:r>
                      <a:endParaRPr lang="ru-RU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/>
                        <a:t>100Base-FX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/>
                        <a:t>100Base-TX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76">
                <a:tc>
                  <a:txBody>
                    <a:bodyPr/>
                    <a:lstStyle/>
                    <a:p>
                      <a:r>
                        <a:rPr lang="ru-RU" sz="1800" b="1" dirty="0"/>
                        <a:t>Среда передачи</a:t>
                      </a:r>
                      <a:endParaRPr lang="ru-RU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/>
                        <a:t>Оптическое волокно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Витая пара UTP Cat.5 (5e)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76">
                <a:tc>
                  <a:txBody>
                    <a:bodyPr/>
                    <a:lstStyle/>
                    <a:p>
                      <a:r>
                        <a:rPr lang="ru-RU" sz="1800" b="1" dirty="0"/>
                        <a:t>Сигнальная схема</a:t>
                      </a:r>
                      <a:endParaRPr lang="ru-RU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4B/5B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/>
                        <a:t>4B/5B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76">
                <a:tc>
                  <a:txBody>
                    <a:bodyPr/>
                    <a:lstStyle/>
                    <a:p>
                      <a:r>
                        <a:rPr lang="ru-RU" sz="1800" b="1" dirty="0"/>
                        <a:t>Битовое кодирование</a:t>
                      </a:r>
                      <a:endParaRPr lang="ru-RU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NRZ</a:t>
                      </a:r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MLT-3</a:t>
                      </a:r>
                      <a:endParaRPr lang="it-IT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1834">
                <a:tc>
                  <a:txBody>
                    <a:bodyPr/>
                    <a:lstStyle/>
                    <a:p>
                      <a:r>
                        <a:rPr lang="ru-RU" sz="1800" b="1" dirty="0"/>
                        <a:t>Протяженность </a:t>
                      </a:r>
                      <a:r>
                        <a:rPr lang="ru-RU" sz="1800" b="1" dirty="0" smtClean="0"/>
                        <a:t>сегмента</a:t>
                      </a:r>
                      <a:endParaRPr lang="ru-RU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412 м </a:t>
                      </a:r>
                      <a:r>
                        <a:rPr lang="ru-RU" sz="1800" dirty="0" smtClean="0"/>
                        <a:t>(</a:t>
                      </a:r>
                      <a:r>
                        <a:rPr lang="ru-RU" sz="1800" dirty="0" err="1" smtClean="0"/>
                        <a:t>многомодовое</a:t>
                      </a:r>
                      <a:r>
                        <a:rPr lang="ru-RU" sz="1800" dirty="0" smtClean="0"/>
                        <a:t>), </a:t>
                      </a:r>
                      <a:endParaRPr lang="en-US" sz="1800" dirty="0" smtClean="0"/>
                    </a:p>
                    <a:p>
                      <a:r>
                        <a:rPr lang="ru-RU" sz="1800" dirty="0" smtClean="0"/>
                        <a:t>до </a:t>
                      </a:r>
                      <a:r>
                        <a:rPr lang="ru-RU" sz="1800" dirty="0"/>
                        <a:t>2 </a:t>
                      </a:r>
                      <a:r>
                        <a:rPr lang="ru-RU" sz="1800" dirty="0" smtClean="0"/>
                        <a:t>км</a:t>
                      </a:r>
                      <a:r>
                        <a:rPr lang="en-US" sz="1800" dirty="0" smtClean="0"/>
                        <a:t> (</a:t>
                      </a:r>
                      <a:r>
                        <a:rPr lang="ru-RU" sz="1800" dirty="0" smtClean="0"/>
                        <a:t>дуплекс </a:t>
                      </a:r>
                      <a:r>
                        <a:rPr lang="ru-RU" sz="1800" dirty="0" err="1" smtClean="0"/>
                        <a:t>МмВ</a:t>
                      </a:r>
                      <a:r>
                        <a:rPr lang="ru-RU" sz="1800" dirty="0" smtClean="0"/>
                        <a:t>),</a:t>
                      </a:r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до 100 км </a:t>
                      </a:r>
                      <a:r>
                        <a:rPr lang="ru-RU" sz="1800" dirty="0" smtClean="0"/>
                        <a:t>(</a:t>
                      </a:r>
                      <a:r>
                        <a:rPr lang="ru-RU" sz="1800" dirty="0" err="1" smtClean="0"/>
                        <a:t>одномодовое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 100 м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</a:t>
            </a:r>
            <a:r>
              <a:rPr lang="en-US" dirty="0" smtClean="0"/>
              <a:t>Ethernet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1540" y="5590981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/>
            <a:r>
              <a:rPr lang="ru-RU" dirty="0" smtClean="0"/>
              <a:t>Самые новые, мало распространенные </a:t>
            </a:r>
            <a:r>
              <a:rPr lang="en-US" b="1" dirty="0" smtClean="0"/>
              <a:t>Ethernet 40G</a:t>
            </a:r>
            <a:r>
              <a:rPr lang="ru-RU" b="1" dirty="0" smtClean="0"/>
              <a:t> </a:t>
            </a:r>
            <a:r>
              <a:rPr lang="ru-RU" dirty="0" smtClean="0"/>
              <a:t>и </a:t>
            </a:r>
            <a:r>
              <a:rPr lang="en-US" b="1" dirty="0" smtClean="0"/>
              <a:t>Ethernet 100G</a:t>
            </a:r>
            <a:r>
              <a:rPr lang="ru-RU" dirty="0" smtClean="0"/>
              <a:t>, первое оборудование появилось в 2009-2010гг.</a:t>
            </a:r>
          </a:p>
          <a:p>
            <a:pPr indent="355600"/>
            <a:r>
              <a:rPr lang="en-US" b="1" dirty="0" smtClean="0"/>
              <a:t>Terabit Ethernet</a:t>
            </a:r>
            <a:r>
              <a:rPr lang="ru-RU" b="1" dirty="0" smtClean="0"/>
              <a:t> </a:t>
            </a:r>
            <a:r>
              <a:rPr lang="ru-RU" dirty="0" smtClean="0"/>
              <a:t>пока только планируется.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455789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dirty="0" smtClean="0"/>
              <a:t>Новый стандарт 10-гигабитного </a:t>
            </a:r>
            <a:r>
              <a:rPr lang="ru-RU" dirty="0" err="1" smtClean="0"/>
              <a:t>Ethernet</a:t>
            </a:r>
            <a:r>
              <a:rPr lang="ru-RU" dirty="0" smtClean="0"/>
              <a:t> (</a:t>
            </a:r>
            <a:r>
              <a:rPr lang="en-US" b="1" dirty="0" smtClean="0"/>
              <a:t>Ethernet 10G</a:t>
            </a:r>
            <a:r>
              <a:rPr lang="ru-RU" dirty="0" smtClean="0"/>
              <a:t>) описывается поправкой IEEE.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21727"/>
            <a:ext cx="82809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err="1" smtClean="0"/>
              <a:t>Gigabit</a:t>
            </a:r>
            <a:r>
              <a:rPr lang="ru-RU" b="1" dirty="0" smtClean="0"/>
              <a:t> </a:t>
            </a:r>
            <a:r>
              <a:rPr lang="ru-RU" b="1" dirty="0" err="1" smtClean="0"/>
              <a:t>Ethernet</a:t>
            </a:r>
            <a:r>
              <a:rPr lang="ru-RU" b="1" dirty="0" smtClean="0"/>
              <a:t> </a:t>
            </a:r>
            <a:r>
              <a:rPr lang="ru-RU" dirty="0" smtClean="0"/>
              <a:t>(1000BASE-T, IEEE 802.3ab) — стандарт, использующий витую пару категорий 5e. В передаче данных участвуют 4 пары. Скорость передачи данных — 250 Мбит/с по одной паре. Расстояние до 100 метров. Чаще всего применяется для связи между сетями </a:t>
            </a:r>
            <a:r>
              <a:rPr lang="en-US" dirty="0" smtClean="0"/>
              <a:t>Fast Ethernet </a:t>
            </a:r>
            <a:r>
              <a:rPr lang="ru-RU" dirty="0" smtClean="0"/>
              <a:t>или для доступа к высокопроизводительным серверам.</a:t>
            </a:r>
          </a:p>
          <a:p>
            <a:pPr indent="355600" algn="just"/>
            <a:r>
              <a:rPr lang="ru-RU" dirty="0" smtClean="0"/>
              <a:t>1000BASE-TX использует раздельную </a:t>
            </a:r>
            <a:r>
              <a:rPr lang="ru-RU" dirty="0" err="1" smtClean="0"/>
              <a:t>приёмо-передачу</a:t>
            </a:r>
            <a:r>
              <a:rPr lang="ru-RU" dirty="0" smtClean="0"/>
              <a:t> (по одной паре в каждом направлении), что существенно упрощает конструкцию приёмопередающих устройств. Отсутствие схемы цифровой компенсации наводок и возвратных помех, в результате чего сложность, уровень энергопотребления и цена становится ниже, но для стабильной работы по такой технологии требуется кабельная система высокого качества, (кабель 6 категории). На основе данного стандарта создано большое количество продуктов для промышленных сетей.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Ring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8194" name="Picture 2" descr="&amp;Zcy;&amp;vcy;&amp;iecy;&amp;zcy;&amp;dcy;&amp;ncy;&amp;ocy;-&amp;kcy;&amp;ocy;&amp;lcy;&amp;softcy;&amp;tscy;&amp;iecy;&amp;vcy;&amp;acy;&amp;yacy; &amp;tcy;&amp;ocy;&amp;pcy;&amp;ocy;&amp;lcy;&amp;ocy;&amp;gcy;&amp;icy;&amp;yacy; &amp;scy;&amp;iecy;&amp;tcy;&amp;icy; Token-Ring"/>
          <p:cNvPicPr>
            <a:picLocks noChangeAspect="1" noChangeArrowheads="1"/>
          </p:cNvPicPr>
          <p:nvPr/>
        </p:nvPicPr>
        <p:blipFill>
          <a:blip r:embed="rId2" cstate="print"/>
          <a:srcRect l="4464" t="4124" r="5758" b="10309"/>
          <a:stretch>
            <a:fillRect/>
          </a:stretch>
        </p:blipFill>
        <p:spPr bwMode="auto">
          <a:xfrm>
            <a:off x="1295636" y="3392996"/>
            <a:ext cx="6516724" cy="29883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35063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топология – кольцо, </a:t>
            </a:r>
            <a:r>
              <a:rPr lang="ru-RU" dirty="0" err="1" smtClean="0"/>
              <a:t>звезда+кольцо</a:t>
            </a:r>
            <a:r>
              <a:rPr lang="ru-RU" dirty="0" smtClean="0"/>
              <a:t>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максимальное количество абонентов в сети – 96;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максимальная длина кабеля между абонентом и концентратором – 45 м;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максимальная длина кабеля между концентраторами – 45 м;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максимальная длина кабеля, соединяющего все концентраторы – 120 м;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скорость передачи данных – 4 Мбит/с и 16 Мбит/с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65669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Стандарт IEEE 802.5. В настоящее время устарела. Основное преимущество – ограничение максимального времени передачи (детерминированный доступ).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100VG-AnyLAN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54868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Стандарт </a:t>
            </a:r>
            <a:r>
              <a:rPr lang="en-US" dirty="0" smtClean="0"/>
              <a:t>IEEE 802.12</a:t>
            </a:r>
            <a:r>
              <a:rPr lang="ru-RU" dirty="0" smtClean="0"/>
              <a:t> Основная альтернатива </a:t>
            </a:r>
            <a:r>
              <a:rPr lang="en-US" dirty="0" smtClean="0"/>
              <a:t>Fast Ethernet.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540" y="83671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Главные особенности: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сравнительно невысокая стоимость аппаратуры (примерно вдвое дороже оборудования наиболее популярной сети </a:t>
            </a:r>
            <a:r>
              <a:rPr lang="ru-RU" dirty="0" err="1" smtClean="0"/>
              <a:t>Ethernet</a:t>
            </a:r>
            <a:r>
              <a:rPr lang="ru-RU" dirty="0" smtClean="0"/>
              <a:t> 10BASE-T),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централизованный метод управления обменом без конфликтов</a:t>
            </a:r>
            <a:r>
              <a:rPr lang="en-US" dirty="0" smtClean="0"/>
              <a:t> </a:t>
            </a:r>
            <a:r>
              <a:rPr lang="ru-RU" dirty="0" smtClean="0"/>
              <a:t>с запросом приоритета, 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совместимость с </a:t>
            </a:r>
            <a:r>
              <a:rPr lang="ru-RU" dirty="0" err="1" smtClean="0"/>
              <a:t>Ethernet</a:t>
            </a:r>
            <a:r>
              <a:rPr lang="ru-RU" dirty="0" smtClean="0"/>
              <a:t> и </a:t>
            </a:r>
            <a:r>
              <a:rPr lang="ru-RU" dirty="0" err="1" smtClean="0"/>
              <a:t>Token-Ring</a:t>
            </a:r>
            <a:r>
              <a:rPr lang="ru-RU" dirty="0" smtClean="0"/>
              <a:t> на уровне формата пакетов,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кодировка </a:t>
            </a:r>
            <a:r>
              <a:rPr lang="en-US" dirty="0" smtClean="0"/>
              <a:t>5B/6B (</a:t>
            </a:r>
            <a:r>
              <a:rPr lang="ru-RU" dirty="0" smtClean="0"/>
              <a:t>не более 3 нулей или единиц подряд).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80705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Основные технические характеристики: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Скорость передачи – 100 Мбит/с.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Топология – звезда, дерево.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Метод доступа – централизованный, бесконфликтный.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Среда передачи – счетверенная неэкранированная витая пара (кабели категории 3, 4 или 5), сдвоенная витая пара (кабель UTP категории 5), сдвоенная экранированная витая пара (STP), а также оптоволоконный кабель. Сейчас в основном распространена счетверенная витая пара.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Максимальная длина кабеля между узлами – 100 метров (для UTP кабеля </a:t>
            </a:r>
            <a:r>
              <a:rPr lang="en-US" dirty="0" smtClean="0"/>
              <a:t>CAT </a:t>
            </a:r>
            <a:r>
              <a:rPr lang="ru-RU" dirty="0" smtClean="0"/>
              <a:t>3), 200 метров (для UTP кабеля </a:t>
            </a:r>
            <a:r>
              <a:rPr lang="en-US" dirty="0" smtClean="0"/>
              <a:t>CAT </a:t>
            </a:r>
            <a:r>
              <a:rPr lang="ru-RU" dirty="0" smtClean="0"/>
              <a:t>5 и </a:t>
            </a:r>
            <a:r>
              <a:rPr lang="en-US" dirty="0" smtClean="0"/>
              <a:t>5e</a:t>
            </a:r>
            <a:r>
              <a:rPr lang="ru-RU" dirty="0" smtClean="0"/>
              <a:t>), 2 километра (для оптоволоконного кабеля). </a:t>
            </a:r>
            <a:endParaRPr lang="en-US" dirty="0" smtClean="0"/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Максимальный размер сети – 2 километра (определяется допустимыми задержками).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Максимальное количество абонентов – 1024, рекомендуемое – до 250.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характеристики информационных сетей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Основные требования</a:t>
            </a:r>
            <a:r>
              <a:rPr lang="ru-RU" dirty="0"/>
              <a:t>, предъявляемые к информационным сетям:</a:t>
            </a:r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Производительность</a:t>
            </a:r>
            <a:endParaRPr lang="ru-RU" dirty="0"/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Надежность</a:t>
            </a:r>
            <a:endParaRPr lang="ru-RU" dirty="0"/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Расширяемость </a:t>
            </a:r>
            <a:r>
              <a:rPr lang="ru-RU" dirty="0"/>
              <a:t>и </a:t>
            </a:r>
            <a:r>
              <a:rPr lang="ru-RU" dirty="0" err="1"/>
              <a:t>масштабируемость</a:t>
            </a:r>
            <a:endParaRPr lang="ru-RU" dirty="0"/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Прозрачность</a:t>
            </a:r>
            <a:endParaRPr lang="ru-RU" dirty="0"/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Управляемость</a:t>
            </a:r>
            <a:endParaRPr lang="ru-RU" dirty="0"/>
          </a:p>
          <a:p>
            <a:pPr>
              <a:buFont typeface="Calibri" pitchFamily="34" charset="0"/>
              <a:buChar char="–"/>
            </a:pPr>
            <a:r>
              <a:rPr lang="en-US" dirty="0" smtClean="0"/>
              <a:t> </a:t>
            </a:r>
            <a:r>
              <a:rPr lang="ru-RU" dirty="0" smtClean="0"/>
              <a:t>Совместимость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6492" y="6540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Самое общее </a:t>
            </a:r>
            <a:r>
              <a:rPr lang="ru-RU" dirty="0" smtClean="0"/>
              <a:t>требование, </a:t>
            </a:r>
            <a:r>
              <a:rPr lang="ru-RU" dirty="0"/>
              <a:t>которое можно высказать в отношении работы сети – это выполнение сетью того набора услуг, для оказания которых она </a:t>
            </a:r>
            <a:r>
              <a:rPr lang="ru-RU" dirty="0" smtClean="0"/>
              <a:t>предназначена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28498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Основные характеристики </a:t>
            </a:r>
            <a:r>
              <a:rPr lang="ru-RU" b="1" dirty="0"/>
              <a:t>производительности</a:t>
            </a:r>
            <a:r>
              <a:rPr lang="ru-RU" dirty="0"/>
              <a:t> сети: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 время </a:t>
            </a:r>
            <a:r>
              <a:rPr lang="ru-RU" dirty="0"/>
              <a:t>реакции;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 скорость </a:t>
            </a:r>
            <a:r>
              <a:rPr lang="ru-RU" dirty="0"/>
              <a:t>передачи трафика;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 пропускная способность;</a:t>
            </a:r>
            <a:endParaRPr lang="ru-RU" dirty="0"/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 задержка передачи.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653136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оценки </a:t>
            </a:r>
            <a:r>
              <a:rPr lang="ru-RU" b="1" dirty="0"/>
              <a:t>надежности</a:t>
            </a:r>
            <a:r>
              <a:rPr lang="ru-RU" dirty="0"/>
              <a:t> сложных систем применяется набор характеристик:</a:t>
            </a:r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готовность;</a:t>
            </a:r>
            <a:endParaRPr lang="ru-RU" dirty="0"/>
          </a:p>
          <a:p>
            <a:pPr lvl="1">
              <a:buFont typeface="Calibri" pitchFamily="34" charset="0"/>
              <a:buChar char="–"/>
            </a:pPr>
            <a:r>
              <a:rPr lang="ru-RU" dirty="0"/>
              <a:t>сохранность </a:t>
            </a:r>
            <a:r>
              <a:rPr lang="ru-RU" dirty="0" smtClean="0"/>
              <a:t>данных;</a:t>
            </a:r>
            <a:endParaRPr lang="ru-RU" dirty="0"/>
          </a:p>
          <a:p>
            <a:pPr lvl="1">
              <a:buFont typeface="Calibri" pitchFamily="34" charset="0"/>
              <a:buChar char="–"/>
            </a:pPr>
            <a:r>
              <a:rPr lang="ru-RU" dirty="0"/>
              <a:t>согласованность (непротиворечивость) </a:t>
            </a:r>
            <a:r>
              <a:rPr lang="ru-RU" dirty="0" smtClean="0"/>
              <a:t>данных;</a:t>
            </a:r>
            <a:endParaRPr lang="ru-RU" dirty="0"/>
          </a:p>
          <a:p>
            <a:pPr lvl="1">
              <a:buFont typeface="Calibri" pitchFamily="34" charset="0"/>
              <a:buChar char="–"/>
            </a:pPr>
            <a:r>
              <a:rPr lang="ru-RU" dirty="0"/>
              <a:t>вероятность доставки </a:t>
            </a:r>
            <a:r>
              <a:rPr lang="ru-RU" dirty="0" smtClean="0"/>
              <a:t>данных;</a:t>
            </a:r>
            <a:endParaRPr lang="ru-RU" dirty="0"/>
          </a:p>
          <a:p>
            <a:pPr lvl="1">
              <a:buFont typeface="Calibri" pitchFamily="34" charset="0"/>
              <a:buChar char="–"/>
            </a:pPr>
            <a:r>
              <a:rPr lang="ru-RU" dirty="0" smtClean="0"/>
              <a:t>безопасность;</a:t>
            </a:r>
            <a:endParaRPr lang="ru-RU" dirty="0"/>
          </a:p>
          <a:p>
            <a:pPr lvl="1">
              <a:buFont typeface="Calibri" pitchFamily="34" charset="0"/>
              <a:buChar char="–"/>
            </a:pPr>
            <a:r>
              <a:rPr lang="ru-RU" dirty="0"/>
              <a:t>отказоустойчивость.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FDDI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/>
              <a:t>Fiber Distributed Data Interface</a:t>
            </a:r>
            <a:r>
              <a:rPr lang="ru-RU" dirty="0" smtClean="0"/>
              <a:t>. Изначально ориентирован и на применение оптоволоконного кабеля и скорость передачи 100 Мбит/с. Основан на </a:t>
            </a:r>
            <a:r>
              <a:rPr lang="en-US" dirty="0" smtClean="0"/>
              <a:t>Token Ring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1088740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Скорость передачи информации – 100 Мбит/с (200 Мбит/с для дуплексного режима передачи).</a:t>
            </a:r>
            <a:endParaRPr lang="en-US" dirty="0" smtClean="0"/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Топология – двойное кольцо, с возможностью включения концентраторов.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Метод доступа – маркерный.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Максимальное количество абонентов сети – 1000.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Максимальная протяженность кольца сети – 20 километров.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Максимальное расстояние между абонентами сети – 2 километра.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Среда передачи – </a:t>
            </a:r>
            <a:r>
              <a:rPr lang="ru-RU" dirty="0" err="1" smtClean="0"/>
              <a:t>многомодовый</a:t>
            </a:r>
            <a:r>
              <a:rPr lang="ru-RU" dirty="0" smtClean="0"/>
              <a:t> оптоволоконный кабель (возможно применение электрической витой пары – </a:t>
            </a:r>
            <a:r>
              <a:rPr lang="en-US" dirty="0" smtClean="0"/>
              <a:t>CDDI=Copper DDI</a:t>
            </a:r>
            <a:r>
              <a:rPr lang="ru-RU" dirty="0" smtClean="0"/>
              <a:t>).</a:t>
            </a:r>
          </a:p>
        </p:txBody>
      </p:sp>
      <p:pic>
        <p:nvPicPr>
          <p:cNvPr id="198658" name="Picture 2" descr="&amp;Pcy;&amp;rcy;&amp;icy;&amp;mcy;&amp;iecy;&amp;rcy; &amp;kcy;&amp;ocy;&amp;ncy;&amp;fcy;&amp;icy;&amp;gcy;&amp;ucy;&amp;rcy;&amp;acy;&amp;tscy;&amp;icy;&amp;icy; &amp;scy;&amp;iecy;&amp;tcy;&amp;icy; FDDI"/>
          <p:cNvPicPr>
            <a:picLocks noChangeAspect="1" noChangeArrowheads="1"/>
          </p:cNvPicPr>
          <p:nvPr/>
        </p:nvPicPr>
        <p:blipFill>
          <a:blip r:embed="rId2" cstate="print"/>
          <a:srcRect l="2439" t="4019" r="4282" b="7463"/>
          <a:stretch>
            <a:fillRect/>
          </a:stretch>
        </p:blipFill>
        <p:spPr bwMode="auto">
          <a:xfrm>
            <a:off x="3455876" y="3681028"/>
            <a:ext cx="5508612" cy="2664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3717032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Два типа абонентов: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en-US" dirty="0" smtClean="0"/>
              <a:t>DAS (Dual-Attachment Stations</a:t>
            </a:r>
            <a:r>
              <a:rPr lang="ru-RU" dirty="0" smtClean="0"/>
              <a:t> подключены к двум кольцам);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en-US" dirty="0" smtClean="0"/>
              <a:t>SAS (Single-Attachment Stations</a:t>
            </a:r>
            <a:r>
              <a:rPr lang="ru-RU" dirty="0" smtClean="0"/>
              <a:t>подключены только к 1 кольцу)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9532" y="5769260"/>
            <a:ext cx="6300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повреждениях кабеля сеть реконфигурируется, при повреждении узлов может использоваться обходной коммутатор.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Беспроводная связь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72870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Существует два основных направления применения беспроводных компьютерных сетей: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Работа в замкнутом объеме (в пределах помещения);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Соединение удаленных локальных сетей (или удаленных сегментов локальной сети).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301208"/>
            <a:ext cx="8316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Поскольку радиоканал не обеспечивает высокой степени защиты от прослушивания, необходимо использовать специальные механизмы защиты информации: аутентификация для противодействия несанкционированному доступу к сети и шифрование для предотвращения перехвата информации.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31287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дальности действия: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ru-RU" dirty="0" smtClean="0"/>
              <a:t>    Беспроводные персональные сети (</a:t>
            </a:r>
            <a:r>
              <a:rPr lang="en-US" dirty="0" smtClean="0"/>
              <a:t>WPAN — Wireless Personal Area Networks).</a:t>
            </a:r>
            <a:r>
              <a:rPr lang="ru-RU" dirty="0" smtClean="0"/>
              <a:t> </a:t>
            </a:r>
            <a:r>
              <a:rPr lang="en-US" dirty="0" smtClean="0"/>
              <a:t>Bluetooth.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ru-RU" dirty="0" smtClean="0"/>
              <a:t>Беспроводные локальные сети (</a:t>
            </a:r>
            <a:r>
              <a:rPr lang="en-US" dirty="0" smtClean="0"/>
              <a:t>WLAN — Wireless Local Area Networks). Wi-Fi.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ru-RU" dirty="0" smtClean="0"/>
              <a:t>Беспроводные сети масштаба города (</a:t>
            </a:r>
            <a:r>
              <a:rPr lang="en-US" dirty="0" smtClean="0"/>
              <a:t>WMAN — Wireless Metropolitan Area Networks). </a:t>
            </a:r>
            <a:r>
              <a:rPr lang="en-US" dirty="0" err="1" smtClean="0"/>
              <a:t>WiMAX</a:t>
            </a:r>
            <a:r>
              <a:rPr lang="en-US" dirty="0" smtClean="0"/>
              <a:t>.</a:t>
            </a:r>
          </a:p>
          <a:p>
            <a:pPr marL="355600" indent="-177800">
              <a:buFont typeface="Arial" pitchFamily="34" charset="0"/>
              <a:buChar char="•"/>
            </a:pPr>
            <a:r>
              <a:rPr lang="en-US" dirty="0" smtClean="0"/>
              <a:t>    </a:t>
            </a:r>
            <a:r>
              <a:rPr lang="ru-RU" dirty="0" smtClean="0"/>
              <a:t>Беспроводные глобальные сети (</a:t>
            </a:r>
            <a:r>
              <a:rPr lang="en-US" dirty="0" smtClean="0"/>
              <a:t>WWAN — Wireless Wide Area Network). CSD, GPRS, EDGE, EV-DO, HSPA.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Сравнение беспроводных технологий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7526" y="1115820"/>
          <a:ext cx="8604954" cy="4941472"/>
        </p:xfrm>
        <a:graphic>
          <a:graphicData uri="http://schemas.openxmlformats.org/drawingml/2006/table">
            <a:tbl>
              <a:tblPr/>
              <a:tblGrid>
                <a:gridCol w="1188130"/>
                <a:gridCol w="1188132"/>
                <a:gridCol w="1584176"/>
                <a:gridCol w="1776198"/>
                <a:gridCol w="1320146"/>
                <a:gridCol w="1548172"/>
              </a:tblGrid>
              <a:tr h="4022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Технология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Стандарт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Сеть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Пропускная способность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Радиус действия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Частоты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Wi-Fi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802.11a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Локальная</a:t>
                      </a:r>
                      <a:endParaRPr lang="en-US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до 54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5,0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802.11b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11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2,4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802.11g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54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2,4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802.11n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3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450 </a:t>
                      </a:r>
                      <a:r>
                        <a:rPr lang="ru-RU" sz="1800" dirty="0" smtClean="0"/>
                        <a:t>Мбит/с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2,4 — 2,5 или 5,0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7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WiMax</a:t>
                      </a:r>
                      <a:endParaRPr lang="en-US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802.16d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Региональная</a:t>
                      </a:r>
                      <a:endParaRPr lang="en-US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до 75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25-80 км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1,5-11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7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1968" marR="21968" marT="10984" marB="10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802.16e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1968" marR="21968" marT="10984" marB="10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до 40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1-5 км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2,3-13,6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7"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Bluetooth</a:t>
                      </a:r>
                      <a:endParaRPr lang="en-US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802.15.1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Персональная</a:t>
                      </a:r>
                      <a:endParaRPr lang="en-US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до 1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2,4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07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1968" marR="21968" marT="10984" marB="10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802.15.3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1968" marR="21968" marT="10984" marB="10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до 2,1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2,4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72"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1968" marR="21968" marT="10984" marB="10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802.11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1968" marR="21968" marT="10984" marB="10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от 3 Мбит/с до 24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2,4 ГГц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4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/>
                        <a:t>Инфра-красная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/>
                        <a:t>линия связи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IrDa</a:t>
                      </a:r>
                      <a:endParaRPr lang="en-US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21968" marR="21968" marT="10984" marB="109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до 16 Мбит/с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5-50см, одно</a:t>
                      </a:r>
                      <a:r>
                        <a:rPr lang="en-US" sz="1800" dirty="0" smtClean="0"/>
                        <a:t>-</a:t>
                      </a:r>
                      <a:r>
                        <a:rPr lang="ru-RU" sz="1800" dirty="0" smtClean="0"/>
                        <a:t>сторонняя –10 м</a:t>
                      </a:r>
                      <a:endParaRPr lang="ru-RU" sz="1800" dirty="0"/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Инфракрасное излучение</a:t>
                      </a:r>
                    </a:p>
                  </a:txBody>
                  <a:tcPr marL="21968" marR="21968" marT="10984" marB="109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1540" y="1054477"/>
            <a:ext cx="8460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/>
              <a:t>Wi-Fi</a:t>
            </a:r>
            <a:r>
              <a:rPr lang="ru-RU" dirty="0" smtClean="0"/>
              <a:t> </a:t>
            </a:r>
            <a:r>
              <a:rPr lang="en-US" dirty="0" smtClean="0"/>
              <a:t>(</a:t>
            </a:r>
            <a:r>
              <a:rPr lang="ru-RU" dirty="0" err="1" smtClean="0"/>
              <a:t>Wireless</a:t>
            </a:r>
            <a:r>
              <a:rPr lang="ru-RU" dirty="0" smtClean="0"/>
              <a:t> </a:t>
            </a:r>
            <a:r>
              <a:rPr lang="ru-RU" dirty="0" err="1" smtClean="0"/>
              <a:t>Fidelity</a:t>
            </a:r>
            <a:r>
              <a:rPr lang="en-US" dirty="0" smtClean="0"/>
              <a:t>)</a:t>
            </a:r>
            <a:r>
              <a:rPr lang="ru-RU" dirty="0" smtClean="0"/>
              <a:t>— торговая марка </a:t>
            </a:r>
            <a:r>
              <a:rPr lang="ru-RU" dirty="0" err="1" smtClean="0"/>
              <a:t>Wi-Fi</a:t>
            </a:r>
            <a:r>
              <a:rPr lang="ru-RU" dirty="0" smtClean="0"/>
              <a:t> </a:t>
            </a:r>
            <a:r>
              <a:rPr lang="ru-RU" dirty="0" err="1" smtClean="0"/>
              <a:t>Alliance</a:t>
            </a:r>
            <a:r>
              <a:rPr lang="ru-RU" dirty="0" smtClean="0"/>
              <a:t> для беспроводных сетей на базе стандарта IEEE 802.11.</a:t>
            </a:r>
            <a:r>
              <a:rPr lang="en-US" dirty="0" smtClean="0"/>
              <a:t> </a:t>
            </a:r>
            <a:r>
              <a:rPr lang="ru-RU" dirty="0" smtClean="0"/>
              <a:t>Это целое семейство беспроводных сетей и стандартов.</a:t>
            </a:r>
            <a:endParaRPr lang="ru-RU" dirty="0"/>
          </a:p>
        </p:txBody>
      </p:sp>
      <p:pic>
        <p:nvPicPr>
          <p:cNvPr id="195586" name="Picture 2" descr="http://upload.wikimedia.org/wikipedia/commons/thumb/3/32/11wifi.png/220px-11wif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7716"/>
            <a:ext cx="1440160" cy="9230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1540" y="4976008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Оборудование включает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точки беспроводного доступа (</a:t>
            </a:r>
            <a:r>
              <a:rPr lang="ru-RU" dirty="0" err="1" smtClean="0"/>
              <a:t>Access</a:t>
            </a:r>
            <a:r>
              <a:rPr lang="ru-RU" dirty="0" smtClean="0"/>
              <a:t> </a:t>
            </a:r>
            <a:r>
              <a:rPr lang="ru-RU" dirty="0" err="1" smtClean="0"/>
              <a:t>Point</a:t>
            </a:r>
            <a:r>
              <a:rPr lang="ru-RU" dirty="0" smtClean="0"/>
              <a:t>, = мост + концентратор)</a:t>
            </a:r>
          </a:p>
          <a:p>
            <a:pPr indent="355600" algn="just">
              <a:buFont typeface="Arial" pitchFamily="34" charset="0"/>
              <a:buChar char="•"/>
            </a:pPr>
            <a:r>
              <a:rPr lang="ru-RU" dirty="0" smtClean="0"/>
              <a:t>беспроводные адаптеры для каждого абонента.</a:t>
            </a:r>
          </a:p>
          <a:p>
            <a:pPr indent="355600" algn="just"/>
            <a:r>
              <a:rPr lang="ru-RU" dirty="0" smtClean="0"/>
              <a:t>Каждая точка доступа может обслуживать несколько абонентов, но чем больше абонентов, тем меньше скорость передачи для каждого из них. Также возможно подключение двух клиентов в режиме точка-точка (</a:t>
            </a:r>
            <a:r>
              <a:rPr lang="ru-RU" dirty="0" err="1" smtClean="0"/>
              <a:t>Ad-hoc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411307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 smtClean="0"/>
              <a:t>Метод доступа к сети – </a:t>
            </a:r>
            <a:r>
              <a:rPr lang="en-US" dirty="0" smtClean="0"/>
              <a:t>CSMA/CA (Carrier Sense Multiple Access/Collision Avoidance). </a:t>
            </a:r>
            <a:r>
              <a:rPr lang="ru-RU" dirty="0" smtClean="0"/>
              <a:t>Сеть строится по сотовому принципу.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865727"/>
            <a:ext cx="8316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802.11 - первоначальный стандарт WLAN (1-2 Мбит/с).</a:t>
            </a:r>
          </a:p>
          <a:p>
            <a:r>
              <a:rPr lang="ru-RU" dirty="0" smtClean="0"/>
              <a:t>802.11a -54 Мбит/</a:t>
            </a:r>
            <a:r>
              <a:rPr lang="ru-RU" dirty="0" err="1" smtClean="0"/>
              <a:t>c</a:t>
            </a:r>
            <a:r>
              <a:rPr lang="ru-RU" dirty="0" smtClean="0"/>
              <a:t>, частота 5 ГГц</a:t>
            </a:r>
          </a:p>
          <a:p>
            <a:r>
              <a:rPr lang="ru-RU" dirty="0" smtClean="0"/>
              <a:t>802.11b - 5,5 и 11 Мбит/с, частота 2,4 ГГц</a:t>
            </a:r>
          </a:p>
          <a:p>
            <a:r>
              <a:rPr lang="ru-RU" dirty="0" smtClean="0"/>
              <a:t>802.11g - 54 Мбит/</a:t>
            </a:r>
            <a:r>
              <a:rPr lang="ru-RU" dirty="0" err="1" smtClean="0"/>
              <a:t>c</a:t>
            </a:r>
            <a:r>
              <a:rPr lang="ru-RU" dirty="0" smtClean="0"/>
              <a:t>, частота 2,4 ГГц (обратная совместимость с </a:t>
            </a:r>
            <a:r>
              <a:rPr lang="ru-RU" dirty="0" err="1" smtClean="0"/>
              <a:t>b</a:t>
            </a:r>
            <a:r>
              <a:rPr lang="ru-RU" dirty="0" smtClean="0"/>
              <a:t>)</a:t>
            </a:r>
          </a:p>
          <a:p>
            <a:pPr algn="just"/>
            <a:r>
              <a:rPr lang="ru-RU" dirty="0" smtClean="0"/>
              <a:t>Другие спецификации устанавливают требования к качеству, порядок связи для равноправных абонентов, решают проблемы безопасности, особенности для стран и регионов и др.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WiMAX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763540"/>
            <a:ext cx="8316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err="1" smtClean="0"/>
              <a:t>Wireless</a:t>
            </a:r>
            <a:r>
              <a:rPr lang="ru-RU" b="1" dirty="0" smtClean="0"/>
              <a:t> MAN </a:t>
            </a:r>
            <a:r>
              <a:rPr lang="ru-RU" dirty="0" smtClean="0"/>
              <a:t>разработан с целью предоставления универсальной беспроводной связи на больших расстояниях для широкого спектра устройств (от рабочих станций и портативных компьютеров до мобильных телефонов). </a:t>
            </a:r>
          </a:p>
          <a:p>
            <a:pPr indent="355600" algn="just"/>
            <a:r>
              <a:rPr lang="ru-RU" dirty="0" smtClean="0"/>
              <a:t>Стандарт </a:t>
            </a:r>
            <a:r>
              <a:rPr lang="ru-RU" b="1" dirty="0" smtClean="0"/>
              <a:t>IEEE 802.16</a:t>
            </a:r>
            <a:r>
              <a:rPr lang="ru-RU" dirty="0" smtClean="0"/>
              <a:t>.</a:t>
            </a:r>
          </a:p>
          <a:p>
            <a:pPr indent="355600" algn="just"/>
            <a:r>
              <a:rPr lang="ru-RU" dirty="0" err="1" smtClean="0"/>
              <a:t>WiMAX</a:t>
            </a:r>
            <a:r>
              <a:rPr lang="ru-RU" dirty="0" smtClean="0"/>
              <a:t> следует считать жаргонным названием, так как это не технология, а название форума, на котором </a:t>
            </a:r>
            <a:r>
              <a:rPr lang="ru-RU" dirty="0" err="1" smtClean="0"/>
              <a:t>Wireless</a:t>
            </a:r>
            <a:r>
              <a:rPr lang="ru-RU" dirty="0" smtClean="0"/>
              <a:t> MAN и был согласован.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2881967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err="1" smtClean="0"/>
              <a:t>WiMAX</a:t>
            </a:r>
            <a:r>
              <a:rPr lang="ru-RU" dirty="0" smtClean="0"/>
              <a:t> позволяет осуществлять доступ в Интернет на высоких скоростях, с гораздо большим покрытием, чем у Wi-Fi-сетей. Подходит для решения задач: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Соединения точек доступа </a:t>
            </a:r>
            <a:r>
              <a:rPr lang="ru-RU" dirty="0" err="1" smtClean="0"/>
              <a:t>Wi-Fi</a:t>
            </a:r>
            <a:r>
              <a:rPr lang="ru-RU" dirty="0" smtClean="0"/>
              <a:t> друг с другом и другими сегментами Интернета.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Обеспечения беспроводного широкополосного доступа как альтернативы выделенным линиям.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Предоставления высокоскоростных сервисов передачи данных и телекоммуникационных услуг.</a:t>
            </a:r>
          </a:p>
          <a:p>
            <a:pPr marL="355600" indent="-177800" algn="just">
              <a:buFont typeface="Arial" pitchFamily="34" charset="0"/>
              <a:buChar char="•"/>
            </a:pPr>
            <a:r>
              <a:rPr lang="ru-RU" dirty="0" smtClean="0"/>
              <a:t>Создания точек доступа, не привязанных к географическому положению.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65</a:t>
            </a:fld>
            <a:endParaRPr lang="ru-RU"/>
          </a:p>
        </p:txBody>
      </p:sp>
      <p:pic>
        <p:nvPicPr>
          <p:cNvPr id="196610" name="Picture 2" descr="BluetoothLogo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82684"/>
            <a:ext cx="2232248" cy="574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1540" y="813482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Беспроводная связь между устройствами на расстоянии до 100 метров.</a:t>
            </a:r>
          </a:p>
          <a:p>
            <a:pPr indent="355600" algn="just"/>
            <a:r>
              <a:rPr lang="ru-RU" dirty="0" smtClean="0"/>
              <a:t>Спецификация IEEE 802.15.1 Версии 1.0-4.0 с различными скоростями передачи (1-24Мбит/с).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3548" y="1873855"/>
            <a:ext cx="828092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spcBef>
                <a:spcPts val="1200"/>
              </a:spcBef>
            </a:pPr>
            <a:r>
              <a:rPr lang="ru-RU" dirty="0" smtClean="0"/>
              <a:t>Применяется метод расширения спектра со скачкообразной перестройкой частоты (</a:t>
            </a:r>
            <a:r>
              <a:rPr lang="ru-RU" b="1" dirty="0" smtClean="0"/>
              <a:t>FHSS</a:t>
            </a:r>
            <a:r>
              <a:rPr lang="ru-RU" dirty="0" smtClean="0"/>
              <a:t>): несущая частота сигнала скачкообразно меняется 1600 раз в секунду.</a:t>
            </a:r>
          </a:p>
          <a:p>
            <a:pPr indent="355600" algn="just">
              <a:spcBef>
                <a:spcPts val="1200"/>
              </a:spcBef>
            </a:pPr>
            <a:r>
              <a:rPr lang="ru-RU" dirty="0" smtClean="0"/>
              <a:t>Последовательность переключения между частотами для каждого соединения является псевдослучайной и известна только передатчику и приёмнику, которые каждые 625 мкс (один временной слот) синхронно перестраиваются с одной несущей частоты на другую. Таким образом, если рядом работают несколько пар приёмник-передатчик, то они не мешают друг другу. </a:t>
            </a:r>
          </a:p>
          <a:p>
            <a:pPr indent="355600" algn="just">
              <a:spcBef>
                <a:spcPts val="1200"/>
              </a:spcBef>
            </a:pPr>
            <a:r>
              <a:rPr lang="ru-RU" dirty="0" smtClean="0"/>
              <a:t>Этот алгоритм является также составной частью системы защиты конфиденциальности передаваемой информации: переход происходит по псевдослучайному алгоритму и определяется отдельно для каждого соединения.</a:t>
            </a:r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4031940" y="2924944"/>
            <a:ext cx="4103948" cy="3708412"/>
          </a:xfrm>
          <a:prstGeom prst="ellipse">
            <a:avLst/>
          </a:prstGeom>
          <a:solidFill>
            <a:schemeClr val="accent6">
              <a:alpha val="50196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07604" y="3248980"/>
            <a:ext cx="4320480" cy="4176464"/>
          </a:xfrm>
          <a:prstGeom prst="ellipse">
            <a:avLst/>
          </a:prstGeom>
          <a:solidFill>
            <a:srgbClr val="99FF66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«скрытого узла»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5556" y="73044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Беспроводные сети имеют топологию «шина» </a:t>
            </a:r>
            <a:r>
              <a:rPr lang="en-US" dirty="0" smtClean="0"/>
              <a:t>=&gt;</a:t>
            </a:r>
            <a:r>
              <a:rPr lang="ru-RU" dirty="0" smtClean="0"/>
              <a:t> случайный</a:t>
            </a:r>
            <a:r>
              <a:rPr lang="en-US" dirty="0" smtClean="0"/>
              <a:t> </a:t>
            </a:r>
            <a:r>
              <a:rPr lang="ru-RU" dirty="0" smtClean="0"/>
              <a:t>метод доступа =</a:t>
            </a:r>
            <a:r>
              <a:rPr lang="en-US" dirty="0" smtClean="0"/>
              <a:t>&gt;</a:t>
            </a:r>
            <a:r>
              <a:rPr lang="ru-RU" dirty="0" smtClean="0"/>
              <a:t> необходим контроль коллизий.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027" name="laptop"/>
          <p:cNvSpPr>
            <a:spLocks noEditPoints="1" noChangeArrowheads="1"/>
          </p:cNvSpPr>
          <p:nvPr/>
        </p:nvSpPr>
        <p:spPr bwMode="auto">
          <a:xfrm>
            <a:off x="5868144" y="4401108"/>
            <a:ext cx="720080" cy="54006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aptop"/>
          <p:cNvSpPr>
            <a:spLocks noEditPoints="1" noChangeArrowheads="1"/>
          </p:cNvSpPr>
          <p:nvPr/>
        </p:nvSpPr>
        <p:spPr bwMode="auto">
          <a:xfrm>
            <a:off x="2699792" y="5121188"/>
            <a:ext cx="792088" cy="576064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247964" y="4437112"/>
            <a:ext cx="684076" cy="684076"/>
            <a:chOff x="3707904" y="2888940"/>
            <a:chExt cx="1188132" cy="1332148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4139952" y="3501008"/>
              <a:ext cx="360040" cy="7200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3707904" y="2888940"/>
              <a:ext cx="1188132" cy="828092"/>
              <a:chOff x="3707904" y="2888940"/>
              <a:chExt cx="1188132" cy="828092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175956" y="3140968"/>
                <a:ext cx="288032" cy="2880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3995936" y="2960948"/>
                <a:ext cx="648072" cy="756084"/>
              </a:xfrm>
              <a:prstGeom prst="arc">
                <a:avLst>
                  <a:gd name="adj1" fmla="val 18622463"/>
                  <a:gd name="adj2" fmla="val 2080731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4247964" y="2888940"/>
                <a:ext cx="648072" cy="828092"/>
              </a:xfrm>
              <a:prstGeom prst="arc">
                <a:avLst>
                  <a:gd name="adj1" fmla="val 17352424"/>
                  <a:gd name="adj2" fmla="val 3534080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59932" y="2960948"/>
                <a:ext cx="648072" cy="756084"/>
              </a:xfrm>
              <a:prstGeom prst="arc">
                <a:avLst>
                  <a:gd name="adj1" fmla="val 18622463"/>
                  <a:gd name="adj2" fmla="val 2080731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3707904" y="2888940"/>
                <a:ext cx="648072" cy="828092"/>
              </a:xfrm>
              <a:prstGeom prst="arc">
                <a:avLst>
                  <a:gd name="adj1" fmla="val 17352424"/>
                  <a:gd name="adj2" fmla="val 3534080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4283968" y="5229200"/>
            <a:ext cx="111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базовая станция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519772" y="5733256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Хост 1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60132" y="4977172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Хост 2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16288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Возможна ситуация, когда хост «видит» базовую точку доступа, но не видит другой хост в той же сети. В результате эти два хоста не могут определить возникновение коллизий и возникают ошибки передачи.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419872" y="2636912"/>
            <a:ext cx="4824536" cy="4077072"/>
          </a:xfrm>
          <a:prstGeom prst="ellipse">
            <a:avLst/>
          </a:prstGeom>
          <a:solidFill>
            <a:schemeClr val="accent6">
              <a:alpha val="50196"/>
            </a:scheme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079612" y="2681536"/>
            <a:ext cx="4896544" cy="4176464"/>
          </a:xfrm>
          <a:prstGeom prst="ellipse">
            <a:avLst/>
          </a:prstGeom>
          <a:solidFill>
            <a:srgbClr val="99FF66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«незащищенного узла»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1027" name="laptop"/>
          <p:cNvSpPr>
            <a:spLocks noEditPoints="1" noChangeArrowheads="1"/>
          </p:cNvSpPr>
          <p:nvPr/>
        </p:nvSpPr>
        <p:spPr bwMode="auto">
          <a:xfrm>
            <a:off x="5220072" y="4401108"/>
            <a:ext cx="720080" cy="54006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aptop"/>
          <p:cNvSpPr>
            <a:spLocks noEditPoints="1" noChangeArrowheads="1"/>
          </p:cNvSpPr>
          <p:nvPr/>
        </p:nvSpPr>
        <p:spPr bwMode="auto">
          <a:xfrm>
            <a:off x="3491880" y="4401108"/>
            <a:ext cx="792088" cy="576064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14"/>
          <p:cNvGrpSpPr/>
          <p:nvPr/>
        </p:nvGrpSpPr>
        <p:grpSpPr>
          <a:xfrm>
            <a:off x="1655676" y="4193704"/>
            <a:ext cx="684076" cy="684076"/>
            <a:chOff x="3707904" y="2888940"/>
            <a:chExt cx="1188132" cy="1332148"/>
          </a:xfrm>
        </p:grpSpPr>
        <p:sp>
          <p:nvSpPr>
            <p:cNvPr id="8" name="Равнобедренный треугольник 7"/>
            <p:cNvSpPr/>
            <p:nvPr/>
          </p:nvSpPr>
          <p:spPr>
            <a:xfrm>
              <a:off x="4139952" y="3501008"/>
              <a:ext cx="360040" cy="7200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13"/>
            <p:cNvGrpSpPr/>
            <p:nvPr/>
          </p:nvGrpSpPr>
          <p:grpSpPr>
            <a:xfrm>
              <a:off x="3707904" y="2888940"/>
              <a:ext cx="1188132" cy="828092"/>
              <a:chOff x="3707904" y="2888940"/>
              <a:chExt cx="1188132" cy="828092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4175956" y="3140968"/>
                <a:ext cx="288032" cy="2880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>
                <a:off x="3995936" y="2960948"/>
                <a:ext cx="648072" cy="756084"/>
              </a:xfrm>
              <a:prstGeom prst="arc">
                <a:avLst>
                  <a:gd name="adj1" fmla="val 18622463"/>
                  <a:gd name="adj2" fmla="val 2080731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Дуга 10"/>
              <p:cNvSpPr/>
              <p:nvPr/>
            </p:nvSpPr>
            <p:spPr>
              <a:xfrm>
                <a:off x="4247964" y="2888940"/>
                <a:ext cx="648072" cy="828092"/>
              </a:xfrm>
              <a:prstGeom prst="arc">
                <a:avLst>
                  <a:gd name="adj1" fmla="val 17352424"/>
                  <a:gd name="adj2" fmla="val 3534080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flipH="1">
                <a:off x="3959932" y="2960948"/>
                <a:ext cx="648072" cy="756084"/>
              </a:xfrm>
              <a:prstGeom prst="arc">
                <a:avLst>
                  <a:gd name="adj1" fmla="val 18622463"/>
                  <a:gd name="adj2" fmla="val 2080731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flipH="1">
                <a:off x="3707904" y="2888940"/>
                <a:ext cx="648072" cy="828092"/>
              </a:xfrm>
              <a:prstGeom prst="arc">
                <a:avLst>
                  <a:gd name="adj1" fmla="val 17352424"/>
                  <a:gd name="adj2" fmla="val 3534080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403648" y="49051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базовая станция 1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47864" y="5004556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Хост 1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12060" y="4977172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Хост 2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9552" y="764704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Проблема незащищенного узла</a:t>
            </a:r>
            <a:r>
              <a:rPr lang="ru-RU" dirty="0" smtClean="0"/>
              <a:t> возникает, когда узел ошибочно считает, что не может осуществлять передачу другим узлам из-за соседнего передатчика.</a:t>
            </a:r>
          </a:p>
          <a:p>
            <a:pPr algn="just"/>
            <a:r>
              <a:rPr lang="ru-RU" dirty="0" smtClean="0"/>
              <a:t>Хост 1 и Хост 2 видят друг друга, но не видят «чужие» базовые станции. Фактически, они не могут помешать друг другу связываться со своими базовыми станциями, но контроль коллизий определяет сеть как занятую, и не дает начать передачу.</a:t>
            </a:r>
            <a:endParaRPr lang="ru-RU" dirty="0"/>
          </a:p>
        </p:txBody>
      </p:sp>
      <p:grpSp>
        <p:nvGrpSpPr>
          <p:cNvPr id="22" name="Группа 14"/>
          <p:cNvGrpSpPr/>
          <p:nvPr/>
        </p:nvGrpSpPr>
        <p:grpSpPr>
          <a:xfrm>
            <a:off x="7128284" y="3941676"/>
            <a:ext cx="684076" cy="684076"/>
            <a:chOff x="3707904" y="2888940"/>
            <a:chExt cx="1188132" cy="1332148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4139952" y="3501008"/>
              <a:ext cx="360040" cy="720080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13"/>
            <p:cNvGrpSpPr/>
            <p:nvPr/>
          </p:nvGrpSpPr>
          <p:grpSpPr>
            <a:xfrm>
              <a:off x="3707904" y="2888940"/>
              <a:ext cx="1188132" cy="828092"/>
              <a:chOff x="3707904" y="2888940"/>
              <a:chExt cx="1188132" cy="828092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4175956" y="3140968"/>
                <a:ext cx="288032" cy="28803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Дуга 25"/>
              <p:cNvSpPr/>
              <p:nvPr/>
            </p:nvSpPr>
            <p:spPr>
              <a:xfrm>
                <a:off x="3995936" y="2960948"/>
                <a:ext cx="648072" cy="756084"/>
              </a:xfrm>
              <a:prstGeom prst="arc">
                <a:avLst>
                  <a:gd name="adj1" fmla="val 18622463"/>
                  <a:gd name="adj2" fmla="val 2080731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Дуга 26"/>
              <p:cNvSpPr/>
              <p:nvPr/>
            </p:nvSpPr>
            <p:spPr>
              <a:xfrm>
                <a:off x="4247964" y="2888940"/>
                <a:ext cx="648072" cy="828092"/>
              </a:xfrm>
              <a:prstGeom prst="arc">
                <a:avLst>
                  <a:gd name="adj1" fmla="val 17352424"/>
                  <a:gd name="adj2" fmla="val 3534080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Дуга 27"/>
              <p:cNvSpPr/>
              <p:nvPr/>
            </p:nvSpPr>
            <p:spPr>
              <a:xfrm flipH="1">
                <a:off x="3959932" y="2960948"/>
                <a:ext cx="648072" cy="756084"/>
              </a:xfrm>
              <a:prstGeom prst="arc">
                <a:avLst>
                  <a:gd name="adj1" fmla="val 18622463"/>
                  <a:gd name="adj2" fmla="val 2080731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/>
              <p:cNvSpPr/>
              <p:nvPr/>
            </p:nvSpPr>
            <p:spPr>
              <a:xfrm flipH="1">
                <a:off x="3707904" y="2888940"/>
                <a:ext cx="648072" cy="828092"/>
              </a:xfrm>
              <a:prstGeom prst="arc">
                <a:avLst>
                  <a:gd name="adj1" fmla="val 17352424"/>
                  <a:gd name="adj2" fmla="val 3534080"/>
                </a:avLst>
              </a:prstGeom>
              <a:ln w="76200">
                <a:solidFill>
                  <a:schemeClr val="bg1">
                    <a:lumMod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876256" y="4653136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базовая станция 2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RTS/CTS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i="1" dirty="0" smtClean="0"/>
              <a:t>Request To Send / Clear To Send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11560" y="10794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проблем «скрытого узла» и «незащищенного узла».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88082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RTS</a:t>
            </a:r>
            <a:r>
              <a:rPr lang="en-US" dirty="0" smtClean="0"/>
              <a:t> – </a:t>
            </a:r>
            <a:r>
              <a:rPr lang="ru-RU" dirty="0" smtClean="0"/>
              <a:t>сигнал, запрашивающий разрешение передачи (от отправителя).</a:t>
            </a:r>
          </a:p>
          <a:p>
            <a:r>
              <a:rPr lang="en-US" b="1" dirty="0" smtClean="0"/>
              <a:t>CTS</a:t>
            </a:r>
            <a:r>
              <a:rPr lang="en-US" dirty="0" smtClean="0"/>
              <a:t> – </a:t>
            </a:r>
            <a:r>
              <a:rPr lang="ru-RU" dirty="0" smtClean="0"/>
              <a:t>сигнал, подтверждающий передачу (от получателя).</a:t>
            </a:r>
          </a:p>
          <a:p>
            <a:endParaRPr lang="ru-RU" dirty="0" smtClean="0"/>
          </a:p>
          <a:p>
            <a:r>
              <a:rPr lang="ru-RU" dirty="0" smtClean="0"/>
              <a:t>Любой узел, получивший </a:t>
            </a:r>
            <a:r>
              <a:rPr lang="en-US" dirty="0" smtClean="0"/>
              <a:t>CTS </a:t>
            </a:r>
            <a:r>
              <a:rPr lang="ru-RU" dirty="0" smtClean="0"/>
              <a:t>должен воздержаться от передачи данных.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Сетевой уровень. Стек </a:t>
            </a:r>
            <a:r>
              <a:rPr lang="en-US" dirty="0" smtClean="0"/>
              <a:t>TCP/IP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характеристики информационных сетей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1046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Расширяемость</a:t>
            </a:r>
            <a:r>
              <a:rPr lang="ru-RU" dirty="0"/>
              <a:t> (</a:t>
            </a:r>
            <a:r>
              <a:rPr lang="ru-RU" dirty="0" err="1"/>
              <a:t>extensibility</a:t>
            </a:r>
            <a:r>
              <a:rPr lang="ru-RU" dirty="0"/>
              <a:t>) </a:t>
            </a:r>
            <a:r>
              <a:rPr lang="ru-RU" dirty="0" smtClean="0"/>
              <a:t>– возможность </a:t>
            </a:r>
            <a:r>
              <a:rPr lang="ru-RU" dirty="0"/>
              <a:t>сравнительно легкого добавления отдельных элементов сети (пользователей, компьютеров, приложений, служб), наращивания длины сегментов сети и замены существующей аппаратуры более мощной.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147371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Масштабируемость</a:t>
            </a:r>
            <a:r>
              <a:rPr lang="ru-RU" dirty="0"/>
              <a:t> (</a:t>
            </a:r>
            <a:r>
              <a:rPr lang="ru-RU" dirty="0" err="1"/>
              <a:t>scalability</a:t>
            </a:r>
            <a:r>
              <a:rPr lang="ru-RU" dirty="0"/>
              <a:t>) означает, что сеть позволяет наращивать количество узлов и протяженность связей в очень широких пределах, при этом производительность сети не ухудшается.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70701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Прозрачность</a:t>
            </a:r>
            <a:r>
              <a:rPr lang="ru-RU" dirty="0"/>
              <a:t> — свойство сети скрывать от пользователя детали своего внутреннего устройства, что упрощает работу в сети.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9760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Совместимость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b="1" dirty="0" smtClean="0"/>
              <a:t>интегрируемость)</a:t>
            </a:r>
            <a:r>
              <a:rPr lang="ru-RU" dirty="0" smtClean="0"/>
              <a:t> </a:t>
            </a:r>
            <a:r>
              <a:rPr lang="ru-RU" dirty="0"/>
              <a:t>означает, что сеть может включать в себя разнообразное программное и аппаратное обеспечение, то есть в ней могут сосуществовать различные операционные системы, поддерживающие разные стеки коммуникационных протоколов, и работать аппаратные средства и приложения от разных производителей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40839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Управляемость</a:t>
            </a:r>
            <a:r>
              <a:rPr lang="ru-RU" dirty="0"/>
              <a:t> сети подразумевает возможность централизованно контролировать состояние основных элементов сети, выявлять и решать проблемы, возникающие при работе сети, выполнять анализ производительности и планировать развитие сети.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Стек протоколов </a:t>
            </a:r>
            <a:r>
              <a:rPr lang="en-US" dirty="0" smtClean="0"/>
              <a:t>TCP/IP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827584" y="1539372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7. Прикладной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27584" y="2079432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6. Представления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27584" y="2619492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5. Сеансовый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827584" y="3231560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4. Транспортный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27584" y="3987861"/>
            <a:ext cx="7884876" cy="3845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3. Сетевой</a:t>
            </a: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7584" y="4743728"/>
            <a:ext cx="7884876" cy="3854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2. Канальный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27584" y="5294361"/>
            <a:ext cx="7884876" cy="3854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1. Физический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4163598"/>
            <a:ext cx="36364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IP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904148" y="3789040"/>
            <a:ext cx="57606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ICMP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60032" y="4671720"/>
            <a:ext cx="3636404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ru-RU" dirty="0" smtClean="0"/>
              <a:t>Протоколы определяются стандартом сети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480211" y="3789040"/>
            <a:ext cx="6120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IGMP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860032" y="3789040"/>
            <a:ext cx="10441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ARP</a:t>
            </a:r>
            <a:r>
              <a:rPr lang="ru-RU" dirty="0" smtClean="0"/>
              <a:t>, </a:t>
            </a:r>
            <a:r>
              <a:rPr lang="en-US" dirty="0" smtClean="0"/>
              <a:t>RARP</a:t>
            </a:r>
            <a:endParaRPr lang="ru-RU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023828" y="4671720"/>
            <a:ext cx="1836204" cy="5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2. Звена данных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23828" y="5211780"/>
            <a:ext cx="1836204" cy="5400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1. Физический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23828" y="3911570"/>
            <a:ext cx="183620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3. Сетевой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023828" y="3159552"/>
            <a:ext cx="183620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4. Транспортный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3159552"/>
            <a:ext cx="1836204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/>
              <a:t>TCP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96236" y="3159552"/>
            <a:ext cx="1800200" cy="5400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/>
              <a:t>UDP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860032" y="1467364"/>
            <a:ext cx="36364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2000" dirty="0" smtClean="0"/>
              <a:t>DNS, HTTP (WWW), FTP, SMTP, TFTP, NFS,...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023828" y="1467364"/>
            <a:ext cx="1836204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ru-RU" dirty="0" smtClean="0"/>
              <a:t>5. Прикладной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7092280" y="3789928"/>
            <a:ext cx="1404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rIns="36000" rtlCol="0" anchor="ctr" anchorCtr="1">
            <a:spAutoFit/>
          </a:bodyPr>
          <a:lstStyle/>
          <a:p>
            <a:pPr algn="ctr"/>
            <a:r>
              <a:rPr lang="en-US" dirty="0" smtClean="0"/>
              <a:t>RIP, OFSP, BPG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583668" y="1043444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OSI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491880" y="104344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TCP/IP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940152" y="104344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Протоколы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Сетевой уровень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80070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 smtClean="0"/>
              <a:t>Сетевой уровень </a:t>
            </a:r>
            <a:r>
              <a:rPr lang="ru-RU" dirty="0" smtClean="0"/>
              <a:t>(</a:t>
            </a:r>
            <a:r>
              <a:rPr lang="ru-RU" b="1" dirty="0" err="1" smtClean="0"/>
              <a:t>Network</a:t>
            </a:r>
            <a:r>
              <a:rPr lang="ru-RU" b="1" dirty="0" smtClean="0"/>
              <a:t> </a:t>
            </a:r>
            <a:r>
              <a:rPr lang="ru-RU" b="1" dirty="0" err="1" smtClean="0"/>
              <a:t>Layer</a:t>
            </a:r>
            <a:r>
              <a:rPr lang="ru-RU" b="1" dirty="0" smtClean="0"/>
              <a:t> — NL</a:t>
            </a:r>
            <a:r>
              <a:rPr lang="ru-RU" dirty="0" smtClean="0"/>
              <a:t>) служит для образования сквозной транспортной системы между оконечными устройствами пользователя через все промежуточные сети связи </a:t>
            </a:r>
            <a:r>
              <a:rPr lang="en-US" dirty="0" smtClean="0"/>
              <a:t>–</a:t>
            </a:r>
            <a:r>
              <a:rPr lang="ru-RU" dirty="0" smtClean="0"/>
              <a:t> "из конца в конец".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3548" y="191683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Сетевые протоколы управляют адресацией, маршрутизацией, проверкой ошибок и запросами на повторную передачу. </a:t>
            </a:r>
          </a:p>
          <a:p>
            <a:pPr indent="355600" algn="just"/>
            <a:r>
              <a:rPr lang="ru-RU" b="1" dirty="0" smtClean="0"/>
              <a:t>Логическая адресация</a:t>
            </a:r>
            <a:r>
              <a:rPr lang="ru-RU" dirty="0" smtClean="0"/>
              <a:t>. Необходима универсальная система адресации, в которой каждый хост может быть идентифицирован уникально, независимо от основной физической сети.</a:t>
            </a:r>
          </a:p>
          <a:p>
            <a:pPr indent="355600" algn="just"/>
            <a:r>
              <a:rPr lang="ru-RU" b="1" dirty="0" smtClean="0"/>
              <a:t>Маршрутизация</a:t>
            </a:r>
            <a:r>
              <a:rPr lang="ru-RU" dirty="0" smtClean="0"/>
              <a:t>. Чтобы передать пакет, средства сетевого уровня собирают информацию о топологии сетевых соединений и используют ее для выбора наилучшего пути.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548" y="4437112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Модель OSI допускает два основных метода взаимодействия абонентов в сети:</a:t>
            </a:r>
          </a:p>
          <a:p>
            <a:pPr marL="355600" lvl="0" indent="176213" algn="just">
              <a:buFont typeface="Calibri" pitchFamily="34" charset="0"/>
              <a:buChar char="–"/>
            </a:pPr>
            <a:r>
              <a:rPr lang="ru-RU" dirty="0" smtClean="0"/>
              <a:t>метод взаимодействия без логического соединения (метод дейтаграмм)</a:t>
            </a:r>
            <a:r>
              <a:rPr lang="en-US" dirty="0" smtClean="0"/>
              <a:t>;</a:t>
            </a:r>
            <a:endParaRPr lang="ru-RU" dirty="0" smtClean="0"/>
          </a:p>
          <a:p>
            <a:pPr marL="355600" indent="176213" algn="just">
              <a:buFont typeface="Calibri" pitchFamily="34" charset="0"/>
              <a:buChar char="–"/>
            </a:pPr>
            <a:r>
              <a:rPr lang="ru-RU" dirty="0" smtClean="0"/>
              <a:t>метод взаимодействия с логическим соединением.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Протоколы сетевого уровня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1259468"/>
            <a:ext cx="79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IP</a:t>
            </a:r>
            <a:r>
              <a:rPr lang="ru-RU" dirty="0" smtClean="0"/>
              <a:t> – протокол адресации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140968"/>
            <a:ext cx="79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ICMP</a:t>
            </a:r>
            <a:r>
              <a:rPr lang="ru-RU" dirty="0" smtClean="0"/>
              <a:t> – протокол служебных сообщений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39652" y="2096852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протоколы прямого и обратного отображения адресов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5556" y="1916832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ARP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5556" y="234888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RARP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5556" y="46891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RIP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556" y="508518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OFSP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5556" y="55172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BGP</a:t>
            </a:r>
            <a:endParaRPr lang="ru-RU" b="1" dirty="0"/>
          </a:p>
        </p:txBody>
      </p:sp>
      <p:sp>
        <p:nvSpPr>
          <p:cNvPr id="14" name="Правая фигурная скобка 13"/>
          <p:cNvSpPr/>
          <p:nvPr/>
        </p:nvSpPr>
        <p:spPr>
          <a:xfrm>
            <a:off x="1223628" y="2024844"/>
            <a:ext cx="180020" cy="57606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1259632" y="4797152"/>
            <a:ext cx="144016" cy="104411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11660" y="5121188"/>
            <a:ext cx="615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протоколы маршрутизации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39552" y="3933056"/>
            <a:ext cx="7956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IGMP</a:t>
            </a:r>
            <a:r>
              <a:rPr lang="ru-RU" dirty="0" smtClean="0"/>
              <a:t> – протокол управления группами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Протокол </a:t>
            </a:r>
            <a:r>
              <a:rPr lang="en-US" dirty="0" smtClean="0"/>
              <a:t>IP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75304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Протокол включает описание адресации и структуры пакета.</a:t>
            </a:r>
          </a:p>
          <a:p>
            <a:pPr indent="355600" algn="just"/>
            <a:r>
              <a:rPr lang="en-US" dirty="0" smtClean="0"/>
              <a:t>IP – </a:t>
            </a:r>
            <a:r>
              <a:rPr lang="ru-RU" dirty="0" smtClean="0"/>
              <a:t>ненадежная служба доставки пакета без установления соединения, но с "максимальными усилиями" (</a:t>
            </a:r>
            <a:r>
              <a:rPr lang="ru-RU" dirty="0" err="1" smtClean="0"/>
              <a:t>best-effort</a:t>
            </a:r>
            <a:r>
              <a:rPr lang="ru-RU" dirty="0" smtClean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6848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Пакет </a:t>
            </a:r>
            <a:r>
              <a:rPr lang="en-US" dirty="0" smtClean="0"/>
              <a:t>IP</a:t>
            </a:r>
            <a:r>
              <a:rPr lang="ru-RU" dirty="0" smtClean="0"/>
              <a:t> – дейтаграмма.</a:t>
            </a:r>
          </a:p>
          <a:p>
            <a:pPr indent="355600" algn="just"/>
            <a:r>
              <a:rPr lang="ru-RU" dirty="0" smtClean="0"/>
              <a:t>Каждая дейтаграмма транспортируется отдельно, может меняться их порядок, они могут теряться и дублироваться. Маршрут не сохраняется.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1526" y="3319461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dirty="0" smtClean="0"/>
              <a:t>Версии протокола </a:t>
            </a:r>
            <a:r>
              <a:rPr lang="en-US" dirty="0" smtClean="0"/>
              <a:t>IP:</a:t>
            </a:r>
          </a:p>
          <a:p>
            <a:pPr marL="361950" indent="174625" algn="just">
              <a:buFont typeface="Calibri" pitchFamily="34" charset="0"/>
              <a:buChar char="–"/>
            </a:pPr>
            <a:r>
              <a:rPr lang="en-US" dirty="0" smtClean="0"/>
              <a:t>4 </a:t>
            </a:r>
            <a:r>
              <a:rPr lang="ru-RU" dirty="0" smtClean="0"/>
              <a:t>версия (</a:t>
            </a:r>
            <a:r>
              <a:rPr lang="en-US" dirty="0" smtClean="0"/>
              <a:t>IPv4</a:t>
            </a:r>
            <a:r>
              <a:rPr lang="ru-RU" dirty="0" smtClean="0"/>
              <a:t>)</a:t>
            </a:r>
            <a:r>
              <a:rPr lang="en-US" dirty="0" smtClean="0"/>
              <a:t>;</a:t>
            </a:r>
          </a:p>
          <a:p>
            <a:pPr marL="819150" lvl="1" indent="174625" algn="just">
              <a:buFont typeface="Arial" pitchFamily="34" charset="0"/>
              <a:buChar char="•"/>
            </a:pPr>
            <a:r>
              <a:rPr lang="ru-RU" dirty="0" smtClean="0"/>
              <a:t>классовая система адресации;</a:t>
            </a:r>
          </a:p>
          <a:p>
            <a:pPr marL="819150" lvl="1" indent="174625" algn="just">
              <a:buFont typeface="Arial" pitchFamily="34" charset="0"/>
              <a:buChar char="•"/>
            </a:pPr>
            <a:r>
              <a:rPr lang="ru-RU" dirty="0" smtClean="0"/>
              <a:t>бесклассовая система;</a:t>
            </a:r>
          </a:p>
          <a:p>
            <a:pPr marL="361950" indent="174625" algn="just">
              <a:buFont typeface="Calibri" pitchFamily="34" charset="0"/>
              <a:buChar char="–"/>
            </a:pPr>
            <a:r>
              <a:rPr lang="ru-RU" dirty="0" smtClean="0"/>
              <a:t>5 версия</a:t>
            </a:r>
            <a:r>
              <a:rPr lang="en-US" dirty="0" smtClean="0"/>
              <a:t> (</a:t>
            </a:r>
            <a:r>
              <a:rPr lang="ru-RU" dirty="0" smtClean="0"/>
              <a:t>не реализована);</a:t>
            </a:r>
          </a:p>
          <a:p>
            <a:pPr marL="361950" indent="174625" algn="just">
              <a:buFont typeface="Calibri" pitchFamily="34" charset="0"/>
              <a:buChar char="–"/>
            </a:pPr>
            <a:r>
              <a:rPr lang="ru-RU" dirty="0" smtClean="0"/>
              <a:t>6 версия (</a:t>
            </a:r>
            <a:r>
              <a:rPr lang="en-US" dirty="0" smtClean="0"/>
              <a:t>IPv6).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IP-</a:t>
            </a:r>
            <a:r>
              <a:rPr lang="ru-RU" dirty="0" smtClean="0"/>
              <a:t>адресация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244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Задача - обеспечить глобальную связь между всеми устройствами. </a:t>
            </a:r>
          </a:p>
          <a:p>
            <a:pPr indent="361950" algn="just"/>
            <a:endParaRPr lang="ru-RU" dirty="0" smtClean="0"/>
          </a:p>
          <a:p>
            <a:pPr indent="361950" algn="just"/>
            <a:r>
              <a:rPr lang="ru-RU" dirty="0" smtClean="0"/>
              <a:t>К </a:t>
            </a:r>
            <a:r>
              <a:rPr lang="en-US" dirty="0" smtClean="0"/>
              <a:t>IP-</a:t>
            </a:r>
            <a:r>
              <a:rPr lang="ru-RU" dirty="0" smtClean="0"/>
              <a:t>адресу предъявляются следующие требования:</a:t>
            </a:r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универсальность</a:t>
            </a:r>
            <a:r>
              <a:rPr lang="en-US" dirty="0" smtClean="0"/>
              <a:t> (</a:t>
            </a:r>
            <a:r>
              <a:rPr lang="ru-RU" dirty="0" smtClean="0"/>
              <a:t>два устройства в Интернете никогда не могут иметь одного того же адреса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иерархичность;</a:t>
            </a:r>
            <a:endParaRPr lang="en-US" dirty="0" smtClean="0"/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универсальность</a:t>
            </a:r>
            <a:r>
              <a:rPr lang="en-US" dirty="0" smtClean="0"/>
              <a:t> (</a:t>
            </a:r>
            <a:r>
              <a:rPr lang="ru-RU" dirty="0" smtClean="0"/>
              <a:t>для всех узлов</a:t>
            </a:r>
            <a:r>
              <a:rPr lang="en-US" dirty="0" smtClean="0"/>
              <a:t>);</a:t>
            </a:r>
            <a:r>
              <a:rPr lang="ru-RU" dirty="0" smtClean="0"/>
              <a:t> </a:t>
            </a:r>
          </a:p>
          <a:p>
            <a:pPr marL="361950" lvl="0" indent="174625" algn="just">
              <a:buFont typeface="Calibri" pitchFamily="34" charset="0"/>
              <a:buChar char="–"/>
            </a:pPr>
            <a:r>
              <a:rPr lang="ru-RU" dirty="0" smtClean="0"/>
              <a:t>удобство.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IP-</a:t>
            </a:r>
            <a:r>
              <a:rPr lang="ru-RU" dirty="0" smtClean="0"/>
              <a:t>адресация версии 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122055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Адресное пространство</a:t>
            </a:r>
            <a:r>
              <a:rPr lang="ru-RU" dirty="0" smtClean="0"/>
              <a:t>:</a:t>
            </a:r>
          </a:p>
          <a:p>
            <a:pPr indent="355600" algn="just"/>
            <a:r>
              <a:rPr lang="en-US" dirty="0" smtClean="0"/>
              <a:t>IP</a:t>
            </a:r>
            <a:r>
              <a:rPr lang="ru-RU" dirty="0" smtClean="0"/>
              <a:t>-адрес версии 4 состоит из 4 байт (32 бита). Максимальное число адресов составляет </a:t>
            </a:r>
            <a:r>
              <a:rPr lang="en-US" dirty="0" smtClean="0"/>
              <a:t>2</a:t>
            </a:r>
            <a:r>
              <a:rPr lang="en-US" baseline="30000" dirty="0" smtClean="0"/>
              <a:t>32</a:t>
            </a:r>
            <a:r>
              <a:rPr lang="en-US" dirty="0" smtClean="0"/>
              <a:t> = 4 </a:t>
            </a:r>
            <a:r>
              <a:rPr lang="ru-RU" dirty="0" smtClean="0"/>
              <a:t>млрд.  В реальности это число меньше, из-за наличия  зарезервированных диапазонов.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44469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Способ представления</a:t>
            </a:r>
            <a:r>
              <a:rPr lang="ru-RU" dirty="0" smtClean="0"/>
              <a:t>:</a:t>
            </a:r>
          </a:p>
          <a:p>
            <a:pPr indent="355600" algn="just">
              <a:tabLst>
                <a:tab pos="3941763" algn="ctr"/>
              </a:tabLst>
            </a:pPr>
            <a:r>
              <a:rPr lang="ru-RU" dirty="0" smtClean="0"/>
              <a:t>двоичный</a:t>
            </a:r>
            <a:r>
              <a:rPr lang="en-US" dirty="0" smtClean="0"/>
              <a:t>	</a:t>
            </a:r>
            <a:r>
              <a:rPr lang="ru-RU" dirty="0" smtClean="0"/>
              <a:t>10010001 11011101 01010101 10010100</a:t>
            </a:r>
          </a:p>
          <a:p>
            <a:pPr indent="355600" algn="just">
              <a:tabLst>
                <a:tab pos="3941763" algn="ctr"/>
              </a:tabLst>
            </a:pPr>
            <a:r>
              <a:rPr lang="ru-RU" dirty="0" smtClean="0"/>
              <a:t>десятичный с точками</a:t>
            </a:r>
            <a:r>
              <a:rPr lang="en-US" dirty="0" smtClean="0"/>
              <a:t>	</a:t>
            </a:r>
            <a:r>
              <a:rPr lang="ru-RU" dirty="0" smtClean="0"/>
              <a:t>145.219.85.1</a:t>
            </a:r>
            <a:r>
              <a:rPr lang="en-US" dirty="0" smtClean="0"/>
              <a:t>4</a:t>
            </a:r>
            <a:r>
              <a:rPr lang="ru-RU" dirty="0" smtClean="0"/>
              <a:t>8</a:t>
            </a:r>
          </a:p>
          <a:p>
            <a:pPr indent="355600" algn="just">
              <a:tabLst>
                <a:tab pos="3941763" algn="ctr"/>
              </a:tabLst>
            </a:pPr>
            <a:r>
              <a:rPr lang="ru-RU" dirty="0" smtClean="0"/>
              <a:t>шестнадцатеричный</a:t>
            </a:r>
            <a:r>
              <a:rPr lang="en-US" dirty="0" smtClean="0"/>
              <a:t>	</a:t>
            </a:r>
            <a:r>
              <a:rPr lang="ru-RU" dirty="0" smtClean="0"/>
              <a:t>0</a:t>
            </a:r>
            <a:r>
              <a:rPr lang="en-US" dirty="0" smtClean="0"/>
              <a:t>x</a:t>
            </a:r>
            <a:r>
              <a:rPr lang="ru-RU" dirty="0" smtClean="0"/>
              <a:t>91</a:t>
            </a:r>
            <a:r>
              <a:rPr lang="en-US" dirty="0" smtClean="0"/>
              <a:t>dd5594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23997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Примеры</a:t>
            </a:r>
          </a:p>
          <a:p>
            <a:pPr marL="361950" algn="just"/>
            <a:r>
              <a:rPr lang="ru-RU" dirty="0" smtClean="0"/>
              <a:t>10000001 00001011 00001011 11101111</a:t>
            </a:r>
          </a:p>
          <a:p>
            <a:pPr marL="361950" algn="just"/>
            <a:r>
              <a:rPr lang="ru-RU" dirty="0" smtClean="0"/>
              <a:t>11000001 10000011 00011011 11111111</a:t>
            </a:r>
          </a:p>
          <a:p>
            <a:pPr marL="361950" algn="just"/>
            <a:r>
              <a:rPr lang="ru-RU" dirty="0" smtClean="0"/>
              <a:t>111.56.45.78</a:t>
            </a:r>
          </a:p>
          <a:p>
            <a:pPr marL="361950" algn="just"/>
            <a:r>
              <a:rPr lang="ru-RU" dirty="0" smtClean="0"/>
              <a:t>75.45.34.78</a:t>
            </a:r>
          </a:p>
          <a:p>
            <a:pPr marL="361950" algn="just"/>
            <a:r>
              <a:rPr lang="en-US" dirty="0" smtClean="0"/>
              <a:t>0x</a:t>
            </a:r>
            <a:r>
              <a:rPr lang="ru-RU" dirty="0" smtClean="0"/>
              <a:t>810B</a:t>
            </a:r>
            <a:r>
              <a:rPr lang="en-US" dirty="0" smtClean="0"/>
              <a:t>0</a:t>
            </a:r>
            <a:r>
              <a:rPr lang="ru-RU" dirty="0" smtClean="0"/>
              <a:t>BEF</a:t>
            </a:r>
            <a:endParaRPr lang="en-US" dirty="0" smtClean="0"/>
          </a:p>
          <a:p>
            <a:pPr marL="361950" algn="just"/>
            <a:r>
              <a:rPr lang="en-US" dirty="0" smtClean="0"/>
              <a:t>0x</a:t>
            </a:r>
            <a:r>
              <a:rPr lang="ru-RU" dirty="0" smtClean="0"/>
              <a:t>C1831BFF</a:t>
            </a:r>
          </a:p>
          <a:p>
            <a:pPr algn="just"/>
            <a:r>
              <a:rPr lang="ru-RU" dirty="0" smtClean="0"/>
              <a:t>Неверные </a:t>
            </a:r>
            <a:r>
              <a:rPr lang="en-US" dirty="0" smtClean="0"/>
              <a:t>IP-</a:t>
            </a:r>
            <a:r>
              <a:rPr lang="ru-RU" dirty="0" smtClean="0"/>
              <a:t>адреса:</a:t>
            </a:r>
          </a:p>
          <a:p>
            <a:pPr marL="361950" algn="just"/>
            <a:r>
              <a:rPr lang="ru-RU" dirty="0" smtClean="0"/>
              <a:t>111.56.045.78, 221.34.7.8.20, 75.45.301.14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3548" y="836712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Стандарт протокола </a:t>
            </a:r>
            <a:r>
              <a:rPr lang="ru-RU" b="1" dirty="0" smtClean="0"/>
              <a:t>RFC 791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Классовая система адресации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603350"/>
          <a:ext cx="8028893" cy="3276600"/>
        </p:xfrm>
        <a:graphic>
          <a:graphicData uri="http://schemas.openxmlformats.org/drawingml/2006/table">
            <a:tbl>
              <a:tblPr/>
              <a:tblGrid>
                <a:gridCol w="432048"/>
                <a:gridCol w="1440160"/>
                <a:gridCol w="1008112"/>
                <a:gridCol w="1332148"/>
                <a:gridCol w="1656184"/>
                <a:gridCol w="972108"/>
                <a:gridCol w="1188133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Класс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Первые биты IP-адреса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Наименьший номер сети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Наибольший номер сети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</a:rPr>
                        <a:t>Макс. 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число сетей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Макс. число узлов в каждой сети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A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Большие сети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.0.0.0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127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.0.0.0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800" baseline="30000">
                          <a:latin typeface="+mn-lt"/>
                          <a:ea typeface="Times New Roman"/>
                        </a:rPr>
                        <a:t>7</a:t>
                      </a:r>
                      <a:r>
                        <a:rPr lang="ru-RU" sz="1800">
                          <a:latin typeface="+mn-lt"/>
                          <a:ea typeface="Times New Roman"/>
                        </a:rPr>
                        <a:t> – 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800" baseline="30000">
                          <a:latin typeface="+mn-lt"/>
                          <a:ea typeface="Times New Roman"/>
                        </a:rPr>
                        <a:t>24</a:t>
                      </a:r>
                      <a:r>
                        <a:rPr lang="ru-RU" sz="1800">
                          <a:latin typeface="+mn-lt"/>
                          <a:ea typeface="Times New Roman"/>
                        </a:rPr>
                        <a:t> – 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B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Средние сети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128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0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191.255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800" baseline="30000">
                          <a:latin typeface="+mn-lt"/>
                          <a:ea typeface="Times New Roman"/>
                        </a:rPr>
                        <a:t>14</a:t>
                      </a:r>
                      <a:r>
                        <a:rPr lang="ru-RU" sz="1800">
                          <a:latin typeface="+mn-lt"/>
                          <a:ea typeface="Times New Roman"/>
                        </a:rPr>
                        <a:t> – 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800" baseline="30000">
                          <a:latin typeface="+mn-lt"/>
                          <a:ea typeface="Times New Roman"/>
                        </a:rPr>
                        <a:t>16</a:t>
                      </a:r>
                      <a:r>
                        <a:rPr lang="ru-RU" sz="1800">
                          <a:latin typeface="+mn-lt"/>
                          <a:ea typeface="Times New Roman"/>
                        </a:rPr>
                        <a:t> – 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C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</a:rPr>
                        <a:t>Малые сети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192.0.0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</a:rPr>
                        <a:t>223.255.255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800" baseline="30000">
                          <a:latin typeface="+mn-lt"/>
                          <a:ea typeface="Times New Roman"/>
                        </a:rPr>
                        <a:t>21</a:t>
                      </a:r>
                      <a:r>
                        <a:rPr lang="ru-RU" sz="1800">
                          <a:latin typeface="+mn-lt"/>
                          <a:ea typeface="Times New Roman"/>
                        </a:rPr>
                        <a:t> – 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800" baseline="30000" dirty="0"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 – 2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D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Групповые адреса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1110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+mn-lt"/>
                          <a:ea typeface="Times New Roman"/>
                        </a:rPr>
                        <a:t>224.0.0.0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+mn-lt"/>
                          <a:ea typeface="Times New Roman"/>
                        </a:rPr>
                        <a:t>239.255.255.255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15 </a:t>
                      </a:r>
                      <a:r>
                        <a:rPr lang="ru-RU" sz="1800" dirty="0" err="1">
                          <a:latin typeface="+mn-lt"/>
                          <a:ea typeface="Times New Roman"/>
                        </a:rPr>
                        <a:t>x</a:t>
                      </a:r>
                      <a:r>
                        <a:rPr lang="ru-RU" sz="1800" dirty="0">
                          <a:latin typeface="+mn-lt"/>
                          <a:ea typeface="Times New Roman"/>
                        </a:rPr>
                        <a:t> 2</a:t>
                      </a:r>
                      <a:r>
                        <a:rPr lang="ru-RU" sz="1800" baseline="30000" dirty="0">
                          <a:latin typeface="+mn-lt"/>
                          <a:ea typeface="Times New Roman"/>
                        </a:rPr>
                        <a:t>24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ea typeface="Times New Roman"/>
                        </a:rPr>
                        <a:t>–</a:t>
                      </a:r>
                      <a:endParaRPr lang="ru-RU" sz="2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E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Резерв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11110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+mn-lt"/>
                          <a:ea typeface="Times New Roman"/>
                        </a:rPr>
                        <a:t>240.0.0.0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+mn-lt"/>
                          <a:ea typeface="Times New Roman"/>
                        </a:rPr>
                        <a:t>255.255.255.255</a:t>
                      </a: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7 x 2</a:t>
                      </a:r>
                      <a:r>
                        <a:rPr lang="ru-RU" sz="1800" baseline="30000">
                          <a:latin typeface="+mn-lt"/>
                          <a:ea typeface="Times New Roman"/>
                        </a:rPr>
                        <a:t>24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  <a:ea typeface="Times New Roman"/>
                        </a:rPr>
                        <a:t>–</a:t>
                      </a:r>
                      <a:endParaRPr lang="ru-RU" sz="2000" dirty="0"/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03548" y="65401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dirty="0" smtClean="0"/>
              <a:t>IP</a:t>
            </a:r>
            <a:r>
              <a:rPr lang="ru-RU" dirty="0" smtClean="0"/>
              <a:t>-адрес разделен на </a:t>
            </a:r>
            <a:r>
              <a:rPr lang="ru-RU" b="1" dirty="0" smtClean="0"/>
              <a:t>сетевой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Netid</a:t>
            </a:r>
            <a:r>
              <a:rPr lang="en-US" dirty="0" smtClean="0"/>
              <a:t>) </a:t>
            </a:r>
            <a:r>
              <a:rPr lang="ru-RU" dirty="0" smtClean="0"/>
              <a:t>и </a:t>
            </a:r>
            <a:r>
              <a:rPr lang="ru-RU" b="1" dirty="0" smtClean="0"/>
              <a:t>локальный</a:t>
            </a:r>
            <a:r>
              <a:rPr lang="ru-RU" dirty="0" smtClean="0"/>
              <a:t> (</a:t>
            </a:r>
            <a:r>
              <a:rPr lang="en-US" dirty="0" err="1" smtClean="0"/>
              <a:t>Hostid</a:t>
            </a:r>
            <a:r>
              <a:rPr lang="en-US" dirty="0" smtClean="0"/>
              <a:t>) </a:t>
            </a:r>
            <a:r>
              <a:rPr lang="ru-RU" dirty="0" smtClean="0"/>
              <a:t>адреса. При адресации по классам каждый класс разделен на фиксированное число блоков, и каждый блок имеет фиксированный размер.</a:t>
            </a:r>
            <a:endParaRPr lang="ru-RU" dirty="0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1187624" y="5237988"/>
            <a:ext cx="792088" cy="720080"/>
          </a:xfrm>
          <a:prstGeom prst="flowChartDecis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/>
              <a:t>1 бит</a:t>
            </a:r>
            <a:endParaRPr lang="ru-RU" sz="1600" dirty="0"/>
          </a:p>
        </p:txBody>
      </p:sp>
      <p:sp>
        <p:nvSpPr>
          <p:cNvPr id="9" name="Блок-схема: решение 8"/>
          <p:cNvSpPr/>
          <p:nvPr/>
        </p:nvSpPr>
        <p:spPr>
          <a:xfrm>
            <a:off x="2735796" y="5237988"/>
            <a:ext cx="792088" cy="720080"/>
          </a:xfrm>
          <a:prstGeom prst="flowChartDecis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/>
              <a:t>2 бит</a:t>
            </a:r>
            <a:endParaRPr lang="ru-RU" sz="1600" dirty="0"/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4391980" y="5237988"/>
            <a:ext cx="792088" cy="720080"/>
          </a:xfrm>
          <a:prstGeom prst="flowChartDecis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/>
              <a:t>3 бит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2" y="627281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</a:t>
            </a:r>
            <a:r>
              <a:rPr lang="en-US" dirty="0" smtClean="0"/>
              <a:t>A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27784" y="627281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</a:t>
            </a:r>
            <a:r>
              <a:rPr lang="en-US" dirty="0" smtClean="0"/>
              <a:t>B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627281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</a:t>
            </a:r>
            <a:r>
              <a:rPr lang="en-US" dirty="0" smtClean="0"/>
              <a:t>C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904148" y="6272812"/>
            <a:ext cx="100811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452320" y="5418008"/>
            <a:ext cx="1044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 </a:t>
            </a:r>
            <a:r>
              <a:rPr lang="en-US" dirty="0" smtClean="0"/>
              <a:t>E</a:t>
            </a:r>
            <a:endParaRPr lang="ru-RU" dirty="0"/>
          </a:p>
        </p:txBody>
      </p:sp>
      <p:sp>
        <p:nvSpPr>
          <p:cNvPr id="16" name="Блок-схема: решение 15"/>
          <p:cNvSpPr/>
          <p:nvPr/>
        </p:nvSpPr>
        <p:spPr>
          <a:xfrm>
            <a:off x="6012160" y="5237988"/>
            <a:ext cx="792088" cy="720080"/>
          </a:xfrm>
          <a:prstGeom prst="flowChartDecision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/>
              <a:t>4</a:t>
            </a:r>
            <a:r>
              <a:rPr lang="ru-RU" sz="1600" dirty="0" smtClean="0"/>
              <a:t> бит</a:t>
            </a:r>
            <a:endParaRPr lang="ru-RU" sz="1600" dirty="0"/>
          </a:p>
        </p:txBody>
      </p: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 rot="16200000" flipH="1">
            <a:off x="1403251" y="5057571"/>
            <a:ext cx="36004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8" idx="3"/>
            <a:endCxn id="9" idx="1"/>
          </p:cNvCxnSpPr>
          <p:nvPr/>
        </p:nvCxnSpPr>
        <p:spPr>
          <a:xfrm>
            <a:off x="1979712" y="5598028"/>
            <a:ext cx="7560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3"/>
            <a:endCxn id="10" idx="1"/>
          </p:cNvCxnSpPr>
          <p:nvPr/>
        </p:nvCxnSpPr>
        <p:spPr>
          <a:xfrm>
            <a:off x="3527884" y="5598028"/>
            <a:ext cx="86409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3"/>
            <a:endCxn id="16" idx="1"/>
          </p:cNvCxnSpPr>
          <p:nvPr/>
        </p:nvCxnSpPr>
        <p:spPr>
          <a:xfrm>
            <a:off x="5184068" y="5598028"/>
            <a:ext cx="82809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3"/>
            <a:endCxn id="15" idx="1"/>
          </p:cNvCxnSpPr>
          <p:nvPr/>
        </p:nvCxnSpPr>
        <p:spPr>
          <a:xfrm>
            <a:off x="6804248" y="5598028"/>
            <a:ext cx="648072" cy="46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8" idx="2"/>
            <a:endCxn id="11" idx="0"/>
          </p:cNvCxnSpPr>
          <p:nvPr/>
        </p:nvCxnSpPr>
        <p:spPr>
          <a:xfrm rot="5400000">
            <a:off x="1426296" y="6115440"/>
            <a:ext cx="3147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9" idx="2"/>
            <a:endCxn id="12" idx="0"/>
          </p:cNvCxnSpPr>
          <p:nvPr/>
        </p:nvCxnSpPr>
        <p:spPr>
          <a:xfrm rot="5400000">
            <a:off x="2974468" y="6115440"/>
            <a:ext cx="3147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0" idx="2"/>
            <a:endCxn id="13" idx="0"/>
          </p:cNvCxnSpPr>
          <p:nvPr/>
        </p:nvCxnSpPr>
        <p:spPr>
          <a:xfrm rot="5400000">
            <a:off x="4630652" y="6115440"/>
            <a:ext cx="3147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6" idx="2"/>
            <a:endCxn id="14" idx="0"/>
          </p:cNvCxnSpPr>
          <p:nvPr/>
        </p:nvCxnSpPr>
        <p:spPr>
          <a:xfrm rot="5400000">
            <a:off x="6250832" y="6115440"/>
            <a:ext cx="3147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159732" y="5201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3635896" y="5201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256076" y="5201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6840252" y="52019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619672" y="5850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3239852" y="5850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4860032" y="5850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444208" y="58500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Бесклассовая система адресации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836577"/>
            <a:ext cx="824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Маска определяет биты, относящиеся к </a:t>
            </a:r>
            <a:r>
              <a:rPr lang="en-US" dirty="0" err="1" smtClean="0"/>
              <a:t>Netid</a:t>
            </a:r>
            <a:r>
              <a:rPr lang="en-US" dirty="0" smtClean="0"/>
              <a:t>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3" y="2224071"/>
          <a:ext cx="8172911" cy="1385280"/>
        </p:xfrm>
        <a:graphic>
          <a:graphicData uri="http://schemas.openxmlformats.org/drawingml/2006/table">
            <a:tbl>
              <a:tblPr/>
              <a:tblGrid>
                <a:gridCol w="2304255"/>
                <a:gridCol w="1467164"/>
                <a:gridCol w="1467164"/>
                <a:gridCol w="1467164"/>
                <a:gridCol w="1467164"/>
              </a:tblGrid>
              <a:tr h="21796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Октеты </a:t>
                      </a:r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адреса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192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0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32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05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Биты </a:t>
                      </a:r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адреса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11000000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00000000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00000010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00100000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Биты маски подсети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11111111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11111111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11111111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11100000</a:t>
                      </a:r>
                      <a:endParaRPr lang="ru-RU" sz="1800" dirty="0"/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54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Октеты маски подсети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255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224</a:t>
                      </a:r>
                    </a:p>
                  </a:txBody>
                  <a:tcPr marL="19538" marR="19538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68714" y="1384272"/>
            <a:ext cx="1645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192.0.2.32/27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991326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Количество адресов подсети не равно количеству возможных узлов. Нулевой адрес IP резервируется для идентификации подсети, последний — в качестве широковещательного адреса, таким образом в реально действующих сетях возможно количество узлов на два меньшее количества адресов.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32347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dirty="0" smtClean="0"/>
              <a:t>Каждому классу соответствует маска подсети по умолчанию.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Специальные адреса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6033" y="727038"/>
          <a:ext cx="8288451" cy="4762800"/>
        </p:xfrm>
        <a:graphic>
          <a:graphicData uri="http://schemas.openxmlformats.org/drawingml/2006/table">
            <a:tbl>
              <a:tblPr/>
              <a:tblGrid>
                <a:gridCol w="2665447"/>
                <a:gridCol w="1204929"/>
                <a:gridCol w="1241442"/>
                <a:gridCol w="1387494"/>
                <a:gridCol w="178913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+mj-lt"/>
                          <a:ea typeface="Times New Roman"/>
                        </a:rPr>
                        <a:t>Специальный адрес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j-lt"/>
                          <a:ea typeface="Times New Roman"/>
                        </a:rPr>
                        <a:t>Netid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+mj-lt"/>
                          <a:ea typeface="Times New Roman"/>
                        </a:rPr>
                        <a:t>Hostid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Назначение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+mj-lt"/>
                          <a:ea typeface="Times New Roman"/>
                        </a:rPr>
                        <a:t>Пример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Сетевой адрес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Заданный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Нет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75.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</a:rPr>
                        <a:t>10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.0.0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</a:rPr>
                        <a:t>/16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Прямой широковещательный адрес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Заданный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Все единицы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Получатель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75.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10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255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255/16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Ограниченный широковещательный адрес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единицы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Все единицы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Получатель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255.255.255.255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"Этот хост на этой сети"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Источник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0.0.0.0/8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"Заданный хост на этой сети"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Все нули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Заданный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Получатель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0.</a:t>
                      </a:r>
                      <a:r>
                        <a:rPr lang="en-US" dirty="0" smtClean="0"/>
                        <a:t>0</a:t>
                      </a:r>
                      <a:r>
                        <a:rPr lang="ru-RU" dirty="0" smtClean="0"/>
                        <a:t>.121.5/8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Локальный адрес (</a:t>
                      </a:r>
                      <a:r>
                        <a:rPr lang="en-US" sz="1800" dirty="0" smtClean="0">
                          <a:latin typeface="+mj-lt"/>
                          <a:ea typeface="Times New Roman"/>
                        </a:rPr>
                        <a:t>loopback</a:t>
                      </a: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)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</a:rPr>
                        <a:t>127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</a:rPr>
                        <a:t>Любой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Получатель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dirty="0" smtClean="0"/>
                        <a:t>127.0.0.1/8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Групповые рассылки 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224.0.0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Любой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Получатель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224.0.0.1/24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Конференц-связь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j-lt"/>
                          <a:ea typeface="Times New Roman"/>
                        </a:rPr>
                        <a:t>224.0.1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Любой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Получатель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+mn-cs"/>
                        </a:rPr>
                        <a:t>224.0.1.16/24</a:t>
                      </a:r>
                      <a:endParaRPr lang="ru-RU" sz="1800" dirty="0">
                        <a:latin typeface="+mj-lt"/>
                        <a:ea typeface="Times New Roman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6031" y="5546754"/>
            <a:ext cx="8178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Диапазоны, выделенные для локальных сетей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IPv4</a:t>
            </a:r>
            <a:r>
              <a:rPr lang="ru-RU" dirty="0" smtClean="0"/>
              <a:t>:</a:t>
            </a:r>
          </a:p>
          <a:p>
            <a:pPr indent="361950" algn="just"/>
            <a:r>
              <a:rPr lang="en-US" dirty="0" smtClean="0"/>
              <a:t>10.x.x.x</a:t>
            </a:r>
          </a:p>
          <a:p>
            <a:pPr indent="361950" algn="just"/>
            <a:r>
              <a:rPr lang="en-US" dirty="0" smtClean="0"/>
              <a:t>172.16.x.x-172.31.x.x</a:t>
            </a:r>
          </a:p>
          <a:p>
            <a:pPr indent="361950" algn="just"/>
            <a:r>
              <a:rPr lang="en-US" dirty="0" smtClean="0"/>
              <a:t>192.168.x.x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smtClean="0"/>
              <a:t>IP-</a:t>
            </a:r>
            <a:r>
              <a:rPr lang="ru-RU" dirty="0" smtClean="0"/>
              <a:t>адресов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79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3548" y="690525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Статический </a:t>
            </a:r>
            <a:r>
              <a:rPr lang="en-US" b="1" dirty="0" smtClean="0"/>
              <a:t>IP-</a:t>
            </a:r>
            <a:r>
              <a:rPr lang="ru-RU" b="1" dirty="0" smtClean="0"/>
              <a:t>адрес </a:t>
            </a:r>
            <a:r>
              <a:rPr lang="ru-RU" dirty="0" smtClean="0"/>
              <a:t>назначается пользователем в настройках устройства, либо </a:t>
            </a:r>
            <a:r>
              <a:rPr lang="ru-RU" dirty="0" err="1" smtClean="0"/>
              <a:t>единоразово</a:t>
            </a:r>
            <a:r>
              <a:rPr lang="ru-RU" dirty="0" smtClean="0"/>
              <a:t> назначается автоматически при подключении устройства к сети и не может быть присвоен другому устройству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3080"/>
            <a:ext cx="8244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Динамический </a:t>
            </a:r>
            <a:r>
              <a:rPr lang="en-US" b="1" dirty="0" smtClean="0"/>
              <a:t>IP-</a:t>
            </a:r>
            <a:r>
              <a:rPr lang="ru-RU" b="1" dirty="0" smtClean="0"/>
              <a:t>адрес </a:t>
            </a:r>
            <a:r>
              <a:rPr lang="ru-RU" dirty="0" smtClean="0"/>
              <a:t>назначается автоматически при подключении устройства к сети и используется в течение ограниченного промежутка времени, указанного в сервисе назначавшего IP-адрес</a:t>
            </a:r>
            <a:r>
              <a:rPr lang="en-US" dirty="0" smtClean="0"/>
              <a:t>.</a:t>
            </a:r>
            <a:endParaRPr lang="ru-RU" dirty="0" smtClean="0"/>
          </a:p>
          <a:p>
            <a:pPr indent="361950" algn="just"/>
            <a:r>
              <a:rPr lang="ru-RU" dirty="0" smtClean="0"/>
              <a:t>Для получения </a:t>
            </a:r>
            <a:r>
              <a:rPr lang="en-US" dirty="0" smtClean="0"/>
              <a:t>IP-</a:t>
            </a:r>
            <a:r>
              <a:rPr lang="ru-RU" dirty="0" smtClean="0"/>
              <a:t>адреса чаще всего используют  протокол </a:t>
            </a:r>
            <a:r>
              <a:rPr lang="en-US" b="1" dirty="0" smtClean="0"/>
              <a:t>DHCP.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1540" y="3588455"/>
            <a:ext cx="8244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Частный </a:t>
            </a:r>
            <a:r>
              <a:rPr lang="en-US" b="1" dirty="0" smtClean="0"/>
              <a:t>IP-</a:t>
            </a:r>
            <a:r>
              <a:rPr lang="ru-RU" b="1" dirty="0" smtClean="0"/>
              <a:t>адрес (</a:t>
            </a:r>
            <a:r>
              <a:rPr lang="ru-RU" b="1" dirty="0" err="1" smtClean="0"/>
              <a:t>внутрисетевой</a:t>
            </a:r>
            <a:r>
              <a:rPr lang="ru-RU" b="1" dirty="0" smtClean="0"/>
              <a:t>, «серый») </a:t>
            </a:r>
            <a:r>
              <a:rPr lang="ru-RU" dirty="0" smtClean="0"/>
              <a:t>используется </a:t>
            </a:r>
            <a:r>
              <a:rPr lang="ru-RU" u="sng" dirty="0" smtClean="0"/>
              <a:t>внутри</a:t>
            </a:r>
            <a:r>
              <a:rPr lang="ru-RU" dirty="0" smtClean="0"/>
              <a:t> локальной сети</a:t>
            </a:r>
            <a:r>
              <a:rPr lang="en-US" dirty="0" smtClean="0"/>
              <a:t>.</a:t>
            </a:r>
            <a:r>
              <a:rPr lang="ru-RU" b="1" dirty="0" smtClean="0"/>
              <a:t>  </a:t>
            </a:r>
            <a:r>
              <a:rPr lang="ru-RU" dirty="0" smtClean="0"/>
              <a:t>Назначение таких адресов никто не контролирует, в глобальном масштабе они могут быть неуникальны.</a:t>
            </a:r>
          </a:p>
          <a:p>
            <a:pPr indent="361950" algn="just"/>
            <a:r>
              <a:rPr lang="ru-RU" dirty="0" smtClean="0"/>
              <a:t>Для выхода  в глобальную сеть хосты с частными </a:t>
            </a:r>
            <a:r>
              <a:rPr lang="en-US" dirty="0" smtClean="0"/>
              <a:t>IP-</a:t>
            </a:r>
            <a:r>
              <a:rPr lang="ru-RU" dirty="0" smtClean="0"/>
              <a:t>адресами могут использовать: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dirty="0" smtClean="0"/>
              <a:t>прокси-сервер;</a:t>
            </a:r>
          </a:p>
          <a:p>
            <a:pPr indent="361950" algn="just">
              <a:buFont typeface="Arial" pitchFamily="34" charset="0"/>
              <a:buChar char="•"/>
            </a:pPr>
            <a:r>
              <a:rPr lang="ru-RU" dirty="0" smtClean="0"/>
              <a:t>маршрутизатор, поддерживающий </a:t>
            </a:r>
            <a:r>
              <a:rPr lang="en-US" b="1" dirty="0" smtClean="0"/>
              <a:t>NAT</a:t>
            </a:r>
            <a:r>
              <a:rPr lang="en-US" dirty="0" smtClean="0"/>
              <a:t> (Network Address Translation)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Эталонная модель взаимодействия открытых систем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(ЭМВОС</a:t>
            </a:r>
            <a:r>
              <a:rPr lang="ru-RU" dirty="0"/>
              <a:t>, </a:t>
            </a:r>
            <a:r>
              <a:rPr lang="en-US" dirty="0" smtClean="0"/>
              <a:t>OSI</a:t>
            </a:r>
            <a:r>
              <a:rPr lang="ru-RU" dirty="0" smtClean="0"/>
              <a:t> – </a:t>
            </a:r>
            <a:r>
              <a:rPr lang="en-US" dirty="0" smtClean="0"/>
              <a:t>Open Systems Interconnection Basic Reference</a:t>
            </a:r>
            <a:r>
              <a:rPr lang="ru-RU" dirty="0" smtClean="0"/>
              <a:t> </a:t>
            </a:r>
            <a:r>
              <a:rPr lang="en-US" dirty="0" smtClean="0"/>
              <a:t>Model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259632" y="2060848"/>
            <a:ext cx="2232501" cy="3096344"/>
            <a:chOff x="1259632" y="2060848"/>
            <a:chExt cx="2232501" cy="3096344"/>
          </a:xfrm>
        </p:grpSpPr>
        <p:sp>
          <p:nvSpPr>
            <p:cNvPr id="21520" name="Text Box 16"/>
            <p:cNvSpPr txBox="1">
              <a:spLocks noChangeArrowheads="1"/>
            </p:cNvSpPr>
            <p:nvPr/>
          </p:nvSpPr>
          <p:spPr bwMode="auto">
            <a:xfrm>
              <a:off x="1259632" y="2060848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7. Прикладной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1259632" y="2502466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6. Представления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1259632" y="2945088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5. Сеансовый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259632" y="3387709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4. Транспортный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1259632" y="3829327"/>
              <a:ext cx="2232501" cy="4416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3. Сетевой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Text Box 11"/>
            <p:cNvSpPr txBox="1">
              <a:spLocks noChangeArrowheads="1"/>
            </p:cNvSpPr>
            <p:nvPr/>
          </p:nvSpPr>
          <p:spPr bwMode="auto">
            <a:xfrm>
              <a:off x="1259632" y="4271949"/>
              <a:ext cx="2232501" cy="442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2. Канальный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Text Box 10"/>
            <p:cNvSpPr txBox="1">
              <a:spLocks noChangeArrowheads="1"/>
            </p:cNvSpPr>
            <p:nvPr/>
          </p:nvSpPr>
          <p:spPr bwMode="auto">
            <a:xfrm>
              <a:off x="1259632" y="4714570"/>
              <a:ext cx="2232501" cy="442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1. Физический</a:t>
              </a:r>
              <a:endPara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727849" y="2500459"/>
            <a:ext cx="3553870" cy="4416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Программное обеспечение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3826442" y="4260908"/>
            <a:ext cx="3553870" cy="4416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Аппаратное обеспечение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530664" y="3380683"/>
            <a:ext cx="3159499" cy="4416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промежуточный уровень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1556792"/>
            <a:ext cx="2630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Уровни взаимодействия: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>
            <a:off x="3491880" y="2060848"/>
            <a:ext cx="197458" cy="13200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авая фигурная скобка 23"/>
          <p:cNvSpPr/>
          <p:nvPr/>
        </p:nvSpPr>
        <p:spPr>
          <a:xfrm>
            <a:off x="3491880" y="3837168"/>
            <a:ext cx="197458" cy="13200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Структура пакета </a:t>
            </a:r>
            <a:r>
              <a:rPr lang="en-US" dirty="0" smtClean="0"/>
              <a:t>IPv4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3467" y="946116"/>
          <a:ext cx="8617070" cy="3766616"/>
        </p:xfrm>
        <a:graphic>
          <a:graphicData uri="http://schemas.openxmlformats.org/drawingml/2006/table">
            <a:tbl>
              <a:tblPr/>
              <a:tblGrid>
                <a:gridCol w="766772"/>
                <a:gridCol w="876312"/>
                <a:gridCol w="1077134"/>
                <a:gridCol w="976723"/>
                <a:gridCol w="976723"/>
                <a:gridCol w="1971703"/>
                <a:gridCol w="1971703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Бит</a:t>
                      </a:r>
                      <a:r>
                        <a:rPr lang="ru-RU" sz="1800" baseline="0" dirty="0" smtClean="0"/>
                        <a:t> №</a:t>
                      </a:r>
                      <a:endParaRPr lang="ru-RU" sz="1800" dirty="0"/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0-3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4-7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8-13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14-15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16-18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19-31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Версия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Размер заголовка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DSCP</a:t>
                      </a:r>
                      <a:endParaRPr lang="it-IT" sz="1800" dirty="0"/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ECN</a:t>
                      </a:r>
                      <a:endParaRPr lang="it-IT" sz="1800" dirty="0"/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Размер пакета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8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32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Идентификатор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Флаги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Смещение фрагмента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64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TTL</a:t>
                      </a:r>
                      <a:endParaRPr lang="ru-RU" sz="1800" dirty="0"/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Протокол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Контрольная сумма заголовка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96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Адрес источника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128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Адрес </a:t>
                      </a:r>
                      <a:r>
                        <a:rPr lang="ru-RU" sz="1800" dirty="0" smtClean="0"/>
                        <a:t>приемника</a:t>
                      </a:r>
                      <a:endParaRPr lang="ru-RU" sz="1800" dirty="0"/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3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160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Опции (если размер заголовка &gt; 5)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04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...</a:t>
                      </a:r>
                      <a:endParaRPr lang="ru-RU" sz="1800" dirty="0"/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Данные</a:t>
                      </a:r>
                    </a:p>
                  </a:txBody>
                  <a:tcPr marL="50800" marR="508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7544" y="5911884"/>
            <a:ext cx="8157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TTL</a:t>
            </a:r>
            <a:r>
              <a:rPr lang="en-US" dirty="0" smtClean="0"/>
              <a:t> (Time to Live) </a:t>
            </a:r>
            <a:r>
              <a:rPr lang="en-US" dirty="0" err="1" smtClean="0"/>
              <a:t>Время</a:t>
            </a:r>
            <a:r>
              <a:rPr lang="en-US" dirty="0" smtClean="0"/>
              <a:t> </a:t>
            </a:r>
            <a:r>
              <a:rPr lang="en-US" dirty="0" err="1" smtClean="0"/>
              <a:t>жизни</a:t>
            </a:r>
            <a:r>
              <a:rPr lang="ru-RU" dirty="0" smtClean="0"/>
              <a:t> </a:t>
            </a:r>
            <a:r>
              <a:rPr lang="en-US" dirty="0" err="1" smtClean="0"/>
              <a:t>пакета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b="1" dirty="0" smtClean="0"/>
              <a:t>флагах</a:t>
            </a:r>
            <a:r>
              <a:rPr lang="ru-RU" dirty="0" smtClean="0"/>
              <a:t> указывается, есть ли другие фрагменты этого пакета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81624"/>
            <a:ext cx="511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Размер заголовка в 4-байтных словах – от 5 до 15.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499687"/>
            <a:ext cx="6712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Размер заголовка в байтах, включая заголовок – от 20 до 65,5 тыс.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IP-</a:t>
            </a:r>
            <a:r>
              <a:rPr lang="ru-RU" dirty="0" smtClean="0"/>
              <a:t>адресация версии 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3548" y="101914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Адресное пространство</a:t>
            </a:r>
            <a:r>
              <a:rPr lang="ru-RU" dirty="0" smtClean="0"/>
              <a:t>:</a:t>
            </a:r>
          </a:p>
          <a:p>
            <a:pPr indent="355600" algn="just"/>
            <a:r>
              <a:rPr lang="en-US" dirty="0" smtClean="0"/>
              <a:t>IP</a:t>
            </a:r>
            <a:r>
              <a:rPr lang="ru-RU" dirty="0" smtClean="0"/>
              <a:t>-адрес версии </a:t>
            </a:r>
            <a:r>
              <a:rPr lang="en-US" dirty="0" smtClean="0"/>
              <a:t>6</a:t>
            </a:r>
            <a:r>
              <a:rPr lang="ru-RU" dirty="0" smtClean="0"/>
              <a:t> состоит из </a:t>
            </a:r>
            <a:r>
              <a:rPr lang="en-US" dirty="0" smtClean="0"/>
              <a:t>16</a:t>
            </a:r>
            <a:r>
              <a:rPr lang="ru-RU" dirty="0" smtClean="0"/>
              <a:t> байт (</a:t>
            </a:r>
            <a:r>
              <a:rPr lang="en-US" dirty="0" smtClean="0"/>
              <a:t>128</a:t>
            </a:r>
            <a:r>
              <a:rPr lang="ru-RU" dirty="0" smtClean="0"/>
              <a:t> бит). Максимальное число адресов составляет </a:t>
            </a:r>
            <a:r>
              <a:rPr lang="en-US" dirty="0" smtClean="0"/>
              <a:t>2</a:t>
            </a:r>
            <a:r>
              <a:rPr lang="en-US" baseline="30000" dirty="0" smtClean="0"/>
              <a:t>128</a:t>
            </a:r>
            <a:r>
              <a:rPr lang="en-US" dirty="0" smtClean="0"/>
              <a:t> = 3,4*10</a:t>
            </a:r>
            <a:r>
              <a:rPr lang="en-US" baseline="30000" dirty="0" smtClean="0"/>
              <a:t>38 </a:t>
            </a:r>
            <a:r>
              <a:rPr lang="ru-RU" dirty="0" smtClean="0"/>
              <a:t>или около 5*10</a:t>
            </a:r>
            <a:r>
              <a:rPr lang="ru-RU" baseline="30000" dirty="0" smtClean="0"/>
              <a:t>28</a:t>
            </a:r>
            <a:r>
              <a:rPr lang="ru-RU" dirty="0" smtClean="0"/>
              <a:t> на каждого жителя Земли. Из-за иерархичности </a:t>
            </a:r>
            <a:r>
              <a:rPr lang="en-US" dirty="0" smtClean="0"/>
              <a:t>IPv6-</a:t>
            </a:r>
            <a:r>
              <a:rPr lang="ru-RU" dirty="0" smtClean="0"/>
              <a:t>адреса, не все возможные адреса будут использованы.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240868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Способ представления</a:t>
            </a:r>
            <a:r>
              <a:rPr lang="ru-RU" dirty="0" smtClean="0"/>
              <a:t>:</a:t>
            </a:r>
          </a:p>
          <a:p>
            <a:pPr marL="361950" lvl="0" algn="just"/>
            <a:r>
              <a:rPr lang="ru-RU" i="1" dirty="0" smtClean="0"/>
              <a:t>Предпочтительная</a:t>
            </a:r>
            <a:r>
              <a:rPr lang="ru-RU" dirty="0" smtClean="0"/>
              <a:t> форма (шестнадцатеричная система счисления с двоеточием) </a:t>
            </a:r>
          </a:p>
          <a:p>
            <a:pPr marL="361950" lvl="0" algn="ctr"/>
            <a:r>
              <a:rPr lang="ru-RU" dirty="0" smtClean="0"/>
              <a:t>FEDC:BA98:7654:3210:FEDC:BA98:7654:3210.</a:t>
            </a:r>
          </a:p>
          <a:p>
            <a:pPr marL="361950" lvl="0" algn="just"/>
            <a:r>
              <a:rPr lang="ru-RU" i="1" dirty="0" smtClean="0"/>
              <a:t>Сжатая</a:t>
            </a:r>
            <a:r>
              <a:rPr lang="ru-RU" dirty="0" smtClean="0"/>
              <a:t> форма – запись длительной последовательности "0" путем введения двойного двоеточия. Двойное двоеточие допускается использовать только в одном месте адреса. </a:t>
            </a:r>
          </a:p>
          <a:p>
            <a:pPr marL="361950" lvl="0" algn="ctr"/>
            <a:r>
              <a:rPr lang="ru-RU" dirty="0" smtClean="0"/>
              <a:t>1080:0000:0000:0000:0008:0800:200C:417A =</a:t>
            </a:r>
            <a:r>
              <a:rPr lang="en-US" dirty="0" smtClean="0"/>
              <a:t>&gt; </a:t>
            </a:r>
            <a:r>
              <a:rPr lang="ru-RU" dirty="0" smtClean="0"/>
              <a:t>1080::8:800:200C:417A</a:t>
            </a:r>
          </a:p>
          <a:p>
            <a:pPr marL="361950" lvl="0" algn="ctr"/>
            <a:r>
              <a:rPr lang="ru-RU" dirty="0" smtClean="0"/>
              <a:t>1::</a:t>
            </a:r>
            <a:r>
              <a:rPr lang="en-US" dirty="0" smtClean="0"/>
              <a:t>F56::8:801:20D =&gt; ?</a:t>
            </a:r>
            <a:endParaRPr lang="ru-RU" dirty="0" smtClean="0"/>
          </a:p>
          <a:p>
            <a:pPr marL="361950" algn="just"/>
            <a:r>
              <a:rPr lang="ru-RU" i="1" dirty="0" smtClean="0"/>
              <a:t>Смешанная</a:t>
            </a:r>
            <a:r>
              <a:rPr lang="ru-RU" dirty="0" smtClean="0"/>
              <a:t> форма – шесть старших чисел (96 бит) записываются в сжатой форме, а младшие числа (32 бита) представляются в виде, принятом в IPv4. </a:t>
            </a:r>
          </a:p>
          <a:p>
            <a:pPr marL="361950" algn="ctr"/>
            <a:r>
              <a:rPr lang="ru-RU" dirty="0" smtClean="0"/>
              <a:t>0:0:0:0:0:0:</a:t>
            </a:r>
            <a:r>
              <a:rPr lang="en-US" dirty="0" smtClean="0"/>
              <a:t>D:</a:t>
            </a:r>
            <a:r>
              <a:rPr lang="ru-RU" dirty="0" smtClean="0"/>
              <a:t>1</a:t>
            </a:r>
            <a:r>
              <a:rPr lang="en-US" dirty="0" smtClean="0"/>
              <a:t>:44:</a:t>
            </a:r>
            <a:r>
              <a:rPr lang="ru-RU" dirty="0" smtClean="0"/>
              <a:t>3 =</a:t>
            </a:r>
            <a:r>
              <a:rPr lang="en-US" dirty="0" smtClean="0"/>
              <a:t>&gt;</a:t>
            </a:r>
            <a:r>
              <a:rPr lang="ru-RU" dirty="0" smtClean="0"/>
              <a:t> ::</a:t>
            </a:r>
            <a:r>
              <a:rPr lang="en-US" dirty="0" smtClean="0"/>
              <a:t>D:</a:t>
            </a:r>
            <a:r>
              <a:rPr lang="ru-RU" dirty="0" smtClean="0"/>
              <a:t>1</a:t>
            </a:r>
            <a:r>
              <a:rPr lang="en-US" dirty="0" smtClean="0"/>
              <a:t>:0.68.0.3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3548" y="617499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Стандарт протокола </a:t>
            </a:r>
            <a:r>
              <a:rPr lang="ru-RU" b="1" dirty="0" smtClean="0"/>
              <a:t>RFC 2460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</a:t>
            </a:r>
            <a:r>
              <a:rPr lang="en-US" dirty="0" err="1" smtClean="0"/>
              <a:t>IPv</a:t>
            </a:r>
            <a:r>
              <a:rPr lang="ru-RU" dirty="0" smtClean="0"/>
              <a:t>6</a:t>
            </a:r>
            <a:r>
              <a:rPr lang="en-US" dirty="0" smtClean="0"/>
              <a:t>-</a:t>
            </a:r>
            <a:r>
              <a:rPr lang="ru-RU" dirty="0" smtClean="0"/>
              <a:t>адресов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82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150471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Индивидуальный адрес  (</a:t>
            </a:r>
            <a:r>
              <a:rPr lang="en-US" b="1" dirty="0" err="1" smtClean="0"/>
              <a:t>Unicast</a:t>
            </a:r>
            <a:r>
              <a:rPr lang="en-US" b="1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с префиксом 110 определяет единственный интерфейс.</a:t>
            </a:r>
            <a:r>
              <a:rPr lang="en-US" dirty="0" smtClean="0"/>
              <a:t> </a:t>
            </a:r>
            <a:r>
              <a:rPr lang="ru-RU" dirty="0" smtClean="0"/>
              <a:t>Имеет иерархическую структуру.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287490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Групповой адрес  (</a:t>
            </a:r>
            <a:r>
              <a:rPr lang="en-US" b="1" dirty="0" err="1" smtClean="0"/>
              <a:t>Anycast</a:t>
            </a:r>
            <a:r>
              <a:rPr lang="ru-RU" b="1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доставка любому (ближайшему) узлу из группы. Используется только </a:t>
            </a:r>
            <a:r>
              <a:rPr lang="ru-RU" dirty="0" err="1" smtClean="0"/>
              <a:t>маршрутизаторами</a:t>
            </a:r>
            <a:r>
              <a:rPr lang="ru-RU" dirty="0" smtClean="0"/>
              <a:t>. Префикс 1111111010.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54944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Многоадресный адрес  (</a:t>
            </a:r>
            <a:r>
              <a:rPr lang="en-US" b="1" dirty="0" smtClean="0"/>
              <a:t>Multicast</a:t>
            </a:r>
            <a:r>
              <a:rPr lang="ru-RU" b="1" dirty="0" smtClean="0"/>
              <a:t>)</a:t>
            </a:r>
            <a:r>
              <a:rPr lang="ru-RU" dirty="0" smtClean="0"/>
              <a:t> – аналог широковещательных адресов </a:t>
            </a:r>
            <a:r>
              <a:rPr lang="en-US" dirty="0" smtClean="0"/>
              <a:t>IPv4</a:t>
            </a:r>
            <a:r>
              <a:rPr lang="ru-RU" dirty="0" smtClean="0"/>
              <a:t>, префикс  11111111.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7564" y="2298838"/>
            <a:ext cx="5400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110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2298838"/>
            <a:ext cx="140415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91780" y="2298838"/>
            <a:ext cx="14041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поставщик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95936" y="229883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абонент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2298838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подсеть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732240" y="2298838"/>
            <a:ext cx="1764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узел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11560" y="4265019"/>
          <a:ext cx="792088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5760640"/>
              </a:tblGrid>
              <a:tr h="349238">
                <a:tc>
                  <a:txBody>
                    <a:bodyPr/>
                    <a:lstStyle/>
                    <a:p>
                      <a:r>
                        <a:rPr lang="ru-RU" dirty="0" smtClean="0"/>
                        <a:t>::/128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«этот хост этой сети», аналог 0.0.0.0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ru-RU" dirty="0" smtClean="0"/>
                        <a:t>::1/128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loopback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аналог 127.</a:t>
                      </a:r>
                      <a:r>
                        <a:rPr lang="en-US" baseline="0" dirty="0" smtClean="0"/>
                        <a:t>0.0.1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en-US" dirty="0" smtClean="0"/>
                        <a:t>::</a:t>
                      </a:r>
                      <a:r>
                        <a:rPr lang="en-US" dirty="0" err="1" smtClean="0"/>
                        <a:t>ffff:xx.xx.xx.xx</a:t>
                      </a:r>
                      <a:r>
                        <a:rPr lang="en-US" dirty="0" smtClean="0"/>
                        <a:t>/96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IPv4, отображенный на IPv6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r>
                        <a:rPr lang="en-US" dirty="0" smtClean="0"/>
                        <a:t>fe80:: - </a:t>
                      </a:r>
                      <a:r>
                        <a:rPr lang="en-US" dirty="0" err="1" smtClean="0"/>
                        <a:t>febf</a:t>
                      </a:r>
                      <a:r>
                        <a:rPr lang="en-US" dirty="0" smtClean="0"/>
                        <a:t>::/10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link-local (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Адрес местной линии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fec0:: - </a:t>
                      </a:r>
                      <a:r>
                        <a:rPr lang="en-US" dirty="0" err="1" smtClean="0"/>
                        <a:t>feff</a:t>
                      </a:r>
                      <a:r>
                        <a:rPr lang="en-US" dirty="0" smtClean="0"/>
                        <a:t>::/10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site-local (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Местный адрес сайта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устарел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492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fc00::</a:t>
                      </a:r>
                      <a:r>
                        <a:rPr lang="ru-RU" dirty="0" smtClean="0"/>
                        <a:t>/7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Unique Local </a:t>
                      </a:r>
                      <a:r>
                        <a:rPr lang="en-US" dirty="0" err="1" smtClean="0"/>
                        <a:t>Unicast</a:t>
                      </a:r>
                      <a:r>
                        <a:rPr lang="ru-RU" dirty="0" smtClean="0"/>
                        <a:t> (вместо </a:t>
                      </a:r>
                      <a:r>
                        <a:rPr lang="en-US" dirty="0" smtClean="0"/>
                        <a:t>site-local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46031" y="73794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b="1" dirty="0" smtClean="0"/>
              <a:t>Префикс</a:t>
            </a:r>
            <a:r>
              <a:rPr lang="ru-RU" dirty="0" smtClean="0"/>
              <a:t> – начало адреса, определяющее тип пакета. Длина префикса записывается после адреса через / (как маска в </a:t>
            </a:r>
            <a:r>
              <a:rPr lang="en-US" dirty="0" smtClean="0"/>
              <a:t>IPv4)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пакета </a:t>
            </a:r>
            <a:r>
              <a:rPr lang="en-US" dirty="0" smtClean="0"/>
              <a:t>IPv6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944724"/>
          <a:ext cx="8280927" cy="3397969"/>
        </p:xfrm>
        <a:graphic>
          <a:graphicData uri="http://schemas.openxmlformats.org/drawingml/2006/table">
            <a:tbl>
              <a:tblPr/>
              <a:tblGrid>
                <a:gridCol w="576064"/>
                <a:gridCol w="648072"/>
                <a:gridCol w="1008113"/>
                <a:gridCol w="828091"/>
                <a:gridCol w="936104"/>
                <a:gridCol w="936104"/>
                <a:gridCol w="1728192"/>
                <a:gridCol w="1620187"/>
              </a:tblGrid>
              <a:tr h="256983">
                <a:tc rowSpan="2" gridSpan="2">
                  <a:txBody>
                    <a:bodyPr/>
                    <a:lstStyle/>
                    <a:p>
                      <a:r>
                        <a:rPr lang="ru-RU" sz="1800" dirty="0" smtClean="0"/>
                        <a:t>Байт</a:t>
                      </a:r>
                      <a:endParaRPr lang="ru-RU" sz="1800" dirty="0"/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Бит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37">
                <a:tc gridSpan="2"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/>
                        <a:t>0-3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sz="1800" dirty="0" smtClean="0"/>
                        <a:t>4-11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/>
                        <a:t>12-15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/>
                        <a:t>16-23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dirty="0" smtClean="0"/>
                        <a:t>24-31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7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0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Версия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Класс трафика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Метка потока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4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32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Длина полезной нагрузки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След. заголовок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Hop Limit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02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8-</a:t>
                      </a:r>
                    </a:p>
                    <a:p>
                      <a:pPr algn="ctr"/>
                      <a:r>
                        <a:rPr lang="ru-RU" sz="1800" dirty="0" smtClean="0"/>
                        <a:t>20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64-160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 отправителя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24-36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192-288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IP-</a:t>
                      </a:r>
                      <a:r>
                        <a:rPr lang="ru-RU" sz="1800" dirty="0"/>
                        <a:t>адрес получателя</a:t>
                      </a:r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37-</a:t>
                      </a:r>
                    </a:p>
                    <a:p>
                      <a:pPr algn="ctr"/>
                      <a:r>
                        <a:rPr lang="ru-RU" sz="1800" dirty="0" smtClean="0"/>
                        <a:t>...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320-...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Расширенные заголовки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3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...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....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Данные</a:t>
                      </a:r>
                      <a:endParaRPr lang="ru-RU" sz="1800" dirty="0"/>
                    </a:p>
                  </a:txBody>
                  <a:tcPr marL="38705" marR="38705" marT="19352" marB="1935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530120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IPv6 </a:t>
            </a:r>
            <a:r>
              <a:rPr lang="ru-RU" dirty="0" smtClean="0"/>
              <a:t>предполагает возможность отправки больших пакетов (</a:t>
            </a:r>
            <a:r>
              <a:rPr lang="ru-RU" dirty="0" err="1" smtClean="0"/>
              <a:t>джамбограмм</a:t>
            </a:r>
            <a:r>
              <a:rPr lang="ru-RU" dirty="0" smtClean="0"/>
              <a:t>) до 4Гбит, но старые протоколы транспортного уровня </a:t>
            </a:r>
            <a:r>
              <a:rPr lang="en-US" dirty="0" smtClean="0"/>
              <a:t>(TCP, UDP) </a:t>
            </a:r>
            <a:r>
              <a:rPr lang="ru-RU" dirty="0" smtClean="0"/>
              <a:t>не поддерживают</a:t>
            </a:r>
            <a:r>
              <a:rPr lang="en-US" dirty="0" smtClean="0"/>
              <a:t> </a:t>
            </a:r>
            <a:r>
              <a:rPr lang="ru-RU" dirty="0" smtClean="0"/>
              <a:t>такой размер пакетов.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Отображение адресов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Отображение адресов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800708"/>
            <a:ext cx="82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Логический</a:t>
            </a:r>
            <a:r>
              <a:rPr lang="ru-RU" dirty="0" smtClean="0"/>
              <a:t> </a:t>
            </a:r>
            <a:r>
              <a:rPr lang="ru-RU" b="1" i="1" dirty="0" smtClean="0"/>
              <a:t>адрес</a:t>
            </a:r>
            <a:r>
              <a:rPr lang="ru-RU" dirty="0" smtClean="0"/>
              <a:t>  </a:t>
            </a:r>
            <a:r>
              <a:rPr lang="en-US" b="1" i="1" dirty="0" smtClean="0"/>
              <a:t>(protocol) </a:t>
            </a:r>
            <a:r>
              <a:rPr lang="ru-RU" dirty="0" smtClean="0"/>
              <a:t>– межсетевой, (уникальный, универсальный, обычно реализуется на программном уровне) - </a:t>
            </a:r>
            <a:r>
              <a:rPr lang="en-US" dirty="0" smtClean="0"/>
              <a:t>IP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700808"/>
            <a:ext cx="824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/>
              <a:t>Физический адрес</a:t>
            </a:r>
            <a:r>
              <a:rPr lang="en-US" b="1" i="1" dirty="0" smtClean="0"/>
              <a:t> (hardware)</a:t>
            </a:r>
            <a:r>
              <a:rPr lang="ru-RU" dirty="0" smtClean="0"/>
              <a:t> – </a:t>
            </a:r>
            <a:r>
              <a:rPr lang="ru-RU" dirty="0" err="1" smtClean="0"/>
              <a:t>внутрисетевой</a:t>
            </a:r>
            <a:r>
              <a:rPr lang="ru-RU" dirty="0" smtClean="0"/>
              <a:t>, местный (уникальный в пределах сети, </a:t>
            </a:r>
            <a:r>
              <a:rPr lang="ru-RU" dirty="0" err="1" smtClean="0"/>
              <a:t>неуниверсальный</a:t>
            </a:r>
            <a:r>
              <a:rPr lang="ru-RU" dirty="0" smtClean="0"/>
              <a:t>, обычно реализуется на аппаратном уровне)</a:t>
            </a:r>
            <a:r>
              <a:rPr lang="en-US" dirty="0" smtClean="0"/>
              <a:t> - MAC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1259632" y="1386064"/>
            <a:ext cx="432048" cy="386752"/>
          </a:xfrm>
          <a:prstGeom prst="upDownArrow">
            <a:avLst>
              <a:gd name="adj1" fmla="val 50000"/>
              <a:gd name="adj2" fmla="val 3175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1540" y="2492896"/>
            <a:ext cx="8316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Статическое отображение</a:t>
            </a:r>
            <a:r>
              <a:rPr lang="ru-RU" dirty="0" smtClean="0"/>
              <a:t> (</a:t>
            </a:r>
            <a:r>
              <a:rPr lang="ru-RU" b="1" dirty="0" err="1" smtClean="0"/>
              <a:t>static</a:t>
            </a:r>
            <a:r>
              <a:rPr lang="ru-RU" b="1" dirty="0" smtClean="0"/>
              <a:t> </a:t>
            </a:r>
            <a:r>
              <a:rPr lang="ru-RU" b="1" dirty="0" err="1" smtClean="0"/>
              <a:t>mapping</a:t>
            </a:r>
            <a:r>
              <a:rPr lang="ru-RU" dirty="0" smtClean="0"/>
              <a:t>) означает создание постоянной таблицы соответствий логического и физического адреса. Эта таблица сохраняется в каждом устройстве на сети. При любом изменении адресов необходимо вручную перестраивать таблицу.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531717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Динамическое отображение (</a:t>
            </a:r>
            <a:r>
              <a:rPr lang="ru-RU" b="1" dirty="0" err="1" smtClean="0"/>
              <a:t>dynamic</a:t>
            </a:r>
            <a:r>
              <a:rPr lang="ru-RU" b="1" dirty="0" smtClean="0"/>
              <a:t> </a:t>
            </a:r>
            <a:r>
              <a:rPr lang="ru-RU" b="1" dirty="0" err="1" smtClean="0"/>
              <a:t>mapping</a:t>
            </a:r>
            <a:r>
              <a:rPr lang="ru-RU" b="1" dirty="0" smtClean="0"/>
              <a:t>)</a:t>
            </a:r>
            <a:r>
              <a:rPr lang="ru-RU" dirty="0" smtClean="0"/>
              <a:t> – для преобразования адресов используются протоколы (</a:t>
            </a:r>
            <a:r>
              <a:rPr lang="en-US" dirty="0" smtClean="0"/>
              <a:t>ARP, RARP)</a:t>
            </a:r>
            <a:r>
              <a:rPr lang="ru-RU" dirty="0" smtClean="0"/>
              <a:t>. Таблица соответствия адресов также формируется, но она постоянно обновляется.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16090" y="3901464"/>
          <a:ext cx="515989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2927648"/>
              </a:tblGrid>
              <a:tr h="18002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Логический</a:t>
                      </a:r>
                      <a:r>
                        <a:rPr lang="ru-RU" sz="1800" baseline="0" dirty="0" smtClean="0"/>
                        <a:t> адрес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Физический адрес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223.1.2.1</a:t>
                      </a:r>
                      <a:endParaRPr lang="en-US" sz="18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223.1.2.3</a:t>
                      </a:r>
                      <a:endParaRPr lang="en-US" sz="1800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  <a:p>
                      <a:r>
                        <a:rPr lang="ru-RU" sz="1800" dirty="0" smtClean="0">
                          <a:latin typeface="Courier New" pitchFamily="49" charset="0"/>
                          <a:cs typeface="Courier New" pitchFamily="49" charset="0"/>
                        </a:rPr>
                        <a:t>223.1.2.4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latin typeface="Courier New" pitchFamily="49" charset="0"/>
                          <a:cs typeface="Courier New" pitchFamily="49" charset="0"/>
                        </a:rPr>
                        <a:t>08:00:39:00:2F:C3</a:t>
                      </a:r>
                    </a:p>
                    <a:p>
                      <a:r>
                        <a:rPr lang="it-IT" sz="1800" dirty="0" smtClean="0">
                          <a:latin typeface="Courier New" pitchFamily="49" charset="0"/>
                          <a:cs typeface="Courier New" pitchFamily="49" charset="0"/>
                        </a:rPr>
                        <a:t>08:00:5A:21:A7:22</a:t>
                      </a:r>
                    </a:p>
                    <a:p>
                      <a:r>
                        <a:rPr lang="it-IT" sz="1800" dirty="0" smtClean="0">
                          <a:latin typeface="Courier New" pitchFamily="49" charset="0"/>
                          <a:cs typeface="Courier New" pitchFamily="49" charset="0"/>
                        </a:rPr>
                        <a:t>08:00:10:99:AC:54</a:t>
                      </a:r>
                      <a:endParaRPr lang="ru-RU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 определения адреса (</a:t>
            </a:r>
            <a:r>
              <a:rPr lang="it-IT" dirty="0" smtClean="0"/>
              <a:t>ARP)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763551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Протокол </a:t>
            </a:r>
            <a:r>
              <a:rPr lang="ru-RU" b="1" dirty="0" smtClean="0"/>
              <a:t>ARP </a:t>
            </a:r>
            <a:r>
              <a:rPr lang="ru-RU" dirty="0" smtClean="0"/>
              <a:t>(</a:t>
            </a:r>
            <a:r>
              <a:rPr lang="ru-RU" dirty="0" err="1" smtClean="0"/>
              <a:t>Address</a:t>
            </a:r>
            <a:r>
              <a:rPr lang="ru-RU" dirty="0" smtClean="0"/>
              <a:t> </a:t>
            </a:r>
            <a:r>
              <a:rPr lang="ru-RU" dirty="0" err="1" smtClean="0"/>
              <a:t>Resolution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ru-RU" dirty="0" smtClean="0"/>
              <a:t>) позволяет запросить физический адрес </a:t>
            </a:r>
            <a:r>
              <a:rPr lang="ru-RU" u="sng" dirty="0" smtClean="0"/>
              <a:t>приемника</a:t>
            </a:r>
            <a:r>
              <a:rPr lang="ru-RU" dirty="0" smtClean="0"/>
              <a:t> при известном логическом адресе.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7844" y="153032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30324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211960" y="1602332"/>
            <a:ext cx="576064" cy="252028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Group 87"/>
          <p:cNvGrpSpPr>
            <a:grpSpLocks/>
          </p:cNvGrpSpPr>
          <p:nvPr/>
        </p:nvGrpSpPr>
        <p:grpSpPr bwMode="auto">
          <a:xfrm>
            <a:off x="5046669" y="2589201"/>
            <a:ext cx="785517" cy="612203"/>
            <a:chOff x="3168" y="5263"/>
            <a:chExt cx="1621" cy="1278"/>
          </a:xfrm>
        </p:grpSpPr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Rectangle 90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AutoShape 89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Rectangle 88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8168043" y="3468275"/>
            <a:ext cx="785517" cy="612203"/>
            <a:chOff x="3168" y="5263"/>
            <a:chExt cx="1621" cy="1278"/>
          </a:xfrm>
        </p:grpSpPr>
        <p:sp>
          <p:nvSpPr>
            <p:cNvPr id="89" name="Rectangle 81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Rectangle 80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AutoShape 79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78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72"/>
          <p:cNvGrpSpPr>
            <a:grpSpLocks/>
          </p:cNvGrpSpPr>
          <p:nvPr/>
        </p:nvGrpSpPr>
        <p:grpSpPr bwMode="auto">
          <a:xfrm>
            <a:off x="7722045" y="5481737"/>
            <a:ext cx="783423" cy="612203"/>
            <a:chOff x="3168" y="5263"/>
            <a:chExt cx="1621" cy="1278"/>
          </a:xfrm>
        </p:grpSpPr>
        <p:sp>
          <p:nvSpPr>
            <p:cNvPr id="85" name="Rectangle 76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75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AutoShape 74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Rectangle 73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5114329" y="5641007"/>
            <a:ext cx="783423" cy="612203"/>
            <a:chOff x="3168" y="5263"/>
            <a:chExt cx="1621" cy="1278"/>
          </a:xfrm>
        </p:grpSpPr>
        <p:sp>
          <p:nvSpPr>
            <p:cNvPr id="81" name="Rectangle 71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Rectangle 70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AutoShape 69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Rectangle 68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" name="AutoShape 65"/>
          <p:cNvSpPr>
            <a:spLocks noChangeShapeType="1"/>
          </p:cNvSpPr>
          <p:nvPr/>
        </p:nvSpPr>
        <p:spPr bwMode="auto">
          <a:xfrm>
            <a:off x="5740415" y="3319461"/>
            <a:ext cx="541469" cy="104615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4"/>
          <p:cNvSpPr>
            <a:spLocks noChangeShapeType="1"/>
          </p:cNvSpPr>
          <p:nvPr/>
        </p:nvSpPr>
        <p:spPr bwMode="auto">
          <a:xfrm flipV="1">
            <a:off x="6857949" y="3681537"/>
            <a:ext cx="1404156" cy="61206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3"/>
          <p:cNvSpPr>
            <a:spLocks noChangeShapeType="1"/>
          </p:cNvSpPr>
          <p:nvPr/>
        </p:nvSpPr>
        <p:spPr bwMode="auto">
          <a:xfrm>
            <a:off x="6821945" y="4725654"/>
            <a:ext cx="1080120" cy="75608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61"/>
          <p:cNvSpPr>
            <a:spLocks noChangeShapeType="1"/>
          </p:cNvSpPr>
          <p:nvPr/>
        </p:nvSpPr>
        <p:spPr bwMode="auto">
          <a:xfrm flipH="1">
            <a:off x="5597809" y="4725653"/>
            <a:ext cx="756084" cy="90010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9" name="AutoShape 63"/>
          <p:cNvSpPr>
            <a:spLocks noChangeShapeType="1"/>
          </p:cNvSpPr>
          <p:nvPr/>
        </p:nvSpPr>
        <p:spPr bwMode="auto">
          <a:xfrm flipH="1" flipV="1">
            <a:off x="7001965" y="4725653"/>
            <a:ext cx="1116124" cy="756084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0" name="AutoShape 63"/>
          <p:cNvSpPr>
            <a:spLocks noChangeShapeType="1"/>
          </p:cNvSpPr>
          <p:nvPr/>
        </p:nvSpPr>
        <p:spPr bwMode="auto">
          <a:xfrm flipH="1" flipV="1">
            <a:off x="5849955" y="3209922"/>
            <a:ext cx="539942" cy="1083683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5046669" y="32099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ru-RU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8154093" y="317340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ru-RU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722045" y="605780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</a:t>
            </a:r>
            <a:endParaRPr lang="ru-RU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5093753" y="623782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</a:t>
            </a:r>
            <a:endParaRPr lang="ru-RU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209877" y="472565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</a:t>
            </a:r>
            <a:endParaRPr lang="ru-RU" b="1" dirty="0"/>
          </a:p>
        </p:txBody>
      </p:sp>
      <p:sp>
        <p:nvSpPr>
          <p:cNvPr id="123" name="AutoShape 65"/>
          <p:cNvSpPr>
            <a:spLocks noChangeShapeType="1"/>
          </p:cNvSpPr>
          <p:nvPr/>
        </p:nvSpPr>
        <p:spPr bwMode="auto">
          <a:xfrm>
            <a:off x="611559" y="6002379"/>
            <a:ext cx="613731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25" name="AutoShape 65"/>
          <p:cNvSpPr>
            <a:spLocks noChangeShapeType="1"/>
          </p:cNvSpPr>
          <p:nvPr/>
        </p:nvSpPr>
        <p:spPr bwMode="auto">
          <a:xfrm flipH="1" flipV="1">
            <a:off x="611607" y="6306986"/>
            <a:ext cx="613731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26" name="AutoShape 65"/>
          <p:cNvSpPr>
            <a:spLocks noChangeShapeType="1"/>
          </p:cNvSpPr>
          <p:nvPr/>
        </p:nvSpPr>
        <p:spPr bwMode="auto">
          <a:xfrm>
            <a:off x="5996007" y="3173409"/>
            <a:ext cx="537906" cy="1084192"/>
          </a:xfrm>
          <a:prstGeom prst="straightConnector1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7" name="AutoShape 65"/>
          <p:cNvSpPr>
            <a:spLocks noChangeShapeType="1"/>
          </p:cNvSpPr>
          <p:nvPr/>
        </p:nvSpPr>
        <p:spPr bwMode="auto">
          <a:xfrm>
            <a:off x="6983267" y="4524390"/>
            <a:ext cx="1368152" cy="936104"/>
          </a:xfrm>
          <a:prstGeom prst="straightConnector1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8" name="AutoShape 65"/>
          <p:cNvSpPr>
            <a:spLocks noChangeShapeType="1"/>
          </p:cNvSpPr>
          <p:nvPr/>
        </p:nvSpPr>
        <p:spPr bwMode="auto">
          <a:xfrm>
            <a:off x="611559" y="6631022"/>
            <a:ext cx="613731" cy="0"/>
          </a:xfrm>
          <a:prstGeom prst="straightConnector1">
            <a:avLst/>
          </a:prstGeom>
          <a:noFill/>
          <a:ln w="57150">
            <a:solidFill>
              <a:schemeClr val="bg1">
                <a:lumMod val="50000"/>
              </a:schemeClr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29" name="TextBox 128"/>
          <p:cNvSpPr txBox="1"/>
          <p:nvPr/>
        </p:nvSpPr>
        <p:spPr>
          <a:xfrm>
            <a:off x="1322343" y="5840596"/>
            <a:ext cx="199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ARP-</a:t>
            </a:r>
            <a:r>
              <a:rPr lang="ru-RU" dirty="0" smtClean="0"/>
              <a:t>запрос</a:t>
            </a:r>
            <a:endParaRPr lang="ru-RU" dirty="0"/>
          </a:p>
        </p:txBody>
      </p:sp>
      <p:sp>
        <p:nvSpPr>
          <p:cNvPr id="130" name="TextBox 129"/>
          <p:cNvSpPr txBox="1"/>
          <p:nvPr/>
        </p:nvSpPr>
        <p:spPr>
          <a:xfrm>
            <a:off x="1322343" y="6164632"/>
            <a:ext cx="199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ARP-</a:t>
            </a:r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31" name="TextBox 130"/>
          <p:cNvSpPr txBox="1"/>
          <p:nvPr/>
        </p:nvSpPr>
        <p:spPr>
          <a:xfrm>
            <a:off x="1322343" y="6488668"/>
            <a:ext cx="2199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Передача данных</a:t>
            </a:r>
            <a:endParaRPr lang="ru-RU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409518" y="1968480"/>
            <a:ext cx="8316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Например, узел </a:t>
            </a:r>
            <a:r>
              <a:rPr lang="en-US" dirty="0" smtClean="0"/>
              <a:t>A </a:t>
            </a:r>
            <a:r>
              <a:rPr lang="ru-RU" dirty="0" smtClean="0"/>
              <a:t>хочет передать данные узлу </a:t>
            </a:r>
            <a:r>
              <a:rPr lang="en-US" dirty="0" smtClean="0"/>
              <a:t>D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Узел </a:t>
            </a:r>
            <a:r>
              <a:rPr lang="en-US" dirty="0" smtClean="0"/>
              <a:t>A </a:t>
            </a:r>
            <a:r>
              <a:rPr lang="ru-RU" dirty="0" smtClean="0"/>
              <a:t>знает только логический адрес </a:t>
            </a:r>
            <a:r>
              <a:rPr lang="en-US" dirty="0" smtClean="0"/>
              <a:t>D</a:t>
            </a:r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133" name="Прямоугольник 132"/>
          <p:cNvSpPr/>
          <p:nvPr/>
        </p:nvSpPr>
        <p:spPr>
          <a:xfrm>
            <a:off x="446031" y="2589201"/>
            <a:ext cx="45276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Последовательность запросов:</a:t>
            </a:r>
          </a:p>
          <a:p>
            <a:pPr marL="180975" indent="-180975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A→</a:t>
            </a:r>
            <a:r>
              <a:rPr lang="ru-RU" dirty="0" smtClean="0"/>
              <a:t>всем:</a:t>
            </a:r>
            <a:r>
              <a:rPr lang="en-US" dirty="0" smtClean="0"/>
              <a:t> ARP-</a:t>
            </a:r>
            <a:r>
              <a:rPr lang="ru-RU" dirty="0" smtClean="0"/>
              <a:t>запрос на </a:t>
            </a:r>
            <a:r>
              <a:rPr lang="en-US" dirty="0" smtClean="0"/>
              <a:t>IP-</a:t>
            </a:r>
            <a:r>
              <a:rPr lang="ru-RU" dirty="0" smtClean="0"/>
              <a:t>адрес </a:t>
            </a:r>
            <a:r>
              <a:rPr lang="en-US" dirty="0" smtClean="0"/>
              <a:t>D</a:t>
            </a:r>
            <a:r>
              <a:rPr lang="ru-RU" dirty="0" smtClean="0"/>
              <a:t> и свой </a:t>
            </a:r>
            <a:r>
              <a:rPr lang="en-US" dirty="0" smtClean="0"/>
              <a:t>MAC</a:t>
            </a:r>
            <a:r>
              <a:rPr lang="ru-RU" dirty="0" smtClean="0"/>
              <a:t>.</a:t>
            </a:r>
          </a:p>
          <a:p>
            <a:pPr marL="180975" indent="-180975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D → A: ARP-</a:t>
            </a:r>
            <a:r>
              <a:rPr lang="ru-RU" dirty="0" smtClean="0"/>
              <a:t>ответ</a:t>
            </a:r>
            <a:r>
              <a:rPr lang="en-US" dirty="0" smtClean="0"/>
              <a:t> </a:t>
            </a:r>
            <a:r>
              <a:rPr lang="ru-RU" dirty="0" smtClean="0"/>
              <a:t>на </a:t>
            </a:r>
            <a:r>
              <a:rPr lang="en-US" dirty="0" smtClean="0"/>
              <a:t>MAC-</a:t>
            </a:r>
            <a:r>
              <a:rPr lang="ru-RU" dirty="0" smtClean="0"/>
              <a:t>адрес </a:t>
            </a:r>
            <a:r>
              <a:rPr lang="en-US" dirty="0" smtClean="0"/>
              <a:t>A</a:t>
            </a:r>
            <a:r>
              <a:rPr lang="ru-RU" dirty="0" smtClean="0"/>
              <a:t> со своим </a:t>
            </a:r>
            <a:r>
              <a:rPr lang="en-US" dirty="0" smtClean="0"/>
              <a:t>MAC-</a:t>
            </a:r>
            <a:r>
              <a:rPr lang="ru-RU" dirty="0" smtClean="0"/>
              <a:t>адресом.</a:t>
            </a:r>
          </a:p>
          <a:p>
            <a:pPr marL="180975" indent="-180975">
              <a:spcBef>
                <a:spcPts val="600"/>
              </a:spcBef>
            </a:pPr>
            <a:r>
              <a:rPr lang="ru-RU" dirty="0" smtClean="0"/>
              <a:t>Другие хосты не отвечают на запрос.</a:t>
            </a:r>
            <a:endParaRPr lang="en-US" dirty="0" smtClean="0"/>
          </a:p>
          <a:p>
            <a:pPr marL="180975" indent="-180975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A →D: </a:t>
            </a:r>
            <a:r>
              <a:rPr lang="ru-RU" dirty="0" smtClean="0"/>
              <a:t>передача данных на </a:t>
            </a:r>
            <a:r>
              <a:rPr lang="en-US" dirty="0" smtClean="0"/>
              <a:t>MAC-</a:t>
            </a:r>
            <a:r>
              <a:rPr lang="ru-RU" dirty="0" smtClean="0"/>
              <a:t>адрес </a:t>
            </a:r>
            <a:r>
              <a:rPr lang="en-US" dirty="0" smtClean="0"/>
              <a:t>D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27" name="modem"/>
          <p:cNvSpPr>
            <a:spLocks noEditPoints="1" noChangeArrowheads="1"/>
          </p:cNvSpPr>
          <p:nvPr/>
        </p:nvSpPr>
        <p:spPr bwMode="auto">
          <a:xfrm>
            <a:off x="6173873" y="4365613"/>
            <a:ext cx="792088" cy="33833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en-US" dirty="0" smtClean="0"/>
              <a:t>ARP-</a:t>
            </a:r>
            <a:r>
              <a:rPr lang="ru-RU" dirty="0" smtClean="0"/>
              <a:t>пакета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836712"/>
          <a:ext cx="7920882" cy="28346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0060"/>
                <a:gridCol w="1800200"/>
                <a:gridCol w="1836204"/>
                <a:gridCol w="374441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sz="1800" dirty="0"/>
                        <a:t>+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 </a:t>
                      </a:r>
                      <a:r>
                        <a:rPr lang="ru-RU" sz="1800" dirty="0" smtClean="0"/>
                        <a:t>-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/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 </a:t>
                      </a:r>
                      <a:r>
                        <a:rPr lang="ru-RU" sz="1800" dirty="0" smtClean="0"/>
                        <a:t>- </a:t>
                      </a:r>
                      <a:r>
                        <a:rPr lang="ru-RU" sz="1800" dirty="0"/>
                        <a:t>15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</a:t>
                      </a:r>
                      <a:r>
                        <a:rPr lang="ru-RU" sz="1800" dirty="0" smtClean="0"/>
                        <a:t>- </a:t>
                      </a:r>
                      <a:r>
                        <a:rPr lang="ru-RU" sz="1800" dirty="0"/>
                        <a:t>31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dirty="0"/>
                        <a:t>0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Hardware type (HTYPE)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Protocol type (PTYPE)</a:t>
                      </a:r>
                    </a:p>
                  </a:txBody>
                  <a:tcPr anchor="ctr"/>
                </a:tc>
              </a:tr>
              <a:tr h="640079">
                <a:tc>
                  <a:txBody>
                    <a:bodyPr/>
                    <a:lstStyle/>
                    <a:p>
                      <a:r>
                        <a:rPr lang="ru-RU" sz="1800" dirty="0"/>
                        <a:t>32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/>
                        <a:t>Hardware length (HLEN)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Protocol length (PLEN)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Operation (OPER)</a:t>
                      </a: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dirty="0"/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/>
                        <a:t>Sender hardware address (SHA)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dirty="0"/>
                        <a:t> ?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Sender protocol address (SPA)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dirty="0"/>
                        <a:t> ?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Target hardware address (THA)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ru-RU" sz="1800" dirty="0"/>
                        <a:t> ?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Target protocol address (TPA)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9532" y="3717032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HTYPE</a:t>
            </a:r>
            <a:r>
              <a:rPr lang="ru-RU" dirty="0" smtClean="0"/>
              <a:t> –</a:t>
            </a:r>
            <a:r>
              <a:rPr lang="en-US" dirty="0" smtClean="0"/>
              <a:t> </a:t>
            </a:r>
            <a:r>
              <a:rPr lang="ru-RU" dirty="0" smtClean="0"/>
              <a:t>тип сети, назначено каждому стандартному типу </a:t>
            </a:r>
            <a:r>
              <a:rPr lang="en-US" dirty="0" smtClean="0"/>
              <a:t>LAN</a:t>
            </a:r>
            <a:r>
              <a:rPr lang="ru-RU" dirty="0" smtClean="0"/>
              <a:t>. Например, для </a:t>
            </a:r>
            <a:r>
              <a:rPr lang="ru-RU" dirty="0" err="1" smtClean="0"/>
              <a:t>Ethernet</a:t>
            </a:r>
            <a:r>
              <a:rPr lang="ru-RU" dirty="0" smtClean="0"/>
              <a:t> </a:t>
            </a:r>
            <a:r>
              <a:rPr lang="en-US" dirty="0" smtClean="0"/>
              <a:t>= </a:t>
            </a:r>
            <a:r>
              <a:rPr lang="ru-RU" dirty="0" smtClean="0"/>
              <a:t>1. </a:t>
            </a:r>
          </a:p>
          <a:p>
            <a:pPr lvl="0"/>
            <a:r>
              <a:rPr lang="ru-RU" b="1" dirty="0" smtClean="0"/>
              <a:t>PTYPE</a:t>
            </a:r>
            <a:r>
              <a:rPr lang="en-US" dirty="0" smtClean="0"/>
              <a:t> - </a:t>
            </a:r>
            <a:r>
              <a:rPr lang="ru-RU" dirty="0" smtClean="0"/>
              <a:t>тип протокола </a:t>
            </a:r>
            <a:r>
              <a:rPr lang="en-US" dirty="0" smtClean="0"/>
              <a:t>.</a:t>
            </a:r>
            <a:r>
              <a:rPr lang="ru-RU" dirty="0" smtClean="0"/>
              <a:t> Например, для протокола IPv4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0x</a:t>
            </a:r>
            <a:r>
              <a:rPr lang="ru-RU" dirty="0" smtClean="0"/>
              <a:t>0800.</a:t>
            </a:r>
          </a:p>
          <a:p>
            <a:pPr lvl="0"/>
            <a:r>
              <a:rPr lang="en-US" b="1" dirty="0" smtClean="0"/>
              <a:t>HLEN</a:t>
            </a:r>
            <a:r>
              <a:rPr lang="en-US" dirty="0" smtClean="0"/>
              <a:t> – </a:t>
            </a:r>
            <a:r>
              <a:rPr lang="ru-RU" dirty="0" smtClean="0"/>
              <a:t>длина физического адреса в байтах.  Для </a:t>
            </a:r>
            <a:r>
              <a:rPr lang="en-US" dirty="0" smtClean="0"/>
              <a:t>MAC-</a:t>
            </a:r>
            <a:r>
              <a:rPr lang="ru-RU" dirty="0" smtClean="0"/>
              <a:t>адреса</a:t>
            </a:r>
            <a:r>
              <a:rPr lang="en-US" dirty="0" smtClean="0"/>
              <a:t> =</a:t>
            </a:r>
            <a:r>
              <a:rPr lang="ru-RU" dirty="0" smtClean="0"/>
              <a:t> 6.</a:t>
            </a:r>
          </a:p>
          <a:p>
            <a:pPr lvl="0"/>
            <a:r>
              <a:rPr lang="ru-RU" b="1" dirty="0" smtClean="0"/>
              <a:t>PLEN</a:t>
            </a:r>
            <a:r>
              <a:rPr lang="ru-RU" dirty="0" smtClean="0"/>
              <a:t> – длина логического адреса в байтах. Для IPv4 = 4, </a:t>
            </a:r>
            <a:r>
              <a:rPr lang="en-US" dirty="0" smtClean="0"/>
              <a:t>IPv6 =16</a:t>
            </a:r>
            <a:r>
              <a:rPr lang="ru-RU" dirty="0" smtClean="0"/>
              <a:t>.</a:t>
            </a:r>
          </a:p>
          <a:p>
            <a:pPr lvl="0"/>
            <a:r>
              <a:rPr lang="en-US" b="1" dirty="0" smtClean="0"/>
              <a:t>O</a:t>
            </a:r>
            <a:r>
              <a:rPr lang="ru-RU" b="1" dirty="0" smtClean="0"/>
              <a:t>PER </a:t>
            </a:r>
            <a:r>
              <a:rPr lang="ru-RU" dirty="0" smtClean="0"/>
              <a:t>– операция, тип пакета. Запрос ARP  =1, ответ ARP =2.</a:t>
            </a:r>
          </a:p>
          <a:p>
            <a:pPr lvl="0"/>
            <a:r>
              <a:rPr lang="ru-RU" b="1" dirty="0" smtClean="0"/>
              <a:t>SHA</a:t>
            </a:r>
            <a:r>
              <a:rPr lang="ru-RU" dirty="0" smtClean="0"/>
              <a:t> – физический адрес передатчика.</a:t>
            </a:r>
          </a:p>
          <a:p>
            <a:pPr lvl="0"/>
            <a:r>
              <a:rPr lang="ru-RU" b="1" dirty="0" smtClean="0"/>
              <a:t>SPA</a:t>
            </a:r>
            <a:r>
              <a:rPr lang="ru-RU" dirty="0" smtClean="0"/>
              <a:t> – логический адрес передатчика. </a:t>
            </a:r>
          </a:p>
          <a:p>
            <a:pPr lvl="0"/>
            <a:r>
              <a:rPr lang="ru-RU" b="1" dirty="0" smtClean="0"/>
              <a:t>THA</a:t>
            </a:r>
            <a:r>
              <a:rPr lang="ru-RU" dirty="0" smtClean="0"/>
              <a:t> – физический адрес приемника.</a:t>
            </a:r>
          </a:p>
          <a:p>
            <a:r>
              <a:rPr lang="ru-RU" b="1" dirty="0" smtClean="0"/>
              <a:t>TPA</a:t>
            </a:r>
            <a:r>
              <a:rPr lang="ru-RU" dirty="0" smtClean="0"/>
              <a:t> – логический адрес приемника.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4247964" y="5481228"/>
            <a:ext cx="144016" cy="97210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27984" y="5769260"/>
            <a:ext cx="421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переменная длина, задается </a:t>
            </a:r>
            <a:r>
              <a:rPr lang="en-US" dirty="0" smtClean="0"/>
              <a:t>HLEN, PLEN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88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3" y="1160748"/>
          <a:ext cx="6192686" cy="2338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0552"/>
                <a:gridCol w="1259453"/>
                <a:gridCol w="1433240"/>
                <a:gridCol w="2839441"/>
              </a:tblGrid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+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 </a:t>
                      </a:r>
                      <a:r>
                        <a:rPr lang="ru-RU" sz="1800" dirty="0" smtClean="0"/>
                        <a:t>-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/>
                        <a:t>7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 </a:t>
                      </a:r>
                      <a:r>
                        <a:rPr lang="ru-RU" sz="1800" dirty="0" smtClean="0"/>
                        <a:t>- </a:t>
                      </a:r>
                      <a:r>
                        <a:rPr lang="ru-RU" sz="1800" dirty="0"/>
                        <a:t>15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</a:t>
                      </a:r>
                      <a:r>
                        <a:rPr lang="ru-RU" sz="1800" dirty="0" smtClean="0"/>
                        <a:t>- </a:t>
                      </a:r>
                      <a:r>
                        <a:rPr lang="ru-RU" sz="1800" dirty="0"/>
                        <a:t>31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0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800" dirty="0" smtClean="0"/>
                        <a:t>HTYPE = </a:t>
                      </a:r>
                      <a:r>
                        <a:rPr lang="it-IT" sz="1800" dirty="0"/>
                        <a:t>0x0001</a:t>
                      </a:r>
                    </a:p>
                  </a:txBody>
                  <a:tcPr marL="90000" marR="90000" marT="0" marB="18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PTYPE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dirty="0" smtClean="0"/>
                        <a:t>= </a:t>
                      </a:r>
                      <a:r>
                        <a:rPr lang="it-IT" sz="1800" dirty="0"/>
                        <a:t>0x0800</a:t>
                      </a:r>
                    </a:p>
                  </a:txBody>
                  <a:tcPr marL="90000" marR="90000" marT="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32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HLEN = </a:t>
                      </a:r>
                      <a:r>
                        <a:rPr lang="it-IT" sz="1800" dirty="0"/>
                        <a:t>6</a:t>
                      </a:r>
                    </a:p>
                  </a:txBody>
                  <a:tcPr marL="90000" marR="90000" marT="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PLEN = </a:t>
                      </a:r>
                      <a:r>
                        <a:rPr lang="it-IT" sz="1800" dirty="0"/>
                        <a:t>4</a:t>
                      </a:r>
                    </a:p>
                  </a:txBody>
                  <a:tcPr marL="90000" marR="90000" marT="0" marB="18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OPER = </a:t>
                      </a:r>
                      <a:r>
                        <a:rPr lang="it-IT" sz="1800" dirty="0"/>
                        <a:t>1</a:t>
                      </a:r>
                    </a:p>
                  </a:txBody>
                  <a:tcPr marL="90000" marR="90000" marT="0" marB="1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64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SHA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начало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smtClean="0"/>
                        <a:t>0x000958D8</a:t>
                      </a:r>
                      <a:endParaRPr lang="en-US" sz="1800" dirty="0"/>
                    </a:p>
                  </a:txBody>
                  <a:tcPr marL="90000" marR="90000" marT="0" marB="18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96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SHA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конец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smtClean="0"/>
                        <a:t>0x1122</a:t>
                      </a:r>
                      <a:endParaRPr lang="en-US" sz="1800" dirty="0"/>
                    </a:p>
                  </a:txBody>
                  <a:tcPr marL="90000" marR="90000" marT="0" marB="18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начало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0x0A0A</a:t>
                      </a:r>
                    </a:p>
                  </a:txBody>
                  <a:tcPr marL="90000" marR="90000" marT="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128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SPA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конец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0x0A7B</a:t>
                      </a:r>
                    </a:p>
                  </a:txBody>
                  <a:tcPr marL="90000" marR="90000" marT="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начало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0x0000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160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THA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конец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0x00000000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030">
                <a:tc>
                  <a:txBody>
                    <a:bodyPr/>
                    <a:lstStyle/>
                    <a:p>
                      <a:r>
                        <a:rPr lang="ru-RU" sz="1800" dirty="0"/>
                        <a:t>192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800" dirty="0"/>
                        <a:t>TPA = 0x0A0A0A8C</a:t>
                      </a:r>
                    </a:p>
                  </a:txBody>
                  <a:tcPr marL="90000" marR="90000" marT="0" marB="180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800708"/>
            <a:ext cx="8460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ARP-</a:t>
            </a:r>
            <a:r>
              <a:rPr lang="ru-RU" dirty="0" smtClean="0"/>
              <a:t>запрос к </a:t>
            </a:r>
            <a:r>
              <a:rPr lang="en-US" dirty="0" smtClean="0"/>
              <a:t>10.10.10.140 </a:t>
            </a:r>
            <a:r>
              <a:rPr lang="ru-RU" dirty="0" smtClean="0"/>
              <a:t>от </a:t>
            </a:r>
            <a:r>
              <a:rPr lang="en-US" dirty="0" smtClean="0"/>
              <a:t>10.10.10.12</a:t>
            </a:r>
            <a:r>
              <a:rPr lang="ru-RU" dirty="0" smtClean="0"/>
              <a:t>3 (</a:t>
            </a:r>
            <a:r>
              <a:rPr lang="en-US" dirty="0" smtClean="0"/>
              <a:t>00</a:t>
            </a:r>
            <a:r>
              <a:rPr lang="ru-RU" dirty="0" smtClean="0"/>
              <a:t>:</a:t>
            </a:r>
            <a:r>
              <a:rPr lang="en-US" dirty="0" smtClean="0"/>
              <a:t>09</a:t>
            </a:r>
            <a:r>
              <a:rPr lang="ru-RU" dirty="0" smtClean="0"/>
              <a:t>:</a:t>
            </a:r>
            <a:r>
              <a:rPr lang="en-US" dirty="0" smtClean="0"/>
              <a:t>58</a:t>
            </a:r>
            <a:r>
              <a:rPr lang="ru-RU" dirty="0" smtClean="0"/>
              <a:t>:</a:t>
            </a:r>
            <a:r>
              <a:rPr lang="en-US" dirty="0" smtClean="0"/>
              <a:t>D8</a:t>
            </a:r>
            <a:r>
              <a:rPr lang="ru-RU" dirty="0" smtClean="0"/>
              <a:t>:</a:t>
            </a:r>
            <a:r>
              <a:rPr lang="en-US" dirty="0" smtClean="0"/>
              <a:t>0A</a:t>
            </a:r>
            <a:r>
              <a:rPr lang="ru-RU" dirty="0" smtClean="0"/>
              <a:t>:</a:t>
            </a:r>
            <a:r>
              <a:rPr lang="en-US" dirty="0" smtClean="0"/>
              <a:t>7B</a:t>
            </a:r>
            <a:r>
              <a:rPr lang="ru-RU" dirty="0" smtClean="0"/>
              <a:t>) на сети </a:t>
            </a:r>
            <a:r>
              <a:rPr lang="en-US" dirty="0" smtClean="0"/>
              <a:t>Ethernet, IPv4.</a:t>
            </a: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4041068"/>
          <a:ext cx="6192689" cy="2338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60554"/>
                <a:gridCol w="1259451"/>
                <a:gridCol w="1433242"/>
                <a:gridCol w="2839442"/>
              </a:tblGrid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+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0 </a:t>
                      </a:r>
                      <a:r>
                        <a:rPr lang="ru-RU" sz="1800" dirty="0" smtClean="0"/>
                        <a:t>-</a:t>
                      </a:r>
                      <a:r>
                        <a:rPr lang="it-IT" sz="1800" dirty="0" smtClean="0"/>
                        <a:t> </a:t>
                      </a:r>
                      <a:r>
                        <a:rPr lang="it-IT" sz="1800" dirty="0"/>
                        <a:t>7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8 </a:t>
                      </a:r>
                      <a:r>
                        <a:rPr lang="ru-RU" sz="1800" dirty="0" smtClean="0"/>
                        <a:t>- </a:t>
                      </a:r>
                      <a:r>
                        <a:rPr lang="ru-RU" sz="1800" dirty="0"/>
                        <a:t>15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16 </a:t>
                      </a:r>
                      <a:r>
                        <a:rPr lang="ru-RU" sz="1800" dirty="0" smtClean="0"/>
                        <a:t>- </a:t>
                      </a:r>
                      <a:r>
                        <a:rPr lang="ru-RU" sz="1800" dirty="0"/>
                        <a:t>31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0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sz="1800" dirty="0" smtClean="0"/>
                        <a:t>HTYPE = </a:t>
                      </a:r>
                      <a:r>
                        <a:rPr lang="it-IT" sz="1800" dirty="0"/>
                        <a:t>0x0001</a:t>
                      </a:r>
                    </a:p>
                  </a:txBody>
                  <a:tcPr marL="90000" marR="90000" marT="0" marB="1800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PTYPE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dirty="0" smtClean="0"/>
                        <a:t>= </a:t>
                      </a:r>
                      <a:r>
                        <a:rPr lang="it-IT" sz="1800" dirty="0"/>
                        <a:t>0x0800</a:t>
                      </a:r>
                    </a:p>
                  </a:txBody>
                  <a:tcPr marL="90000" marR="90000" marT="0" marB="1800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32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HLEN = </a:t>
                      </a:r>
                      <a:r>
                        <a:rPr lang="it-IT" sz="1800" dirty="0"/>
                        <a:t>6</a:t>
                      </a:r>
                    </a:p>
                  </a:txBody>
                  <a:tcPr marL="90000" marR="90000" marT="0" marB="1800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PLEN = </a:t>
                      </a:r>
                      <a:r>
                        <a:rPr lang="it-IT" sz="1800" dirty="0"/>
                        <a:t>4</a:t>
                      </a:r>
                    </a:p>
                  </a:txBody>
                  <a:tcPr marL="90000" marR="90000" marT="0" marB="1800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OPER = </a:t>
                      </a:r>
                      <a:r>
                        <a:rPr lang="ru-RU" sz="1800" dirty="0" smtClean="0"/>
                        <a:t>2</a:t>
                      </a:r>
                      <a:endParaRPr lang="it-IT" sz="1800" dirty="0"/>
                    </a:p>
                  </a:txBody>
                  <a:tcPr marL="90000" marR="90000" marT="0" marB="180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64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SHA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начало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smtClean="0"/>
                        <a:t>0x000958D8</a:t>
                      </a:r>
                      <a:endParaRPr lang="en-US" sz="1800" dirty="0"/>
                    </a:p>
                  </a:txBody>
                  <a:tcPr marL="90000" marR="90000" marT="0" marB="18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96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SHA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конец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smtClean="0"/>
                        <a:t>0x</a:t>
                      </a:r>
                      <a:r>
                        <a:rPr lang="it-IT" dirty="0" smtClean="0"/>
                        <a:t>33AA</a:t>
                      </a:r>
                      <a:endParaRPr lang="en-US" sz="1800" dirty="0"/>
                    </a:p>
                  </a:txBody>
                  <a:tcPr marL="90000" marR="90000" marT="0" marB="1800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начало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0x0A0A</a:t>
                      </a:r>
                    </a:p>
                  </a:txBody>
                  <a:tcPr marL="90000" marR="90000" marT="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128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SPA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конец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smtClean="0"/>
                        <a:t>0x0A</a:t>
                      </a:r>
                      <a:r>
                        <a:rPr lang="it-IT" sz="1800" dirty="0" smtClean="0"/>
                        <a:t>8C</a:t>
                      </a:r>
                      <a:endParaRPr lang="en-US" sz="1800" dirty="0"/>
                    </a:p>
                  </a:txBody>
                  <a:tcPr marL="90000" marR="90000" marT="0" marB="1800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начало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smtClean="0"/>
                        <a:t>0x0009</a:t>
                      </a:r>
                      <a:endParaRPr lang="en-US" sz="1800" dirty="0"/>
                    </a:p>
                  </a:txBody>
                  <a:tcPr marL="90000" marR="90000" marT="0" marB="18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160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/>
                        <a:t>THA </a:t>
                      </a:r>
                      <a:r>
                        <a:rPr lang="en-US" sz="1800" dirty="0" smtClean="0"/>
                        <a:t>(</a:t>
                      </a:r>
                      <a:r>
                        <a:rPr lang="ru-RU" sz="1800" dirty="0" smtClean="0"/>
                        <a:t>конец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dirty="0"/>
                        <a:t>= </a:t>
                      </a:r>
                      <a:r>
                        <a:rPr lang="en-US" sz="1800" dirty="0" smtClean="0"/>
                        <a:t>0x58D81122</a:t>
                      </a:r>
                      <a:endParaRPr lang="en-US" sz="1800" dirty="0"/>
                    </a:p>
                  </a:txBody>
                  <a:tcPr marL="90000" marR="90000" marT="0" marB="1800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528">
                <a:tc>
                  <a:txBody>
                    <a:bodyPr/>
                    <a:lstStyle/>
                    <a:p>
                      <a:r>
                        <a:rPr lang="ru-RU" sz="1800" dirty="0"/>
                        <a:t>192</a:t>
                      </a:r>
                    </a:p>
                  </a:txBody>
                  <a:tcPr marL="90000" marR="90000" marT="0" marB="1800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800" dirty="0"/>
                        <a:t>TPA = </a:t>
                      </a:r>
                      <a:r>
                        <a:rPr lang="it-IT" sz="1800" dirty="0" smtClean="0"/>
                        <a:t>0x0A0A0A</a:t>
                      </a:r>
                      <a:r>
                        <a:rPr lang="en-US" sz="1800" dirty="0" smtClean="0"/>
                        <a:t>7B</a:t>
                      </a:r>
                      <a:endParaRPr lang="it-IT" sz="1800" dirty="0"/>
                    </a:p>
                  </a:txBody>
                  <a:tcPr marL="90000" marR="90000" marT="0" marB="1800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9532" y="3645024"/>
            <a:ext cx="1296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ARP-</a:t>
            </a:r>
            <a:r>
              <a:rPr lang="ru-RU" dirty="0" smtClean="0"/>
              <a:t>ответ: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448780"/>
            <a:ext cx="1908212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</a:p>
          <a:p>
            <a:pPr>
              <a:spcAft>
                <a:spcPts val="1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06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01</a:t>
            </a:r>
          </a:p>
          <a:p>
            <a:pPr>
              <a:spcAft>
                <a:spcPts val="1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09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58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D8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11 22 0A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0A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0A 7B 00 00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00 00 00 00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0A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0A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0A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8C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2240" y="4329100"/>
            <a:ext cx="18722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01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</a:p>
          <a:p>
            <a:pPr>
              <a:spcAft>
                <a:spcPts val="1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06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04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100"/>
              </a:spcAft>
            </a:pPr>
            <a:r>
              <a:rPr lang="ru-RU" dirty="0" smtClean="0">
                <a:latin typeface="Courier New" pitchFamily="49" charset="0"/>
                <a:cs typeface="Courier New" pitchFamily="49" charset="0"/>
              </a:rPr>
              <a:t>00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09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58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D8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33 AA 0A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0A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0A 8C 00 09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58 D8 11 22</a:t>
            </a:r>
          </a:p>
          <a:p>
            <a:pPr>
              <a:spcAft>
                <a:spcPts val="100"/>
              </a:spcAft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0A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0A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0A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7B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Модульная структура </a:t>
            </a:r>
            <a:r>
              <a:rPr lang="en-US" dirty="0" smtClean="0"/>
              <a:t>ARP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89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1880828"/>
            <a:ext cx="7776864" cy="388843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chemeClr val="tx1"/>
                </a:solidFill>
              </a:rPr>
              <a:t>ARP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5049180"/>
            <a:ext cx="4536504" cy="57606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приема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2060848"/>
            <a:ext cx="864096" cy="360040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отправки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2132856"/>
            <a:ext cx="2700300" cy="720080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Модуль управления </a:t>
            </a:r>
            <a:r>
              <a:rPr lang="ru-RU" dirty="0" err="1" smtClean="0">
                <a:solidFill>
                  <a:schemeClr val="tx1"/>
                </a:solidFill>
              </a:rPr>
              <a:t>кэшем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7724" y="3068960"/>
            <a:ext cx="1476164" cy="39604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Кэш-таблица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31882" y="3465004"/>
          <a:ext cx="277498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5390"/>
                <a:gridCol w="876312"/>
                <a:gridCol w="803286"/>
              </a:tblGrid>
              <a:tr h="279031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Очередь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IP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MAC</a:t>
                      </a:r>
                      <a:endParaRPr lang="ru-RU" sz="1800" b="0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72000" y="3068960"/>
            <a:ext cx="2196244" cy="396044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Очереди пакетов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3465004"/>
            <a:ext cx="2880320" cy="126014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355976" y="3537012"/>
          <a:ext cx="684076" cy="1172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76"/>
              </a:tblGrid>
              <a:tr h="27903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ru-RU" sz="1600" b="0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184068" y="3537012"/>
          <a:ext cx="720080" cy="6143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</a:tblGrid>
              <a:tr h="279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2</a:t>
                      </a:r>
                      <a:endParaRPr lang="ru-RU" sz="1600" b="0" dirty="0" smtClean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300192" y="3537012"/>
          <a:ext cx="720080" cy="8933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/>
              </a:tblGrid>
              <a:tr h="27903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n</a:t>
                      </a:r>
                      <a:endParaRPr lang="ru-RU" sz="1600" b="0" dirty="0" smtClean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27903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11560" y="980728"/>
            <a:ext cx="7776864" cy="43204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IP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8" idx="2"/>
            <a:endCxn id="9" idx="0"/>
          </p:cNvCxnSpPr>
          <p:nvPr/>
        </p:nvCxnSpPr>
        <p:spPr>
          <a:xfrm rot="5400000">
            <a:off x="2717794" y="2960948"/>
            <a:ext cx="21602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низ 24"/>
          <p:cNvSpPr/>
          <p:nvPr/>
        </p:nvSpPr>
        <p:spPr>
          <a:xfrm>
            <a:off x="6948264" y="1412776"/>
            <a:ext cx="1512168" cy="648072"/>
          </a:xfrm>
          <a:prstGeom prst="downArrow">
            <a:avLst>
              <a:gd name="adj1" fmla="val 86793"/>
              <a:gd name="adj2" fmla="val 58203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IP-</a:t>
            </a:r>
            <a:r>
              <a:rPr lang="ru-RU" sz="1600" dirty="0" smtClean="0"/>
              <a:t>пакеты</a:t>
            </a:r>
            <a:endParaRPr lang="ru-RU" sz="1600" dirty="0"/>
          </a:p>
        </p:txBody>
      </p:sp>
      <p:cxnSp>
        <p:nvCxnSpPr>
          <p:cNvPr id="27" name="Прямая со стрелкой 26"/>
          <p:cNvCxnSpPr>
            <a:endCxn id="6" idx="2"/>
          </p:cNvCxnSpPr>
          <p:nvPr/>
        </p:nvCxnSpPr>
        <p:spPr>
          <a:xfrm rot="5400000" flipH="1" flipV="1">
            <a:off x="3635896" y="6021288"/>
            <a:ext cx="7920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7" idx="2"/>
          </p:cNvCxnSpPr>
          <p:nvPr/>
        </p:nvCxnSpPr>
        <p:spPr>
          <a:xfrm rot="5400000">
            <a:off x="7362310" y="6039290"/>
            <a:ext cx="75608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9" idx="3"/>
            <a:endCxn id="11" idx="1"/>
          </p:cNvCxnSpPr>
          <p:nvPr/>
        </p:nvCxnSpPr>
        <p:spPr>
          <a:xfrm>
            <a:off x="3563888" y="3266982"/>
            <a:ext cx="1008112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940152" y="378904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...</a:t>
            </a:r>
            <a:endParaRPr lang="ru-RU" dirty="0"/>
          </a:p>
        </p:txBody>
      </p:sp>
      <p:cxnSp>
        <p:nvCxnSpPr>
          <p:cNvPr id="46" name="Прямая со стрелкой 45"/>
          <p:cNvCxnSpPr>
            <a:endCxn id="11" idx="3"/>
          </p:cNvCxnSpPr>
          <p:nvPr/>
        </p:nvCxnSpPr>
        <p:spPr>
          <a:xfrm rot="10800000">
            <a:off x="6768244" y="3284984"/>
            <a:ext cx="540060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6" idx="3"/>
          </p:cNvCxnSpPr>
          <p:nvPr/>
        </p:nvCxnSpPr>
        <p:spPr>
          <a:xfrm>
            <a:off x="6300192" y="5337212"/>
            <a:ext cx="1008112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12" idx="2"/>
          </p:cNvCxnSpPr>
          <p:nvPr/>
        </p:nvCxnSpPr>
        <p:spPr>
          <a:xfrm rot="5400000" flipH="1" flipV="1">
            <a:off x="5508104" y="4869160"/>
            <a:ext cx="288032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771800" y="591327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ARM-</a:t>
            </a:r>
            <a:r>
              <a:rPr lang="ru-RU" sz="1600" dirty="0" smtClean="0"/>
              <a:t>пакеты</a:t>
            </a:r>
            <a:endParaRPr lang="ru-RU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6480212" y="5913276"/>
            <a:ext cx="1260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ARM-</a:t>
            </a:r>
            <a:r>
              <a:rPr lang="ru-RU" sz="1600" dirty="0" smtClean="0"/>
              <a:t>пакеты</a:t>
            </a:r>
            <a:endParaRPr lang="ru-RU" sz="1600" dirty="0"/>
          </a:p>
        </p:txBody>
      </p:sp>
      <p:cxnSp>
        <p:nvCxnSpPr>
          <p:cNvPr id="66" name="Shape 65"/>
          <p:cNvCxnSpPr>
            <a:stCxn id="6" idx="1"/>
            <a:endCxn id="8" idx="1"/>
          </p:cNvCxnSpPr>
          <p:nvPr/>
        </p:nvCxnSpPr>
        <p:spPr>
          <a:xfrm rot="10800000">
            <a:off x="1475656" y="2492896"/>
            <a:ext cx="288032" cy="2844316"/>
          </a:xfrm>
          <a:prstGeom prst="bentConnector3">
            <a:avLst>
              <a:gd name="adj1" fmla="val 179366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8" idx="3"/>
          </p:cNvCxnSpPr>
          <p:nvPr/>
        </p:nvCxnSpPr>
        <p:spPr>
          <a:xfrm>
            <a:off x="4175956" y="2492896"/>
            <a:ext cx="3132348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Взаимодействие уровней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8" name="Группа 37"/>
          <p:cNvGrpSpPr/>
          <p:nvPr/>
        </p:nvGrpSpPr>
        <p:grpSpPr>
          <a:xfrm>
            <a:off x="1691680" y="979578"/>
            <a:ext cx="5573079" cy="2665446"/>
            <a:chOff x="1691680" y="764704"/>
            <a:chExt cx="5573079" cy="2665446"/>
          </a:xfrm>
        </p:grpSpPr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1691680" y="873277"/>
              <a:ext cx="1628048" cy="3612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1691680" y="1850438"/>
              <a:ext cx="1628048" cy="3619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1691680" y="2506958"/>
              <a:ext cx="1628048" cy="362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5636711" y="873277"/>
              <a:ext cx="1628048" cy="36127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7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5636711" y="1850438"/>
              <a:ext cx="1628048" cy="3619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5636711" y="2506958"/>
              <a:ext cx="1628048" cy="362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70" name="AutoShape 18"/>
            <p:cNvSpPr>
              <a:spLocks noChangeShapeType="1"/>
            </p:cNvSpPr>
            <p:nvPr/>
          </p:nvSpPr>
          <p:spPr bwMode="auto">
            <a:xfrm>
              <a:off x="3319728" y="1054233"/>
              <a:ext cx="2316984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9" name="AutoShape 17"/>
            <p:cNvSpPr>
              <a:spLocks noChangeShapeType="1"/>
            </p:cNvSpPr>
            <p:nvPr/>
          </p:nvSpPr>
          <p:spPr bwMode="auto">
            <a:xfrm>
              <a:off x="3319728" y="2031394"/>
              <a:ext cx="2316984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8" name="AutoShape 16"/>
            <p:cNvSpPr>
              <a:spLocks noChangeShapeType="1"/>
            </p:cNvSpPr>
            <p:nvPr/>
          </p:nvSpPr>
          <p:spPr bwMode="auto">
            <a:xfrm>
              <a:off x="3319728" y="2688549"/>
              <a:ext cx="2316984" cy="6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7" name="AutoShape 15"/>
            <p:cNvSpPr>
              <a:spLocks noChangeShapeType="1"/>
            </p:cNvSpPr>
            <p:nvPr/>
          </p:nvSpPr>
          <p:spPr bwMode="auto">
            <a:xfrm>
              <a:off x="2505704" y="1234554"/>
              <a:ext cx="635" cy="2539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6" name="AutoShape 14"/>
            <p:cNvSpPr>
              <a:spLocks noChangeShapeType="1"/>
            </p:cNvSpPr>
            <p:nvPr/>
          </p:nvSpPr>
          <p:spPr bwMode="auto">
            <a:xfrm>
              <a:off x="6450735" y="1234554"/>
              <a:ext cx="635" cy="2895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5" name="AutoShape 13"/>
            <p:cNvSpPr>
              <a:spLocks noChangeShapeType="1"/>
            </p:cNvSpPr>
            <p:nvPr/>
          </p:nvSpPr>
          <p:spPr bwMode="auto">
            <a:xfrm>
              <a:off x="2505704" y="2212350"/>
              <a:ext cx="635" cy="2946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4" name="AutoShape 12"/>
            <p:cNvSpPr>
              <a:spLocks noChangeShapeType="1"/>
            </p:cNvSpPr>
            <p:nvPr/>
          </p:nvSpPr>
          <p:spPr bwMode="auto">
            <a:xfrm>
              <a:off x="6450735" y="2212350"/>
              <a:ext cx="635" cy="2946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2301880" y="1488527"/>
              <a:ext cx="361929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...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4328685" y="1452336"/>
              <a:ext cx="361929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...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6283105" y="1452336"/>
              <a:ext cx="361929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...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3966756" y="1778056"/>
              <a:ext cx="112198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Протокол 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966756" y="2429497"/>
              <a:ext cx="112198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Протокол 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4980159" y="2212350"/>
              <a:ext cx="148391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Интерфейс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1B-2B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7" name="Text Box 5"/>
            <p:cNvSpPr txBox="1">
              <a:spLocks noChangeArrowheads="1"/>
            </p:cNvSpPr>
            <p:nvPr/>
          </p:nvSpPr>
          <p:spPr bwMode="auto">
            <a:xfrm>
              <a:off x="2118376" y="3068873"/>
              <a:ext cx="832438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Узел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6006895" y="3068873"/>
              <a:ext cx="832438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Узел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3966756" y="764704"/>
              <a:ext cx="1121981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Протокол 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54" name="Text Box 2"/>
            <p:cNvSpPr txBox="1">
              <a:spLocks noChangeArrowheads="1"/>
            </p:cNvSpPr>
            <p:nvPr/>
          </p:nvSpPr>
          <p:spPr bwMode="auto">
            <a:xfrm>
              <a:off x="2519038" y="2176159"/>
              <a:ext cx="1664876" cy="36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Интерфейс</a:t>
              </a: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1A-2A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3" name="Соединительная линия уступом 32"/>
          <p:cNvCxnSpPr>
            <a:stCxn id="23575" idx="2"/>
            <a:endCxn id="23572" idx="2"/>
          </p:cNvCxnSpPr>
          <p:nvPr/>
        </p:nvCxnSpPr>
        <p:spPr>
          <a:xfrm rot="16200000" flipH="1">
            <a:off x="4478219" y="1111862"/>
            <a:ext cx="1588" cy="3945031"/>
          </a:xfrm>
          <a:prstGeom prst="bentConnector3">
            <a:avLst>
              <a:gd name="adj1" fmla="val 1439546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95536" y="3718773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Формализованные правила, определяющие последовательность и формат сообщений, которыми обмениваются сетевые компоненты, лежащие на одном уровне, но в разных узлах, называются </a:t>
            </a:r>
            <a:r>
              <a:rPr lang="ru-RU" b="1" dirty="0"/>
              <a:t>протоколом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395536" y="479889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Интерфейс</a:t>
            </a:r>
            <a:r>
              <a:rPr lang="ru-RU" dirty="0"/>
              <a:t> определяет последовательность и формат сообщений, которыми обмениваются сетевые компоненты, лежащие на соседних уровнях в одном узле.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95536" y="559098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Иерархически организованный набор протоколов, достаточный для организации взаимодействия узлов в сети, называется </a:t>
            </a:r>
            <a:r>
              <a:rPr lang="ru-RU" b="1" dirty="0"/>
              <a:t>стеком</a:t>
            </a:r>
            <a:r>
              <a:rPr lang="ru-RU" dirty="0"/>
              <a:t> </a:t>
            </a:r>
            <a:r>
              <a:rPr lang="ru-RU" b="1" dirty="0" smtClean="0"/>
              <a:t>протоколов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Кэш-таблица </a:t>
            </a:r>
            <a:r>
              <a:rPr lang="en-US" dirty="0" smtClean="0"/>
              <a:t>ARP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90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40768"/>
          <a:ext cx="8712968" cy="3185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176"/>
                <a:gridCol w="396044"/>
                <a:gridCol w="396044"/>
                <a:gridCol w="396044"/>
                <a:gridCol w="396044"/>
                <a:gridCol w="540059"/>
                <a:gridCol w="1024558"/>
                <a:gridCol w="1003964"/>
                <a:gridCol w="896396"/>
                <a:gridCol w="1039819"/>
                <a:gridCol w="1039820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Состояние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Сеть и протокол</a:t>
                      </a:r>
                    </a:p>
                  </a:txBody>
                  <a:tcPr marL="18000" marR="18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marL="18000" marR="18000" marT="36000" marB="36000"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 marL="18000" marR="18000" marT="36000" marB="36000"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000" marR="18000" marT="36000" marB="36000" vert="vert27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000" marR="18000" marT="36000" marB="36000" vert="vert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Очередь</a:t>
                      </a:r>
                      <a:r>
                        <a:rPr lang="en-US" dirty="0" smtClean="0"/>
                        <a:t> (QN)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ARM-</a:t>
                      </a:r>
                      <a:r>
                        <a:rPr lang="ru-RU" dirty="0" smtClean="0"/>
                        <a:t>запрос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000" marR="18000" marT="36000" marB="3600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Адреса</a:t>
                      </a:r>
                      <a:r>
                        <a:rPr lang="ru-RU" baseline="0" dirty="0" smtClean="0"/>
                        <a:t> приемника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8000" marR="18000" marT="36000" marB="36000" anchor="ctr"/>
                </a:tc>
              </a:tr>
              <a:tr h="136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HTYPE</a:t>
                      </a:r>
                      <a:endParaRPr lang="ru-RU" dirty="0" smtClean="0"/>
                    </a:p>
                  </a:txBody>
                  <a:tcPr marL="18000" marR="1800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PTYPE</a:t>
                      </a:r>
                      <a:endParaRPr lang="ru-RU" dirty="0" smtClean="0"/>
                    </a:p>
                  </a:txBody>
                  <a:tcPr marL="18000" marR="1800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HLEN</a:t>
                      </a:r>
                      <a:endParaRPr lang="ru-RU" dirty="0" smtClean="0"/>
                    </a:p>
                  </a:txBody>
                  <a:tcPr marL="18000" marR="1800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PLEN</a:t>
                      </a:r>
                      <a:endParaRPr lang="ru-RU" dirty="0"/>
                    </a:p>
                  </a:txBody>
                  <a:tcPr marL="18000" marR="18000" marT="36000" marB="36000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Интерфейс сети (</a:t>
                      </a:r>
                      <a:r>
                        <a:rPr lang="en-US" dirty="0" smtClean="0"/>
                        <a:t>IN)</a:t>
                      </a:r>
                      <a:endParaRPr lang="ru-RU" dirty="0"/>
                    </a:p>
                  </a:txBody>
                  <a:tcPr marL="18000" marR="18000" marT="36000" marB="3600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Попытки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Timeout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Лог. адрес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Физ. адрес</a:t>
                      </a:r>
                      <a:endParaRPr lang="ru-RU" dirty="0"/>
                    </a:p>
                  </a:txBody>
                  <a:tcPr marL="18000" marR="18000" marT="36000" marB="36000" anchor="ctr"/>
                </a:tc>
              </a:tr>
              <a:tr h="252028"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Ожидание</a:t>
                      </a:r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</a:tr>
              <a:tr h="265748">
                <a:tc>
                  <a:txBody>
                    <a:bodyPr/>
                    <a:lstStyle/>
                    <a:p>
                      <a:r>
                        <a:rPr lang="ru-RU" dirty="0" smtClean="0"/>
                        <a:t>Свободно</a:t>
                      </a:r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</a:tr>
              <a:tr h="279468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Подтверждено</a:t>
                      </a:r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</a:tr>
              <a:tr h="27946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...</a:t>
                      </a:r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8000" marR="18000" marT="36000" marB="3600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8000" marR="18000" marT="36000" marB="3600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9057" y="4999059"/>
            <a:ext cx="821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таблицы фиксирована.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3548" y="1700808"/>
          <a:ext cx="8316923" cy="3138360"/>
        </p:xfrm>
        <a:graphic>
          <a:graphicData uri="http://schemas.openxmlformats.org/drawingml/2006/table">
            <a:tbl>
              <a:tblPr/>
              <a:tblGrid>
                <a:gridCol w="1692188"/>
                <a:gridCol w="122414"/>
                <a:gridCol w="122413"/>
                <a:gridCol w="122414"/>
                <a:gridCol w="122413"/>
                <a:gridCol w="122414"/>
                <a:gridCol w="1044116"/>
                <a:gridCol w="1044116"/>
                <a:gridCol w="900100"/>
                <a:gridCol w="1332148"/>
                <a:gridCol w="1692187"/>
              </a:tblGrid>
              <a:tr h="626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Состояние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...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</a:rPr>
                        <a:t>Очередь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</a:rPr>
                        <a:t>Попытки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+mn-lt"/>
                          <a:ea typeface="Times New Roman"/>
                        </a:rPr>
                        <a:t>Timeout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Адрес пункта назначения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</a:rPr>
                        <a:t>Аппаратный адрес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932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ПОДТВЕРЖДЕНО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900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180.3.6.1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AC:AE:32:45:73:42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742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ОЖИДАНИЕ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2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129.34.4.8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47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ОЖИДАНИЕ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201.11.56.7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28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ПОДТВЕРЖДЕНО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8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450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114.5.7.89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45:73:42:AC:AE:32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237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ОЖИДАНИЕ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12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220.55.5.7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74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СВОБОДНО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83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  <a:ea typeface="Times New Roman"/>
                        </a:rPr>
                        <a:t>ПОДТВЕРЖДЕНО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9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19.1.7.82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</a:rPr>
                        <a:t>45:73:E3:24:2A:CA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</a:rPr>
                        <a:t>ОЖИДАНИЕ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ea typeface="Times New Roman"/>
                        </a:rPr>
                        <a:t>188.11.8.71</a:t>
                      </a: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  <a:tr h="156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СВОБОДНО</a:t>
                      </a:r>
                      <a:endParaRPr lang="ru-RU" sz="1600" dirty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marL="17608" marR="17608" marT="17608" marB="176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5556" y="946465"/>
            <a:ext cx="7956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начальный момент времени имеется следующая кэш-таблица.</a:t>
            </a:r>
          </a:p>
          <a:p>
            <a:r>
              <a:rPr lang="ru-RU" dirty="0" smtClean="0"/>
              <a:t>Максимальное число попыток = 5, таймаут = 900сек.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039888"/>
            <a:ext cx="795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r>
              <a:rPr lang="ru-RU" dirty="0" smtClean="0"/>
              <a:t>0сек.	</a:t>
            </a:r>
            <a:r>
              <a:rPr lang="en-US" dirty="0" smtClean="0"/>
              <a:t>IP-</a:t>
            </a:r>
            <a:r>
              <a:rPr lang="ru-RU" dirty="0" smtClean="0"/>
              <a:t>пакет на 114.5.7.89.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5354632"/>
            <a:ext cx="795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r>
              <a:rPr lang="ru-RU" dirty="0" smtClean="0"/>
              <a:t>20сек.	</a:t>
            </a:r>
            <a:r>
              <a:rPr lang="en-US" dirty="0" smtClean="0"/>
              <a:t>IP-</a:t>
            </a:r>
            <a:r>
              <a:rPr lang="ru-RU" dirty="0" smtClean="0"/>
              <a:t>пакет на 116.1.7.22.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5678668"/>
            <a:ext cx="795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r>
              <a:rPr lang="ru-RU" dirty="0" smtClean="0"/>
              <a:t>15сек.	Получен </a:t>
            </a:r>
            <a:r>
              <a:rPr lang="en-US" dirty="0" smtClean="0"/>
              <a:t>ARM-</a:t>
            </a:r>
            <a:r>
              <a:rPr lang="ru-RU" dirty="0" smtClean="0"/>
              <a:t>ответ для </a:t>
            </a:r>
            <a:r>
              <a:rPr lang="en-US" dirty="0" smtClean="0"/>
              <a:t>IP </a:t>
            </a:r>
            <a:r>
              <a:rPr lang="ru-RU" dirty="0" smtClean="0"/>
              <a:t>188.11.8.71</a:t>
            </a:r>
            <a:r>
              <a:rPr lang="en-US" dirty="0" smtClean="0"/>
              <a:t> </a:t>
            </a:r>
            <a:r>
              <a:rPr lang="ru-RU" dirty="0" smtClean="0"/>
              <a:t>(E3:45:73:24:2A:CA).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6011996"/>
            <a:ext cx="7956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+</a:t>
            </a:r>
            <a:r>
              <a:rPr lang="ru-RU" dirty="0" smtClean="0"/>
              <a:t>25сек.	Обновление таблицы по команде модуля управления.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 обратного преобразования (</a:t>
            </a:r>
            <a:r>
              <a:rPr lang="it-IT" dirty="0" smtClean="0"/>
              <a:t>RARP)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763551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RARP</a:t>
            </a:r>
            <a:r>
              <a:rPr lang="ru-RU" dirty="0" smtClean="0"/>
              <a:t> (</a:t>
            </a:r>
            <a:r>
              <a:rPr lang="ru-RU" dirty="0" err="1" smtClean="0"/>
              <a:t>Reverse</a:t>
            </a:r>
            <a:r>
              <a:rPr lang="ru-RU" dirty="0" smtClean="0"/>
              <a:t> </a:t>
            </a:r>
            <a:r>
              <a:rPr lang="ru-RU" dirty="0" err="1" smtClean="0"/>
              <a:t>Address</a:t>
            </a:r>
            <a:r>
              <a:rPr lang="ru-RU" dirty="0" smtClean="0"/>
              <a:t> </a:t>
            </a:r>
            <a:r>
              <a:rPr lang="ru-RU" dirty="0" err="1" smtClean="0"/>
              <a:t>Resolution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ru-RU" dirty="0" smtClean="0"/>
              <a:t>) находит логический адрес хоста по его физическому адресу.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51891" y="1420785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079683" y="1420785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MAC-</a:t>
            </a:r>
            <a:r>
              <a:rPr lang="ru-RU" dirty="0" smtClean="0"/>
              <a:t>адрес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375827" y="1492793"/>
            <a:ext cx="576064" cy="252028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1858941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Для работы этого протокола необходим </a:t>
            </a:r>
            <a:r>
              <a:rPr lang="en-US" dirty="0" smtClean="0"/>
              <a:t>RARP-</a:t>
            </a:r>
            <a:r>
              <a:rPr lang="ru-RU" dirty="0" smtClean="0"/>
              <a:t>сервер, который назначает </a:t>
            </a:r>
            <a:r>
              <a:rPr lang="en-US" dirty="0" smtClean="0"/>
              <a:t>IP-</a:t>
            </a:r>
            <a:r>
              <a:rPr lang="ru-RU" dirty="0" smtClean="0"/>
              <a:t>адреса</a:t>
            </a:r>
            <a:r>
              <a:rPr lang="en-US" dirty="0" smtClean="0"/>
              <a:t> </a:t>
            </a:r>
            <a:r>
              <a:rPr lang="ru-RU" dirty="0" smtClean="0"/>
              <a:t>клиентам.</a:t>
            </a:r>
            <a:endParaRPr lang="ru-RU" dirty="0"/>
          </a:p>
        </p:txBody>
      </p: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4352922" y="2516175"/>
            <a:ext cx="785517" cy="612203"/>
            <a:chOff x="3168" y="5263"/>
            <a:chExt cx="1621" cy="1278"/>
          </a:xfrm>
        </p:grpSpPr>
        <p:sp>
          <p:nvSpPr>
            <p:cNvPr id="16" name="Rectangle 91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90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89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Rectangle 88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8111288" y="2770965"/>
            <a:ext cx="785517" cy="612203"/>
            <a:chOff x="3168" y="5263"/>
            <a:chExt cx="1621" cy="1278"/>
          </a:xfrm>
        </p:grpSpPr>
        <p:sp>
          <p:nvSpPr>
            <p:cNvPr id="21" name="Rectangle 81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Rectangle 80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79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Rectangle 78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" name="Group 72"/>
          <p:cNvGrpSpPr>
            <a:grpSpLocks/>
          </p:cNvGrpSpPr>
          <p:nvPr/>
        </p:nvGrpSpPr>
        <p:grpSpPr bwMode="auto">
          <a:xfrm>
            <a:off x="7665290" y="4388383"/>
            <a:ext cx="783423" cy="612203"/>
            <a:chOff x="3168" y="5263"/>
            <a:chExt cx="1621" cy="1278"/>
          </a:xfrm>
        </p:grpSpPr>
        <p:sp>
          <p:nvSpPr>
            <p:cNvPr id="26" name="Rectangle 76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Rectangle 75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74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73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" name="Group 67"/>
          <p:cNvGrpSpPr>
            <a:grpSpLocks/>
          </p:cNvGrpSpPr>
          <p:nvPr/>
        </p:nvGrpSpPr>
        <p:grpSpPr bwMode="auto">
          <a:xfrm>
            <a:off x="4928986" y="4352379"/>
            <a:ext cx="783423" cy="612203"/>
            <a:chOff x="3168" y="5263"/>
            <a:chExt cx="1621" cy="1278"/>
          </a:xfrm>
        </p:grpSpPr>
        <p:sp>
          <p:nvSpPr>
            <p:cNvPr id="31" name="Rectangle 71"/>
            <p:cNvSpPr>
              <a:spLocks noChangeArrowheads="1"/>
            </p:cNvSpPr>
            <p:nvPr/>
          </p:nvSpPr>
          <p:spPr bwMode="auto">
            <a:xfrm>
              <a:off x="3387" y="5263"/>
              <a:ext cx="1139" cy="8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Rectangle 70"/>
            <p:cNvSpPr>
              <a:spLocks noChangeArrowheads="1"/>
            </p:cNvSpPr>
            <p:nvPr/>
          </p:nvSpPr>
          <p:spPr bwMode="auto">
            <a:xfrm>
              <a:off x="3738" y="6100"/>
              <a:ext cx="438" cy="1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AutoShape 69"/>
            <p:cNvSpPr>
              <a:spLocks noChangeArrowheads="1"/>
            </p:cNvSpPr>
            <p:nvPr/>
          </p:nvSpPr>
          <p:spPr bwMode="auto">
            <a:xfrm flipV="1">
              <a:off x="3168" y="6232"/>
              <a:ext cx="1621" cy="309"/>
            </a:xfrm>
            <a:custGeom>
              <a:avLst/>
              <a:gdLst>
                <a:gd name="G0" fmla="+- 2478 0 0"/>
                <a:gd name="G1" fmla="+- 21600 0 2478"/>
                <a:gd name="G2" fmla="*/ 2478 1 2"/>
                <a:gd name="G3" fmla="+- 21600 0 G2"/>
                <a:gd name="G4" fmla="+/ 2478 21600 2"/>
                <a:gd name="G5" fmla="+/ G1 0 2"/>
                <a:gd name="G6" fmla="*/ 21600 21600 2478"/>
                <a:gd name="G7" fmla="*/ G6 1 2"/>
                <a:gd name="G8" fmla="+- 21600 0 G7"/>
                <a:gd name="G9" fmla="*/ 21600 1 2"/>
                <a:gd name="G10" fmla="+- 2478 0 G9"/>
                <a:gd name="G11" fmla="?: G10 G8 0"/>
                <a:gd name="G12" fmla="?: G10 G7 21600"/>
                <a:gd name="T0" fmla="*/ 20361 w 21600"/>
                <a:gd name="T1" fmla="*/ 10800 h 21600"/>
                <a:gd name="T2" fmla="*/ 10800 w 21600"/>
                <a:gd name="T3" fmla="*/ 21600 h 21600"/>
                <a:gd name="T4" fmla="*/ 1239 w 21600"/>
                <a:gd name="T5" fmla="*/ 10800 h 21600"/>
                <a:gd name="T6" fmla="*/ 10800 w 21600"/>
                <a:gd name="T7" fmla="*/ 0 h 21600"/>
                <a:gd name="T8" fmla="*/ 3039 w 21600"/>
                <a:gd name="T9" fmla="*/ 3039 h 21600"/>
                <a:gd name="T10" fmla="*/ 18561 w 21600"/>
                <a:gd name="T11" fmla="*/ 1856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478" y="21600"/>
                  </a:lnTo>
                  <a:lnTo>
                    <a:pt x="1912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Rectangle 68"/>
            <p:cNvSpPr>
              <a:spLocks noChangeArrowheads="1"/>
            </p:cNvSpPr>
            <p:nvPr/>
          </p:nvSpPr>
          <p:spPr bwMode="auto">
            <a:xfrm>
              <a:off x="3519" y="5395"/>
              <a:ext cx="876" cy="5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AutoShape 65"/>
          <p:cNvSpPr>
            <a:spLocks noChangeShapeType="1"/>
          </p:cNvSpPr>
          <p:nvPr/>
        </p:nvSpPr>
        <p:spPr bwMode="auto">
          <a:xfrm>
            <a:off x="5036998" y="2840212"/>
            <a:ext cx="1116124" cy="75608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utoShape 64"/>
          <p:cNvSpPr>
            <a:spLocks noChangeShapeType="1"/>
          </p:cNvSpPr>
          <p:nvPr/>
        </p:nvSpPr>
        <p:spPr bwMode="auto">
          <a:xfrm flipV="1">
            <a:off x="6945210" y="3128243"/>
            <a:ext cx="1260140" cy="50405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AutoShape 63"/>
          <p:cNvSpPr>
            <a:spLocks noChangeShapeType="1"/>
          </p:cNvSpPr>
          <p:nvPr/>
        </p:nvSpPr>
        <p:spPr bwMode="auto">
          <a:xfrm>
            <a:off x="6873202" y="3884328"/>
            <a:ext cx="900100" cy="72008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AutoShape 61"/>
          <p:cNvSpPr>
            <a:spLocks noChangeShapeType="1"/>
          </p:cNvSpPr>
          <p:nvPr/>
        </p:nvSpPr>
        <p:spPr bwMode="auto">
          <a:xfrm flipH="1">
            <a:off x="5613062" y="3884327"/>
            <a:ext cx="720080" cy="68407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AutoShape 63"/>
          <p:cNvSpPr>
            <a:spLocks noChangeShapeType="1"/>
          </p:cNvSpPr>
          <p:nvPr/>
        </p:nvSpPr>
        <p:spPr bwMode="auto">
          <a:xfrm flipH="1" flipV="1">
            <a:off x="5036998" y="2696195"/>
            <a:ext cx="1188132" cy="792088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4352922" y="3128243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Новый хост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8133342" y="3416275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RARP-</a:t>
            </a:r>
            <a:r>
              <a:rPr lang="ru-RU" sz="1400" dirty="0" smtClean="0"/>
              <a:t>сервер</a:t>
            </a:r>
            <a:endParaRPr lang="ru-RU" sz="1400" dirty="0"/>
          </a:p>
        </p:txBody>
      </p:sp>
      <p:sp>
        <p:nvSpPr>
          <p:cNvPr id="53" name="modem"/>
          <p:cNvSpPr>
            <a:spLocks noEditPoints="1" noChangeArrowheads="1"/>
          </p:cNvSpPr>
          <p:nvPr/>
        </p:nvSpPr>
        <p:spPr bwMode="auto">
          <a:xfrm>
            <a:off x="6153122" y="3524287"/>
            <a:ext cx="792088" cy="338336"/>
          </a:xfrm>
          <a:custGeom>
            <a:avLst/>
            <a:gdLst>
              <a:gd name="T0" fmla="*/ 0 w 21600"/>
              <a:gd name="T1" fmla="*/ 5152 h 21600"/>
              <a:gd name="T2" fmla="*/ 2941 w 21600"/>
              <a:gd name="T3" fmla="*/ 0 h 21600"/>
              <a:gd name="T4" fmla="*/ 18625 w 21600"/>
              <a:gd name="T5" fmla="*/ 0 h 21600"/>
              <a:gd name="T6" fmla="*/ 21600 w 21600"/>
              <a:gd name="T7" fmla="*/ 5152 h 21600"/>
              <a:gd name="T8" fmla="*/ 21600 w 21600"/>
              <a:gd name="T9" fmla="*/ 21600 h 21600"/>
              <a:gd name="T10" fmla="*/ 0 w 21600"/>
              <a:gd name="T11" fmla="*/ 21600 h 21600"/>
              <a:gd name="T12" fmla="*/ 10800 w 21600"/>
              <a:gd name="T13" fmla="*/ 0 h 21600"/>
              <a:gd name="T14" fmla="*/ 10800 w 21600"/>
              <a:gd name="T15" fmla="*/ 21600 h 21600"/>
              <a:gd name="T16" fmla="*/ 0 w 21600"/>
              <a:gd name="T17" fmla="*/ 13376 h 21600"/>
              <a:gd name="T18" fmla="*/ 21600 w 21600"/>
              <a:gd name="T19" fmla="*/ 13376 h 21600"/>
              <a:gd name="T20" fmla="*/ 400 w 21600"/>
              <a:gd name="T21" fmla="*/ 22400 h 21600"/>
              <a:gd name="T22" fmla="*/ 21200 w 21600"/>
              <a:gd name="T23" fmla="*/ 30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63"/>
          <p:cNvSpPr>
            <a:spLocks noChangeShapeType="1"/>
          </p:cNvSpPr>
          <p:nvPr/>
        </p:nvSpPr>
        <p:spPr bwMode="auto">
          <a:xfrm flipH="1">
            <a:off x="6873202" y="2948223"/>
            <a:ext cx="1332148" cy="576064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AutoShape 65"/>
          <p:cNvSpPr>
            <a:spLocks noChangeShapeType="1"/>
          </p:cNvSpPr>
          <p:nvPr/>
        </p:nvSpPr>
        <p:spPr bwMode="auto">
          <a:xfrm>
            <a:off x="755576" y="4708569"/>
            <a:ext cx="4320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6" name="AutoShape 65"/>
          <p:cNvSpPr>
            <a:spLocks noChangeShapeType="1"/>
          </p:cNvSpPr>
          <p:nvPr/>
        </p:nvSpPr>
        <p:spPr bwMode="auto">
          <a:xfrm flipH="1" flipV="1">
            <a:off x="755624" y="5013176"/>
            <a:ext cx="4320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57" name="TextBox 56"/>
          <p:cNvSpPr txBox="1"/>
          <p:nvPr/>
        </p:nvSpPr>
        <p:spPr>
          <a:xfrm>
            <a:off x="1187623" y="4545124"/>
            <a:ext cx="203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RARP-</a:t>
            </a:r>
            <a:r>
              <a:rPr lang="ru-RU" dirty="0" smtClean="0"/>
              <a:t>запрос</a:t>
            </a:r>
            <a:endParaRPr lang="ru-RU" dirty="0"/>
          </a:p>
        </p:txBody>
      </p:sp>
      <p:sp>
        <p:nvSpPr>
          <p:cNvPr id="58" name="TextBox 57"/>
          <p:cNvSpPr txBox="1"/>
          <p:nvPr/>
        </p:nvSpPr>
        <p:spPr>
          <a:xfrm>
            <a:off x="1187624" y="4869160"/>
            <a:ext cx="1704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RARP-</a:t>
            </a:r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82544" y="2698740"/>
            <a:ext cx="372432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Последовательность запросов:</a:t>
            </a:r>
          </a:p>
          <a:p>
            <a:pPr marL="180975" indent="-180975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A→</a:t>
            </a:r>
            <a:r>
              <a:rPr lang="ru-RU" dirty="0" smtClean="0"/>
              <a:t>всем:</a:t>
            </a:r>
            <a:r>
              <a:rPr lang="en-US" dirty="0" smtClean="0"/>
              <a:t> </a:t>
            </a:r>
            <a:r>
              <a:rPr lang="ru-RU" dirty="0" smtClean="0"/>
              <a:t>свой </a:t>
            </a:r>
            <a:r>
              <a:rPr lang="en-US" dirty="0" smtClean="0"/>
              <a:t>MAC-</a:t>
            </a:r>
            <a:r>
              <a:rPr lang="ru-RU" dirty="0" smtClean="0"/>
              <a:t>адрес.</a:t>
            </a:r>
          </a:p>
          <a:p>
            <a:pPr marL="180975" indent="-180975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/>
              <a:t>RARP-</a:t>
            </a:r>
            <a:r>
              <a:rPr lang="ru-RU" dirty="0" smtClean="0"/>
              <a:t>сервер</a:t>
            </a:r>
            <a:r>
              <a:rPr lang="en-US" dirty="0" smtClean="0"/>
              <a:t> → A: IP-</a:t>
            </a:r>
            <a:r>
              <a:rPr lang="ru-RU" dirty="0" smtClean="0"/>
              <a:t>адрес</a:t>
            </a:r>
            <a:r>
              <a:rPr lang="en-US" dirty="0" smtClean="0"/>
              <a:t> A</a:t>
            </a:r>
            <a:r>
              <a:rPr lang="ru-RU" dirty="0" smtClean="0"/>
              <a:t>.</a:t>
            </a:r>
            <a:endParaRPr lang="en-US" dirty="0" smtClean="0"/>
          </a:p>
          <a:p>
            <a:pPr marL="180975">
              <a:spcBef>
                <a:spcPts val="600"/>
              </a:spcBef>
            </a:pPr>
            <a:r>
              <a:rPr lang="ru-RU" dirty="0" smtClean="0"/>
              <a:t>Другие хосты не отвечают на запрос.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31540" y="5729319"/>
            <a:ext cx="8244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Протокол </a:t>
            </a:r>
            <a:r>
              <a:rPr lang="en-US" dirty="0" smtClean="0"/>
              <a:t>DHCP </a:t>
            </a:r>
            <a:r>
              <a:rPr lang="ru-RU" dirty="0" smtClean="0"/>
              <a:t>транспортного уровня более гибкий, но он формируется программно. </a:t>
            </a:r>
            <a:r>
              <a:rPr lang="en-US" dirty="0" smtClean="0"/>
              <a:t>RARP </a:t>
            </a:r>
            <a:r>
              <a:rPr lang="ru-RU" dirty="0" smtClean="0"/>
              <a:t>реализуется на уровне сетевой карты. </a:t>
            </a:r>
            <a:r>
              <a:rPr lang="en-US" dirty="0" smtClean="0"/>
              <a:t>RARP </a:t>
            </a:r>
            <a:r>
              <a:rPr lang="ru-RU" dirty="0" smtClean="0"/>
              <a:t>используется, напр., при сетевой загрузке ОС.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31540" y="5327676"/>
            <a:ext cx="8244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Структура пакета идентична </a:t>
            </a:r>
            <a:r>
              <a:rPr lang="en-US" dirty="0" smtClean="0"/>
              <a:t>ARP, </a:t>
            </a:r>
            <a:r>
              <a:rPr lang="ru-RU" dirty="0" smtClean="0"/>
              <a:t>но в поле </a:t>
            </a:r>
            <a:r>
              <a:rPr lang="en-US" dirty="0" smtClean="0"/>
              <a:t>OPER</a:t>
            </a:r>
            <a:r>
              <a:rPr lang="ru-RU" dirty="0" smtClean="0"/>
              <a:t>:</a:t>
            </a:r>
            <a:r>
              <a:rPr lang="en-US" dirty="0" smtClean="0"/>
              <a:t> RARP</a:t>
            </a:r>
            <a:r>
              <a:rPr lang="ru-RU" dirty="0" smtClean="0"/>
              <a:t>-запрос =3, </a:t>
            </a:r>
            <a:r>
              <a:rPr lang="en-US" dirty="0" smtClean="0"/>
              <a:t>RARP-</a:t>
            </a:r>
            <a:r>
              <a:rPr lang="ru-RU" dirty="0" smtClean="0"/>
              <a:t>ответ = 4.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Утилита </a:t>
            </a:r>
            <a:r>
              <a:rPr lang="en-US" dirty="0" smtClean="0"/>
              <a:t>ARP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25" t="10662" r="27343" b="4044"/>
          <a:stretch>
            <a:fillRect/>
          </a:stretch>
        </p:blipFill>
        <p:spPr bwMode="auto">
          <a:xfrm>
            <a:off x="920700" y="2078019"/>
            <a:ext cx="7302600" cy="37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5109" y="909603"/>
            <a:ext cx="78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en-US" dirty="0" smtClean="0"/>
              <a:t>Windows</a:t>
            </a:r>
            <a:r>
              <a:rPr lang="ru-RU" dirty="0" smtClean="0"/>
              <a:t> утилита </a:t>
            </a:r>
            <a:r>
              <a:rPr lang="en-US" dirty="0" smtClean="0"/>
              <a:t>ARP </a:t>
            </a:r>
            <a:r>
              <a:rPr lang="ru-RU" dirty="0" smtClean="0"/>
              <a:t>позволяет просматривать и редактировать таблицу отображения адресов: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Служебные запросы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Протокол </a:t>
            </a:r>
            <a:r>
              <a:rPr lang="en-US" dirty="0" smtClean="0"/>
              <a:t>ICMP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921494"/>
            <a:ext cx="8316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ICMP (</a:t>
            </a:r>
            <a:r>
              <a:rPr lang="ru-RU" dirty="0" err="1" smtClean="0"/>
              <a:t>Internet</a:t>
            </a:r>
            <a:r>
              <a:rPr lang="ru-RU" dirty="0" smtClean="0"/>
              <a:t> </a:t>
            </a:r>
            <a:r>
              <a:rPr lang="ru-RU" dirty="0" err="1" smtClean="0"/>
              <a:t>Control</a:t>
            </a:r>
            <a:r>
              <a:rPr lang="ru-RU" dirty="0" smtClean="0"/>
              <a:t> </a:t>
            </a:r>
            <a:r>
              <a:rPr lang="ru-RU" dirty="0" err="1" smtClean="0"/>
              <a:t>Message</a:t>
            </a:r>
            <a:r>
              <a:rPr lang="ru-RU" dirty="0" smtClean="0"/>
              <a:t> </a:t>
            </a:r>
            <a:r>
              <a:rPr lang="ru-RU" dirty="0" err="1" smtClean="0"/>
              <a:t>Protocol</a:t>
            </a:r>
            <a:r>
              <a:rPr lang="ru-RU" dirty="0" smtClean="0"/>
              <a:t> — </a:t>
            </a:r>
            <a:r>
              <a:rPr lang="ru-RU" b="1" dirty="0" smtClean="0"/>
              <a:t>протокол межсетевых управляющих сообщений</a:t>
            </a:r>
            <a:r>
              <a:rPr lang="en-US" dirty="0" smtClean="0"/>
              <a:t>) – </a:t>
            </a:r>
            <a:r>
              <a:rPr lang="ru-RU" dirty="0" smtClean="0"/>
              <a:t>спутник протокола </a:t>
            </a:r>
            <a:r>
              <a:rPr lang="en-US" dirty="0" smtClean="0"/>
              <a:t>IP</a:t>
            </a:r>
            <a:r>
              <a:rPr lang="ru-RU" dirty="0" smtClean="0"/>
              <a:t>, используется для передачи сервисных сообщений и сообщений об ошибках.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2015552"/>
            <a:ext cx="1836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ICMP </a:t>
            </a:r>
            <a:r>
              <a:rPr lang="ru-RU" dirty="0" smtClean="0"/>
              <a:t>сообщения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83668" y="2934814"/>
            <a:ext cx="18362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Извещения об ошибках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2934814"/>
            <a:ext cx="2124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Сервисные запросы и ответы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6" idx="2"/>
            <a:endCxn id="7" idx="0"/>
          </p:cNvCxnSpPr>
          <p:nvPr/>
        </p:nvCxnSpPr>
        <p:spPr>
          <a:xfrm rot="5400000">
            <a:off x="3216915" y="1669739"/>
            <a:ext cx="549930" cy="19802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8" idx="0"/>
          </p:cNvCxnSpPr>
          <p:nvPr/>
        </p:nvCxnSpPr>
        <p:spPr>
          <a:xfrm rot="16200000" flipH="1">
            <a:off x="5107125" y="1759749"/>
            <a:ext cx="549930" cy="180020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664" y="3654894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адресат недоступен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подавление источника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время жизни истекло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неверный параметр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перенаправление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84068" y="365489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эхо-запрос и эхо-ответ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запрос и ответ метки времени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запрос и ответ маски адреса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ru-RU" dirty="0" smtClean="0"/>
              <a:t>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ICMP-</a:t>
            </a:r>
            <a:r>
              <a:rPr lang="ru-RU" dirty="0" smtClean="0"/>
              <a:t>сообщение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67544" y="908720"/>
            <a:ext cx="831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ICMP </a:t>
            </a:r>
            <a:r>
              <a:rPr lang="ru-RU" dirty="0" smtClean="0"/>
              <a:t>пользуется услугами </a:t>
            </a:r>
            <a:r>
              <a:rPr lang="en-US" dirty="0" smtClean="0"/>
              <a:t>IP</a:t>
            </a:r>
            <a:r>
              <a:rPr lang="ru-RU" dirty="0" smtClean="0"/>
              <a:t> для передачи своих сообщений, т.е. каждое </a:t>
            </a:r>
            <a:r>
              <a:rPr lang="en-US" dirty="0" smtClean="0"/>
              <a:t>ICMP-</a:t>
            </a:r>
            <a:r>
              <a:rPr lang="ru-RU" dirty="0" smtClean="0"/>
              <a:t>сообщение инкапсулируется в </a:t>
            </a:r>
            <a:r>
              <a:rPr lang="en-US" dirty="0" smtClean="0"/>
              <a:t>IP-</a:t>
            </a:r>
            <a:r>
              <a:rPr lang="ru-RU" dirty="0" smtClean="0"/>
              <a:t>пакет.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08798" y="1520788"/>
            <a:ext cx="23754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ICMP-</a:t>
            </a:r>
            <a:r>
              <a:rPr lang="ru-RU" dirty="0" smtClean="0"/>
              <a:t>сообщение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08004" y="2168860"/>
            <a:ext cx="23762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дейтаграммы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11860" y="2168860"/>
            <a:ext cx="129614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11860" y="2816932"/>
            <a:ext cx="36724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Данные кадра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15716" y="2816932"/>
            <a:ext cx="129614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84268" y="2816932"/>
            <a:ext cx="1296144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Окончание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464782" y="2024844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6839458" y="2024050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6841046" y="2672122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168638" y="2672122"/>
            <a:ext cx="28803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2708920"/>
            <a:ext cx="1404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Канальный уровень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851920" y="1520788"/>
            <a:ext cx="72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ICMP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519772" y="2168860"/>
            <a:ext cx="72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31540" y="3429000"/>
            <a:ext cx="831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Структура </a:t>
            </a:r>
            <a:r>
              <a:rPr lang="en-US" dirty="0" smtClean="0"/>
              <a:t>ICMP </a:t>
            </a:r>
            <a:r>
              <a:rPr lang="ru-RU" dirty="0" smtClean="0"/>
              <a:t>по большей части определяется типом сообщения. </a:t>
            </a:r>
            <a:endParaRPr lang="ru-RU" dirty="0"/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1511660" y="3825045"/>
          <a:ext cx="6372708" cy="12412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45568"/>
                <a:gridCol w="1206660"/>
                <a:gridCol w="1332148"/>
                <a:gridCol w="2988332"/>
              </a:tblGrid>
              <a:tr h="2400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Бит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0-7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8-15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16-31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00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Тип</a:t>
                      </a:r>
                    </a:p>
                  </a:txBody>
                  <a:tcPr marL="90000" marR="90000" marT="18000" marB="18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Код</a:t>
                      </a:r>
                    </a:p>
                  </a:txBody>
                  <a:tcPr marL="90000" marR="90000" marT="18000" marB="18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Контрольная сумма</a:t>
                      </a:r>
                    </a:p>
                  </a:txBody>
                  <a:tcPr marL="90000" marR="90000" marT="18000" marB="18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00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32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Переменная часть</a:t>
                      </a:r>
                      <a:r>
                        <a:rPr lang="ru-RU" sz="1800" baseline="0" dirty="0" smtClean="0"/>
                        <a:t> заголовка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02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...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Данные</a:t>
                      </a:r>
                      <a:endParaRPr lang="ru-RU" sz="1800" dirty="0"/>
                    </a:p>
                  </a:txBody>
                  <a:tcPr marL="90000" marR="90000" marT="18000" marB="1800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7544" y="5183904"/>
            <a:ext cx="8316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Пример типов и кодов сообщений: </a:t>
            </a:r>
          </a:p>
          <a:p>
            <a:pPr lvl="1" algn="just"/>
            <a:r>
              <a:rPr lang="ru-RU" dirty="0" smtClean="0"/>
              <a:t>8 и 0 – эхо-запрос и ответ,</a:t>
            </a:r>
          </a:p>
          <a:p>
            <a:pPr lvl="1" algn="just"/>
            <a:r>
              <a:rPr lang="ru-RU" dirty="0" smtClean="0"/>
              <a:t>2 – адресат недостижим (коды: 0 – сеть недоступна, 1 – хост недоступен и т.д.)</a:t>
            </a:r>
          </a:p>
          <a:p>
            <a:pPr lvl="1" algn="just"/>
            <a:r>
              <a:rPr lang="ru-RU" dirty="0" smtClean="0"/>
              <a:t>12 – ошибка заголовка </a:t>
            </a:r>
            <a:r>
              <a:rPr lang="en-US" dirty="0" smtClean="0"/>
              <a:t>IP-</a:t>
            </a:r>
            <a:r>
              <a:rPr lang="ru-RU" dirty="0" smtClean="0"/>
              <a:t>пакета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Сообщения об ошибках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5556" y="908720"/>
            <a:ext cx="81369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 smtClean="0"/>
              <a:t>Правила отправки </a:t>
            </a:r>
            <a:r>
              <a:rPr lang="en-US" dirty="0" smtClean="0"/>
              <a:t>ICMP-</a:t>
            </a:r>
            <a:r>
              <a:rPr lang="ru-RU" dirty="0" smtClean="0"/>
              <a:t>сообщений об ошибках:</a:t>
            </a:r>
          </a:p>
          <a:p>
            <a:pPr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При потере ICMP-пакета никогда не генерируется новый.</a:t>
            </a:r>
          </a:p>
          <a:p>
            <a:pPr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ICMP-пакеты никогда не генерируются в ответ на IP-пакеты с широковещательным или групповым адресом.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570" y="2771766"/>
            <a:ext cx="80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 </a:t>
            </a:r>
            <a:r>
              <a:rPr lang="en-US" dirty="0" smtClean="0"/>
              <a:t>ICMP-</a:t>
            </a:r>
            <a:r>
              <a:rPr lang="ru-RU" dirty="0" smtClean="0"/>
              <a:t>сообщение об ошибке полностью включается заголовок ошибочного </a:t>
            </a:r>
            <a:r>
              <a:rPr lang="en-US" dirty="0" smtClean="0"/>
              <a:t>IP-</a:t>
            </a:r>
            <a:r>
              <a:rPr lang="ru-RU" dirty="0" smtClean="0"/>
              <a:t>пакета и первые 8 байт </a:t>
            </a:r>
            <a:r>
              <a:rPr lang="en-US" dirty="0" smtClean="0"/>
              <a:t>IP-</a:t>
            </a:r>
            <a:r>
              <a:rPr lang="ru-RU" dirty="0" smtClean="0"/>
              <a:t>данных (в них чаще всего содержится служебная информация).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55676" y="4247800"/>
            <a:ext cx="1800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ICMP-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55876" y="4247800"/>
            <a:ext cx="255628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IP-</a:t>
            </a:r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4247800"/>
            <a:ext cx="18362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 байт </a:t>
            </a:r>
            <a:r>
              <a:rPr lang="en-US" dirty="0" smtClean="0"/>
              <a:t>IP-</a:t>
            </a:r>
            <a:r>
              <a:rPr lang="ru-RU" dirty="0" smtClean="0"/>
              <a:t>данных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и ответ метки времени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8596" y="690525"/>
            <a:ext cx="7923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Позволяет узнать время прохождения запроса по сети (</a:t>
            </a:r>
            <a:r>
              <a:rPr lang="en-US" b="1" dirty="0" err="1" smtClean="0"/>
              <a:t>RoundTripTime</a:t>
            </a:r>
            <a:r>
              <a:rPr lang="ru-RU" b="1" dirty="0" smtClean="0"/>
              <a:t>, </a:t>
            </a:r>
            <a:r>
              <a:rPr lang="en-US" b="1" dirty="0" smtClean="0"/>
              <a:t>RTT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Сообщение содержит три метки времени:</a:t>
            </a:r>
          </a:p>
          <a:p>
            <a:pPr marL="449263" indent="-269875" algn="just">
              <a:buFont typeface="+mj-lt"/>
              <a:buAutoNum type="arabicPeriod"/>
            </a:pPr>
            <a:r>
              <a:rPr lang="ru-RU" dirty="0" smtClean="0"/>
              <a:t>Исходная метка времени (отправитель)</a:t>
            </a:r>
          </a:p>
          <a:p>
            <a:pPr marL="449263" indent="-269875" algn="just">
              <a:buFont typeface="+mj-lt"/>
              <a:buAutoNum type="arabicPeriod"/>
            </a:pPr>
            <a:r>
              <a:rPr lang="ru-RU" dirty="0" smtClean="0"/>
              <a:t>Метка времени получения (получатель)</a:t>
            </a:r>
          </a:p>
          <a:p>
            <a:pPr marL="449263" indent="-269875" algn="just">
              <a:buFont typeface="+mj-lt"/>
              <a:buAutoNum type="arabicPeriod"/>
            </a:pPr>
            <a:r>
              <a:rPr lang="ru-RU" dirty="0" smtClean="0"/>
              <a:t>Метка времени пересылки (получатель)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596" y="2260584"/>
            <a:ext cx="8155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Каждое поле метки времени содержит текущее время хоста в миллисекундах относительно Всемирного времени (по Гринвичу).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867156"/>
            <a:ext cx="78848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Пример</a:t>
            </a:r>
          </a:p>
          <a:p>
            <a:pPr lvl="1"/>
            <a:r>
              <a:rPr lang="ru-RU" dirty="0" smtClean="0"/>
              <a:t>Исходная метка времени: 46</a:t>
            </a:r>
          </a:p>
          <a:p>
            <a:pPr lvl="1"/>
            <a:r>
              <a:rPr lang="ru-RU" dirty="0" smtClean="0"/>
              <a:t>Метка времени получения: 59</a:t>
            </a:r>
          </a:p>
          <a:p>
            <a:pPr lvl="1"/>
            <a:r>
              <a:rPr lang="ru-RU" dirty="0" smtClean="0"/>
              <a:t>Метка времени отправления: 60</a:t>
            </a:r>
          </a:p>
          <a:p>
            <a:pPr lvl="1"/>
            <a:r>
              <a:rPr lang="ru-RU" dirty="0" smtClean="0"/>
              <a:t>Время прибытия пакета: 67</a:t>
            </a:r>
          </a:p>
          <a:p>
            <a:pPr lvl="1"/>
            <a:r>
              <a:rPr lang="ru-RU" dirty="0" smtClean="0"/>
              <a:t>Время передачи туда = 59 – 46 = 13 мс</a:t>
            </a:r>
          </a:p>
          <a:p>
            <a:pPr lvl="1"/>
            <a:r>
              <a:rPr lang="ru-RU" dirty="0" smtClean="0"/>
              <a:t>Время передачи обратно = 67 – 60 = 7 мс</a:t>
            </a:r>
          </a:p>
          <a:p>
            <a:pPr lvl="1"/>
            <a:r>
              <a:rPr lang="en-US" dirty="0" smtClean="0"/>
              <a:t>RTT = 13 + 7 = 20 </a:t>
            </a:r>
            <a:r>
              <a:rPr lang="ru-RU" dirty="0" smtClean="0"/>
              <a:t>мс</a:t>
            </a:r>
          </a:p>
          <a:p>
            <a:pPr lvl="1"/>
            <a:r>
              <a:rPr lang="ru-RU" dirty="0" err="1" smtClean="0"/>
              <a:t>Рассинхронизация</a:t>
            </a:r>
            <a:r>
              <a:rPr lang="ru-RU" dirty="0" smtClean="0"/>
              <a:t> = 59 – 46 – 20 / 2 = 3 мс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596" y="2943826"/>
            <a:ext cx="7923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Также используется для проверки </a:t>
            </a:r>
            <a:r>
              <a:rPr lang="ru-RU" u="sng" dirty="0" smtClean="0"/>
              <a:t>синхронизации времени</a:t>
            </a:r>
            <a:r>
              <a:rPr lang="ru-RU" dirty="0" smtClean="0"/>
              <a:t> двух узлов.</a:t>
            </a:r>
            <a:r>
              <a:rPr lang="en-US" dirty="0" smtClean="0"/>
              <a:t> </a:t>
            </a:r>
            <a:r>
              <a:rPr lang="ru-RU" dirty="0" smtClean="0"/>
              <a:t>Основано на том, что время пересылки туда и обратно примерно одинаково. Различие </a:t>
            </a:r>
            <a:r>
              <a:rPr lang="ru-RU" smtClean="0"/>
              <a:t>в фактическим </a:t>
            </a:r>
            <a:r>
              <a:rPr lang="ru-RU" dirty="0" smtClean="0"/>
              <a:t>замерам вызвано разницей в системном времени.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Эхо-запрос и ответ </a:t>
            </a:r>
            <a:r>
              <a:rPr lang="en-US" dirty="0" smtClean="0"/>
              <a:t>(Ping)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0455-737D-4DB9-B431-BAF730AA86B2}" type="slidenum">
              <a:rPr lang="ru-RU" smtClean="0"/>
              <a:pPr/>
              <a:t>99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8595" y="873090"/>
            <a:ext cx="7923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Последвательность</a:t>
            </a:r>
            <a:r>
              <a:rPr lang="ru-RU" dirty="0" smtClean="0"/>
              <a:t> сообщений </a:t>
            </a:r>
            <a:r>
              <a:rPr lang="ru-RU" b="1" dirty="0" err="1" smtClean="0"/>
              <a:t>эхо-запроса</a:t>
            </a:r>
            <a:r>
              <a:rPr lang="ru-RU" dirty="0" smtClean="0"/>
              <a:t> и </a:t>
            </a:r>
            <a:r>
              <a:rPr lang="ru-RU" b="1" dirty="0" err="1" smtClean="0"/>
              <a:t>эхо-ответа</a:t>
            </a:r>
            <a:r>
              <a:rPr lang="ru-RU" dirty="0" smtClean="0"/>
              <a:t> определяет, могут ли две системы (хосты или </a:t>
            </a:r>
            <a:r>
              <a:rPr lang="ru-RU" dirty="0" err="1" smtClean="0"/>
              <a:t>маршрутизаторы</a:t>
            </a:r>
            <a:r>
              <a:rPr lang="ru-RU" dirty="0" smtClean="0"/>
              <a:t>) связаться друг с другом.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8593" y="1790515"/>
            <a:ext cx="7923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Ping</a:t>
            </a:r>
            <a:r>
              <a:rPr lang="en-US" dirty="0" smtClean="0"/>
              <a:t> – </a:t>
            </a:r>
            <a:r>
              <a:rPr lang="ru-RU" dirty="0" smtClean="0"/>
              <a:t>это стандартная утилита проверки наличия соединения между узлами. Она генерирует серию </a:t>
            </a:r>
            <a:r>
              <a:rPr lang="ru-RU" dirty="0" err="1" smtClean="0"/>
              <a:t>эхо-запросов</a:t>
            </a:r>
            <a:r>
              <a:rPr lang="ru-RU" dirty="0" smtClean="0"/>
              <a:t> и обрабатывает статистику по поступившим </a:t>
            </a:r>
            <a:r>
              <a:rPr lang="ru-RU" dirty="0" err="1" smtClean="0"/>
              <a:t>эхо-ответам</a:t>
            </a:r>
            <a:r>
              <a:rPr lang="ru-RU" dirty="0" smtClean="0"/>
              <a:t> (число успешно доставленных пакетов, среднее время прохождения и др.)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2589" y="3354272"/>
            <a:ext cx="79233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Иногда </a:t>
            </a:r>
            <a:r>
              <a:rPr lang="ru-RU" dirty="0" err="1" smtClean="0"/>
              <a:t>эхо-запросы</a:t>
            </a:r>
            <a:r>
              <a:rPr lang="ru-RU" dirty="0" smtClean="0"/>
              <a:t> используют для установления </a:t>
            </a:r>
            <a:r>
              <a:rPr lang="ru-RU" b="1" dirty="0" smtClean="0"/>
              <a:t>скрытого соединения </a:t>
            </a:r>
            <a:r>
              <a:rPr lang="ru-RU" dirty="0" smtClean="0"/>
              <a:t>(</a:t>
            </a:r>
            <a:r>
              <a:rPr lang="ru-RU" b="1" dirty="0" smtClean="0"/>
              <a:t>туннеля</a:t>
            </a:r>
            <a:r>
              <a:rPr lang="ru-RU" dirty="0" smtClean="0"/>
              <a:t>) между хостами. </a:t>
            </a:r>
          </a:p>
          <a:p>
            <a:pPr algn="just"/>
            <a:r>
              <a:rPr lang="ru-RU" dirty="0" smtClean="0"/>
              <a:t>Эхо-сообщение включает поле данных, которое может содержать любую информацию.</a:t>
            </a:r>
          </a:p>
          <a:p>
            <a:pPr algn="just"/>
            <a:r>
              <a:rPr lang="ru-RU" dirty="0" smtClean="0"/>
              <a:t>ICMP туннель используется для обхода запретов на передачу информации на межсетевых экранах.</a:t>
            </a:r>
            <a:endParaRPr lang="en-US" dirty="0" smtClean="0"/>
          </a:p>
          <a:p>
            <a:pPr algn="just"/>
            <a:r>
              <a:rPr lang="ru-RU" dirty="0" smtClean="0"/>
              <a:t>Из-за этого многие хосты полностью блокируют </a:t>
            </a:r>
            <a:r>
              <a:rPr lang="ru-RU" dirty="0" err="1" smtClean="0"/>
              <a:t>эхо-запросы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10612</TotalTime>
  <Words>13510</Words>
  <Application>Microsoft Office PowerPoint</Application>
  <PresentationFormat>Экран (4:3)</PresentationFormat>
  <Paragraphs>2244</Paragraphs>
  <Slides>152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152</vt:i4>
      </vt:variant>
    </vt:vector>
  </HeadingPairs>
  <TitlesOfParts>
    <vt:vector size="153" baseType="lpstr">
      <vt:lpstr>Тема Office</vt:lpstr>
      <vt:lpstr>Вычислительные системы, сети и телекоммуникации</vt:lpstr>
      <vt:lpstr>Слайд 2</vt:lpstr>
      <vt:lpstr>Основные понятия</vt:lpstr>
      <vt:lpstr>Классификации компьютерных сетей</vt:lpstr>
      <vt:lpstr>Особенности локальных и глобальных сетей</vt:lpstr>
      <vt:lpstr>Основные характеристики информационных сетей</vt:lpstr>
      <vt:lpstr>Основные характеристики информационных сетей</vt:lpstr>
      <vt:lpstr>Эталонная модель взаимодействия открытых систем </vt:lpstr>
      <vt:lpstr>Взаимодействие уровней</vt:lpstr>
      <vt:lpstr>Физический и канальный уровни OSI</vt:lpstr>
      <vt:lpstr>Физический и канальный уровни ЭМВОС</vt:lpstr>
      <vt:lpstr>Основные сетевые устройства</vt:lpstr>
      <vt:lpstr>Витая пара</vt:lpstr>
      <vt:lpstr>Коаксиальный кабель</vt:lpstr>
      <vt:lpstr>Оптоволоконный кабель</vt:lpstr>
      <vt:lpstr>Беспроводная связь</vt:lpstr>
      <vt:lpstr>Лекция 2</vt:lpstr>
      <vt:lpstr>передача сигнала по сети</vt:lpstr>
      <vt:lpstr>Режимы передачи данных</vt:lpstr>
      <vt:lpstr>Кодирование цифрового сигнала</vt:lpstr>
      <vt:lpstr>Модуляция аналогового сигнала</vt:lpstr>
      <vt:lpstr>Наиболее распространенные коды</vt:lpstr>
      <vt:lpstr>Виды кодирования (и передачи) сигнала</vt:lpstr>
      <vt:lpstr>Методы коммутации</vt:lpstr>
      <vt:lpstr>Коммутация каналов</vt:lpstr>
      <vt:lpstr>Коммутация пакетов</vt:lpstr>
      <vt:lpstr>Основные сетевые устройства</vt:lpstr>
      <vt:lpstr>Сетевой адаптер</vt:lpstr>
      <vt:lpstr>Промежуточные сетевые устройства</vt:lpstr>
      <vt:lpstr>Промежуточные сетевые устройства</vt:lpstr>
      <vt:lpstr>Промежуточные сетевые устройства</vt:lpstr>
      <vt:lpstr>Промежуточные сетевые устройства</vt:lpstr>
      <vt:lpstr>Промежуточные сетевые устройства</vt:lpstr>
      <vt:lpstr>Промежуточные сетевые устройства</vt:lpstr>
      <vt:lpstr>MAC-адрес</vt:lpstr>
      <vt:lpstr>Управление MAC-адресом в Windows</vt:lpstr>
      <vt:lpstr>Топологии локальных сетей</vt:lpstr>
      <vt:lpstr>Топология локальных сетей</vt:lpstr>
      <vt:lpstr>Сеть «точка-точка» Point-to-point</vt:lpstr>
      <vt:lpstr>Шина</vt:lpstr>
      <vt:lpstr>Звезда</vt:lpstr>
      <vt:lpstr>Кольцо</vt:lpstr>
      <vt:lpstr>Ячейстая</vt:lpstr>
      <vt:lpstr>Снежинка (дерево)</vt:lpstr>
      <vt:lpstr>Двойное кольцо</vt:lpstr>
      <vt:lpstr>Token ring</vt:lpstr>
      <vt:lpstr>Методы управления обменом</vt:lpstr>
      <vt:lpstr>Централизованное управление</vt:lpstr>
      <vt:lpstr>Маркерное управление обменом</vt:lpstr>
      <vt:lpstr>Децентрализованное случайное управление</vt:lpstr>
      <vt:lpstr>Стандартные сети</vt:lpstr>
      <vt:lpstr>Основные стандарты сетей</vt:lpstr>
      <vt:lpstr>Ethernet</vt:lpstr>
      <vt:lpstr>Код 4B/5B</vt:lpstr>
      <vt:lpstr>Формат кадра Ethernet</vt:lpstr>
      <vt:lpstr>Fast Ethernet</vt:lpstr>
      <vt:lpstr>Развитие Ethernet</vt:lpstr>
      <vt:lpstr>Token Ring</vt:lpstr>
      <vt:lpstr>100VG-AnyLAN</vt:lpstr>
      <vt:lpstr>FDDI</vt:lpstr>
      <vt:lpstr>Беспроводная связь</vt:lpstr>
      <vt:lpstr>Сравнение беспроводных технологий</vt:lpstr>
      <vt:lpstr>Слайд 63</vt:lpstr>
      <vt:lpstr>WiMAX</vt:lpstr>
      <vt:lpstr>Слайд 65</vt:lpstr>
      <vt:lpstr>Проблема «скрытого узла»</vt:lpstr>
      <vt:lpstr>Проблема «незащищенного узла»</vt:lpstr>
      <vt:lpstr>RTS/CTS Request To Send / Clear To Send</vt:lpstr>
      <vt:lpstr>Сетевой уровень. Стек TCP/IP</vt:lpstr>
      <vt:lpstr>Стек протоколов TCP/IP</vt:lpstr>
      <vt:lpstr>Сетевой уровень</vt:lpstr>
      <vt:lpstr>Протоколы сетевого уровня</vt:lpstr>
      <vt:lpstr>Протокол IP</vt:lpstr>
      <vt:lpstr>IP-адресация</vt:lpstr>
      <vt:lpstr>IP-адресация версии 4</vt:lpstr>
      <vt:lpstr>Классовая система адресации</vt:lpstr>
      <vt:lpstr>Бесклассовая система адресации</vt:lpstr>
      <vt:lpstr>Специальные адреса</vt:lpstr>
      <vt:lpstr>Типы IP-адресов</vt:lpstr>
      <vt:lpstr>Структура пакета IPv4</vt:lpstr>
      <vt:lpstr>IP-адресация версии 6</vt:lpstr>
      <vt:lpstr>Типы IPv6-адресов</vt:lpstr>
      <vt:lpstr>Структура пакета IPv6</vt:lpstr>
      <vt:lpstr>Отображение адресов</vt:lpstr>
      <vt:lpstr>Отображение адресов</vt:lpstr>
      <vt:lpstr>Протокол определения адреса (ARP)</vt:lpstr>
      <vt:lpstr>Структура ARP-пакета</vt:lpstr>
      <vt:lpstr>Пример</vt:lpstr>
      <vt:lpstr>Модульная структура ARP</vt:lpstr>
      <vt:lpstr>Кэш-таблица ARP</vt:lpstr>
      <vt:lpstr>Пример</vt:lpstr>
      <vt:lpstr>Протокол обратного преобразования (RARP)</vt:lpstr>
      <vt:lpstr>Утилита ARP</vt:lpstr>
      <vt:lpstr>Служебные запросы</vt:lpstr>
      <vt:lpstr>Протокол ICMP</vt:lpstr>
      <vt:lpstr>ICMP-сообщение</vt:lpstr>
      <vt:lpstr>Сообщения об ошибках</vt:lpstr>
      <vt:lpstr>Запрос и ответ метки времени</vt:lpstr>
      <vt:lpstr>Эхо-запрос и ответ (Ping)</vt:lpstr>
      <vt:lpstr>Пример работы утилиты Ping</vt:lpstr>
      <vt:lpstr>Пример работы утилиты Ping</vt:lpstr>
      <vt:lpstr>Маршрутизация</vt:lpstr>
      <vt:lpstr>Маршрутизация</vt:lpstr>
      <vt:lpstr>Таблица маршрутизации</vt:lpstr>
      <vt:lpstr>Пример таблицы маршрутизации</vt:lpstr>
      <vt:lpstr>Трассировка маршрута</vt:lpstr>
      <vt:lpstr>Редактирование таблицы маршрутизации в Windows</vt:lpstr>
      <vt:lpstr>Алгоритмы маршрутизации</vt:lpstr>
      <vt:lpstr>Flooding (алгоритм «затопления»)</vt:lpstr>
      <vt:lpstr>Централизованный адаптивный алгоритм</vt:lpstr>
      <vt:lpstr>Дистанционно-векторный алгоритм</vt:lpstr>
      <vt:lpstr>Маршрутизация по состоянию канала</vt:lpstr>
      <vt:lpstr>Алгоритм обратного обучения</vt:lpstr>
      <vt:lpstr>Протокол маршрутной информации (RIP)</vt:lpstr>
      <vt:lpstr>Таблица маршрутизации RIP</vt:lpstr>
      <vt:lpstr>Первоочередное открытие кратчайших путей (OSPF)</vt:lpstr>
      <vt:lpstr>Типы сообщений OSPF</vt:lpstr>
      <vt:lpstr>Автономная система (AS)</vt:lpstr>
      <vt:lpstr>Разделение сети на зоны</vt:lpstr>
      <vt:lpstr>Протокол пограничной маршрутизации (BGP)</vt:lpstr>
      <vt:lpstr>Система доменных имен (DNS)</vt:lpstr>
      <vt:lpstr>Система доменных имен (DNS)</vt:lpstr>
      <vt:lpstr>Иерархия доменных имен</vt:lpstr>
      <vt:lpstr>Домены верхнего уровня</vt:lpstr>
      <vt:lpstr>Правила записи доменных имен</vt:lpstr>
      <vt:lpstr>DNS-сервер</vt:lpstr>
      <vt:lpstr>Динамический DNS</vt:lpstr>
      <vt:lpstr>Распределение имен</vt:lpstr>
      <vt:lpstr>nslookup</vt:lpstr>
      <vt:lpstr>Файл hosts</vt:lpstr>
      <vt:lpstr>Динамическое назначение IP-адресов (DHCP)</vt:lpstr>
      <vt:lpstr>Пример получения адреса</vt:lpstr>
      <vt:lpstr>Групповые рассылки</vt:lpstr>
      <vt:lpstr>Основные схемы маршрутизации</vt:lpstr>
      <vt:lpstr>Протокол IGMP</vt:lpstr>
      <vt:lpstr>Операции IGMP</vt:lpstr>
      <vt:lpstr>Сообщения IGMP</vt:lpstr>
      <vt:lpstr>Групповая адресация</vt:lpstr>
      <vt:lpstr>Примеры мультикастинг IP-адресов</vt:lpstr>
      <vt:lpstr>Транспортный уровень</vt:lpstr>
      <vt:lpstr>Транспортный уровень (инкапсуляция)</vt:lpstr>
      <vt:lpstr>Транспортный уровень (деинкапсуляция)</vt:lpstr>
      <vt:lpstr>Основные протоколы транспортного уровня</vt:lpstr>
      <vt:lpstr>Порт</vt:lpstr>
      <vt:lpstr>UDP</vt:lpstr>
      <vt:lpstr>UDP-очереди</vt:lpstr>
      <vt:lpstr>Мультиплексирование и демультиплексирование</vt:lpstr>
      <vt:lpstr>Области применения UDP</vt:lpstr>
      <vt:lpstr>TCP</vt:lpstr>
      <vt:lpstr>Буфер</vt:lpstr>
      <vt:lpstr>Управление потоком</vt:lpstr>
      <vt:lpstr>Контроль ошибок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Локальные, корпоративные и глобальные компьютерные сети</dc:title>
  <dc:creator>Анастасия</dc:creator>
  <cp:lastModifiedBy>Анастасия</cp:lastModifiedBy>
  <cp:revision>1060</cp:revision>
  <dcterms:created xsi:type="dcterms:W3CDTF">2013-02-10T22:04:26Z</dcterms:created>
  <dcterms:modified xsi:type="dcterms:W3CDTF">2015-02-08T21:34:06Z</dcterms:modified>
</cp:coreProperties>
</file>