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7" r:id="rId4"/>
    <p:sldId id="259" r:id="rId5"/>
    <p:sldId id="261" r:id="rId6"/>
    <p:sldId id="262" r:id="rId7"/>
    <p:sldId id="265" r:id="rId8"/>
    <p:sldId id="264" r:id="rId9"/>
    <p:sldId id="266" r:id="rId10"/>
    <p:sldId id="263" r:id="rId11"/>
    <p:sldId id="267" r:id="rId12"/>
    <p:sldId id="268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3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B16A4-0DE7-418D-97E0-5702C3AB76B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B73C93-8934-433E-8C39-4D1FD46DAF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9095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93FA-0EEC-4304-892C-EF00BF959373}" type="datetime1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7449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9C2B-3AA1-4555-8A5E-BF6658687322}" type="datetime1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370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F633-D739-4B1E-ABE3-4F34326A7D23}" type="datetime1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906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FE02-3D9B-4DC5-9928-AB890634EBBC}" type="datetime1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488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A84-DE4E-4859-B981-B650AA2334E2}" type="datetime1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2409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7B76B-5B32-46EE-B380-7A4BD5C83646}" type="datetime1">
              <a:rPr lang="ru-RU" smtClean="0"/>
              <a:pPr/>
              <a:t>18.03.2016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108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FFD7D-241C-4979-A735-AD084854CBDA}" type="datetime1">
              <a:rPr lang="ru-RU" smtClean="0"/>
              <a:pPr/>
              <a:t>18.03.2016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3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723D-C7CA-41A1-B5F5-D2B3512867B4}" type="datetime1">
              <a:rPr lang="ru-RU" smtClean="0"/>
              <a:pPr/>
              <a:t>18.03.2016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6826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0E672-9A37-4B0D-B747-9D870302776E}" type="datetime1">
              <a:rPr lang="ru-RU" smtClean="0"/>
              <a:pPr/>
              <a:t>18.03.2016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92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6BCD-1C58-4AA8-B19F-77846AD5DD92}" type="datetime1">
              <a:rPr lang="ru-RU" smtClean="0"/>
              <a:pPr/>
              <a:t>18.03.2016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7232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A27E7-3C2F-4795-8A3E-E936870C9D83}" type="datetime1">
              <a:rPr lang="ru-RU" smtClean="0"/>
              <a:pPr/>
              <a:t>18.03.2016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132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FCA65-57D5-4C67-BFB2-0A1DC05A47A3}" type="datetime1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60432" y="0"/>
            <a:ext cx="683568" cy="548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accent4"/>
                </a:solidFill>
              </a:defRPr>
            </a:lvl1pPr>
          </a:lstStyle>
          <a:p>
            <a:fld id="{8BDA1B0E-7908-46F7-8732-F6AD459E68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725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i="0" kern="1200">
          <a:solidFill>
            <a:schemeClr val="accent4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</a:rPr>
              <a:t>Управление ИТ-сервисами и контентом</a:t>
            </a:r>
            <a:endParaRPr lang="ru-RU" sz="4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573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Процессы предоставления ИТ-услуг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59092" y="692696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Управление </a:t>
            </a:r>
            <a:r>
              <a:rPr lang="ru-RU" sz="2000" b="1" dirty="0"/>
              <a:t>уровнем </a:t>
            </a:r>
            <a:r>
              <a:rPr lang="ru-RU" sz="2000" b="1" dirty="0" smtClean="0"/>
              <a:t>сервиса </a:t>
            </a:r>
            <a:r>
              <a:rPr lang="ru-RU" sz="2000" dirty="0" smtClean="0"/>
              <a:t>- </a:t>
            </a:r>
            <a:r>
              <a:rPr lang="ru-RU" sz="2000" dirty="0"/>
              <a:t>выявить требуемый состав и уровень сервиса, следить за его достижением, а при необходимости - инициировать действия по устранению некачественного сервиса.</a:t>
            </a:r>
          </a:p>
          <a:p>
            <a:pPr algn="just"/>
            <a:r>
              <a:rPr lang="ru-RU" sz="2000" b="1" dirty="0" smtClean="0"/>
              <a:t>Управление финансами </a:t>
            </a:r>
            <a:r>
              <a:rPr lang="ru-RU" sz="2000" dirty="0" smtClean="0"/>
              <a:t>- </a:t>
            </a:r>
            <a:r>
              <a:rPr lang="ru-RU" sz="2000" dirty="0"/>
              <a:t>обеспечить надежную финансовую базу для всех прочих процессов.</a:t>
            </a:r>
          </a:p>
          <a:p>
            <a:pPr algn="just"/>
            <a:r>
              <a:rPr lang="ru-RU" sz="2000" b="1" dirty="0" smtClean="0"/>
              <a:t>Управление мощностью </a:t>
            </a:r>
            <a:r>
              <a:rPr lang="ru-RU" sz="2000" dirty="0" smtClean="0"/>
              <a:t>- </a:t>
            </a:r>
            <a:r>
              <a:rPr lang="ru-RU" sz="2000" dirty="0"/>
              <a:t>найти разумный компромисс между затратами и потребностями.</a:t>
            </a:r>
          </a:p>
          <a:p>
            <a:pPr algn="just"/>
            <a:r>
              <a:rPr lang="ru-RU" sz="2000" b="1" dirty="0" smtClean="0"/>
              <a:t>Управление </a:t>
            </a:r>
            <a:r>
              <a:rPr lang="ru-RU" sz="2000" b="1" dirty="0"/>
              <a:t>непрерывностью </a:t>
            </a:r>
            <a:r>
              <a:rPr lang="ru-RU" sz="2000" dirty="0" smtClean="0"/>
              <a:t>- </a:t>
            </a:r>
            <a:r>
              <a:rPr lang="ru-RU" sz="2000" dirty="0"/>
              <a:t>обеспечить гарантированное восстановление инфраструктуры, необходимой для продолжения </a:t>
            </a:r>
            <a:r>
              <a:rPr lang="ru-RU" sz="2000" dirty="0" smtClean="0"/>
              <a:t>бизнес-операций </a:t>
            </a:r>
            <a:r>
              <a:rPr lang="ru-RU" sz="2000" dirty="0"/>
              <a:t>в случае чрезвычайной ситуации: пожара, наводнения, отключения электроэнергии</a:t>
            </a:r>
            <a:r>
              <a:rPr lang="ru-RU" sz="2000" dirty="0" smtClean="0"/>
              <a:t>.</a:t>
            </a:r>
            <a:endParaRPr lang="ru-RU" sz="2000" dirty="0"/>
          </a:p>
          <a:p>
            <a:pPr algn="just"/>
            <a:r>
              <a:rPr lang="ru-RU" sz="2000" b="1" dirty="0" smtClean="0"/>
              <a:t>Управление доступностью.</a:t>
            </a:r>
            <a:r>
              <a:rPr lang="ru-RU" sz="2000" dirty="0" smtClean="0"/>
              <a:t> Под доступностью понимается способность ИТ-сервиса исполнять требуемую функцию в установленный момент или за установленный период времени. Доступность подкреплена надежностью и восстанавливаемостью ИТ-инфраструктуры и эффективностью работы организаций внешних поставщиков.</a:t>
            </a:r>
          </a:p>
          <a:p>
            <a:pPr algn="just"/>
            <a:r>
              <a:rPr lang="ru-RU" sz="2000" b="1" dirty="0" smtClean="0"/>
              <a:t>Процесс управления безопасностью </a:t>
            </a:r>
            <a:r>
              <a:rPr lang="ru-RU" sz="2000" dirty="0" smtClean="0"/>
              <a:t>- планирование и мониторинг безопасности ИТ-сервисов.</a:t>
            </a: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6139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Соглашение об уровне </a:t>
            </a:r>
            <a:r>
              <a:rPr lang="ru-RU" dirty="0" smtClean="0"/>
              <a:t>сервиса </a:t>
            </a:r>
            <a:r>
              <a:rPr lang="en-US" dirty="0" smtClean="0"/>
              <a:t>(SLA)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12845" y="1124744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Основной документ, аналог договора с ИТ-компанией.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Типовая модель SLA: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определение предоставляемого сервиса, стороны, вовлеченные в соглашение, и сроки действия соглашения;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доступность ИТ-сервиса;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число и размещение пользователей и/или оборудования, использующих данный ИТ-сервис;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описание процедуры отчетов о проблемах;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описание процедуры запросов на изменение.</a:t>
            </a:r>
            <a:endParaRPr lang="en-US" dirty="0" smtClean="0"/>
          </a:p>
          <a:p>
            <a:r>
              <a:rPr lang="ru-RU" dirty="0" smtClean="0"/>
              <a:t>Спецификации </a:t>
            </a:r>
            <a:r>
              <a:rPr lang="ru-RU" b="1" dirty="0" smtClean="0"/>
              <a:t>целевых уровней качества </a:t>
            </a:r>
            <a:r>
              <a:rPr lang="ru-RU" dirty="0" smtClean="0"/>
              <a:t>сервиса</a:t>
            </a:r>
            <a:endParaRPr lang="en-US" dirty="0" smtClean="0"/>
          </a:p>
          <a:p>
            <a:r>
              <a:rPr lang="ru-RU" b="1" dirty="0" smtClean="0"/>
              <a:t>Каталог сервисов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03338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Ключевые показатели </a:t>
            </a:r>
            <a:r>
              <a:rPr lang="ru-RU" dirty="0" smtClean="0"/>
              <a:t>эффективности </a:t>
            </a:r>
            <a:r>
              <a:rPr lang="en-US" dirty="0" smtClean="0"/>
              <a:t>(KPI)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620688"/>
            <a:ext cx="799288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Показатели деятельности подразделения (предприятия), инструмент измерения</a:t>
            </a:r>
            <a:r>
              <a:rPr lang="en-US" sz="2000" dirty="0" smtClean="0"/>
              <a:t> </a:t>
            </a:r>
            <a:r>
              <a:rPr lang="ru-RU" sz="2000" dirty="0" smtClean="0"/>
              <a:t>достижения поставленных целей</a:t>
            </a:r>
          </a:p>
          <a:p>
            <a:pPr algn="just"/>
            <a:r>
              <a:rPr lang="ru-RU" sz="2000" u="sng" dirty="0" smtClean="0"/>
              <a:t>Примеры</a:t>
            </a:r>
            <a:r>
              <a:rPr lang="ru-RU" sz="2000" dirty="0" smtClean="0"/>
              <a:t>:</a:t>
            </a:r>
            <a:endParaRPr lang="ru-RU" sz="2000" dirty="0"/>
          </a:p>
          <a:p>
            <a:pPr algn="just"/>
            <a:r>
              <a:rPr lang="ru-RU" sz="2000" i="1" dirty="0" smtClean="0"/>
              <a:t>Цель</a:t>
            </a:r>
            <a:r>
              <a:rPr lang="ru-RU" sz="2000" dirty="0" smtClean="0"/>
              <a:t>: увеличить средний доход на клиента с 10 рублей до 15 рублей за год, </a:t>
            </a:r>
            <a:r>
              <a:rPr lang="en-US" sz="2000" i="1" dirty="0" smtClean="0"/>
              <a:t>KPI</a:t>
            </a:r>
            <a:r>
              <a:rPr lang="ru-RU" sz="2000" dirty="0" smtClean="0"/>
              <a:t>: средний доход на клиента</a:t>
            </a:r>
          </a:p>
          <a:p>
            <a:pPr algn="just"/>
            <a:r>
              <a:rPr lang="ru-RU" sz="2000" i="1" dirty="0" smtClean="0"/>
              <a:t>Цель</a:t>
            </a:r>
            <a:r>
              <a:rPr lang="ru-RU" sz="2000" dirty="0" smtClean="0"/>
              <a:t>: выполнение проекта строго в срок, </a:t>
            </a:r>
            <a:r>
              <a:rPr lang="en-US" sz="2000" i="1" dirty="0" smtClean="0"/>
              <a:t>KPI</a:t>
            </a:r>
            <a:r>
              <a:rPr lang="en-US" sz="2000" dirty="0" smtClean="0"/>
              <a:t>: </a:t>
            </a:r>
            <a:r>
              <a:rPr lang="ru-RU" sz="2000" dirty="0" smtClean="0"/>
              <a:t>отношение планового срока выполнения к реальному</a:t>
            </a:r>
          </a:p>
          <a:p>
            <a:pPr algn="just"/>
            <a:r>
              <a:rPr lang="ru-RU" sz="2000" i="1" dirty="0" smtClean="0"/>
              <a:t>Цель</a:t>
            </a:r>
            <a:r>
              <a:rPr lang="ru-RU" sz="2000" dirty="0" smtClean="0"/>
              <a:t>: максимизация удовлетворенности клиента, </a:t>
            </a:r>
            <a:r>
              <a:rPr lang="en-US" sz="2000" i="1" dirty="0" smtClean="0"/>
              <a:t>KPI</a:t>
            </a:r>
            <a:r>
              <a:rPr lang="en-US" sz="2000" dirty="0" smtClean="0"/>
              <a:t>: </a:t>
            </a:r>
            <a:r>
              <a:rPr lang="ru-RU" sz="2000" dirty="0" smtClean="0"/>
              <a:t>оценка удовлетворенности в баллах, отношение числа успешно сданных проектов к числу отклоненных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4042807"/>
            <a:ext cx="79928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На практике руководители пытаются оценивать сотрудников по </a:t>
            </a:r>
            <a:r>
              <a:rPr lang="en-US" sz="2000" dirty="0" smtClean="0"/>
              <a:t>KPI </a:t>
            </a:r>
            <a:r>
              <a:rPr lang="ru-RU" sz="2000" dirty="0" smtClean="0"/>
              <a:t>и, соответственно, доплачивать/штрафовать за выполнение/невыполнение целей.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Основные способы оплаты:</a:t>
            </a:r>
            <a:endParaRPr lang="ru-RU" sz="20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smtClean="0"/>
              <a:t>Оклад/</a:t>
            </a:r>
            <a:r>
              <a:rPr lang="ru-RU" sz="2000" dirty="0" err="1" smtClean="0"/>
              <a:t>почасовка</a:t>
            </a:r>
            <a:endParaRPr lang="ru-RU" sz="20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smtClean="0"/>
              <a:t>% от продаж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smtClean="0"/>
              <a:t>премирование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09171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ITSM (</a:t>
            </a:r>
            <a:r>
              <a:rPr lang="ru-RU" dirty="0" err="1" smtClean="0"/>
              <a:t>реалитсм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908720"/>
            <a:ext cx="79208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«</a:t>
            </a:r>
            <a:r>
              <a:rPr lang="ru-RU" sz="2000" b="1" dirty="0" smtClean="0"/>
              <a:t>Введение в Реальный </a:t>
            </a:r>
            <a:r>
              <a:rPr lang="en-GB" sz="2000" b="1" dirty="0" smtClean="0"/>
              <a:t>ITSM</a:t>
            </a:r>
            <a:r>
              <a:rPr lang="ru-RU" sz="2000" dirty="0" smtClean="0"/>
              <a:t>» - </a:t>
            </a:r>
            <a:r>
              <a:rPr lang="ru-RU" sz="2000" u="sng" dirty="0" smtClean="0"/>
              <a:t>сатирическая</a:t>
            </a:r>
            <a:r>
              <a:rPr lang="ru-RU" sz="2000" dirty="0" smtClean="0"/>
              <a:t> книга </a:t>
            </a:r>
            <a:r>
              <a:rPr lang="en-US" sz="2000" b="1" dirty="0" err="1" smtClean="0"/>
              <a:t>Роб</a:t>
            </a:r>
            <a:r>
              <a:rPr lang="ru-RU" sz="2000" b="1" dirty="0" smtClean="0"/>
              <a:t>а </a:t>
            </a:r>
            <a:r>
              <a:rPr lang="en-US" sz="2000" b="1" dirty="0" err="1" smtClean="0"/>
              <a:t>Ингланд</a:t>
            </a:r>
            <a:r>
              <a:rPr lang="ru-RU" sz="2000" b="1" dirty="0" smtClean="0"/>
              <a:t>а</a:t>
            </a:r>
            <a:r>
              <a:rPr lang="ru-RU" sz="2000" dirty="0" smtClean="0"/>
              <a:t> </a:t>
            </a:r>
            <a:r>
              <a:rPr lang="en-US" sz="2000" dirty="0" smtClean="0"/>
              <a:t>(The </a:t>
            </a:r>
            <a:r>
              <a:rPr lang="en-US" sz="2000" dirty="0"/>
              <a:t>IT Skeptic</a:t>
            </a:r>
            <a:r>
              <a:rPr lang="en-US" sz="2000" dirty="0" smtClean="0"/>
              <a:t>)</a:t>
            </a:r>
            <a:r>
              <a:rPr lang="ru-RU" sz="2000" dirty="0" smtClean="0"/>
              <a:t>. Указывает на многие недостатки теории.</a:t>
            </a:r>
            <a:endParaRPr lang="en-US" sz="2000" dirty="0"/>
          </a:p>
          <a:p>
            <a:pPr indent="357188" algn="just"/>
            <a:endParaRPr lang="ru-RU" sz="2000" dirty="0" smtClean="0"/>
          </a:p>
          <a:p>
            <a:pPr marL="357188" algn="just"/>
            <a:r>
              <a:rPr lang="ru-RU" sz="2000" i="1" dirty="0" smtClean="0"/>
              <a:t>Когда любая идеализированная модель встречается с людьми, законы логики перестают действовать, и здравый смысл вылетает в окно.</a:t>
            </a:r>
          </a:p>
          <a:p>
            <a:pPr marL="357188" algn="just"/>
            <a:endParaRPr lang="ru-RU" sz="2000" i="1" dirty="0"/>
          </a:p>
          <a:p>
            <a:pPr marL="357188"/>
            <a:r>
              <a:rPr lang="ru-RU" sz="2000" i="1" dirty="0" smtClean="0"/>
              <a:t>Запретите постоянное улучшение. Если система признана минимально пригодной к использованию, оставьте её в покое.</a:t>
            </a:r>
          </a:p>
          <a:p>
            <a:pPr marL="357188"/>
            <a:endParaRPr lang="ru-RU" sz="2000" i="1" dirty="0"/>
          </a:p>
          <a:p>
            <a:pPr marL="357188"/>
            <a:r>
              <a:rPr lang="ru-RU" sz="2000" i="1" dirty="0" smtClean="0"/>
              <a:t>Любое реальное изменение должно быть основано на цикле братьев Райт: Предположение – Действие – Авария – Ремонт.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521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Служба ИТ </a:t>
            </a:r>
            <a:r>
              <a:rPr lang="en-US" dirty="0" smtClean="0"/>
              <a:t>vs. </a:t>
            </a:r>
            <a:r>
              <a:rPr lang="ru-RU" dirty="0" smtClean="0"/>
              <a:t>Бизнес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30742" y="1172949"/>
            <a:ext cx="4824536" cy="2048408"/>
          </a:xfrm>
          <a:prstGeom prst="roundRect">
            <a:avLst>
              <a:gd name="adj" fmla="val 566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ru-RU" b="1" i="1" dirty="0" smtClean="0"/>
              <a:t>Компания</a:t>
            </a:r>
            <a:endParaRPr lang="ru-RU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14918" y="1468959"/>
            <a:ext cx="165618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Руководство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62790" y="2344007"/>
            <a:ext cx="1656184" cy="589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ИТ-отдел</a:t>
            </a:r>
            <a:endParaRPr lang="ru-RU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51022" y="2341169"/>
            <a:ext cx="1656184" cy="589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Другие отделы</a:t>
            </a:r>
            <a:endParaRPr lang="ru-RU" dirty="0"/>
          </a:p>
        </p:txBody>
      </p:sp>
      <p:cxnSp>
        <p:nvCxnSpPr>
          <p:cNvPr id="8" name="Соединительная линия уступом 7"/>
          <p:cNvCxnSpPr>
            <a:stCxn id="4" idx="2"/>
            <a:endCxn id="5" idx="0"/>
          </p:cNvCxnSpPr>
          <p:nvPr/>
        </p:nvCxnSpPr>
        <p:spPr>
          <a:xfrm rot="5400000">
            <a:off x="3745446" y="1546443"/>
            <a:ext cx="443000" cy="115212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Соединительная линия уступом 10"/>
          <p:cNvCxnSpPr>
            <a:stCxn id="4" idx="2"/>
            <a:endCxn id="6" idx="0"/>
          </p:cNvCxnSpPr>
          <p:nvPr/>
        </p:nvCxnSpPr>
        <p:spPr>
          <a:xfrm rot="16200000" flipH="1">
            <a:off x="4790981" y="1653036"/>
            <a:ext cx="440162" cy="936104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1597149" y="4125820"/>
            <a:ext cx="2491443" cy="936104"/>
          </a:xfrm>
          <a:prstGeom prst="roundRect">
            <a:avLst>
              <a:gd name="adj" fmla="val 566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Компания</a:t>
            </a:r>
            <a:endParaRPr lang="ru-RU" b="1" i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102856" y="4212398"/>
            <a:ext cx="1584176" cy="828092"/>
          </a:xfrm>
          <a:prstGeom prst="roundRect">
            <a:avLst>
              <a:gd name="adj" fmla="val 566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ИТ-компания</a:t>
            </a:r>
            <a:endParaRPr lang="ru-RU" b="1" i="1" dirty="0"/>
          </a:p>
        </p:txBody>
      </p:sp>
      <p:sp>
        <p:nvSpPr>
          <p:cNvPr id="14" name="Двойная стрелка влево/вправо 13"/>
          <p:cNvSpPr/>
          <p:nvPr/>
        </p:nvSpPr>
        <p:spPr>
          <a:xfrm>
            <a:off x="4126490" y="4249956"/>
            <a:ext cx="1980220" cy="720080"/>
          </a:xfrm>
          <a:prstGeom prst="left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аутсорсинг</a:t>
            </a:r>
            <a:endParaRPr lang="ru-RU" dirty="0"/>
          </a:p>
        </p:txBody>
      </p:sp>
      <p:cxnSp>
        <p:nvCxnSpPr>
          <p:cNvPr id="16" name="Прямая со стрелкой 15"/>
          <p:cNvCxnSpPr>
            <a:stCxn id="5" idx="3"/>
            <a:endCxn id="6" idx="1"/>
          </p:cNvCxnSpPr>
          <p:nvPr/>
        </p:nvCxnSpPr>
        <p:spPr>
          <a:xfrm flipV="1">
            <a:off x="4218974" y="2635828"/>
            <a:ext cx="432048" cy="28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39552" y="3501008"/>
            <a:ext cx="792088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43626" y="866934"/>
            <a:ext cx="1057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000" dirty="0" smtClean="0"/>
              <a:t>Схема А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9552" y="3717032"/>
            <a:ext cx="1057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000" dirty="0" smtClean="0"/>
              <a:t>Схема Б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65424" y="5445224"/>
            <a:ext cx="82830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 бизнеса есть два справедливых желания: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Ставить задачи ИТ-отделу так, чтобы все выполнялось строго в соответствии с задачами бизнеса.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Контролировать выполнение, отслеживать эффективность работы ИТ-отдела. </a:t>
            </a:r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0558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Стандарты </a:t>
            </a:r>
            <a:r>
              <a:rPr lang="en-GB" dirty="0"/>
              <a:t>ITIL/ITSM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4101" y="1052736"/>
            <a:ext cx="792088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0850" indent="-450850" algn="just"/>
            <a:r>
              <a:rPr lang="ru-RU" sz="2000" b="1" dirty="0" smtClean="0"/>
              <a:t>ITIL – IT </a:t>
            </a:r>
            <a:r>
              <a:rPr lang="ru-RU" sz="2000" b="1" dirty="0" err="1" smtClean="0"/>
              <a:t>Infrastructure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Library</a:t>
            </a:r>
            <a:r>
              <a:rPr lang="ru-RU" sz="2000" dirty="0" smtClean="0"/>
              <a:t>, проект систематизации передовой практики управления ИТ</a:t>
            </a:r>
          </a:p>
          <a:p>
            <a:pPr marL="450850" indent="-450850" algn="just"/>
            <a:r>
              <a:rPr lang="ru-RU" sz="2000" b="1" dirty="0" smtClean="0"/>
              <a:t>ITSM – IT </a:t>
            </a:r>
            <a:r>
              <a:rPr lang="ru-RU" sz="2000" b="1" dirty="0" err="1" smtClean="0"/>
              <a:t>Service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Management</a:t>
            </a:r>
            <a:r>
              <a:rPr lang="ru-RU" sz="2000" dirty="0" smtClean="0"/>
              <a:t>, модель процессов (работы) службы ИС</a:t>
            </a:r>
          </a:p>
          <a:p>
            <a:pPr algn="just"/>
            <a:r>
              <a:rPr lang="ru-RU" sz="2000" dirty="0" smtClean="0"/>
              <a:t>Включают около 15 книг на английском языке с описанием принципов, рекомендаций и практических примеров.</a:t>
            </a:r>
          </a:p>
          <a:p>
            <a:pPr algn="just"/>
            <a:endParaRPr lang="ru-RU" sz="2000" dirty="0" smtClean="0"/>
          </a:p>
          <a:p>
            <a:pPr marL="450850" indent="-450850" algn="just"/>
            <a:r>
              <a:rPr lang="ru-RU" sz="2000" dirty="0" smtClean="0"/>
              <a:t>ITSM базируется на понятиях </a:t>
            </a:r>
          </a:p>
          <a:p>
            <a:pPr marL="450850" indent="-450850" algn="just"/>
            <a:r>
              <a:rPr lang="ru-RU" sz="2000" b="1" dirty="0" smtClean="0"/>
              <a:t>сервиса</a:t>
            </a:r>
            <a:r>
              <a:rPr lang="ru-RU" sz="2000" dirty="0" smtClean="0"/>
              <a:t> – что клиент хочет от службы ИТ </a:t>
            </a:r>
          </a:p>
          <a:p>
            <a:pPr marL="450850" indent="-450850" algn="just"/>
            <a:r>
              <a:rPr lang="ru-RU" sz="2000" b="1" dirty="0" smtClean="0"/>
              <a:t>процесса</a:t>
            </a:r>
            <a:r>
              <a:rPr lang="ru-RU" sz="2000" dirty="0" smtClean="0"/>
              <a:t> – что надо делать службе ИТ, чтобы это работало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Вся деятельность отдела ИТ рассматривается как совокупность услуг, оказываемых другим подразделениям в соответствии с </a:t>
            </a:r>
            <a:r>
              <a:rPr lang="ru-RU" sz="2000" i="1" dirty="0" smtClean="0"/>
              <a:t>соглашениями об уровне услуг</a:t>
            </a:r>
            <a:r>
              <a:rPr lang="ru-RU" sz="2000" dirty="0" smtClean="0"/>
              <a:t>. В библиотеке ITIL разъясняется, что надо сделать для организации такого подхода</a:t>
            </a:r>
            <a:r>
              <a:rPr lang="ru-RU" sz="2000" dirty="0"/>
              <a:t>, но не приводятся конкретные шаги по </a:t>
            </a:r>
            <a:r>
              <a:rPr lang="ru-RU" sz="2000" dirty="0" smtClean="0"/>
              <a:t>внедрению.</a:t>
            </a:r>
            <a:endParaRPr lang="ru-RU" sz="2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432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Управление ИТ-сервисами </a:t>
            </a:r>
            <a:r>
              <a:rPr lang="en-US" dirty="0" smtClean="0"/>
              <a:t>vs. </a:t>
            </a:r>
            <a:r>
              <a:rPr lang="ru-RU" dirty="0" smtClean="0"/>
              <a:t>Управление ИС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74101" y="1052736"/>
            <a:ext cx="79208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5738" indent="-185738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бизнес формулирует требования к ИТ-сервисам, а ИТ-служба обеспечивает их реализацию; </a:t>
            </a:r>
          </a:p>
          <a:p>
            <a:pPr marL="185738" indent="-185738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ИС для ИТ-службы имеют статус ресурса; </a:t>
            </a:r>
          </a:p>
          <a:p>
            <a:pPr marL="185738" indent="-185738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i="1" dirty="0" smtClean="0"/>
              <a:t>финансовый результат </a:t>
            </a:r>
            <a:r>
              <a:rPr lang="ru-RU" sz="2000" dirty="0" smtClean="0"/>
              <a:t>ИТ-службы определяется традиционным для бизнес-единицы образом: доходы за счет предоставления сервисов минус расходы по их разработке, внедрению и сопровождению; </a:t>
            </a:r>
          </a:p>
          <a:p>
            <a:pPr marL="185738" indent="-185738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i="1" dirty="0" smtClean="0"/>
              <a:t>контроль деятельности </a:t>
            </a:r>
            <a:r>
              <a:rPr lang="ru-RU" sz="2000" dirty="0" smtClean="0"/>
              <a:t>ИТ-службы осуществляется на основе показателей, имеющих ценность с позиций клиента (использующего сервисы); </a:t>
            </a:r>
          </a:p>
          <a:p>
            <a:pPr marL="185738" indent="-185738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i="1" dirty="0" smtClean="0"/>
              <a:t>прозрачность</a:t>
            </a:r>
            <a:r>
              <a:rPr lang="ru-RU" sz="2000" dirty="0" smtClean="0"/>
              <a:t> деятельности ИТ-службы обеспечивается за счет формализации управленческих процедур в виде пакета документов, являющихся нормативной базой для всех бизнес-процессов ИТ-службы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196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log.sibirix.ru/wp-content/2015-12-03-itsm/image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32656"/>
            <a:ext cx="6552728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Жизненный цикл </a:t>
            </a:r>
            <a:r>
              <a:rPr lang="en-GB" dirty="0" smtClean="0"/>
              <a:t>ITSM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204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Процессы ИТ-службы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39687" y="908720"/>
            <a:ext cx="784887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Блок построения взаимоотношений ИТ-службы с бизнесом</a:t>
            </a:r>
            <a:r>
              <a:rPr lang="ru-RU" sz="2000" dirty="0" smtClean="0"/>
              <a:t> 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/>
              <a:t>процесс анализа потребностей бизнеса; 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/>
              <a:t>процесс управления клиентами; 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/>
              <a:t>разработка стратегии развития ИТ</a:t>
            </a:r>
          </a:p>
          <a:p>
            <a:pPr algn="just"/>
            <a:r>
              <a:rPr lang="ru-RU" sz="2000" b="1" dirty="0" smtClean="0"/>
              <a:t>Блок</a:t>
            </a:r>
            <a:r>
              <a:rPr lang="ru-RU" sz="2000" dirty="0" smtClean="0"/>
              <a:t> </a:t>
            </a:r>
            <a:r>
              <a:rPr lang="ru-RU" sz="2000" b="1" dirty="0" smtClean="0"/>
              <a:t>предоставления ИТ-сервисов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/>
              <a:t>процесс управления уровнем сервиса;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/>
              <a:t>процесс управления мощностью;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/>
              <a:t>процесс управления доступностью;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/>
              <a:t>процесс управления непрерывностью;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/>
              <a:t>процесс управления финансами;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/>
              <a:t>процесс управления безопасностью.</a:t>
            </a:r>
          </a:p>
          <a:p>
            <a:pPr algn="just"/>
            <a:r>
              <a:rPr lang="ru-RU" sz="2000" b="1" dirty="0" smtClean="0"/>
              <a:t>Блок</a:t>
            </a:r>
            <a:r>
              <a:rPr lang="ru-RU" sz="2000" dirty="0" smtClean="0"/>
              <a:t> </a:t>
            </a:r>
            <a:r>
              <a:rPr lang="ru-RU" sz="2000" b="1" dirty="0" smtClean="0"/>
              <a:t>поддержки ИТ-сервисов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/>
              <a:t>управление инцидентами;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/>
              <a:t>управление проблемами;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/>
              <a:t>управление конфигурациями;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/>
              <a:t>управление изменениями;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/>
              <a:t>управление релизами.</a:t>
            </a:r>
          </a:p>
        </p:txBody>
      </p:sp>
    </p:spTree>
    <p:extLst>
      <p:ext uri="{BB962C8B-B14F-4D97-AF65-F5344CB8AC3E}">
        <p14:creationId xmlns:p14="http://schemas.microsoft.com/office/powerpoint/2010/main" xmlns="" val="292113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Управление инцидентами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1560" y="908720"/>
            <a:ext cx="79208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Показатели качества реализации: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временная продолжительность инцидентов;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число зарегистрированных инцидентов.</a:t>
            </a:r>
          </a:p>
          <a:p>
            <a:endParaRPr lang="ru-RU" sz="2000" dirty="0" smtClean="0"/>
          </a:p>
          <a:p>
            <a:r>
              <a:rPr lang="ru-RU" sz="2000" dirty="0" smtClean="0"/>
              <a:t>Функции: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прием запросов пользователей;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регистрация инцидентов;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категоризация инцидентов;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err="1" smtClean="0"/>
              <a:t>приоритизация</a:t>
            </a:r>
            <a:r>
              <a:rPr lang="ru-RU" sz="2000" dirty="0" smtClean="0"/>
              <a:t> инцидентов;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изоляция инцидентов;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эскалация инцидентов;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отслеживание развития инцидента;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разрешение инцидентов;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уведомление клиентов;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закрытие инцидентов.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000" dirty="0"/>
          </a:p>
          <a:p>
            <a:r>
              <a:rPr lang="en-US" sz="2000" b="1" dirty="0" smtClean="0"/>
              <a:t>Service Desk </a:t>
            </a:r>
            <a:r>
              <a:rPr lang="en-US" sz="2000" dirty="0" smtClean="0"/>
              <a:t>– </a:t>
            </a:r>
            <a:r>
              <a:rPr lang="ru-RU" sz="2000" dirty="0" smtClean="0"/>
              <a:t>служба поддержки, первое звено при взаимодействии с пользователями.</a:t>
            </a:r>
          </a:p>
        </p:txBody>
      </p:sp>
    </p:spTree>
    <p:extLst>
      <p:ext uri="{BB962C8B-B14F-4D97-AF65-F5344CB8AC3E}">
        <p14:creationId xmlns:p14="http://schemas.microsoft.com/office/powerpoint/2010/main" xmlns="" val="205942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Диаграмма активности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92493"/>
            <a:ext cx="9144000" cy="5597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617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Другие процессы поддержки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1B0E-7908-46F7-8732-F6AD459E687C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846416"/>
            <a:ext cx="820891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/>
              <a:t>Процесс управления проблемами</a:t>
            </a:r>
            <a:r>
              <a:rPr lang="ru-RU" b="1" dirty="0" smtClean="0"/>
              <a:t> </a:t>
            </a:r>
            <a:r>
              <a:rPr lang="ru-RU" dirty="0" smtClean="0"/>
              <a:t>предназначен для минимизации негативного влияния инцидентов на бизнес и уменьшения количества инцидентов, за счет предотвращения возможных причин инцидентов. В данном контексте под </a:t>
            </a:r>
            <a:r>
              <a:rPr lang="ru-RU" i="1" dirty="0" smtClean="0"/>
              <a:t>проблемой</a:t>
            </a:r>
            <a:r>
              <a:rPr lang="ru-RU" dirty="0" smtClean="0"/>
              <a:t> понимают инцидент или группу инцидентов, имеющих общую неизвестную причину.</a:t>
            </a:r>
          </a:p>
          <a:p>
            <a:pPr algn="just"/>
            <a:r>
              <a:rPr lang="ru-RU" b="1" i="1" dirty="0" smtClean="0"/>
              <a:t>Процесс управления конфигурациями</a:t>
            </a:r>
            <a:r>
              <a:rPr lang="ru-RU" b="1" dirty="0" smtClean="0"/>
              <a:t> </a:t>
            </a:r>
            <a:r>
              <a:rPr lang="ru-RU" dirty="0" smtClean="0"/>
              <a:t>поддерживает описание инфраструктуры ИТ и ИТ-сервисов в виде CI – </a:t>
            </a:r>
            <a:r>
              <a:rPr lang="ru-RU" i="1" dirty="0" smtClean="0"/>
              <a:t>конфигурационных единиц </a:t>
            </a:r>
            <a:r>
              <a:rPr lang="ru-RU" dirty="0" smtClean="0"/>
              <a:t>(БД, сервер, файл, сеть и т.п.) Информация о CI хранится в базе данных конфигурационных единиц (</a:t>
            </a:r>
            <a:r>
              <a:rPr lang="ru-RU" dirty="0" err="1" smtClean="0"/>
              <a:t>Configuration</a:t>
            </a:r>
            <a:r>
              <a:rPr lang="ru-RU" dirty="0" smtClean="0"/>
              <a:t> </a:t>
            </a:r>
            <a:r>
              <a:rPr lang="ru-RU" dirty="0" err="1" smtClean="0"/>
              <a:t>Management</a:t>
            </a:r>
            <a:r>
              <a:rPr lang="ru-RU" dirty="0" smtClean="0"/>
              <a:t> </a:t>
            </a:r>
            <a:r>
              <a:rPr lang="ru-RU" dirty="0" err="1" smtClean="0"/>
              <a:t>Data</a:t>
            </a:r>
            <a:r>
              <a:rPr lang="ru-RU" dirty="0" smtClean="0"/>
              <a:t> </a:t>
            </a:r>
            <a:r>
              <a:rPr lang="ru-RU" dirty="0" err="1" smtClean="0"/>
              <a:t>Base</a:t>
            </a:r>
            <a:r>
              <a:rPr lang="ru-RU" dirty="0" smtClean="0"/>
              <a:t> – </a:t>
            </a:r>
            <a:r>
              <a:rPr lang="ru-RU" b="1" dirty="0" smtClean="0"/>
              <a:t>CMDB</a:t>
            </a:r>
            <a:r>
              <a:rPr lang="ru-RU" dirty="0" smtClean="0"/>
              <a:t>).</a:t>
            </a:r>
          </a:p>
          <a:p>
            <a:pPr algn="just"/>
            <a:r>
              <a:rPr lang="ru-RU" b="1" i="1" dirty="0" smtClean="0"/>
              <a:t>Процесс управления изменениями</a:t>
            </a:r>
            <a:r>
              <a:rPr lang="ru-RU" b="1" dirty="0" smtClean="0"/>
              <a:t> </a:t>
            </a:r>
            <a:r>
              <a:rPr lang="ru-RU" dirty="0" smtClean="0"/>
              <a:t>предназначен для обеспечения уверенности ИТ-менеджера в том, что все изменения необходимы, запланированы и согласованы. Основная задача данного процесса - проведение только обоснованных изменений в ИТ-инфраструктуре и отсев непродуманных или потенциально рискованных изменений. Каждый </a:t>
            </a:r>
            <a:r>
              <a:rPr lang="ru-RU" i="1" dirty="0" smtClean="0"/>
              <a:t>запрос на изменение </a:t>
            </a:r>
            <a:r>
              <a:rPr lang="ru-RU" dirty="0" smtClean="0"/>
              <a:t>проходит стандартную процедуру одобрения.</a:t>
            </a:r>
          </a:p>
          <a:p>
            <a:pPr algn="just"/>
            <a:r>
              <a:rPr lang="ru-RU" b="1" i="1" dirty="0" smtClean="0"/>
              <a:t>Процесс управления релизами</a:t>
            </a:r>
            <a:r>
              <a:rPr lang="ru-RU" b="1" dirty="0" smtClean="0"/>
              <a:t> </a:t>
            </a:r>
            <a:r>
              <a:rPr lang="ru-RU" dirty="0" smtClean="0"/>
              <a:t>предназначен для обеспечения согласованности изменений, вносимых в ИТ-инфраструктуру предприятия. Под </a:t>
            </a:r>
            <a:r>
              <a:rPr lang="ru-RU" b="1" dirty="0" smtClean="0"/>
              <a:t>релизом</a:t>
            </a:r>
            <a:r>
              <a:rPr lang="ru-RU" dirty="0" smtClean="0"/>
              <a:t> понимается набор новых и/или измененных позиций конфигурации, которые тестируются и внедряются совместно.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7913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indent="357188" algn="just"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901</Words>
  <Application>Microsoft Office PowerPoint</Application>
  <PresentationFormat>Экран (4:3)</PresentationFormat>
  <Paragraphs>123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Управление ИТ-сервисами и контентом</vt:lpstr>
      <vt:lpstr>Служба ИТ vs. Бизнес</vt:lpstr>
      <vt:lpstr>Стандарты ITIL/ITSM</vt:lpstr>
      <vt:lpstr>Управление ИТ-сервисами vs. Управление ИС</vt:lpstr>
      <vt:lpstr>Жизненный цикл ITSM</vt:lpstr>
      <vt:lpstr>Процессы ИТ-службы</vt:lpstr>
      <vt:lpstr>Управление инцидентами</vt:lpstr>
      <vt:lpstr>Диаграмма активности</vt:lpstr>
      <vt:lpstr>Другие процессы поддержки</vt:lpstr>
      <vt:lpstr>Процессы предоставления ИТ-услуг</vt:lpstr>
      <vt:lpstr>Соглашение об уровне сервиса (SLA)</vt:lpstr>
      <vt:lpstr>Ключевые показатели эффективности (KPI)</vt:lpstr>
      <vt:lpstr>Real ITSM (реалитсм)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ИТ-сервисами и контентом</dc:title>
  <dc:creator>Анастасия</dc:creator>
  <cp:lastModifiedBy>Student</cp:lastModifiedBy>
  <cp:revision>19</cp:revision>
  <dcterms:created xsi:type="dcterms:W3CDTF">2016-03-17T19:20:27Z</dcterms:created>
  <dcterms:modified xsi:type="dcterms:W3CDTF">2016-03-18T07:58:39Z</dcterms:modified>
</cp:coreProperties>
</file>