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81" r:id="rId3"/>
    <p:sldId id="282" r:id="rId4"/>
    <p:sldId id="283" r:id="rId5"/>
    <p:sldId id="284" r:id="rId6"/>
    <p:sldId id="286" r:id="rId7"/>
    <p:sldId id="291" r:id="rId8"/>
    <p:sldId id="288" r:id="rId9"/>
    <p:sldId id="296" r:id="rId10"/>
    <p:sldId id="297" r:id="rId11"/>
    <p:sldId id="298" r:id="rId12"/>
    <p:sldId id="290" r:id="rId13"/>
    <p:sldId id="287" r:id="rId14"/>
    <p:sldId id="289" r:id="rId15"/>
    <p:sldId id="292" r:id="rId16"/>
    <p:sldId id="285" r:id="rId17"/>
    <p:sldId id="293" r:id="rId18"/>
    <p:sldId id="294" r:id="rId19"/>
    <p:sldId id="295" r:id="rId20"/>
    <p:sldId id="311" r:id="rId21"/>
    <p:sldId id="310" r:id="rId22"/>
    <p:sldId id="315" r:id="rId23"/>
    <p:sldId id="327" r:id="rId24"/>
    <p:sldId id="330" r:id="rId25"/>
    <p:sldId id="316" r:id="rId26"/>
    <p:sldId id="317" r:id="rId27"/>
    <p:sldId id="328" r:id="rId28"/>
    <p:sldId id="313" r:id="rId29"/>
    <p:sldId id="314" r:id="rId30"/>
    <p:sldId id="312" r:id="rId31"/>
    <p:sldId id="335" r:id="rId32"/>
    <p:sldId id="336" r:id="rId33"/>
    <p:sldId id="318" r:id="rId34"/>
    <p:sldId id="326" r:id="rId35"/>
    <p:sldId id="334" r:id="rId36"/>
    <p:sldId id="340" r:id="rId37"/>
    <p:sldId id="331" r:id="rId38"/>
    <p:sldId id="332" r:id="rId39"/>
    <p:sldId id="333" r:id="rId40"/>
    <p:sldId id="325" r:id="rId41"/>
    <p:sldId id="324" r:id="rId42"/>
    <p:sldId id="320" r:id="rId43"/>
    <p:sldId id="319" r:id="rId44"/>
    <p:sldId id="339" r:id="rId45"/>
    <p:sldId id="338" r:id="rId46"/>
    <p:sldId id="299" r:id="rId47"/>
    <p:sldId id="379" r:id="rId48"/>
    <p:sldId id="364" r:id="rId49"/>
    <p:sldId id="370" r:id="rId50"/>
    <p:sldId id="369" r:id="rId51"/>
    <p:sldId id="368" r:id="rId52"/>
    <p:sldId id="300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349" r:id="rId61"/>
    <p:sldId id="350" r:id="rId62"/>
    <p:sldId id="301" r:id="rId63"/>
    <p:sldId id="351" r:id="rId64"/>
    <p:sldId id="352" r:id="rId65"/>
    <p:sldId id="353" r:id="rId66"/>
    <p:sldId id="354" r:id="rId67"/>
    <p:sldId id="355" r:id="rId68"/>
    <p:sldId id="309" r:id="rId69"/>
    <p:sldId id="341" r:id="rId70"/>
    <p:sldId id="356" r:id="rId71"/>
    <p:sldId id="357" r:id="rId72"/>
    <p:sldId id="359" r:id="rId73"/>
    <p:sldId id="361" r:id="rId74"/>
    <p:sldId id="362" r:id="rId75"/>
    <p:sldId id="363" r:id="rId76"/>
    <p:sldId id="367" r:id="rId77"/>
    <p:sldId id="376" r:id="rId78"/>
    <p:sldId id="366" r:id="rId79"/>
    <p:sldId id="365" r:id="rId80"/>
    <p:sldId id="371" r:id="rId81"/>
    <p:sldId id="372" r:id="rId82"/>
    <p:sldId id="373" r:id="rId83"/>
    <p:sldId id="375" r:id="rId84"/>
    <p:sldId id="374" r:id="rId85"/>
    <p:sldId id="377" r:id="rId86"/>
    <p:sldId id="378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006600"/>
    <a:srgbClr val="0033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>
      <p:cViewPr varScale="1">
        <p:scale>
          <a:sx n="70" d="100"/>
          <a:sy n="70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14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os-ww-monthly-200807-201603.csv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os-ww-monthly-201208-201603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2;&#1086;&#1080;%20&#1076;&#1086;&#1082;&#1091;&#1084;&#1077;&#1085;&#1090;&#1099;\&#1101;&#1082;&#1086;&#1085;&#1086;&#1084;&#1077;&#1090;&#1088;&#1080;&#1082;&#1072;\&#1082;&#1086;&#1085;&#1092;&#1077;&#1088;&#1077;&#1085;&#1094;&#1080;&#1080;\&#1052;&#1052;&#1080;&#1048;&#1058;-2011\&#1073;&#1088;&#1072;&#1091;&#1079;&#1077;&#1088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\&#1101;&#1082;&#1086;&#1085;&#1086;&#1084;&#1077;&#1090;&#1088;&#1080;&#1082;&#1072;\&#1082;&#1086;&#1085;&#1092;&#1077;&#1088;&#1077;&#1085;&#1094;&#1080;&#1080;\&#1052;&#1052;&#1080;&#1048;&#1058;-2011\&#1073;&#1088;&#1072;&#1091;&#1079;&#1077;&#1088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'os-ww-monthly-200807-201603'!$E$1</c:f>
              <c:strCache>
                <c:ptCount val="1"/>
                <c:pt idx="0">
                  <c:v>OS X</c:v>
                </c:pt>
              </c:strCache>
            </c:strRef>
          </c:tx>
          <c:marker>
            <c:symbol val="none"/>
          </c:marker>
          <c:cat>
            <c:strRef>
              <c:f>'os-ww-monthly-200807-201603'!$A$2:$A$94</c:f>
              <c:strCache>
                <c:ptCount val="93"/>
                <c:pt idx="0">
                  <c:v>2008-07</c:v>
                </c:pt>
                <c:pt idx="1">
                  <c:v>2008-08</c:v>
                </c:pt>
                <c:pt idx="2">
                  <c:v>2008-09</c:v>
                </c:pt>
                <c:pt idx="3">
                  <c:v>2008-10</c:v>
                </c:pt>
                <c:pt idx="4">
                  <c:v>2008-11</c:v>
                </c:pt>
                <c:pt idx="5">
                  <c:v>2008-12</c:v>
                </c:pt>
                <c:pt idx="6">
                  <c:v>2009-01</c:v>
                </c:pt>
                <c:pt idx="7">
                  <c:v>2009-02</c:v>
                </c:pt>
                <c:pt idx="8">
                  <c:v>2009-03</c:v>
                </c:pt>
                <c:pt idx="9">
                  <c:v>2009-04</c:v>
                </c:pt>
                <c:pt idx="10">
                  <c:v>2009-05</c:v>
                </c:pt>
                <c:pt idx="11">
                  <c:v>2009-06</c:v>
                </c:pt>
                <c:pt idx="12">
                  <c:v>2009-07</c:v>
                </c:pt>
                <c:pt idx="13">
                  <c:v>2009-08</c:v>
                </c:pt>
                <c:pt idx="14">
                  <c:v>2009-09</c:v>
                </c:pt>
                <c:pt idx="15">
                  <c:v>2009-10</c:v>
                </c:pt>
                <c:pt idx="16">
                  <c:v>2009-11</c:v>
                </c:pt>
                <c:pt idx="17">
                  <c:v>2009-12</c:v>
                </c:pt>
                <c:pt idx="18">
                  <c:v>2010-01</c:v>
                </c:pt>
                <c:pt idx="19">
                  <c:v>2010-02</c:v>
                </c:pt>
                <c:pt idx="20">
                  <c:v>2010-03</c:v>
                </c:pt>
                <c:pt idx="21">
                  <c:v>2010-04</c:v>
                </c:pt>
                <c:pt idx="22">
                  <c:v>2010-05</c:v>
                </c:pt>
                <c:pt idx="23">
                  <c:v>2010-06</c:v>
                </c:pt>
                <c:pt idx="24">
                  <c:v>2010-07</c:v>
                </c:pt>
                <c:pt idx="25">
                  <c:v>2010-08</c:v>
                </c:pt>
                <c:pt idx="26">
                  <c:v>2010-09</c:v>
                </c:pt>
                <c:pt idx="27">
                  <c:v>2010-10</c:v>
                </c:pt>
                <c:pt idx="28">
                  <c:v>2010-11</c:v>
                </c:pt>
                <c:pt idx="29">
                  <c:v>2010-12</c:v>
                </c:pt>
                <c:pt idx="30">
                  <c:v>2011-01</c:v>
                </c:pt>
                <c:pt idx="31">
                  <c:v>2011-02</c:v>
                </c:pt>
                <c:pt idx="32">
                  <c:v>2011-03</c:v>
                </c:pt>
                <c:pt idx="33">
                  <c:v>2011-04</c:v>
                </c:pt>
                <c:pt idx="34">
                  <c:v>2011-05</c:v>
                </c:pt>
                <c:pt idx="35">
                  <c:v>2011-06</c:v>
                </c:pt>
                <c:pt idx="36">
                  <c:v>2011-07</c:v>
                </c:pt>
                <c:pt idx="37">
                  <c:v>2011-08</c:v>
                </c:pt>
                <c:pt idx="38">
                  <c:v>2011-09</c:v>
                </c:pt>
                <c:pt idx="39">
                  <c:v>2011-10</c:v>
                </c:pt>
                <c:pt idx="40">
                  <c:v>2011-11</c:v>
                </c:pt>
                <c:pt idx="41">
                  <c:v>2011-12</c:v>
                </c:pt>
                <c:pt idx="42">
                  <c:v>2012-01</c:v>
                </c:pt>
                <c:pt idx="43">
                  <c:v>2012-02</c:v>
                </c:pt>
                <c:pt idx="44">
                  <c:v>2012-03</c:v>
                </c:pt>
                <c:pt idx="45">
                  <c:v>2012-04</c:v>
                </c:pt>
                <c:pt idx="46">
                  <c:v>2012-05</c:v>
                </c:pt>
                <c:pt idx="47">
                  <c:v>2012-06</c:v>
                </c:pt>
                <c:pt idx="48">
                  <c:v>2012-07</c:v>
                </c:pt>
                <c:pt idx="49">
                  <c:v>2012-08</c:v>
                </c:pt>
                <c:pt idx="50">
                  <c:v>2012-09</c:v>
                </c:pt>
                <c:pt idx="51">
                  <c:v>2012-10</c:v>
                </c:pt>
                <c:pt idx="52">
                  <c:v>2012-11</c:v>
                </c:pt>
                <c:pt idx="53">
                  <c:v>2012-12</c:v>
                </c:pt>
                <c:pt idx="54">
                  <c:v>2013-01</c:v>
                </c:pt>
                <c:pt idx="55">
                  <c:v>2013-02</c:v>
                </c:pt>
                <c:pt idx="56">
                  <c:v>2013-03</c:v>
                </c:pt>
                <c:pt idx="57">
                  <c:v>2013-04</c:v>
                </c:pt>
                <c:pt idx="58">
                  <c:v>2013-05</c:v>
                </c:pt>
                <c:pt idx="59">
                  <c:v>2013-06</c:v>
                </c:pt>
                <c:pt idx="60">
                  <c:v>2013-07</c:v>
                </c:pt>
                <c:pt idx="61">
                  <c:v>2013-08</c:v>
                </c:pt>
                <c:pt idx="62">
                  <c:v>2013-09</c:v>
                </c:pt>
                <c:pt idx="63">
                  <c:v>2013-10</c:v>
                </c:pt>
                <c:pt idx="64">
                  <c:v>2013-11</c:v>
                </c:pt>
                <c:pt idx="65">
                  <c:v>2013-12</c:v>
                </c:pt>
                <c:pt idx="66">
                  <c:v>2014-01</c:v>
                </c:pt>
                <c:pt idx="67">
                  <c:v>2014-02</c:v>
                </c:pt>
                <c:pt idx="68">
                  <c:v>2014-03</c:v>
                </c:pt>
                <c:pt idx="69">
                  <c:v>2014-04</c:v>
                </c:pt>
                <c:pt idx="70">
                  <c:v>2014-05</c:v>
                </c:pt>
                <c:pt idx="71">
                  <c:v>2014-06</c:v>
                </c:pt>
                <c:pt idx="72">
                  <c:v>2014-07</c:v>
                </c:pt>
                <c:pt idx="73">
                  <c:v>2014-08</c:v>
                </c:pt>
                <c:pt idx="74">
                  <c:v>2014-09</c:v>
                </c:pt>
                <c:pt idx="75">
                  <c:v>2014-10</c:v>
                </c:pt>
                <c:pt idx="76">
                  <c:v>2014-11</c:v>
                </c:pt>
                <c:pt idx="77">
                  <c:v>2014-12</c:v>
                </c:pt>
                <c:pt idx="78">
                  <c:v>2015-01</c:v>
                </c:pt>
                <c:pt idx="79">
                  <c:v>2015-02</c:v>
                </c:pt>
                <c:pt idx="80">
                  <c:v>2015-03</c:v>
                </c:pt>
                <c:pt idx="81">
                  <c:v>2015-04</c:v>
                </c:pt>
                <c:pt idx="82">
                  <c:v>2015-05</c:v>
                </c:pt>
                <c:pt idx="83">
                  <c:v>2015-06</c:v>
                </c:pt>
                <c:pt idx="84">
                  <c:v>2015-07</c:v>
                </c:pt>
                <c:pt idx="85">
                  <c:v>2015-08</c:v>
                </c:pt>
                <c:pt idx="86">
                  <c:v>2015-09</c:v>
                </c:pt>
                <c:pt idx="87">
                  <c:v>2015-10</c:v>
                </c:pt>
                <c:pt idx="88">
                  <c:v>2015-11</c:v>
                </c:pt>
                <c:pt idx="89">
                  <c:v>2015-12</c:v>
                </c:pt>
                <c:pt idx="90">
                  <c:v>2016-01</c:v>
                </c:pt>
                <c:pt idx="91">
                  <c:v>2016-02</c:v>
                </c:pt>
                <c:pt idx="92">
                  <c:v>2016-03</c:v>
                </c:pt>
              </c:strCache>
            </c:strRef>
          </c:cat>
          <c:val>
            <c:numRef>
              <c:f>'os-ww-monthly-200807-201603'!$E$2:$E$94</c:f>
              <c:numCache>
                <c:formatCode>General</c:formatCode>
                <c:ptCount val="93"/>
                <c:pt idx="0">
                  <c:v>5.18</c:v>
                </c:pt>
                <c:pt idx="1">
                  <c:v>4.76</c:v>
                </c:pt>
                <c:pt idx="2">
                  <c:v>4.78</c:v>
                </c:pt>
                <c:pt idx="3">
                  <c:v>4.4700000000000024</c:v>
                </c:pt>
                <c:pt idx="4">
                  <c:v>3.77</c:v>
                </c:pt>
                <c:pt idx="5">
                  <c:v>3.52</c:v>
                </c:pt>
                <c:pt idx="6">
                  <c:v>3.68</c:v>
                </c:pt>
                <c:pt idx="7">
                  <c:v>3.7600000000000002</c:v>
                </c:pt>
                <c:pt idx="8">
                  <c:v>3.8699999999999997</c:v>
                </c:pt>
                <c:pt idx="9">
                  <c:v>3.92</c:v>
                </c:pt>
                <c:pt idx="10">
                  <c:v>3.75</c:v>
                </c:pt>
                <c:pt idx="11">
                  <c:v>4.07</c:v>
                </c:pt>
                <c:pt idx="12">
                  <c:v>4.1199999999999974</c:v>
                </c:pt>
                <c:pt idx="13">
                  <c:v>4.3499999999999996</c:v>
                </c:pt>
                <c:pt idx="14">
                  <c:v>4.4400000000000004</c:v>
                </c:pt>
                <c:pt idx="15">
                  <c:v>4.71</c:v>
                </c:pt>
                <c:pt idx="16">
                  <c:v>4.96</c:v>
                </c:pt>
                <c:pt idx="17">
                  <c:v>4.72</c:v>
                </c:pt>
                <c:pt idx="18">
                  <c:v>5.1599999999999975</c:v>
                </c:pt>
                <c:pt idx="19">
                  <c:v>5.63</c:v>
                </c:pt>
                <c:pt idx="20">
                  <c:v>5.78</c:v>
                </c:pt>
                <c:pt idx="21">
                  <c:v>5.92</c:v>
                </c:pt>
                <c:pt idx="22">
                  <c:v>5.7700000000000014</c:v>
                </c:pt>
                <c:pt idx="23">
                  <c:v>5.56</c:v>
                </c:pt>
                <c:pt idx="24">
                  <c:v>5.53</c:v>
                </c:pt>
                <c:pt idx="25">
                  <c:v>5.6599999999999975</c:v>
                </c:pt>
                <c:pt idx="26">
                  <c:v>5.9</c:v>
                </c:pt>
                <c:pt idx="27">
                  <c:v>6.05</c:v>
                </c:pt>
                <c:pt idx="28">
                  <c:v>6.22</c:v>
                </c:pt>
                <c:pt idx="29">
                  <c:v>6.25</c:v>
                </c:pt>
                <c:pt idx="30">
                  <c:v>6.56</c:v>
                </c:pt>
                <c:pt idx="31">
                  <c:v>6.59</c:v>
                </c:pt>
                <c:pt idx="32">
                  <c:v>6.53</c:v>
                </c:pt>
                <c:pt idx="33">
                  <c:v>6.4700000000000024</c:v>
                </c:pt>
                <c:pt idx="34">
                  <c:v>6.35</c:v>
                </c:pt>
                <c:pt idx="35">
                  <c:v>6.2700000000000014</c:v>
                </c:pt>
                <c:pt idx="36">
                  <c:v>6.23</c:v>
                </c:pt>
                <c:pt idx="37">
                  <c:v>6.28</c:v>
                </c:pt>
                <c:pt idx="38">
                  <c:v>6.78</c:v>
                </c:pt>
                <c:pt idx="39">
                  <c:v>7.18</c:v>
                </c:pt>
                <c:pt idx="40">
                  <c:v>7.05</c:v>
                </c:pt>
                <c:pt idx="41">
                  <c:v>7.01</c:v>
                </c:pt>
                <c:pt idx="42">
                  <c:v>7.33</c:v>
                </c:pt>
                <c:pt idx="43">
                  <c:v>7.41</c:v>
                </c:pt>
                <c:pt idx="44">
                  <c:v>7.3199999999999985</c:v>
                </c:pt>
                <c:pt idx="45">
                  <c:v>7.6599999999999975</c:v>
                </c:pt>
                <c:pt idx="46">
                  <c:v>7.45</c:v>
                </c:pt>
                <c:pt idx="47">
                  <c:v>7.05</c:v>
                </c:pt>
                <c:pt idx="48">
                  <c:v>6.92</c:v>
                </c:pt>
                <c:pt idx="49">
                  <c:v>7.4</c:v>
                </c:pt>
                <c:pt idx="50">
                  <c:v>7.74</c:v>
                </c:pt>
                <c:pt idx="51">
                  <c:v>7.8599999999999985</c:v>
                </c:pt>
                <c:pt idx="52">
                  <c:v>7.85</c:v>
                </c:pt>
                <c:pt idx="53">
                  <c:v>7.68</c:v>
                </c:pt>
                <c:pt idx="54">
                  <c:v>7.9300000000000024</c:v>
                </c:pt>
                <c:pt idx="55">
                  <c:v>7.94</c:v>
                </c:pt>
                <c:pt idx="56">
                  <c:v>7.6899999999999995</c:v>
                </c:pt>
                <c:pt idx="57">
                  <c:v>7.46</c:v>
                </c:pt>
                <c:pt idx="58">
                  <c:v>7.6</c:v>
                </c:pt>
                <c:pt idx="59">
                  <c:v>7.8599999999999985</c:v>
                </c:pt>
                <c:pt idx="60">
                  <c:v>7.8</c:v>
                </c:pt>
                <c:pt idx="61">
                  <c:v>7.6099999999999985</c:v>
                </c:pt>
                <c:pt idx="62">
                  <c:v>7.4</c:v>
                </c:pt>
                <c:pt idx="63">
                  <c:v>7.41</c:v>
                </c:pt>
                <c:pt idx="64">
                  <c:v>7.44</c:v>
                </c:pt>
                <c:pt idx="65">
                  <c:v>7.8199999999999985</c:v>
                </c:pt>
                <c:pt idx="66">
                  <c:v>8.34</c:v>
                </c:pt>
                <c:pt idx="67">
                  <c:v>8.3800000000000008</c:v>
                </c:pt>
                <c:pt idx="68">
                  <c:v>8.57</c:v>
                </c:pt>
                <c:pt idx="69">
                  <c:v>8.84</c:v>
                </c:pt>
                <c:pt idx="70">
                  <c:v>8.83</c:v>
                </c:pt>
                <c:pt idx="71">
                  <c:v>8.5400000000000009</c:v>
                </c:pt>
                <c:pt idx="72">
                  <c:v>8.57</c:v>
                </c:pt>
                <c:pt idx="73">
                  <c:v>8.6399999999999988</c:v>
                </c:pt>
                <c:pt idx="74">
                  <c:v>9.129999999999999</c:v>
                </c:pt>
                <c:pt idx="75">
                  <c:v>9.120000000000001</c:v>
                </c:pt>
                <c:pt idx="76">
                  <c:v>8.9700000000000006</c:v>
                </c:pt>
                <c:pt idx="77">
                  <c:v>8.65</c:v>
                </c:pt>
                <c:pt idx="78">
                  <c:v>9.08</c:v>
                </c:pt>
                <c:pt idx="79">
                  <c:v>9.07</c:v>
                </c:pt>
                <c:pt idx="80">
                  <c:v>9.81</c:v>
                </c:pt>
                <c:pt idx="81">
                  <c:v>9.6</c:v>
                </c:pt>
                <c:pt idx="82">
                  <c:v>10.5</c:v>
                </c:pt>
                <c:pt idx="83">
                  <c:v>10.15</c:v>
                </c:pt>
                <c:pt idx="84">
                  <c:v>8.59</c:v>
                </c:pt>
                <c:pt idx="85">
                  <c:v>8.16</c:v>
                </c:pt>
                <c:pt idx="86">
                  <c:v>8.620000000000001</c:v>
                </c:pt>
                <c:pt idx="87">
                  <c:v>9</c:v>
                </c:pt>
                <c:pt idx="88">
                  <c:v>9.350000000000005</c:v>
                </c:pt>
                <c:pt idx="89">
                  <c:v>9.7900000000000009</c:v>
                </c:pt>
                <c:pt idx="90">
                  <c:v>9.02</c:v>
                </c:pt>
                <c:pt idx="91">
                  <c:v>9.31</c:v>
                </c:pt>
                <c:pt idx="92">
                  <c:v>9.8600000000000048</c:v>
                </c:pt>
              </c:numCache>
            </c:numRef>
          </c:val>
        </c:ser>
        <c:ser>
          <c:idx val="1"/>
          <c:order val="1"/>
          <c:tx>
            <c:strRef>
              <c:f>'os-ww-monthly-200807-201603'!$H$1</c:f>
              <c:strCache>
                <c:ptCount val="1"/>
                <c:pt idx="0">
                  <c:v>Linux</c:v>
                </c:pt>
              </c:strCache>
            </c:strRef>
          </c:tx>
          <c:marker>
            <c:symbol val="none"/>
          </c:marker>
          <c:cat>
            <c:strRef>
              <c:f>'os-ww-monthly-200807-201603'!$A$2:$A$94</c:f>
              <c:strCache>
                <c:ptCount val="93"/>
                <c:pt idx="0">
                  <c:v>2008-07</c:v>
                </c:pt>
                <c:pt idx="1">
                  <c:v>2008-08</c:v>
                </c:pt>
                <c:pt idx="2">
                  <c:v>2008-09</c:v>
                </c:pt>
                <c:pt idx="3">
                  <c:v>2008-10</c:v>
                </c:pt>
                <c:pt idx="4">
                  <c:v>2008-11</c:v>
                </c:pt>
                <c:pt idx="5">
                  <c:v>2008-12</c:v>
                </c:pt>
                <c:pt idx="6">
                  <c:v>2009-01</c:v>
                </c:pt>
                <c:pt idx="7">
                  <c:v>2009-02</c:v>
                </c:pt>
                <c:pt idx="8">
                  <c:v>2009-03</c:v>
                </c:pt>
                <c:pt idx="9">
                  <c:v>2009-04</c:v>
                </c:pt>
                <c:pt idx="10">
                  <c:v>2009-05</c:v>
                </c:pt>
                <c:pt idx="11">
                  <c:v>2009-06</c:v>
                </c:pt>
                <c:pt idx="12">
                  <c:v>2009-07</c:v>
                </c:pt>
                <c:pt idx="13">
                  <c:v>2009-08</c:v>
                </c:pt>
                <c:pt idx="14">
                  <c:v>2009-09</c:v>
                </c:pt>
                <c:pt idx="15">
                  <c:v>2009-10</c:v>
                </c:pt>
                <c:pt idx="16">
                  <c:v>2009-11</c:v>
                </c:pt>
                <c:pt idx="17">
                  <c:v>2009-12</c:v>
                </c:pt>
                <c:pt idx="18">
                  <c:v>2010-01</c:v>
                </c:pt>
                <c:pt idx="19">
                  <c:v>2010-02</c:v>
                </c:pt>
                <c:pt idx="20">
                  <c:v>2010-03</c:v>
                </c:pt>
                <c:pt idx="21">
                  <c:v>2010-04</c:v>
                </c:pt>
                <c:pt idx="22">
                  <c:v>2010-05</c:v>
                </c:pt>
                <c:pt idx="23">
                  <c:v>2010-06</c:v>
                </c:pt>
                <c:pt idx="24">
                  <c:v>2010-07</c:v>
                </c:pt>
                <c:pt idx="25">
                  <c:v>2010-08</c:v>
                </c:pt>
                <c:pt idx="26">
                  <c:v>2010-09</c:v>
                </c:pt>
                <c:pt idx="27">
                  <c:v>2010-10</c:v>
                </c:pt>
                <c:pt idx="28">
                  <c:v>2010-11</c:v>
                </c:pt>
                <c:pt idx="29">
                  <c:v>2010-12</c:v>
                </c:pt>
                <c:pt idx="30">
                  <c:v>2011-01</c:v>
                </c:pt>
                <c:pt idx="31">
                  <c:v>2011-02</c:v>
                </c:pt>
                <c:pt idx="32">
                  <c:v>2011-03</c:v>
                </c:pt>
                <c:pt idx="33">
                  <c:v>2011-04</c:v>
                </c:pt>
                <c:pt idx="34">
                  <c:v>2011-05</c:v>
                </c:pt>
                <c:pt idx="35">
                  <c:v>2011-06</c:v>
                </c:pt>
                <c:pt idx="36">
                  <c:v>2011-07</c:v>
                </c:pt>
                <c:pt idx="37">
                  <c:v>2011-08</c:v>
                </c:pt>
                <c:pt idx="38">
                  <c:v>2011-09</c:v>
                </c:pt>
                <c:pt idx="39">
                  <c:v>2011-10</c:v>
                </c:pt>
                <c:pt idx="40">
                  <c:v>2011-11</c:v>
                </c:pt>
                <c:pt idx="41">
                  <c:v>2011-12</c:v>
                </c:pt>
                <c:pt idx="42">
                  <c:v>2012-01</c:v>
                </c:pt>
                <c:pt idx="43">
                  <c:v>2012-02</c:v>
                </c:pt>
                <c:pt idx="44">
                  <c:v>2012-03</c:v>
                </c:pt>
                <c:pt idx="45">
                  <c:v>2012-04</c:v>
                </c:pt>
                <c:pt idx="46">
                  <c:v>2012-05</c:v>
                </c:pt>
                <c:pt idx="47">
                  <c:v>2012-06</c:v>
                </c:pt>
                <c:pt idx="48">
                  <c:v>2012-07</c:v>
                </c:pt>
                <c:pt idx="49">
                  <c:v>2012-08</c:v>
                </c:pt>
                <c:pt idx="50">
                  <c:v>2012-09</c:v>
                </c:pt>
                <c:pt idx="51">
                  <c:v>2012-10</c:v>
                </c:pt>
                <c:pt idx="52">
                  <c:v>2012-11</c:v>
                </c:pt>
                <c:pt idx="53">
                  <c:v>2012-12</c:v>
                </c:pt>
                <c:pt idx="54">
                  <c:v>2013-01</c:v>
                </c:pt>
                <c:pt idx="55">
                  <c:v>2013-02</c:v>
                </c:pt>
                <c:pt idx="56">
                  <c:v>2013-03</c:v>
                </c:pt>
                <c:pt idx="57">
                  <c:v>2013-04</c:v>
                </c:pt>
                <c:pt idx="58">
                  <c:v>2013-05</c:v>
                </c:pt>
                <c:pt idx="59">
                  <c:v>2013-06</c:v>
                </c:pt>
                <c:pt idx="60">
                  <c:v>2013-07</c:v>
                </c:pt>
                <c:pt idx="61">
                  <c:v>2013-08</c:v>
                </c:pt>
                <c:pt idx="62">
                  <c:v>2013-09</c:v>
                </c:pt>
                <c:pt idx="63">
                  <c:v>2013-10</c:v>
                </c:pt>
                <c:pt idx="64">
                  <c:v>2013-11</c:v>
                </c:pt>
                <c:pt idx="65">
                  <c:v>2013-12</c:v>
                </c:pt>
                <c:pt idx="66">
                  <c:v>2014-01</c:v>
                </c:pt>
                <c:pt idx="67">
                  <c:v>2014-02</c:v>
                </c:pt>
                <c:pt idx="68">
                  <c:v>2014-03</c:v>
                </c:pt>
                <c:pt idx="69">
                  <c:v>2014-04</c:v>
                </c:pt>
                <c:pt idx="70">
                  <c:v>2014-05</c:v>
                </c:pt>
                <c:pt idx="71">
                  <c:v>2014-06</c:v>
                </c:pt>
                <c:pt idx="72">
                  <c:v>2014-07</c:v>
                </c:pt>
                <c:pt idx="73">
                  <c:v>2014-08</c:v>
                </c:pt>
                <c:pt idx="74">
                  <c:v>2014-09</c:v>
                </c:pt>
                <c:pt idx="75">
                  <c:v>2014-10</c:v>
                </c:pt>
                <c:pt idx="76">
                  <c:v>2014-11</c:v>
                </c:pt>
                <c:pt idx="77">
                  <c:v>2014-12</c:v>
                </c:pt>
                <c:pt idx="78">
                  <c:v>2015-01</c:v>
                </c:pt>
                <c:pt idx="79">
                  <c:v>2015-02</c:v>
                </c:pt>
                <c:pt idx="80">
                  <c:v>2015-03</c:v>
                </c:pt>
                <c:pt idx="81">
                  <c:v>2015-04</c:v>
                </c:pt>
                <c:pt idx="82">
                  <c:v>2015-05</c:v>
                </c:pt>
                <c:pt idx="83">
                  <c:v>2015-06</c:v>
                </c:pt>
                <c:pt idx="84">
                  <c:v>2015-07</c:v>
                </c:pt>
                <c:pt idx="85">
                  <c:v>2015-08</c:v>
                </c:pt>
                <c:pt idx="86">
                  <c:v>2015-09</c:v>
                </c:pt>
                <c:pt idx="87">
                  <c:v>2015-10</c:v>
                </c:pt>
                <c:pt idx="88">
                  <c:v>2015-11</c:v>
                </c:pt>
                <c:pt idx="89">
                  <c:v>2015-12</c:v>
                </c:pt>
                <c:pt idx="90">
                  <c:v>2016-01</c:v>
                </c:pt>
                <c:pt idx="91">
                  <c:v>2016-02</c:v>
                </c:pt>
                <c:pt idx="92">
                  <c:v>2016-03</c:v>
                </c:pt>
              </c:strCache>
            </c:strRef>
          </c:cat>
          <c:val>
            <c:numRef>
              <c:f>'os-ww-monthly-200807-201603'!$H$2:$H$94</c:f>
              <c:numCache>
                <c:formatCode>General</c:formatCode>
                <c:ptCount val="93"/>
                <c:pt idx="0">
                  <c:v>0.8400000000000003</c:v>
                </c:pt>
                <c:pt idx="1">
                  <c:v>0.79</c:v>
                </c:pt>
                <c:pt idx="2">
                  <c:v>0.77000000000000013</c:v>
                </c:pt>
                <c:pt idx="3">
                  <c:v>0.6900000000000005</c:v>
                </c:pt>
                <c:pt idx="4">
                  <c:v>0.64000000000000035</c:v>
                </c:pt>
                <c:pt idx="5">
                  <c:v>0.62000000000000033</c:v>
                </c:pt>
                <c:pt idx="6">
                  <c:v>0.64000000000000035</c:v>
                </c:pt>
                <c:pt idx="7">
                  <c:v>0.62000000000000033</c:v>
                </c:pt>
                <c:pt idx="8">
                  <c:v>0.65000000000000036</c:v>
                </c:pt>
                <c:pt idx="9">
                  <c:v>0.66000000000000036</c:v>
                </c:pt>
                <c:pt idx="10">
                  <c:v>0.65000000000000036</c:v>
                </c:pt>
                <c:pt idx="11">
                  <c:v>0.74000000000000032</c:v>
                </c:pt>
                <c:pt idx="12">
                  <c:v>0.76000000000000034</c:v>
                </c:pt>
                <c:pt idx="13">
                  <c:v>0.6900000000000005</c:v>
                </c:pt>
                <c:pt idx="14">
                  <c:v>0.70000000000000029</c:v>
                </c:pt>
                <c:pt idx="15">
                  <c:v>0.68000000000000049</c:v>
                </c:pt>
                <c:pt idx="16">
                  <c:v>0.72000000000000031</c:v>
                </c:pt>
                <c:pt idx="17">
                  <c:v>0.68000000000000049</c:v>
                </c:pt>
                <c:pt idx="18">
                  <c:v>0.70000000000000029</c:v>
                </c:pt>
                <c:pt idx="19">
                  <c:v>0.74000000000000032</c:v>
                </c:pt>
                <c:pt idx="20">
                  <c:v>0.78</c:v>
                </c:pt>
                <c:pt idx="21">
                  <c:v>0.79</c:v>
                </c:pt>
                <c:pt idx="22">
                  <c:v>0.81</c:v>
                </c:pt>
                <c:pt idx="23">
                  <c:v>0.8</c:v>
                </c:pt>
                <c:pt idx="24">
                  <c:v>0.77000000000000013</c:v>
                </c:pt>
                <c:pt idx="25">
                  <c:v>0.79</c:v>
                </c:pt>
                <c:pt idx="26">
                  <c:v>0.78</c:v>
                </c:pt>
                <c:pt idx="27">
                  <c:v>0.77000000000000013</c:v>
                </c:pt>
                <c:pt idx="28">
                  <c:v>0.78</c:v>
                </c:pt>
                <c:pt idx="29">
                  <c:v>0.75000000000000033</c:v>
                </c:pt>
                <c:pt idx="30">
                  <c:v>0.74000000000000032</c:v>
                </c:pt>
                <c:pt idx="31">
                  <c:v>0.76000000000000034</c:v>
                </c:pt>
                <c:pt idx="32">
                  <c:v>0.76000000000000034</c:v>
                </c:pt>
                <c:pt idx="33">
                  <c:v>0.76000000000000034</c:v>
                </c:pt>
                <c:pt idx="34">
                  <c:v>0.81</c:v>
                </c:pt>
                <c:pt idx="35">
                  <c:v>0.79</c:v>
                </c:pt>
                <c:pt idx="36">
                  <c:v>0.76000000000000034</c:v>
                </c:pt>
                <c:pt idx="37">
                  <c:v>0.78</c:v>
                </c:pt>
                <c:pt idx="38">
                  <c:v>0.8</c:v>
                </c:pt>
                <c:pt idx="39">
                  <c:v>0.8400000000000003</c:v>
                </c:pt>
                <c:pt idx="40">
                  <c:v>0.8400000000000003</c:v>
                </c:pt>
                <c:pt idx="41">
                  <c:v>0.83000000000000029</c:v>
                </c:pt>
                <c:pt idx="42">
                  <c:v>0.82000000000000028</c:v>
                </c:pt>
                <c:pt idx="43">
                  <c:v>0.83000000000000029</c:v>
                </c:pt>
                <c:pt idx="44">
                  <c:v>0.83000000000000029</c:v>
                </c:pt>
                <c:pt idx="45">
                  <c:v>0.85000000000000031</c:v>
                </c:pt>
                <c:pt idx="46">
                  <c:v>0.86000000000000032</c:v>
                </c:pt>
                <c:pt idx="47">
                  <c:v>0.83000000000000029</c:v>
                </c:pt>
                <c:pt idx="48">
                  <c:v>0.83000000000000029</c:v>
                </c:pt>
                <c:pt idx="49">
                  <c:v>0.85000000000000031</c:v>
                </c:pt>
                <c:pt idx="50">
                  <c:v>0.88000000000000023</c:v>
                </c:pt>
                <c:pt idx="51">
                  <c:v>0.89000000000000024</c:v>
                </c:pt>
                <c:pt idx="52">
                  <c:v>0.9</c:v>
                </c:pt>
                <c:pt idx="53">
                  <c:v>0.87000000000000033</c:v>
                </c:pt>
                <c:pt idx="54">
                  <c:v>0.88000000000000023</c:v>
                </c:pt>
                <c:pt idx="55">
                  <c:v>0.93</c:v>
                </c:pt>
                <c:pt idx="56">
                  <c:v>0.94000000000000028</c:v>
                </c:pt>
                <c:pt idx="57">
                  <c:v>1.05</c:v>
                </c:pt>
                <c:pt idx="58">
                  <c:v>1.28</c:v>
                </c:pt>
                <c:pt idx="59">
                  <c:v>1.3</c:v>
                </c:pt>
                <c:pt idx="60">
                  <c:v>1.23</c:v>
                </c:pt>
                <c:pt idx="61">
                  <c:v>1.22</c:v>
                </c:pt>
                <c:pt idx="62">
                  <c:v>1.02</c:v>
                </c:pt>
                <c:pt idx="63">
                  <c:v>1.1000000000000001</c:v>
                </c:pt>
                <c:pt idx="64">
                  <c:v>1.1499999999999992</c:v>
                </c:pt>
                <c:pt idx="65">
                  <c:v>1.1299999999999992</c:v>
                </c:pt>
                <c:pt idx="66">
                  <c:v>1.1299999999999992</c:v>
                </c:pt>
                <c:pt idx="67">
                  <c:v>1.1399999999999992</c:v>
                </c:pt>
                <c:pt idx="68">
                  <c:v>1.1599999999999993</c:v>
                </c:pt>
                <c:pt idx="69">
                  <c:v>1.34</c:v>
                </c:pt>
                <c:pt idx="70">
                  <c:v>1.58</c:v>
                </c:pt>
                <c:pt idx="71">
                  <c:v>1.37</c:v>
                </c:pt>
                <c:pt idx="72">
                  <c:v>1.34</c:v>
                </c:pt>
                <c:pt idx="73">
                  <c:v>1.37</c:v>
                </c:pt>
                <c:pt idx="74">
                  <c:v>1.3900000000000001</c:v>
                </c:pt>
                <c:pt idx="75">
                  <c:v>1.41</c:v>
                </c:pt>
                <c:pt idx="76">
                  <c:v>1.32</c:v>
                </c:pt>
                <c:pt idx="77">
                  <c:v>1.3900000000000001</c:v>
                </c:pt>
                <c:pt idx="78">
                  <c:v>1.46</c:v>
                </c:pt>
                <c:pt idx="79">
                  <c:v>1.55</c:v>
                </c:pt>
                <c:pt idx="80">
                  <c:v>1.82</c:v>
                </c:pt>
                <c:pt idx="81">
                  <c:v>1.91</c:v>
                </c:pt>
                <c:pt idx="82">
                  <c:v>1.7700000000000005</c:v>
                </c:pt>
                <c:pt idx="83">
                  <c:v>1.7700000000000005</c:v>
                </c:pt>
                <c:pt idx="84">
                  <c:v>1.52</c:v>
                </c:pt>
                <c:pt idx="85">
                  <c:v>1.5</c:v>
                </c:pt>
                <c:pt idx="86">
                  <c:v>1.55</c:v>
                </c:pt>
                <c:pt idx="87">
                  <c:v>1.57</c:v>
                </c:pt>
                <c:pt idx="88">
                  <c:v>1.5</c:v>
                </c:pt>
                <c:pt idx="89">
                  <c:v>1.48</c:v>
                </c:pt>
                <c:pt idx="90">
                  <c:v>1.47</c:v>
                </c:pt>
                <c:pt idx="91">
                  <c:v>1.47</c:v>
                </c:pt>
                <c:pt idx="92">
                  <c:v>1.3800000000000001</c:v>
                </c:pt>
              </c:numCache>
            </c:numRef>
          </c:val>
        </c:ser>
        <c:ser>
          <c:idx val="2"/>
          <c:order val="2"/>
          <c:tx>
            <c:strRef>
              <c:f>'os-ww-monthly-200807-201603'!$K$1</c:f>
              <c:strCache>
                <c:ptCount val="1"/>
                <c:pt idx="0">
                  <c:v>iOS</c:v>
                </c:pt>
              </c:strCache>
            </c:strRef>
          </c:tx>
          <c:marker>
            <c:symbol val="none"/>
          </c:marker>
          <c:cat>
            <c:strRef>
              <c:f>'os-ww-monthly-200807-201603'!$A$2:$A$94</c:f>
              <c:strCache>
                <c:ptCount val="93"/>
                <c:pt idx="0">
                  <c:v>2008-07</c:v>
                </c:pt>
                <c:pt idx="1">
                  <c:v>2008-08</c:v>
                </c:pt>
                <c:pt idx="2">
                  <c:v>2008-09</c:v>
                </c:pt>
                <c:pt idx="3">
                  <c:v>2008-10</c:v>
                </c:pt>
                <c:pt idx="4">
                  <c:v>2008-11</c:v>
                </c:pt>
                <c:pt idx="5">
                  <c:v>2008-12</c:v>
                </c:pt>
                <c:pt idx="6">
                  <c:v>2009-01</c:v>
                </c:pt>
                <c:pt idx="7">
                  <c:v>2009-02</c:v>
                </c:pt>
                <c:pt idx="8">
                  <c:v>2009-03</c:v>
                </c:pt>
                <c:pt idx="9">
                  <c:v>2009-04</c:v>
                </c:pt>
                <c:pt idx="10">
                  <c:v>2009-05</c:v>
                </c:pt>
                <c:pt idx="11">
                  <c:v>2009-06</c:v>
                </c:pt>
                <c:pt idx="12">
                  <c:v>2009-07</c:v>
                </c:pt>
                <c:pt idx="13">
                  <c:v>2009-08</c:v>
                </c:pt>
                <c:pt idx="14">
                  <c:v>2009-09</c:v>
                </c:pt>
                <c:pt idx="15">
                  <c:v>2009-10</c:v>
                </c:pt>
                <c:pt idx="16">
                  <c:v>2009-11</c:v>
                </c:pt>
                <c:pt idx="17">
                  <c:v>2009-12</c:v>
                </c:pt>
                <c:pt idx="18">
                  <c:v>2010-01</c:v>
                </c:pt>
                <c:pt idx="19">
                  <c:v>2010-02</c:v>
                </c:pt>
                <c:pt idx="20">
                  <c:v>2010-03</c:v>
                </c:pt>
                <c:pt idx="21">
                  <c:v>2010-04</c:v>
                </c:pt>
                <c:pt idx="22">
                  <c:v>2010-05</c:v>
                </c:pt>
                <c:pt idx="23">
                  <c:v>2010-06</c:v>
                </c:pt>
                <c:pt idx="24">
                  <c:v>2010-07</c:v>
                </c:pt>
                <c:pt idx="25">
                  <c:v>2010-08</c:v>
                </c:pt>
                <c:pt idx="26">
                  <c:v>2010-09</c:v>
                </c:pt>
                <c:pt idx="27">
                  <c:v>2010-10</c:v>
                </c:pt>
                <c:pt idx="28">
                  <c:v>2010-11</c:v>
                </c:pt>
                <c:pt idx="29">
                  <c:v>2010-12</c:v>
                </c:pt>
                <c:pt idx="30">
                  <c:v>2011-01</c:v>
                </c:pt>
                <c:pt idx="31">
                  <c:v>2011-02</c:v>
                </c:pt>
                <c:pt idx="32">
                  <c:v>2011-03</c:v>
                </c:pt>
                <c:pt idx="33">
                  <c:v>2011-04</c:v>
                </c:pt>
                <c:pt idx="34">
                  <c:v>2011-05</c:v>
                </c:pt>
                <c:pt idx="35">
                  <c:v>2011-06</c:v>
                </c:pt>
                <c:pt idx="36">
                  <c:v>2011-07</c:v>
                </c:pt>
                <c:pt idx="37">
                  <c:v>2011-08</c:v>
                </c:pt>
                <c:pt idx="38">
                  <c:v>2011-09</c:v>
                </c:pt>
                <c:pt idx="39">
                  <c:v>2011-10</c:v>
                </c:pt>
                <c:pt idx="40">
                  <c:v>2011-11</c:v>
                </c:pt>
                <c:pt idx="41">
                  <c:v>2011-12</c:v>
                </c:pt>
                <c:pt idx="42">
                  <c:v>2012-01</c:v>
                </c:pt>
                <c:pt idx="43">
                  <c:v>2012-02</c:v>
                </c:pt>
                <c:pt idx="44">
                  <c:v>2012-03</c:v>
                </c:pt>
                <c:pt idx="45">
                  <c:v>2012-04</c:v>
                </c:pt>
                <c:pt idx="46">
                  <c:v>2012-05</c:v>
                </c:pt>
                <c:pt idx="47">
                  <c:v>2012-06</c:v>
                </c:pt>
                <c:pt idx="48">
                  <c:v>2012-07</c:v>
                </c:pt>
                <c:pt idx="49">
                  <c:v>2012-08</c:v>
                </c:pt>
                <c:pt idx="50">
                  <c:v>2012-09</c:v>
                </c:pt>
                <c:pt idx="51">
                  <c:v>2012-10</c:v>
                </c:pt>
                <c:pt idx="52">
                  <c:v>2012-11</c:v>
                </c:pt>
                <c:pt idx="53">
                  <c:v>2012-12</c:v>
                </c:pt>
                <c:pt idx="54">
                  <c:v>2013-01</c:v>
                </c:pt>
                <c:pt idx="55">
                  <c:v>2013-02</c:v>
                </c:pt>
                <c:pt idx="56">
                  <c:v>2013-03</c:v>
                </c:pt>
                <c:pt idx="57">
                  <c:v>2013-04</c:v>
                </c:pt>
                <c:pt idx="58">
                  <c:v>2013-05</c:v>
                </c:pt>
                <c:pt idx="59">
                  <c:v>2013-06</c:v>
                </c:pt>
                <c:pt idx="60">
                  <c:v>2013-07</c:v>
                </c:pt>
                <c:pt idx="61">
                  <c:v>2013-08</c:v>
                </c:pt>
                <c:pt idx="62">
                  <c:v>2013-09</c:v>
                </c:pt>
                <c:pt idx="63">
                  <c:v>2013-10</c:v>
                </c:pt>
                <c:pt idx="64">
                  <c:v>2013-11</c:v>
                </c:pt>
                <c:pt idx="65">
                  <c:v>2013-12</c:v>
                </c:pt>
                <c:pt idx="66">
                  <c:v>2014-01</c:v>
                </c:pt>
                <c:pt idx="67">
                  <c:v>2014-02</c:v>
                </c:pt>
                <c:pt idx="68">
                  <c:v>2014-03</c:v>
                </c:pt>
                <c:pt idx="69">
                  <c:v>2014-04</c:v>
                </c:pt>
                <c:pt idx="70">
                  <c:v>2014-05</c:v>
                </c:pt>
                <c:pt idx="71">
                  <c:v>2014-06</c:v>
                </c:pt>
                <c:pt idx="72">
                  <c:v>2014-07</c:v>
                </c:pt>
                <c:pt idx="73">
                  <c:v>2014-08</c:v>
                </c:pt>
                <c:pt idx="74">
                  <c:v>2014-09</c:v>
                </c:pt>
                <c:pt idx="75">
                  <c:v>2014-10</c:v>
                </c:pt>
                <c:pt idx="76">
                  <c:v>2014-11</c:v>
                </c:pt>
                <c:pt idx="77">
                  <c:v>2014-12</c:v>
                </c:pt>
                <c:pt idx="78">
                  <c:v>2015-01</c:v>
                </c:pt>
                <c:pt idx="79">
                  <c:v>2015-02</c:v>
                </c:pt>
                <c:pt idx="80">
                  <c:v>2015-03</c:v>
                </c:pt>
                <c:pt idx="81">
                  <c:v>2015-04</c:v>
                </c:pt>
                <c:pt idx="82">
                  <c:v>2015-05</c:v>
                </c:pt>
                <c:pt idx="83">
                  <c:v>2015-06</c:v>
                </c:pt>
                <c:pt idx="84">
                  <c:v>2015-07</c:v>
                </c:pt>
                <c:pt idx="85">
                  <c:v>2015-08</c:v>
                </c:pt>
                <c:pt idx="86">
                  <c:v>2015-09</c:v>
                </c:pt>
                <c:pt idx="87">
                  <c:v>2015-10</c:v>
                </c:pt>
                <c:pt idx="88">
                  <c:v>2015-11</c:v>
                </c:pt>
                <c:pt idx="89">
                  <c:v>2015-12</c:v>
                </c:pt>
                <c:pt idx="90">
                  <c:v>2016-01</c:v>
                </c:pt>
                <c:pt idx="91">
                  <c:v>2016-02</c:v>
                </c:pt>
                <c:pt idx="92">
                  <c:v>2016-03</c:v>
                </c:pt>
              </c:strCache>
            </c:strRef>
          </c:cat>
          <c:val>
            <c:numRef>
              <c:f>'os-ww-monthly-200807-201603'!$K$2:$K$94</c:f>
              <c:numCache>
                <c:formatCode>General</c:formatCode>
                <c:ptCount val="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3.0000000000000016E-2</c:v>
                </c:pt>
                <c:pt idx="23">
                  <c:v>0.1</c:v>
                </c:pt>
                <c:pt idx="24">
                  <c:v>0.14000000000000001</c:v>
                </c:pt>
                <c:pt idx="25">
                  <c:v>0.18000000000000008</c:v>
                </c:pt>
                <c:pt idx="26">
                  <c:v>0.2</c:v>
                </c:pt>
                <c:pt idx="27">
                  <c:v>0.23</c:v>
                </c:pt>
                <c:pt idx="28">
                  <c:v>0.26</c:v>
                </c:pt>
                <c:pt idx="29">
                  <c:v>0.33000000000000024</c:v>
                </c:pt>
                <c:pt idx="30">
                  <c:v>0.44000000000000011</c:v>
                </c:pt>
                <c:pt idx="31">
                  <c:v>0.43000000000000016</c:v>
                </c:pt>
                <c:pt idx="32">
                  <c:v>0.46</c:v>
                </c:pt>
                <c:pt idx="33">
                  <c:v>0.53</c:v>
                </c:pt>
                <c:pt idx="34">
                  <c:v>0.61000000000000032</c:v>
                </c:pt>
                <c:pt idx="35">
                  <c:v>0.70000000000000029</c:v>
                </c:pt>
                <c:pt idx="36">
                  <c:v>0.83000000000000029</c:v>
                </c:pt>
                <c:pt idx="37">
                  <c:v>0.9</c:v>
                </c:pt>
                <c:pt idx="38">
                  <c:v>1</c:v>
                </c:pt>
                <c:pt idx="39">
                  <c:v>1.1200000000000001</c:v>
                </c:pt>
                <c:pt idx="40">
                  <c:v>1.24</c:v>
                </c:pt>
                <c:pt idx="41">
                  <c:v>1.41</c:v>
                </c:pt>
                <c:pt idx="42">
                  <c:v>1.7100000000000004</c:v>
                </c:pt>
                <c:pt idx="43">
                  <c:v>1.81</c:v>
                </c:pt>
                <c:pt idx="44">
                  <c:v>1.8900000000000001</c:v>
                </c:pt>
                <c:pt idx="45">
                  <c:v>2.12</c:v>
                </c:pt>
                <c:pt idx="46">
                  <c:v>2.2400000000000002</c:v>
                </c:pt>
                <c:pt idx="47">
                  <c:v>2.4</c:v>
                </c:pt>
                <c:pt idx="48">
                  <c:v>2.64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</c:numCache>
            </c:numRef>
          </c:val>
        </c:ser>
        <c:ser>
          <c:idx val="3"/>
          <c:order val="3"/>
          <c:tx>
            <c:strRef>
              <c:f>'os-ww-monthly-200807-201603'!$Y$1</c:f>
              <c:strCache>
                <c:ptCount val="1"/>
                <c:pt idx="0">
                  <c:v>Windows</c:v>
                </c:pt>
              </c:strCache>
            </c:strRef>
          </c:tx>
          <c:marker>
            <c:symbol val="none"/>
          </c:marker>
          <c:cat>
            <c:strRef>
              <c:f>'os-ww-monthly-200807-201603'!$A$2:$A$94</c:f>
              <c:strCache>
                <c:ptCount val="93"/>
                <c:pt idx="0">
                  <c:v>2008-07</c:v>
                </c:pt>
                <c:pt idx="1">
                  <c:v>2008-08</c:v>
                </c:pt>
                <c:pt idx="2">
                  <c:v>2008-09</c:v>
                </c:pt>
                <c:pt idx="3">
                  <c:v>2008-10</c:v>
                </c:pt>
                <c:pt idx="4">
                  <c:v>2008-11</c:v>
                </c:pt>
                <c:pt idx="5">
                  <c:v>2008-12</c:v>
                </c:pt>
                <c:pt idx="6">
                  <c:v>2009-01</c:v>
                </c:pt>
                <c:pt idx="7">
                  <c:v>2009-02</c:v>
                </c:pt>
                <c:pt idx="8">
                  <c:v>2009-03</c:v>
                </c:pt>
                <c:pt idx="9">
                  <c:v>2009-04</c:v>
                </c:pt>
                <c:pt idx="10">
                  <c:v>2009-05</c:v>
                </c:pt>
                <c:pt idx="11">
                  <c:v>2009-06</c:v>
                </c:pt>
                <c:pt idx="12">
                  <c:v>2009-07</c:v>
                </c:pt>
                <c:pt idx="13">
                  <c:v>2009-08</c:v>
                </c:pt>
                <c:pt idx="14">
                  <c:v>2009-09</c:v>
                </c:pt>
                <c:pt idx="15">
                  <c:v>2009-10</c:v>
                </c:pt>
                <c:pt idx="16">
                  <c:v>2009-11</c:v>
                </c:pt>
                <c:pt idx="17">
                  <c:v>2009-12</c:v>
                </c:pt>
                <c:pt idx="18">
                  <c:v>2010-01</c:v>
                </c:pt>
                <c:pt idx="19">
                  <c:v>2010-02</c:v>
                </c:pt>
                <c:pt idx="20">
                  <c:v>2010-03</c:v>
                </c:pt>
                <c:pt idx="21">
                  <c:v>2010-04</c:v>
                </c:pt>
                <c:pt idx="22">
                  <c:v>2010-05</c:v>
                </c:pt>
                <c:pt idx="23">
                  <c:v>2010-06</c:v>
                </c:pt>
                <c:pt idx="24">
                  <c:v>2010-07</c:v>
                </c:pt>
                <c:pt idx="25">
                  <c:v>2010-08</c:v>
                </c:pt>
                <c:pt idx="26">
                  <c:v>2010-09</c:v>
                </c:pt>
                <c:pt idx="27">
                  <c:v>2010-10</c:v>
                </c:pt>
                <c:pt idx="28">
                  <c:v>2010-11</c:v>
                </c:pt>
                <c:pt idx="29">
                  <c:v>2010-12</c:v>
                </c:pt>
                <c:pt idx="30">
                  <c:v>2011-01</c:v>
                </c:pt>
                <c:pt idx="31">
                  <c:v>2011-02</c:v>
                </c:pt>
                <c:pt idx="32">
                  <c:v>2011-03</c:v>
                </c:pt>
                <c:pt idx="33">
                  <c:v>2011-04</c:v>
                </c:pt>
                <c:pt idx="34">
                  <c:v>2011-05</c:v>
                </c:pt>
                <c:pt idx="35">
                  <c:v>2011-06</c:v>
                </c:pt>
                <c:pt idx="36">
                  <c:v>2011-07</c:v>
                </c:pt>
                <c:pt idx="37">
                  <c:v>2011-08</c:v>
                </c:pt>
                <c:pt idx="38">
                  <c:v>2011-09</c:v>
                </c:pt>
                <c:pt idx="39">
                  <c:v>2011-10</c:v>
                </c:pt>
                <c:pt idx="40">
                  <c:v>2011-11</c:v>
                </c:pt>
                <c:pt idx="41">
                  <c:v>2011-12</c:v>
                </c:pt>
                <c:pt idx="42">
                  <c:v>2012-01</c:v>
                </c:pt>
                <c:pt idx="43">
                  <c:v>2012-02</c:v>
                </c:pt>
                <c:pt idx="44">
                  <c:v>2012-03</c:v>
                </c:pt>
                <c:pt idx="45">
                  <c:v>2012-04</c:v>
                </c:pt>
                <c:pt idx="46">
                  <c:v>2012-05</c:v>
                </c:pt>
                <c:pt idx="47">
                  <c:v>2012-06</c:v>
                </c:pt>
                <c:pt idx="48">
                  <c:v>2012-07</c:v>
                </c:pt>
                <c:pt idx="49">
                  <c:v>2012-08</c:v>
                </c:pt>
                <c:pt idx="50">
                  <c:v>2012-09</c:v>
                </c:pt>
                <c:pt idx="51">
                  <c:v>2012-10</c:v>
                </c:pt>
                <c:pt idx="52">
                  <c:v>2012-11</c:v>
                </c:pt>
                <c:pt idx="53">
                  <c:v>2012-12</c:v>
                </c:pt>
                <c:pt idx="54">
                  <c:v>2013-01</c:v>
                </c:pt>
                <c:pt idx="55">
                  <c:v>2013-02</c:v>
                </c:pt>
                <c:pt idx="56">
                  <c:v>2013-03</c:v>
                </c:pt>
                <c:pt idx="57">
                  <c:v>2013-04</c:v>
                </c:pt>
                <c:pt idx="58">
                  <c:v>2013-05</c:v>
                </c:pt>
                <c:pt idx="59">
                  <c:v>2013-06</c:v>
                </c:pt>
                <c:pt idx="60">
                  <c:v>2013-07</c:v>
                </c:pt>
                <c:pt idx="61">
                  <c:v>2013-08</c:v>
                </c:pt>
                <c:pt idx="62">
                  <c:v>2013-09</c:v>
                </c:pt>
                <c:pt idx="63">
                  <c:v>2013-10</c:v>
                </c:pt>
                <c:pt idx="64">
                  <c:v>2013-11</c:v>
                </c:pt>
                <c:pt idx="65">
                  <c:v>2013-12</c:v>
                </c:pt>
                <c:pt idx="66">
                  <c:v>2014-01</c:v>
                </c:pt>
                <c:pt idx="67">
                  <c:v>2014-02</c:v>
                </c:pt>
                <c:pt idx="68">
                  <c:v>2014-03</c:v>
                </c:pt>
                <c:pt idx="69">
                  <c:v>2014-04</c:v>
                </c:pt>
                <c:pt idx="70">
                  <c:v>2014-05</c:v>
                </c:pt>
                <c:pt idx="71">
                  <c:v>2014-06</c:v>
                </c:pt>
                <c:pt idx="72">
                  <c:v>2014-07</c:v>
                </c:pt>
                <c:pt idx="73">
                  <c:v>2014-08</c:v>
                </c:pt>
                <c:pt idx="74">
                  <c:v>2014-09</c:v>
                </c:pt>
                <c:pt idx="75">
                  <c:v>2014-10</c:v>
                </c:pt>
                <c:pt idx="76">
                  <c:v>2014-11</c:v>
                </c:pt>
                <c:pt idx="77">
                  <c:v>2014-12</c:v>
                </c:pt>
                <c:pt idx="78">
                  <c:v>2015-01</c:v>
                </c:pt>
                <c:pt idx="79">
                  <c:v>2015-02</c:v>
                </c:pt>
                <c:pt idx="80">
                  <c:v>2015-03</c:v>
                </c:pt>
                <c:pt idx="81">
                  <c:v>2015-04</c:v>
                </c:pt>
                <c:pt idx="82">
                  <c:v>2015-05</c:v>
                </c:pt>
                <c:pt idx="83">
                  <c:v>2015-06</c:v>
                </c:pt>
                <c:pt idx="84">
                  <c:v>2015-07</c:v>
                </c:pt>
                <c:pt idx="85">
                  <c:v>2015-08</c:v>
                </c:pt>
                <c:pt idx="86">
                  <c:v>2015-09</c:v>
                </c:pt>
                <c:pt idx="87">
                  <c:v>2015-10</c:v>
                </c:pt>
                <c:pt idx="88">
                  <c:v>2015-11</c:v>
                </c:pt>
                <c:pt idx="89">
                  <c:v>2015-12</c:v>
                </c:pt>
                <c:pt idx="90">
                  <c:v>2016-01</c:v>
                </c:pt>
                <c:pt idx="91">
                  <c:v>2016-02</c:v>
                </c:pt>
                <c:pt idx="92">
                  <c:v>2016-03</c:v>
                </c:pt>
              </c:strCache>
            </c:strRef>
          </c:cat>
          <c:val>
            <c:numRef>
              <c:f>'os-ww-monthly-200807-201603'!$Y$2:$Y$94</c:f>
              <c:numCache>
                <c:formatCode>General</c:formatCode>
                <c:ptCount val="93"/>
                <c:pt idx="0">
                  <c:v>93.910000000000025</c:v>
                </c:pt>
                <c:pt idx="1">
                  <c:v>94.39</c:v>
                </c:pt>
                <c:pt idx="2">
                  <c:v>94.38000000000001</c:v>
                </c:pt>
                <c:pt idx="3">
                  <c:v>94.800000000000011</c:v>
                </c:pt>
                <c:pt idx="4">
                  <c:v>95.53</c:v>
                </c:pt>
                <c:pt idx="5">
                  <c:v>95.679999999999978</c:v>
                </c:pt>
                <c:pt idx="6">
                  <c:v>95.410000000000025</c:v>
                </c:pt>
                <c:pt idx="7">
                  <c:v>95.38</c:v>
                </c:pt>
                <c:pt idx="8">
                  <c:v>95.210000000000022</c:v>
                </c:pt>
                <c:pt idx="9">
                  <c:v>95.13</c:v>
                </c:pt>
                <c:pt idx="10">
                  <c:v>95.240000000000023</c:v>
                </c:pt>
                <c:pt idx="11">
                  <c:v>94.759999999999991</c:v>
                </c:pt>
                <c:pt idx="12">
                  <c:v>94.82</c:v>
                </c:pt>
                <c:pt idx="13">
                  <c:v>94.7</c:v>
                </c:pt>
                <c:pt idx="14">
                  <c:v>94.6</c:v>
                </c:pt>
                <c:pt idx="15">
                  <c:v>94.339999999999975</c:v>
                </c:pt>
                <c:pt idx="16">
                  <c:v>93.97999999999999</c:v>
                </c:pt>
                <c:pt idx="17">
                  <c:v>94.169999999999987</c:v>
                </c:pt>
                <c:pt idx="18">
                  <c:v>93.77</c:v>
                </c:pt>
                <c:pt idx="19">
                  <c:v>93.360000000000014</c:v>
                </c:pt>
                <c:pt idx="20">
                  <c:v>93.169999999999987</c:v>
                </c:pt>
                <c:pt idx="21">
                  <c:v>92.98</c:v>
                </c:pt>
                <c:pt idx="22">
                  <c:v>93.039999999999992</c:v>
                </c:pt>
                <c:pt idx="23">
                  <c:v>93.26</c:v>
                </c:pt>
                <c:pt idx="24">
                  <c:v>93.26</c:v>
                </c:pt>
                <c:pt idx="25">
                  <c:v>93.100000000000009</c:v>
                </c:pt>
                <c:pt idx="26">
                  <c:v>92.86999999999999</c:v>
                </c:pt>
                <c:pt idx="27">
                  <c:v>92.710000000000022</c:v>
                </c:pt>
                <c:pt idx="28">
                  <c:v>92.51</c:v>
                </c:pt>
                <c:pt idx="29">
                  <c:v>92.410000000000025</c:v>
                </c:pt>
                <c:pt idx="30">
                  <c:v>92</c:v>
                </c:pt>
                <c:pt idx="31">
                  <c:v>91.97</c:v>
                </c:pt>
                <c:pt idx="32">
                  <c:v>92</c:v>
                </c:pt>
                <c:pt idx="33">
                  <c:v>91.97</c:v>
                </c:pt>
                <c:pt idx="34">
                  <c:v>91.960000000000022</c:v>
                </c:pt>
                <c:pt idx="35">
                  <c:v>91.940000000000026</c:v>
                </c:pt>
                <c:pt idx="36">
                  <c:v>91.86</c:v>
                </c:pt>
                <c:pt idx="37">
                  <c:v>91.740000000000023</c:v>
                </c:pt>
                <c:pt idx="38">
                  <c:v>91.100000000000009</c:v>
                </c:pt>
                <c:pt idx="39">
                  <c:v>90.460000000000022</c:v>
                </c:pt>
                <c:pt idx="40">
                  <c:v>90.5</c:v>
                </c:pt>
                <c:pt idx="41">
                  <c:v>90.28</c:v>
                </c:pt>
                <c:pt idx="42">
                  <c:v>89.61999999999999</c:v>
                </c:pt>
                <c:pt idx="43">
                  <c:v>89.48</c:v>
                </c:pt>
                <c:pt idx="44">
                  <c:v>89.36</c:v>
                </c:pt>
                <c:pt idx="45">
                  <c:v>88.73</c:v>
                </c:pt>
                <c:pt idx="46">
                  <c:v>88.789999999999992</c:v>
                </c:pt>
                <c:pt idx="47">
                  <c:v>88.88000000000001</c:v>
                </c:pt>
                <c:pt idx="48">
                  <c:v>88.840000000000032</c:v>
                </c:pt>
                <c:pt idx="49">
                  <c:v>91.38</c:v>
                </c:pt>
                <c:pt idx="50">
                  <c:v>91.02000000000001</c:v>
                </c:pt>
                <c:pt idx="51">
                  <c:v>90.89</c:v>
                </c:pt>
                <c:pt idx="52">
                  <c:v>90.88000000000001</c:v>
                </c:pt>
                <c:pt idx="53">
                  <c:v>91.07</c:v>
                </c:pt>
                <c:pt idx="54">
                  <c:v>90.79</c:v>
                </c:pt>
                <c:pt idx="55">
                  <c:v>90.710000000000022</c:v>
                </c:pt>
                <c:pt idx="56">
                  <c:v>91.01</c:v>
                </c:pt>
                <c:pt idx="57">
                  <c:v>91.149999999999991</c:v>
                </c:pt>
                <c:pt idx="58">
                  <c:v>90.69</c:v>
                </c:pt>
                <c:pt idx="59">
                  <c:v>90.280000000000015</c:v>
                </c:pt>
                <c:pt idx="60">
                  <c:v>90.34</c:v>
                </c:pt>
                <c:pt idx="61">
                  <c:v>90.420000000000016</c:v>
                </c:pt>
                <c:pt idx="62">
                  <c:v>90.75</c:v>
                </c:pt>
                <c:pt idx="63">
                  <c:v>90.490000000000023</c:v>
                </c:pt>
                <c:pt idx="64">
                  <c:v>90.23</c:v>
                </c:pt>
                <c:pt idx="65">
                  <c:v>89.42000000000003</c:v>
                </c:pt>
                <c:pt idx="66">
                  <c:v>88.73</c:v>
                </c:pt>
                <c:pt idx="67">
                  <c:v>89.490000000000023</c:v>
                </c:pt>
                <c:pt idx="68">
                  <c:v>89.440000000000026</c:v>
                </c:pt>
                <c:pt idx="69">
                  <c:v>89.03</c:v>
                </c:pt>
                <c:pt idx="70">
                  <c:v>88.669999999999987</c:v>
                </c:pt>
                <c:pt idx="71">
                  <c:v>89.110000000000014</c:v>
                </c:pt>
                <c:pt idx="72">
                  <c:v>89.07</c:v>
                </c:pt>
                <c:pt idx="73">
                  <c:v>88.97</c:v>
                </c:pt>
                <c:pt idx="74">
                  <c:v>88.32</c:v>
                </c:pt>
                <c:pt idx="75">
                  <c:v>88.140000000000015</c:v>
                </c:pt>
                <c:pt idx="76">
                  <c:v>88.3</c:v>
                </c:pt>
                <c:pt idx="77">
                  <c:v>88.54000000000002</c:v>
                </c:pt>
                <c:pt idx="78">
                  <c:v>88.000000000000014</c:v>
                </c:pt>
                <c:pt idx="79">
                  <c:v>87.88</c:v>
                </c:pt>
                <c:pt idx="80">
                  <c:v>86.81</c:v>
                </c:pt>
                <c:pt idx="81">
                  <c:v>86.830000000000013</c:v>
                </c:pt>
                <c:pt idx="82">
                  <c:v>85.940000000000026</c:v>
                </c:pt>
                <c:pt idx="83">
                  <c:v>86.149999999999991</c:v>
                </c:pt>
                <c:pt idx="84">
                  <c:v>87.55</c:v>
                </c:pt>
                <c:pt idx="85">
                  <c:v>87.89</c:v>
                </c:pt>
                <c:pt idx="86">
                  <c:v>87.31</c:v>
                </c:pt>
                <c:pt idx="87">
                  <c:v>86.279999999999987</c:v>
                </c:pt>
                <c:pt idx="88">
                  <c:v>85.679999999999978</c:v>
                </c:pt>
                <c:pt idx="89">
                  <c:v>84.710000000000022</c:v>
                </c:pt>
                <c:pt idx="90">
                  <c:v>84.990000000000023</c:v>
                </c:pt>
                <c:pt idx="91">
                  <c:v>84.63</c:v>
                </c:pt>
                <c:pt idx="92">
                  <c:v>85.45</c:v>
                </c:pt>
              </c:numCache>
            </c:numRef>
          </c:val>
        </c:ser>
        <c:marker val="1"/>
        <c:axId val="43564416"/>
        <c:axId val="43570304"/>
      </c:lineChart>
      <c:catAx>
        <c:axId val="43564416"/>
        <c:scaling>
          <c:orientation val="minMax"/>
        </c:scaling>
        <c:axPos val="b"/>
        <c:majorGridlines/>
        <c:tickLblPos val="nextTo"/>
        <c:crossAx val="43570304"/>
        <c:crosses val="autoZero"/>
        <c:auto val="1"/>
        <c:lblAlgn val="ctr"/>
        <c:lblOffset val="100"/>
        <c:tickLblSkip val="12"/>
        <c:tickMarkSkip val="12"/>
      </c:catAx>
      <c:valAx>
        <c:axId val="43570304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435644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Households with Internet access at home</a:t>
            </a:r>
            <a:r>
              <a:rPr lang="ru-RU" dirty="0" smtClean="0"/>
              <a:t>,</a:t>
            </a:r>
            <a:r>
              <a:rPr lang="ru-RU" baseline="0" dirty="0" smtClean="0"/>
              <a:t> %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Sheet1!$A$33</c:f>
              <c:strCache>
                <c:ptCount val="1"/>
                <c:pt idx="0">
                  <c:v>Developed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Sheet1!$M$33:$W$33</c:f>
              <c:numCache>
                <c:formatCode>0.0</c:formatCode>
                <c:ptCount val="11"/>
                <c:pt idx="0">
                  <c:v>44.676835162000614</c:v>
                </c:pt>
                <c:pt idx="1">
                  <c:v>48.227990605640393</c:v>
                </c:pt>
                <c:pt idx="2">
                  <c:v>53.360879601453249</c:v>
                </c:pt>
                <c:pt idx="3">
                  <c:v>57.681595364941302</c:v>
                </c:pt>
                <c:pt idx="4">
                  <c:v>62.589352474913085</c:v>
                </c:pt>
                <c:pt idx="5">
                  <c:v>66.266822904715823</c:v>
                </c:pt>
                <c:pt idx="6">
                  <c:v>69.295080819406436</c:v>
                </c:pt>
                <c:pt idx="7">
                  <c:v>72.554886357239667</c:v>
                </c:pt>
                <c:pt idx="8">
                  <c:v>76.259615993396267</c:v>
                </c:pt>
                <c:pt idx="9">
                  <c:v>78.616465524569932</c:v>
                </c:pt>
                <c:pt idx="10">
                  <c:v>81.265062605889938</c:v>
                </c:pt>
              </c:numCache>
            </c:numRef>
          </c:val>
        </c:ser>
        <c:ser>
          <c:idx val="1"/>
          <c:order val="1"/>
          <c:tx>
            <c:strRef>
              <c:f>Sheet1!$A$34</c:f>
              <c:strCache>
                <c:ptCount val="1"/>
                <c:pt idx="0">
                  <c:v>Developing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Sheet1!$M$34:$W$34</c:f>
              <c:numCache>
                <c:formatCode>0.0</c:formatCode>
                <c:ptCount val="11"/>
                <c:pt idx="0">
                  <c:v>8.1431945690514436</c:v>
                </c:pt>
                <c:pt idx="1">
                  <c:v>9.614359552900325</c:v>
                </c:pt>
                <c:pt idx="2">
                  <c:v>11.157114443872283</c:v>
                </c:pt>
                <c:pt idx="3">
                  <c:v>12.29506186847126</c:v>
                </c:pt>
                <c:pt idx="4">
                  <c:v>13.649679713714068</c:v>
                </c:pt>
                <c:pt idx="5">
                  <c:v>16.44535863911246</c:v>
                </c:pt>
                <c:pt idx="6">
                  <c:v>20.484000136320315</c:v>
                </c:pt>
                <c:pt idx="7">
                  <c:v>24.172335078457088</c:v>
                </c:pt>
                <c:pt idx="8">
                  <c:v>28.620728474122533</c:v>
                </c:pt>
                <c:pt idx="9">
                  <c:v>31.548355969866108</c:v>
                </c:pt>
                <c:pt idx="10">
                  <c:v>34.065264227541967</c:v>
                </c:pt>
              </c:numCache>
            </c:numRef>
          </c:val>
        </c:ser>
        <c:ser>
          <c:idx val="2"/>
          <c:order val="2"/>
          <c:tx>
            <c:strRef>
              <c:f>Sheet1!$A$35</c:f>
              <c:strCache>
                <c:ptCount val="1"/>
                <c:pt idx="0">
                  <c:v>World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Sheet1!$M$35:$W$35</c:f>
              <c:numCache>
                <c:formatCode>0.0</c:formatCode>
                <c:ptCount val="11"/>
                <c:pt idx="0">
                  <c:v>18.43449407685377</c:v>
                </c:pt>
                <c:pt idx="1">
                  <c:v>20.53499423860384</c:v>
                </c:pt>
                <c:pt idx="2">
                  <c:v>22.962990878872276</c:v>
                </c:pt>
                <c:pt idx="3">
                  <c:v>24.833974702731851</c:v>
                </c:pt>
                <c:pt idx="4">
                  <c:v>27.030186429107427</c:v>
                </c:pt>
                <c:pt idx="5">
                  <c:v>29.933873098495003</c:v>
                </c:pt>
                <c:pt idx="6">
                  <c:v>33.565534795441948</c:v>
                </c:pt>
                <c:pt idx="7">
                  <c:v>37.083464627471159</c:v>
                </c:pt>
                <c:pt idx="8">
                  <c:v>41.242917161546224</c:v>
                </c:pt>
                <c:pt idx="9">
                  <c:v>43.937434549249353</c:v>
                </c:pt>
                <c:pt idx="10">
                  <c:v>46.40704915749582</c:v>
                </c:pt>
              </c:numCache>
            </c:numRef>
          </c:val>
        </c:ser>
        <c:marker val="1"/>
        <c:axId val="51218304"/>
        <c:axId val="51224576"/>
      </c:lineChart>
      <c:catAx>
        <c:axId val="51218304"/>
        <c:scaling>
          <c:orientation val="minMax"/>
        </c:scaling>
        <c:axPos val="b"/>
        <c:majorGridlines/>
        <c:tickLblPos val="nextTo"/>
        <c:crossAx val="51224576"/>
        <c:crosses val="autoZero"/>
        <c:auto val="1"/>
        <c:lblAlgn val="ctr"/>
        <c:lblOffset val="100"/>
      </c:catAx>
      <c:valAx>
        <c:axId val="51224576"/>
        <c:scaling>
          <c:orientation val="minMax"/>
        </c:scaling>
        <c:axPos val="l"/>
        <c:majorGridlines/>
        <c:numFmt formatCode="General" sourceLinked="0"/>
        <c:tickLblPos val="nextTo"/>
        <c:crossAx val="51218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/>
                      <a:t>0,45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Лист1!$B$2:$B$146</c:f>
              <c:strCache>
                <c:ptCount val="23"/>
                <c:pt idx="0">
                  <c:v>Finland</c:v>
                </c:pt>
                <c:pt idx="1">
                  <c:v>Iceland</c:v>
                </c:pt>
                <c:pt idx="2">
                  <c:v>Austria</c:v>
                </c:pt>
                <c:pt idx="3">
                  <c:v>Australia</c:v>
                </c:pt>
                <c:pt idx="4">
                  <c:v>Luxembourg</c:v>
                </c:pt>
                <c:pt idx="5">
                  <c:v>Norway</c:v>
                </c:pt>
                <c:pt idx="6">
                  <c:v>Qatar</c:v>
                </c:pt>
                <c:pt idx="7">
                  <c:v>Russian Federation</c:v>
                </c:pt>
                <c:pt idx="8">
                  <c:v>Netherlands</c:v>
                </c:pt>
                <c:pt idx="9">
                  <c:v>United Kingdom</c:v>
                </c:pt>
                <c:pt idx="10">
                  <c:v>Bahrain</c:v>
                </c:pt>
                <c:pt idx="11">
                  <c:v>Korea (Rep.)</c:v>
                </c:pt>
                <c:pt idx="12">
                  <c:v>Belgium</c:v>
                </c:pt>
                <c:pt idx="13">
                  <c:v>Denmark</c:v>
                </c:pt>
                <c:pt idx="14">
                  <c:v>China</c:v>
                </c:pt>
                <c:pt idx="15">
                  <c:v>Germany</c:v>
                </c:pt>
                <c:pt idx="16">
                  <c:v>Japan</c:v>
                </c:pt>
                <c:pt idx="17">
                  <c:v>United States</c:v>
                </c:pt>
                <c:pt idx="18">
                  <c:v>India</c:v>
                </c:pt>
                <c:pt idx="19">
                  <c:v>Brazil</c:v>
                </c:pt>
                <c:pt idx="20">
                  <c:v>Nigeria</c:v>
                </c:pt>
                <c:pt idx="21">
                  <c:v>Tajikistan</c:v>
                </c:pt>
                <c:pt idx="22">
                  <c:v>Ethiopia</c:v>
                </c:pt>
              </c:strCache>
            </c:strRef>
          </c:cat>
          <c:val>
            <c:numRef>
              <c:f>Лист1!$C$2:$C$146</c:f>
              <c:numCache>
                <c:formatCode>General</c:formatCode>
                <c:ptCount val="23"/>
                <c:pt idx="0">
                  <c:v>9.0000000000000011E-2</c:v>
                </c:pt>
                <c:pt idx="1">
                  <c:v>0.15000000000000002</c:v>
                </c:pt>
                <c:pt idx="2">
                  <c:v>0.16</c:v>
                </c:pt>
                <c:pt idx="3">
                  <c:v>0.17</c:v>
                </c:pt>
                <c:pt idx="4">
                  <c:v>0.18000000000000002</c:v>
                </c:pt>
                <c:pt idx="5">
                  <c:v>0.18000000000000002</c:v>
                </c:pt>
                <c:pt idx="6">
                  <c:v>0.23</c:v>
                </c:pt>
                <c:pt idx="7">
                  <c:v>0.45</c:v>
                </c:pt>
                <c:pt idx="8">
                  <c:v>0.47000000000000003</c:v>
                </c:pt>
                <c:pt idx="9">
                  <c:v>0.47000000000000003</c:v>
                </c:pt>
                <c:pt idx="10">
                  <c:v>0.48000000000000004</c:v>
                </c:pt>
                <c:pt idx="11">
                  <c:v>0.48000000000000004</c:v>
                </c:pt>
                <c:pt idx="12">
                  <c:v>0.52</c:v>
                </c:pt>
                <c:pt idx="13">
                  <c:v>0.52</c:v>
                </c:pt>
                <c:pt idx="14">
                  <c:v>0.89</c:v>
                </c:pt>
                <c:pt idx="15">
                  <c:v>1.01</c:v>
                </c:pt>
                <c:pt idx="16">
                  <c:v>1.1100000000000001</c:v>
                </c:pt>
                <c:pt idx="17">
                  <c:v>1.47</c:v>
                </c:pt>
                <c:pt idx="18">
                  <c:v>2.5099999999999998</c:v>
                </c:pt>
                <c:pt idx="19">
                  <c:v>4.3199999999999994</c:v>
                </c:pt>
                <c:pt idx="20">
                  <c:v>5.4</c:v>
                </c:pt>
                <c:pt idx="21">
                  <c:v>16.439999999999998</c:v>
                </c:pt>
                <c:pt idx="22">
                  <c:v>16.920000000000002</c:v>
                </c:pt>
              </c:numCache>
            </c:numRef>
          </c:val>
        </c:ser>
        <c:dLbls>
          <c:showVal val="1"/>
        </c:dLbls>
        <c:gapWidth val="40"/>
        <c:axId val="43727104"/>
        <c:axId val="43737088"/>
      </c:barChart>
      <c:catAx>
        <c:axId val="43727104"/>
        <c:scaling>
          <c:orientation val="maxMin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3737088"/>
        <c:crosses val="autoZero"/>
        <c:auto val="1"/>
        <c:lblAlgn val="ctr"/>
        <c:lblOffset val="100"/>
        <c:tickLblSkip val="1"/>
      </c:catAx>
      <c:valAx>
        <c:axId val="43737088"/>
        <c:scaling>
          <c:orientation val="minMax"/>
        </c:scaling>
        <c:delete val="1"/>
        <c:axPos val="t"/>
        <c:numFmt formatCode="General" sourceLinked="1"/>
        <c:tickLblPos val="none"/>
        <c:crossAx val="4372710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Производители</a:t>
            </a:r>
            <a:r>
              <a:rPr lang="ru-RU" baseline="0" dirty="0" smtClean="0"/>
              <a:t> смартфонов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2964617181687122"/>
          <c:y val="0.21821789440466319"/>
          <c:w val="0.51831974921958723"/>
          <c:h val="0.6053406876989828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3.8276982783089157E-2"/>
                  <c:y val="3.4816268792560813E-2"/>
                </c:manualLayout>
              </c:layout>
              <c:dLblPos val="outEnd"/>
              <c:showVal val="1"/>
              <c:showCatName val="1"/>
              <c:separator>; </c:separator>
            </c:dLbl>
            <c:dLbl>
              <c:idx val="1"/>
              <c:layout>
                <c:manualLayout>
                  <c:x val="-1.6642166427430069E-3"/>
                  <c:y val="-3.8684743102845379E-2"/>
                </c:manualLayout>
              </c:layout>
              <c:dLblPos val="outEnd"/>
              <c:showVal val="1"/>
              <c:showCatName val="1"/>
              <c:separator>; </c:separator>
            </c:dLbl>
            <c:dLbl>
              <c:idx val="2"/>
              <c:layout>
                <c:manualLayout>
                  <c:x val="1.9970599712916082E-2"/>
                  <c:y val="-7.7369486205690766E-3"/>
                </c:manualLayout>
              </c:layout>
              <c:dLblPos val="outEnd"/>
              <c:showVal val="1"/>
              <c:showCatName val="1"/>
              <c:separator>; </c:separator>
            </c:dLbl>
            <c:dLbl>
              <c:idx val="3"/>
              <c:layout>
                <c:manualLayout>
                  <c:x val="-2.3299032998402087E-2"/>
                  <c:y val="0"/>
                </c:manualLayout>
              </c:layout>
              <c:dLblPos val="outEnd"/>
              <c:showVal val="1"/>
              <c:showCatName val="1"/>
              <c:separator>; </c:separator>
            </c:dLbl>
            <c:dLbl>
              <c:idx val="4"/>
              <c:layout>
                <c:manualLayout>
                  <c:x val="-6.3240232424234238E-2"/>
                  <c:y val="0"/>
                </c:manualLayout>
              </c:layout>
              <c:dLblPos val="outEnd"/>
              <c:showVal val="1"/>
              <c:showCatName val="1"/>
              <c:separator>; </c:separator>
            </c:dLbl>
            <c:dLblPos val="outEnd"/>
            <c:showVal val="1"/>
            <c:showCatName val="1"/>
            <c:separator>; </c:separator>
            <c:showLeaderLines val="1"/>
          </c:dLbls>
          <c:cat>
            <c:strRef>
              <c:f>Лист1!$B$1:$G$1</c:f>
              <c:strCache>
                <c:ptCount val="6"/>
                <c:pt idx="0">
                  <c:v>Samsung</c:v>
                </c:pt>
                <c:pt idx="1">
                  <c:v>Apple</c:v>
                </c:pt>
                <c:pt idx="2">
                  <c:v>Huawei</c:v>
                </c:pt>
                <c:pt idx="3">
                  <c:v>Xiaomi</c:v>
                </c:pt>
                <c:pt idx="4">
                  <c:v>Lenovo*</c:v>
                </c:pt>
                <c:pt idx="5">
                  <c:v>Others</c:v>
                </c:pt>
              </c:strCache>
            </c:strRef>
          </c:cat>
          <c:val>
            <c:numRef>
              <c:f>Лист1!$B$2:$G$2</c:f>
              <c:numCache>
                <c:formatCode>0.00%</c:formatCode>
                <c:ptCount val="6"/>
                <c:pt idx="0">
                  <c:v>0.21400000000000002</c:v>
                </c:pt>
                <c:pt idx="1">
                  <c:v>0.13900000000000001</c:v>
                </c:pt>
                <c:pt idx="2">
                  <c:v>8.7000000000000022E-2</c:v>
                </c:pt>
                <c:pt idx="3">
                  <c:v>5.6000000000000001E-2</c:v>
                </c:pt>
                <c:pt idx="4">
                  <c:v>4.7000000000000007E-2</c:v>
                </c:pt>
                <c:pt idx="5">
                  <c:v>0.45700000000000002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/>
              <a:t>Продажи ПК, млн. шт.</a:t>
            </a:r>
          </a:p>
        </c:rich>
      </c:tx>
      <c:layout>
        <c:manualLayout>
          <c:xMode val="edge"/>
          <c:yMode val="edge"/>
          <c:x val="0.37244433237022712"/>
          <c:y val="2.3148148148148147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Лист2!$A$24</c:f>
              <c:strCache>
                <c:ptCount val="1"/>
                <c:pt idx="0">
                  <c:v>Units (M)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1"/>
              <c:layout>
                <c:manualLayout>
                  <c:x val="1.4738191691187773E-3"/>
                  <c:y val="-9.9032460280508938E-2"/>
                </c:manualLayout>
              </c:layout>
              <c:dLblPos val="b"/>
              <c:showVal val="1"/>
            </c:dLbl>
            <c:dLbl>
              <c:idx val="3"/>
              <c:layout>
                <c:manualLayout>
                  <c:x val="0"/>
                  <c:y val="-0.10144788614100914"/>
                </c:manualLayout>
              </c:layout>
              <c:dLblPos val="b"/>
              <c:showVal val="1"/>
            </c:dLbl>
            <c:dLbl>
              <c:idx val="5"/>
              <c:layout>
                <c:manualLayout>
                  <c:x val="-1.4738191691187773E-3"/>
                  <c:y val="-0.10386331200150938"/>
                </c:manualLayout>
              </c:layout>
              <c:dLblPos val="b"/>
              <c:showVal val="1"/>
            </c:dLbl>
            <c:dLbl>
              <c:idx val="7"/>
              <c:layout>
                <c:manualLayout>
                  <c:x val="-1.1790553352950272E-2"/>
                  <c:y val="-9.9032460280508938E-2"/>
                </c:manualLayout>
              </c:layout>
              <c:dLblPos val="b"/>
              <c:showVal val="1"/>
            </c:dLbl>
            <c:dLbl>
              <c:idx val="9"/>
              <c:layout>
                <c:manualLayout>
                  <c:x val="0"/>
                  <c:y val="-8.695533097800788E-2"/>
                </c:manualLayout>
              </c:layout>
              <c:dLblPos val="b"/>
              <c:showVal val="1"/>
            </c:dLbl>
            <c:dLbl>
              <c:idx val="11"/>
              <c:layout>
                <c:manualLayout>
                  <c:x val="-1.7685830029425323E-2"/>
                  <c:y val="-9.4201608559508501E-2"/>
                </c:manualLayout>
              </c:layout>
              <c:dLblPos val="b"/>
              <c:showVal val="1"/>
            </c:dLbl>
            <c:dLbl>
              <c:idx val="13"/>
              <c:layout>
                <c:manualLayout>
                  <c:x val="-1.9159649198544099E-2"/>
                  <c:y val="-9.4201608559508501E-2"/>
                </c:manualLayout>
              </c:layout>
              <c:dLblPos val="b"/>
              <c:showVal val="1"/>
            </c:dLbl>
            <c:dLbl>
              <c:idx val="15"/>
              <c:layout>
                <c:manualLayout>
                  <c:x val="0"/>
                  <c:y val="-9.4201608559508501E-2"/>
                </c:manualLayout>
              </c:layout>
              <c:dLblPos val="b"/>
              <c:showVal val="1"/>
            </c:dLbl>
            <c:dLbl>
              <c:idx val="17"/>
              <c:layout>
                <c:manualLayout>
                  <c:x val="4.4214575073563316E-3"/>
                  <c:y val="-0.10386331200150938"/>
                </c:manualLayout>
              </c:layout>
              <c:dLblPos val="b"/>
              <c:showVal val="1"/>
            </c:dLbl>
            <c:dLbl>
              <c:idx val="19"/>
              <c:layout>
                <c:manualLayout>
                  <c:x val="4.1501355217343069E-3"/>
                  <c:y val="-0.11352501544351024"/>
                </c:manualLayout>
              </c:layout>
              <c:dLblPos val="b"/>
              <c:showVal val="1"/>
            </c:dLbl>
            <c:dLblPos val="b"/>
            <c:showVal val="1"/>
          </c:dLbls>
          <c:cat>
            <c:numRef>
              <c:f>Лист2!$B$23:$U$23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Лист2!$B$24:$U$24</c:f>
              <c:numCache>
                <c:formatCode>General</c:formatCode>
                <c:ptCount val="20"/>
                <c:pt idx="0">
                  <c:v>70.900000000000006</c:v>
                </c:pt>
                <c:pt idx="1">
                  <c:v>80.599999999999994</c:v>
                </c:pt>
                <c:pt idx="2">
                  <c:v>92.9</c:v>
                </c:pt>
                <c:pt idx="3">
                  <c:v>113.5</c:v>
                </c:pt>
                <c:pt idx="4">
                  <c:v>134.69999999999999</c:v>
                </c:pt>
                <c:pt idx="5">
                  <c:v>128.1</c:v>
                </c:pt>
                <c:pt idx="6">
                  <c:v>132.4</c:v>
                </c:pt>
                <c:pt idx="7">
                  <c:v>168.9</c:v>
                </c:pt>
                <c:pt idx="8">
                  <c:v>189</c:v>
                </c:pt>
                <c:pt idx="9">
                  <c:v>218.5</c:v>
                </c:pt>
                <c:pt idx="10">
                  <c:v>239.4</c:v>
                </c:pt>
                <c:pt idx="11">
                  <c:v>271.2</c:v>
                </c:pt>
                <c:pt idx="12">
                  <c:v>302.2</c:v>
                </c:pt>
                <c:pt idx="13">
                  <c:v>305.89999999999992</c:v>
                </c:pt>
                <c:pt idx="14">
                  <c:v>351</c:v>
                </c:pt>
                <c:pt idx="15">
                  <c:v>352.8</c:v>
                </c:pt>
                <c:pt idx="16">
                  <c:v>352.7</c:v>
                </c:pt>
                <c:pt idx="17">
                  <c:v>316</c:v>
                </c:pt>
                <c:pt idx="18">
                  <c:v>315.89999999999992</c:v>
                </c:pt>
                <c:pt idx="19">
                  <c:v>288.7</c:v>
                </c:pt>
              </c:numCache>
            </c:numRef>
          </c:val>
        </c:ser>
        <c:dLbls>
          <c:showVal val="1"/>
        </c:dLbls>
        <c:marker val="1"/>
        <c:axId val="51295360"/>
        <c:axId val="51296896"/>
      </c:lineChart>
      <c:catAx>
        <c:axId val="51295360"/>
        <c:scaling>
          <c:orientation val="minMax"/>
        </c:scaling>
        <c:axPos val="b"/>
        <c:numFmt formatCode="General" sourceLinked="1"/>
        <c:tickLblPos val="nextTo"/>
        <c:crossAx val="51296896"/>
        <c:crosses val="autoZero"/>
        <c:auto val="1"/>
        <c:lblAlgn val="ctr"/>
        <c:lblOffset val="100"/>
      </c:catAx>
      <c:valAx>
        <c:axId val="51296896"/>
        <c:scaling>
          <c:orientation val="minMax"/>
        </c:scaling>
        <c:axPos val="l"/>
        <c:majorGridlines/>
        <c:numFmt formatCode="General" sourceLinked="1"/>
        <c:tickLblPos val="nextTo"/>
        <c:crossAx val="51295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Pos val="outEnd"/>
            <c:showCatName val="1"/>
            <c:showPercent val="1"/>
            <c:showLeaderLines val="1"/>
          </c:dLbls>
          <c:cat>
            <c:strRef>
              <c:f>Лист2!$B$12:$B$18</c:f>
              <c:strCache>
                <c:ptCount val="7"/>
                <c:pt idx="0">
                  <c:v>Lenovo</c:v>
                </c:pt>
                <c:pt idx="1">
                  <c:v>HP</c:v>
                </c:pt>
                <c:pt idx="2">
                  <c:v>Dell</c:v>
                </c:pt>
                <c:pt idx="3">
                  <c:v>Asus</c:v>
                </c:pt>
                <c:pt idx="4">
                  <c:v>Apple</c:v>
                </c:pt>
                <c:pt idx="5">
                  <c:v>Acer</c:v>
                </c:pt>
                <c:pt idx="6">
                  <c:v>Others</c:v>
                </c:pt>
              </c:strCache>
            </c:strRef>
          </c:cat>
          <c:val>
            <c:numRef>
              <c:f>Лист2!$C$12:$C$18</c:f>
              <c:numCache>
                <c:formatCode>0.00%</c:formatCode>
                <c:ptCount val="7"/>
                <c:pt idx="0">
                  <c:v>0.19800000000000001</c:v>
                </c:pt>
                <c:pt idx="1">
                  <c:v>0.18200000000000002</c:v>
                </c:pt>
                <c:pt idx="2">
                  <c:v>0.13600000000000001</c:v>
                </c:pt>
                <c:pt idx="3">
                  <c:v>7.3000000000000009E-2</c:v>
                </c:pt>
                <c:pt idx="4">
                  <c:v>7.1999999999999995E-2</c:v>
                </c:pt>
                <c:pt idx="5">
                  <c:v>7.0000000000000021E-2</c:v>
                </c:pt>
                <c:pt idx="6">
                  <c:v>0.26900000000000002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txPr>
    <a:bodyPr/>
    <a:lstStyle/>
    <a:p>
      <a:pPr>
        <a:defRPr sz="2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'os-ww-monthly-201208-201603'!$B$1</c:f>
              <c:strCache>
                <c:ptCount val="1"/>
                <c:pt idx="0">
                  <c:v>Android</c:v>
                </c:pt>
              </c:strCache>
            </c:strRef>
          </c:tx>
          <c:marker>
            <c:symbol val="none"/>
          </c:marker>
          <c:cat>
            <c:strRef>
              <c:f>'os-ww-monthly-201208-201603'!$A$2:$A$45</c:f>
              <c:strCache>
                <c:ptCount val="44"/>
                <c:pt idx="0">
                  <c:v>2012-08</c:v>
                </c:pt>
                <c:pt idx="1">
                  <c:v>2012-09</c:v>
                </c:pt>
                <c:pt idx="2">
                  <c:v>2012-10</c:v>
                </c:pt>
                <c:pt idx="3">
                  <c:v>2012-11</c:v>
                </c:pt>
                <c:pt idx="4">
                  <c:v>2012-12</c:v>
                </c:pt>
                <c:pt idx="5">
                  <c:v>2013-01</c:v>
                </c:pt>
                <c:pt idx="6">
                  <c:v>2013-02</c:v>
                </c:pt>
                <c:pt idx="7">
                  <c:v>2013-03</c:v>
                </c:pt>
                <c:pt idx="8">
                  <c:v>2013-04</c:v>
                </c:pt>
                <c:pt idx="9">
                  <c:v>2013-05</c:v>
                </c:pt>
                <c:pt idx="10">
                  <c:v>2013-06</c:v>
                </c:pt>
                <c:pt idx="11">
                  <c:v>2013-07</c:v>
                </c:pt>
                <c:pt idx="12">
                  <c:v>2013-08</c:v>
                </c:pt>
                <c:pt idx="13">
                  <c:v>2013-09</c:v>
                </c:pt>
                <c:pt idx="14">
                  <c:v>2013-10</c:v>
                </c:pt>
                <c:pt idx="15">
                  <c:v>2013-11</c:v>
                </c:pt>
                <c:pt idx="16">
                  <c:v>2013-12</c:v>
                </c:pt>
                <c:pt idx="17">
                  <c:v>2014-01</c:v>
                </c:pt>
                <c:pt idx="18">
                  <c:v>2014-02</c:v>
                </c:pt>
                <c:pt idx="19">
                  <c:v>2014-03</c:v>
                </c:pt>
                <c:pt idx="20">
                  <c:v>2014-04</c:v>
                </c:pt>
                <c:pt idx="21">
                  <c:v>2014-05</c:v>
                </c:pt>
                <c:pt idx="22">
                  <c:v>2014-06</c:v>
                </c:pt>
                <c:pt idx="23">
                  <c:v>2014-07</c:v>
                </c:pt>
                <c:pt idx="24">
                  <c:v>2014-08</c:v>
                </c:pt>
                <c:pt idx="25">
                  <c:v>2014-09</c:v>
                </c:pt>
                <c:pt idx="26">
                  <c:v>2014-10</c:v>
                </c:pt>
                <c:pt idx="27">
                  <c:v>2014-11</c:v>
                </c:pt>
                <c:pt idx="28">
                  <c:v>2014-12</c:v>
                </c:pt>
                <c:pt idx="29">
                  <c:v>2015-01</c:v>
                </c:pt>
                <c:pt idx="30">
                  <c:v>2015-02</c:v>
                </c:pt>
                <c:pt idx="31">
                  <c:v>2015-03</c:v>
                </c:pt>
                <c:pt idx="32">
                  <c:v>2015-04</c:v>
                </c:pt>
                <c:pt idx="33">
                  <c:v>2015-05</c:v>
                </c:pt>
                <c:pt idx="34">
                  <c:v>2015-06</c:v>
                </c:pt>
                <c:pt idx="35">
                  <c:v>2015-07</c:v>
                </c:pt>
                <c:pt idx="36">
                  <c:v>2015-08</c:v>
                </c:pt>
                <c:pt idx="37">
                  <c:v>2015-09</c:v>
                </c:pt>
                <c:pt idx="38">
                  <c:v>2015-10</c:v>
                </c:pt>
                <c:pt idx="39">
                  <c:v>2015-11</c:v>
                </c:pt>
                <c:pt idx="40">
                  <c:v>2015-12</c:v>
                </c:pt>
                <c:pt idx="41">
                  <c:v>2016-01</c:v>
                </c:pt>
                <c:pt idx="42">
                  <c:v>2016-02</c:v>
                </c:pt>
                <c:pt idx="43">
                  <c:v>2016-03</c:v>
                </c:pt>
              </c:strCache>
            </c:strRef>
          </c:cat>
          <c:val>
            <c:numRef>
              <c:f>'os-ww-monthly-201208-201603'!$B$2:$B$45</c:f>
              <c:numCache>
                <c:formatCode>General</c:formatCode>
                <c:ptCount val="44"/>
                <c:pt idx="0">
                  <c:v>25.13000000000001</c:v>
                </c:pt>
                <c:pt idx="1">
                  <c:v>26.13000000000001</c:v>
                </c:pt>
                <c:pt idx="2">
                  <c:v>27.04</c:v>
                </c:pt>
                <c:pt idx="3">
                  <c:v>28.45999999999999</c:v>
                </c:pt>
                <c:pt idx="4">
                  <c:v>30.29</c:v>
                </c:pt>
                <c:pt idx="5">
                  <c:v>33.050000000000004</c:v>
                </c:pt>
                <c:pt idx="6">
                  <c:v>32.660000000000011</c:v>
                </c:pt>
                <c:pt idx="7">
                  <c:v>32.94</c:v>
                </c:pt>
                <c:pt idx="8">
                  <c:v>33.980000000000004</c:v>
                </c:pt>
                <c:pt idx="9">
                  <c:v>34.11</c:v>
                </c:pt>
                <c:pt idx="10">
                  <c:v>33.99</c:v>
                </c:pt>
                <c:pt idx="11">
                  <c:v>34.5</c:v>
                </c:pt>
                <c:pt idx="12">
                  <c:v>35.71</c:v>
                </c:pt>
                <c:pt idx="13">
                  <c:v>36.03</c:v>
                </c:pt>
                <c:pt idx="14">
                  <c:v>36.08</c:v>
                </c:pt>
                <c:pt idx="15">
                  <c:v>37.4</c:v>
                </c:pt>
                <c:pt idx="16">
                  <c:v>39.07</c:v>
                </c:pt>
                <c:pt idx="17">
                  <c:v>40.120000000000012</c:v>
                </c:pt>
                <c:pt idx="18">
                  <c:v>42.78</c:v>
                </c:pt>
                <c:pt idx="19">
                  <c:v>43.49</c:v>
                </c:pt>
                <c:pt idx="20">
                  <c:v>44.949999999999996</c:v>
                </c:pt>
                <c:pt idx="21">
                  <c:v>47.06</c:v>
                </c:pt>
                <c:pt idx="22">
                  <c:v>47.65</c:v>
                </c:pt>
                <c:pt idx="23">
                  <c:v>47.99</c:v>
                </c:pt>
                <c:pt idx="24">
                  <c:v>49.1</c:v>
                </c:pt>
                <c:pt idx="25">
                  <c:v>49.74</c:v>
                </c:pt>
                <c:pt idx="26">
                  <c:v>51.82</c:v>
                </c:pt>
                <c:pt idx="27">
                  <c:v>54.43</c:v>
                </c:pt>
                <c:pt idx="28">
                  <c:v>53.86</c:v>
                </c:pt>
                <c:pt idx="29">
                  <c:v>54.47</c:v>
                </c:pt>
                <c:pt idx="30">
                  <c:v>55.3</c:v>
                </c:pt>
                <c:pt idx="31">
                  <c:v>56.68</c:v>
                </c:pt>
                <c:pt idx="32">
                  <c:v>58.24</c:v>
                </c:pt>
                <c:pt idx="33">
                  <c:v>59.14</c:v>
                </c:pt>
                <c:pt idx="34">
                  <c:v>59.13</c:v>
                </c:pt>
                <c:pt idx="35">
                  <c:v>59.63</c:v>
                </c:pt>
                <c:pt idx="36">
                  <c:v>61.24</c:v>
                </c:pt>
                <c:pt idx="37">
                  <c:v>62.46</c:v>
                </c:pt>
                <c:pt idx="38">
                  <c:v>63.14</c:v>
                </c:pt>
                <c:pt idx="39">
                  <c:v>61.59</c:v>
                </c:pt>
                <c:pt idx="40">
                  <c:v>61.879999999999995</c:v>
                </c:pt>
                <c:pt idx="41">
                  <c:v>62.18</c:v>
                </c:pt>
                <c:pt idx="42">
                  <c:v>62.339999999999996</c:v>
                </c:pt>
                <c:pt idx="43">
                  <c:v>63.58</c:v>
                </c:pt>
              </c:numCache>
            </c:numRef>
          </c:val>
        </c:ser>
        <c:ser>
          <c:idx val="1"/>
          <c:order val="1"/>
          <c:tx>
            <c:strRef>
              <c:f>'os-ww-monthly-201208-201603'!$C$1</c:f>
              <c:strCache>
                <c:ptCount val="1"/>
                <c:pt idx="0">
                  <c:v>iOS</c:v>
                </c:pt>
              </c:strCache>
            </c:strRef>
          </c:tx>
          <c:marker>
            <c:symbol val="none"/>
          </c:marker>
          <c:cat>
            <c:strRef>
              <c:f>'os-ww-monthly-201208-201603'!$A$2:$A$45</c:f>
              <c:strCache>
                <c:ptCount val="44"/>
                <c:pt idx="0">
                  <c:v>2012-08</c:v>
                </c:pt>
                <c:pt idx="1">
                  <c:v>2012-09</c:v>
                </c:pt>
                <c:pt idx="2">
                  <c:v>2012-10</c:v>
                </c:pt>
                <c:pt idx="3">
                  <c:v>2012-11</c:v>
                </c:pt>
                <c:pt idx="4">
                  <c:v>2012-12</c:v>
                </c:pt>
                <c:pt idx="5">
                  <c:v>2013-01</c:v>
                </c:pt>
                <c:pt idx="6">
                  <c:v>2013-02</c:v>
                </c:pt>
                <c:pt idx="7">
                  <c:v>2013-03</c:v>
                </c:pt>
                <c:pt idx="8">
                  <c:v>2013-04</c:v>
                </c:pt>
                <c:pt idx="9">
                  <c:v>2013-05</c:v>
                </c:pt>
                <c:pt idx="10">
                  <c:v>2013-06</c:v>
                </c:pt>
                <c:pt idx="11">
                  <c:v>2013-07</c:v>
                </c:pt>
                <c:pt idx="12">
                  <c:v>2013-08</c:v>
                </c:pt>
                <c:pt idx="13">
                  <c:v>2013-09</c:v>
                </c:pt>
                <c:pt idx="14">
                  <c:v>2013-10</c:v>
                </c:pt>
                <c:pt idx="15">
                  <c:v>2013-11</c:v>
                </c:pt>
                <c:pt idx="16">
                  <c:v>2013-12</c:v>
                </c:pt>
                <c:pt idx="17">
                  <c:v>2014-01</c:v>
                </c:pt>
                <c:pt idx="18">
                  <c:v>2014-02</c:v>
                </c:pt>
                <c:pt idx="19">
                  <c:v>2014-03</c:v>
                </c:pt>
                <c:pt idx="20">
                  <c:v>2014-04</c:v>
                </c:pt>
                <c:pt idx="21">
                  <c:v>2014-05</c:v>
                </c:pt>
                <c:pt idx="22">
                  <c:v>2014-06</c:v>
                </c:pt>
                <c:pt idx="23">
                  <c:v>2014-07</c:v>
                </c:pt>
                <c:pt idx="24">
                  <c:v>2014-08</c:v>
                </c:pt>
                <c:pt idx="25">
                  <c:v>2014-09</c:v>
                </c:pt>
                <c:pt idx="26">
                  <c:v>2014-10</c:v>
                </c:pt>
                <c:pt idx="27">
                  <c:v>2014-11</c:v>
                </c:pt>
                <c:pt idx="28">
                  <c:v>2014-12</c:v>
                </c:pt>
                <c:pt idx="29">
                  <c:v>2015-01</c:v>
                </c:pt>
                <c:pt idx="30">
                  <c:v>2015-02</c:v>
                </c:pt>
                <c:pt idx="31">
                  <c:v>2015-03</c:v>
                </c:pt>
                <c:pt idx="32">
                  <c:v>2015-04</c:v>
                </c:pt>
                <c:pt idx="33">
                  <c:v>2015-05</c:v>
                </c:pt>
                <c:pt idx="34">
                  <c:v>2015-06</c:v>
                </c:pt>
                <c:pt idx="35">
                  <c:v>2015-07</c:v>
                </c:pt>
                <c:pt idx="36">
                  <c:v>2015-08</c:v>
                </c:pt>
                <c:pt idx="37">
                  <c:v>2015-09</c:v>
                </c:pt>
                <c:pt idx="38">
                  <c:v>2015-10</c:v>
                </c:pt>
                <c:pt idx="39">
                  <c:v>2015-11</c:v>
                </c:pt>
                <c:pt idx="40">
                  <c:v>2015-12</c:v>
                </c:pt>
                <c:pt idx="41">
                  <c:v>2016-01</c:v>
                </c:pt>
                <c:pt idx="42">
                  <c:v>2016-02</c:v>
                </c:pt>
                <c:pt idx="43">
                  <c:v>2016-03</c:v>
                </c:pt>
              </c:strCache>
            </c:strRef>
          </c:cat>
          <c:val>
            <c:numRef>
              <c:f>'os-ww-monthly-201208-201603'!$C$2:$C$45</c:f>
              <c:numCache>
                <c:formatCode>General</c:formatCode>
                <c:ptCount val="44"/>
                <c:pt idx="0">
                  <c:v>36.720000000000013</c:v>
                </c:pt>
                <c:pt idx="1">
                  <c:v>36.11</c:v>
                </c:pt>
                <c:pt idx="2">
                  <c:v>35.97</c:v>
                </c:pt>
                <c:pt idx="3">
                  <c:v>35.68</c:v>
                </c:pt>
                <c:pt idx="4">
                  <c:v>34.620000000000012</c:v>
                </c:pt>
                <c:pt idx="5">
                  <c:v>37.5</c:v>
                </c:pt>
                <c:pt idx="6">
                  <c:v>39.42</c:v>
                </c:pt>
                <c:pt idx="7">
                  <c:v>39.44</c:v>
                </c:pt>
                <c:pt idx="8">
                  <c:v>38.6</c:v>
                </c:pt>
                <c:pt idx="9">
                  <c:v>37.770000000000003</c:v>
                </c:pt>
                <c:pt idx="10">
                  <c:v>36.9</c:v>
                </c:pt>
                <c:pt idx="11">
                  <c:v>36.21</c:v>
                </c:pt>
                <c:pt idx="12">
                  <c:v>34.590000000000003</c:v>
                </c:pt>
                <c:pt idx="13">
                  <c:v>33.82</c:v>
                </c:pt>
                <c:pt idx="14">
                  <c:v>30.97999999999999</c:v>
                </c:pt>
                <c:pt idx="15">
                  <c:v>32.54</c:v>
                </c:pt>
                <c:pt idx="16">
                  <c:v>31.79</c:v>
                </c:pt>
                <c:pt idx="17">
                  <c:v>33.690000000000012</c:v>
                </c:pt>
                <c:pt idx="18">
                  <c:v>32.790000000000013</c:v>
                </c:pt>
                <c:pt idx="19">
                  <c:v>33.21</c:v>
                </c:pt>
                <c:pt idx="20">
                  <c:v>32.910000000000004</c:v>
                </c:pt>
                <c:pt idx="21">
                  <c:v>32.53</c:v>
                </c:pt>
                <c:pt idx="22">
                  <c:v>33.42</c:v>
                </c:pt>
                <c:pt idx="23">
                  <c:v>34.04</c:v>
                </c:pt>
                <c:pt idx="24">
                  <c:v>32.9</c:v>
                </c:pt>
                <c:pt idx="25">
                  <c:v>33.790000000000013</c:v>
                </c:pt>
                <c:pt idx="26">
                  <c:v>34.01</c:v>
                </c:pt>
                <c:pt idx="27">
                  <c:v>30.97</c:v>
                </c:pt>
                <c:pt idx="28">
                  <c:v>31.1</c:v>
                </c:pt>
                <c:pt idx="29">
                  <c:v>30.38</c:v>
                </c:pt>
                <c:pt idx="30">
                  <c:v>30.77999999999999</c:v>
                </c:pt>
                <c:pt idx="31">
                  <c:v>29.77999999999999</c:v>
                </c:pt>
                <c:pt idx="32">
                  <c:v>27.79</c:v>
                </c:pt>
                <c:pt idx="33">
                  <c:v>26.86</c:v>
                </c:pt>
                <c:pt idx="34">
                  <c:v>26.59</c:v>
                </c:pt>
                <c:pt idx="35">
                  <c:v>26.45999999999999</c:v>
                </c:pt>
                <c:pt idx="36">
                  <c:v>24.84</c:v>
                </c:pt>
                <c:pt idx="37">
                  <c:v>23.9</c:v>
                </c:pt>
                <c:pt idx="38">
                  <c:v>23.2</c:v>
                </c:pt>
                <c:pt idx="39">
                  <c:v>24.97999999999999</c:v>
                </c:pt>
                <c:pt idx="40">
                  <c:v>24.74</c:v>
                </c:pt>
                <c:pt idx="41">
                  <c:v>25.17</c:v>
                </c:pt>
                <c:pt idx="42">
                  <c:v>25.01</c:v>
                </c:pt>
                <c:pt idx="43">
                  <c:v>24.36</c:v>
                </c:pt>
              </c:numCache>
            </c:numRef>
          </c:val>
        </c:ser>
        <c:ser>
          <c:idx val="2"/>
          <c:order val="2"/>
          <c:tx>
            <c:strRef>
              <c:f>'os-ww-monthly-201208-201603'!$D$1</c:f>
              <c:strCache>
                <c:ptCount val="1"/>
                <c:pt idx="0">
                  <c:v>Series 40</c:v>
                </c:pt>
              </c:strCache>
            </c:strRef>
          </c:tx>
          <c:marker>
            <c:symbol val="none"/>
          </c:marker>
          <c:cat>
            <c:strRef>
              <c:f>'os-ww-monthly-201208-201603'!$A$2:$A$45</c:f>
              <c:strCache>
                <c:ptCount val="44"/>
                <c:pt idx="0">
                  <c:v>2012-08</c:v>
                </c:pt>
                <c:pt idx="1">
                  <c:v>2012-09</c:v>
                </c:pt>
                <c:pt idx="2">
                  <c:v>2012-10</c:v>
                </c:pt>
                <c:pt idx="3">
                  <c:v>2012-11</c:v>
                </c:pt>
                <c:pt idx="4">
                  <c:v>2012-12</c:v>
                </c:pt>
                <c:pt idx="5">
                  <c:v>2013-01</c:v>
                </c:pt>
                <c:pt idx="6">
                  <c:v>2013-02</c:v>
                </c:pt>
                <c:pt idx="7">
                  <c:v>2013-03</c:v>
                </c:pt>
                <c:pt idx="8">
                  <c:v>2013-04</c:v>
                </c:pt>
                <c:pt idx="9">
                  <c:v>2013-05</c:v>
                </c:pt>
                <c:pt idx="10">
                  <c:v>2013-06</c:v>
                </c:pt>
                <c:pt idx="11">
                  <c:v>2013-07</c:v>
                </c:pt>
                <c:pt idx="12">
                  <c:v>2013-08</c:v>
                </c:pt>
                <c:pt idx="13">
                  <c:v>2013-09</c:v>
                </c:pt>
                <c:pt idx="14">
                  <c:v>2013-10</c:v>
                </c:pt>
                <c:pt idx="15">
                  <c:v>2013-11</c:v>
                </c:pt>
                <c:pt idx="16">
                  <c:v>2013-12</c:v>
                </c:pt>
                <c:pt idx="17">
                  <c:v>2014-01</c:v>
                </c:pt>
                <c:pt idx="18">
                  <c:v>2014-02</c:v>
                </c:pt>
                <c:pt idx="19">
                  <c:v>2014-03</c:v>
                </c:pt>
                <c:pt idx="20">
                  <c:v>2014-04</c:v>
                </c:pt>
                <c:pt idx="21">
                  <c:v>2014-05</c:v>
                </c:pt>
                <c:pt idx="22">
                  <c:v>2014-06</c:v>
                </c:pt>
                <c:pt idx="23">
                  <c:v>2014-07</c:v>
                </c:pt>
                <c:pt idx="24">
                  <c:v>2014-08</c:v>
                </c:pt>
                <c:pt idx="25">
                  <c:v>2014-09</c:v>
                </c:pt>
                <c:pt idx="26">
                  <c:v>2014-10</c:v>
                </c:pt>
                <c:pt idx="27">
                  <c:v>2014-11</c:v>
                </c:pt>
                <c:pt idx="28">
                  <c:v>2014-12</c:v>
                </c:pt>
                <c:pt idx="29">
                  <c:v>2015-01</c:v>
                </c:pt>
                <c:pt idx="30">
                  <c:v>2015-02</c:v>
                </c:pt>
                <c:pt idx="31">
                  <c:v>2015-03</c:v>
                </c:pt>
                <c:pt idx="32">
                  <c:v>2015-04</c:v>
                </c:pt>
                <c:pt idx="33">
                  <c:v>2015-05</c:v>
                </c:pt>
                <c:pt idx="34">
                  <c:v>2015-06</c:v>
                </c:pt>
                <c:pt idx="35">
                  <c:v>2015-07</c:v>
                </c:pt>
                <c:pt idx="36">
                  <c:v>2015-08</c:v>
                </c:pt>
                <c:pt idx="37">
                  <c:v>2015-09</c:v>
                </c:pt>
                <c:pt idx="38">
                  <c:v>2015-10</c:v>
                </c:pt>
                <c:pt idx="39">
                  <c:v>2015-11</c:v>
                </c:pt>
                <c:pt idx="40">
                  <c:v>2015-12</c:v>
                </c:pt>
                <c:pt idx="41">
                  <c:v>2016-01</c:v>
                </c:pt>
                <c:pt idx="42">
                  <c:v>2016-02</c:v>
                </c:pt>
                <c:pt idx="43">
                  <c:v>2016-03</c:v>
                </c:pt>
              </c:strCache>
            </c:strRef>
          </c:cat>
          <c:val>
            <c:numRef>
              <c:f>'os-ww-monthly-201208-201603'!$D$2:$D$45</c:f>
              <c:numCache>
                <c:formatCode>General</c:formatCode>
                <c:ptCount val="44"/>
                <c:pt idx="0">
                  <c:v>12</c:v>
                </c:pt>
                <c:pt idx="1">
                  <c:v>12.03</c:v>
                </c:pt>
                <c:pt idx="2">
                  <c:v>11.94</c:v>
                </c:pt>
                <c:pt idx="3">
                  <c:v>12.02</c:v>
                </c:pt>
                <c:pt idx="4">
                  <c:v>11.870000000000005</c:v>
                </c:pt>
                <c:pt idx="5">
                  <c:v>9.92</c:v>
                </c:pt>
                <c:pt idx="6">
                  <c:v>9.5300000000000011</c:v>
                </c:pt>
                <c:pt idx="7">
                  <c:v>9.48</c:v>
                </c:pt>
                <c:pt idx="8">
                  <c:v>9.4600000000000026</c:v>
                </c:pt>
                <c:pt idx="9">
                  <c:v>9.7299999999999986</c:v>
                </c:pt>
                <c:pt idx="10">
                  <c:v>10.3</c:v>
                </c:pt>
                <c:pt idx="11">
                  <c:v>11.12</c:v>
                </c:pt>
                <c:pt idx="12">
                  <c:v>11.129999999999999</c:v>
                </c:pt>
                <c:pt idx="13">
                  <c:v>11.1</c:v>
                </c:pt>
                <c:pt idx="14">
                  <c:v>11.79</c:v>
                </c:pt>
                <c:pt idx="15">
                  <c:v>10.870000000000005</c:v>
                </c:pt>
                <c:pt idx="16">
                  <c:v>10.52</c:v>
                </c:pt>
                <c:pt idx="17">
                  <c:v>9.33</c:v>
                </c:pt>
                <c:pt idx="18">
                  <c:v>8.7100000000000009</c:v>
                </c:pt>
                <c:pt idx="19">
                  <c:v>8.2299999999999986</c:v>
                </c:pt>
                <c:pt idx="20">
                  <c:v>7.6499999999999995</c:v>
                </c:pt>
                <c:pt idx="21">
                  <c:v>7.06</c:v>
                </c:pt>
                <c:pt idx="22">
                  <c:v>6.37</c:v>
                </c:pt>
                <c:pt idx="23">
                  <c:v>5.91</c:v>
                </c:pt>
                <c:pt idx="24">
                  <c:v>5.85</c:v>
                </c:pt>
                <c:pt idx="25">
                  <c:v>5.63</c:v>
                </c:pt>
                <c:pt idx="26">
                  <c:v>4.68</c:v>
                </c:pt>
                <c:pt idx="27">
                  <c:v>4.74</c:v>
                </c:pt>
                <c:pt idx="28">
                  <c:v>4.78</c:v>
                </c:pt>
                <c:pt idx="29">
                  <c:v>4.7300000000000004</c:v>
                </c:pt>
                <c:pt idx="30">
                  <c:v>4.1499999999999995</c:v>
                </c:pt>
                <c:pt idx="31">
                  <c:v>3.92</c:v>
                </c:pt>
                <c:pt idx="32">
                  <c:v>4.03</c:v>
                </c:pt>
                <c:pt idx="33">
                  <c:v>3.8099999999999987</c:v>
                </c:pt>
                <c:pt idx="34">
                  <c:v>3.4899999999999998</c:v>
                </c:pt>
                <c:pt idx="35">
                  <c:v>3.22</c:v>
                </c:pt>
                <c:pt idx="36">
                  <c:v>2.9099999999999997</c:v>
                </c:pt>
                <c:pt idx="37">
                  <c:v>2.7600000000000002</c:v>
                </c:pt>
                <c:pt idx="38">
                  <c:v>2.66</c:v>
                </c:pt>
                <c:pt idx="39">
                  <c:v>2.65</c:v>
                </c:pt>
                <c:pt idx="40">
                  <c:v>2.48</c:v>
                </c:pt>
                <c:pt idx="41">
                  <c:v>2.2799999999999998</c:v>
                </c:pt>
                <c:pt idx="42">
                  <c:v>2.2200000000000002</c:v>
                </c:pt>
                <c:pt idx="43">
                  <c:v>2.11</c:v>
                </c:pt>
              </c:numCache>
            </c:numRef>
          </c:val>
        </c:ser>
        <c:ser>
          <c:idx val="3"/>
          <c:order val="3"/>
          <c:tx>
            <c:strRef>
              <c:f>'os-ww-monthly-201208-201603'!$E$1</c:f>
              <c:strCache>
                <c:ptCount val="1"/>
                <c:pt idx="0">
                  <c:v>SymbianOS</c:v>
                </c:pt>
              </c:strCache>
            </c:strRef>
          </c:tx>
          <c:marker>
            <c:symbol val="none"/>
          </c:marker>
          <c:cat>
            <c:strRef>
              <c:f>'os-ww-monthly-201208-201603'!$A$2:$A$45</c:f>
              <c:strCache>
                <c:ptCount val="44"/>
                <c:pt idx="0">
                  <c:v>2012-08</c:v>
                </c:pt>
                <c:pt idx="1">
                  <c:v>2012-09</c:v>
                </c:pt>
                <c:pt idx="2">
                  <c:v>2012-10</c:v>
                </c:pt>
                <c:pt idx="3">
                  <c:v>2012-11</c:v>
                </c:pt>
                <c:pt idx="4">
                  <c:v>2012-12</c:v>
                </c:pt>
                <c:pt idx="5">
                  <c:v>2013-01</c:v>
                </c:pt>
                <c:pt idx="6">
                  <c:v>2013-02</c:v>
                </c:pt>
                <c:pt idx="7">
                  <c:v>2013-03</c:v>
                </c:pt>
                <c:pt idx="8">
                  <c:v>2013-04</c:v>
                </c:pt>
                <c:pt idx="9">
                  <c:v>2013-05</c:v>
                </c:pt>
                <c:pt idx="10">
                  <c:v>2013-06</c:v>
                </c:pt>
                <c:pt idx="11">
                  <c:v>2013-07</c:v>
                </c:pt>
                <c:pt idx="12">
                  <c:v>2013-08</c:v>
                </c:pt>
                <c:pt idx="13">
                  <c:v>2013-09</c:v>
                </c:pt>
                <c:pt idx="14">
                  <c:v>2013-10</c:v>
                </c:pt>
                <c:pt idx="15">
                  <c:v>2013-11</c:v>
                </c:pt>
                <c:pt idx="16">
                  <c:v>2013-12</c:v>
                </c:pt>
                <c:pt idx="17">
                  <c:v>2014-01</c:v>
                </c:pt>
                <c:pt idx="18">
                  <c:v>2014-02</c:v>
                </c:pt>
                <c:pt idx="19">
                  <c:v>2014-03</c:v>
                </c:pt>
                <c:pt idx="20">
                  <c:v>2014-04</c:v>
                </c:pt>
                <c:pt idx="21">
                  <c:v>2014-05</c:v>
                </c:pt>
                <c:pt idx="22">
                  <c:v>2014-06</c:v>
                </c:pt>
                <c:pt idx="23">
                  <c:v>2014-07</c:v>
                </c:pt>
                <c:pt idx="24">
                  <c:v>2014-08</c:v>
                </c:pt>
                <c:pt idx="25">
                  <c:v>2014-09</c:v>
                </c:pt>
                <c:pt idx="26">
                  <c:v>2014-10</c:v>
                </c:pt>
                <c:pt idx="27">
                  <c:v>2014-11</c:v>
                </c:pt>
                <c:pt idx="28">
                  <c:v>2014-12</c:v>
                </c:pt>
                <c:pt idx="29">
                  <c:v>2015-01</c:v>
                </c:pt>
                <c:pt idx="30">
                  <c:v>2015-02</c:v>
                </c:pt>
                <c:pt idx="31">
                  <c:v>2015-03</c:v>
                </c:pt>
                <c:pt idx="32">
                  <c:v>2015-04</c:v>
                </c:pt>
                <c:pt idx="33">
                  <c:v>2015-05</c:v>
                </c:pt>
                <c:pt idx="34">
                  <c:v>2015-06</c:v>
                </c:pt>
                <c:pt idx="35">
                  <c:v>2015-07</c:v>
                </c:pt>
                <c:pt idx="36">
                  <c:v>2015-08</c:v>
                </c:pt>
                <c:pt idx="37">
                  <c:v>2015-09</c:v>
                </c:pt>
                <c:pt idx="38">
                  <c:v>2015-10</c:v>
                </c:pt>
                <c:pt idx="39">
                  <c:v>2015-11</c:v>
                </c:pt>
                <c:pt idx="40">
                  <c:v>2015-12</c:v>
                </c:pt>
                <c:pt idx="41">
                  <c:v>2016-01</c:v>
                </c:pt>
                <c:pt idx="42">
                  <c:v>2016-02</c:v>
                </c:pt>
                <c:pt idx="43">
                  <c:v>2016-03</c:v>
                </c:pt>
              </c:strCache>
            </c:strRef>
          </c:cat>
          <c:val>
            <c:numRef>
              <c:f>'os-ww-monthly-201208-201603'!$E$2:$E$45</c:f>
              <c:numCache>
                <c:formatCode>General</c:formatCode>
                <c:ptCount val="44"/>
                <c:pt idx="0">
                  <c:v>10.06</c:v>
                </c:pt>
                <c:pt idx="1">
                  <c:v>9.7200000000000006</c:v>
                </c:pt>
                <c:pt idx="2">
                  <c:v>9.31</c:v>
                </c:pt>
                <c:pt idx="3">
                  <c:v>8.7200000000000006</c:v>
                </c:pt>
                <c:pt idx="4">
                  <c:v>8.56</c:v>
                </c:pt>
                <c:pt idx="5">
                  <c:v>6.84</c:v>
                </c:pt>
                <c:pt idx="6">
                  <c:v>6.18</c:v>
                </c:pt>
                <c:pt idx="7">
                  <c:v>6.01</c:v>
                </c:pt>
                <c:pt idx="8">
                  <c:v>5.87</c:v>
                </c:pt>
                <c:pt idx="9">
                  <c:v>5.8599999999999985</c:v>
                </c:pt>
                <c:pt idx="10">
                  <c:v>5.9</c:v>
                </c:pt>
                <c:pt idx="11">
                  <c:v>4.95</c:v>
                </c:pt>
                <c:pt idx="12">
                  <c:v>4.95</c:v>
                </c:pt>
                <c:pt idx="13">
                  <c:v>4.95</c:v>
                </c:pt>
                <c:pt idx="14">
                  <c:v>5.23</c:v>
                </c:pt>
                <c:pt idx="15">
                  <c:v>4.3599999999999985</c:v>
                </c:pt>
                <c:pt idx="16">
                  <c:v>4</c:v>
                </c:pt>
                <c:pt idx="17">
                  <c:v>3.51</c:v>
                </c:pt>
                <c:pt idx="18">
                  <c:v>3.2</c:v>
                </c:pt>
                <c:pt idx="19">
                  <c:v>2.9699999999999998</c:v>
                </c:pt>
                <c:pt idx="20">
                  <c:v>2.75</c:v>
                </c:pt>
                <c:pt idx="21">
                  <c:v>2.44</c:v>
                </c:pt>
                <c:pt idx="22">
                  <c:v>2.23</c:v>
                </c:pt>
                <c:pt idx="23">
                  <c:v>2.0299999999999998</c:v>
                </c:pt>
                <c:pt idx="24">
                  <c:v>2.0099999999999998</c:v>
                </c:pt>
                <c:pt idx="25">
                  <c:v>1.77</c:v>
                </c:pt>
                <c:pt idx="26">
                  <c:v>1.48</c:v>
                </c:pt>
                <c:pt idx="27">
                  <c:v>1.51</c:v>
                </c:pt>
                <c:pt idx="28">
                  <c:v>1.49</c:v>
                </c:pt>
                <c:pt idx="29">
                  <c:v>1.43</c:v>
                </c:pt>
                <c:pt idx="30">
                  <c:v>1.26</c:v>
                </c:pt>
                <c:pt idx="31">
                  <c:v>1.1399999999999992</c:v>
                </c:pt>
                <c:pt idx="32">
                  <c:v>1.1299999999999992</c:v>
                </c:pt>
                <c:pt idx="33">
                  <c:v>1.1299999999999992</c:v>
                </c:pt>
                <c:pt idx="34">
                  <c:v>1.1000000000000001</c:v>
                </c:pt>
                <c:pt idx="35">
                  <c:v>1</c:v>
                </c:pt>
                <c:pt idx="36">
                  <c:v>0.93</c:v>
                </c:pt>
                <c:pt idx="37">
                  <c:v>0.85000000000000031</c:v>
                </c:pt>
                <c:pt idx="38">
                  <c:v>0.81</c:v>
                </c:pt>
                <c:pt idx="39">
                  <c:v>0.77000000000000035</c:v>
                </c:pt>
                <c:pt idx="40">
                  <c:v>0.72000000000000031</c:v>
                </c:pt>
                <c:pt idx="41">
                  <c:v>0.66000000000000036</c:v>
                </c:pt>
                <c:pt idx="42">
                  <c:v>0.65000000000000036</c:v>
                </c:pt>
                <c:pt idx="43">
                  <c:v>0.62000000000000033</c:v>
                </c:pt>
              </c:numCache>
            </c:numRef>
          </c:val>
        </c:ser>
        <c:ser>
          <c:idx val="4"/>
          <c:order val="4"/>
          <c:tx>
            <c:strRef>
              <c:f>'os-ww-monthly-201208-201603'!$F$1</c:f>
              <c:strCache>
                <c:ptCount val="1"/>
                <c:pt idx="0">
                  <c:v>Samsung</c:v>
                </c:pt>
              </c:strCache>
            </c:strRef>
          </c:tx>
          <c:marker>
            <c:symbol val="none"/>
          </c:marker>
          <c:cat>
            <c:strRef>
              <c:f>'os-ww-monthly-201208-201603'!$A$2:$A$45</c:f>
              <c:strCache>
                <c:ptCount val="44"/>
                <c:pt idx="0">
                  <c:v>2012-08</c:v>
                </c:pt>
                <c:pt idx="1">
                  <c:v>2012-09</c:v>
                </c:pt>
                <c:pt idx="2">
                  <c:v>2012-10</c:v>
                </c:pt>
                <c:pt idx="3">
                  <c:v>2012-11</c:v>
                </c:pt>
                <c:pt idx="4">
                  <c:v>2012-12</c:v>
                </c:pt>
                <c:pt idx="5">
                  <c:v>2013-01</c:v>
                </c:pt>
                <c:pt idx="6">
                  <c:v>2013-02</c:v>
                </c:pt>
                <c:pt idx="7">
                  <c:v>2013-03</c:v>
                </c:pt>
                <c:pt idx="8">
                  <c:v>2013-04</c:v>
                </c:pt>
                <c:pt idx="9">
                  <c:v>2013-05</c:v>
                </c:pt>
                <c:pt idx="10">
                  <c:v>2013-06</c:v>
                </c:pt>
                <c:pt idx="11">
                  <c:v>2013-07</c:v>
                </c:pt>
                <c:pt idx="12">
                  <c:v>2013-08</c:v>
                </c:pt>
                <c:pt idx="13">
                  <c:v>2013-09</c:v>
                </c:pt>
                <c:pt idx="14">
                  <c:v>2013-10</c:v>
                </c:pt>
                <c:pt idx="15">
                  <c:v>2013-11</c:v>
                </c:pt>
                <c:pt idx="16">
                  <c:v>2013-12</c:v>
                </c:pt>
                <c:pt idx="17">
                  <c:v>2014-01</c:v>
                </c:pt>
                <c:pt idx="18">
                  <c:v>2014-02</c:v>
                </c:pt>
                <c:pt idx="19">
                  <c:v>2014-03</c:v>
                </c:pt>
                <c:pt idx="20">
                  <c:v>2014-04</c:v>
                </c:pt>
                <c:pt idx="21">
                  <c:v>2014-05</c:v>
                </c:pt>
                <c:pt idx="22">
                  <c:v>2014-06</c:v>
                </c:pt>
                <c:pt idx="23">
                  <c:v>2014-07</c:v>
                </c:pt>
                <c:pt idx="24">
                  <c:v>2014-08</c:v>
                </c:pt>
                <c:pt idx="25">
                  <c:v>2014-09</c:v>
                </c:pt>
                <c:pt idx="26">
                  <c:v>2014-10</c:v>
                </c:pt>
                <c:pt idx="27">
                  <c:v>2014-11</c:v>
                </c:pt>
                <c:pt idx="28">
                  <c:v>2014-12</c:v>
                </c:pt>
                <c:pt idx="29">
                  <c:v>2015-01</c:v>
                </c:pt>
                <c:pt idx="30">
                  <c:v>2015-02</c:v>
                </c:pt>
                <c:pt idx="31">
                  <c:v>2015-03</c:v>
                </c:pt>
                <c:pt idx="32">
                  <c:v>2015-04</c:v>
                </c:pt>
                <c:pt idx="33">
                  <c:v>2015-05</c:v>
                </c:pt>
                <c:pt idx="34">
                  <c:v>2015-06</c:v>
                </c:pt>
                <c:pt idx="35">
                  <c:v>2015-07</c:v>
                </c:pt>
                <c:pt idx="36">
                  <c:v>2015-08</c:v>
                </c:pt>
                <c:pt idx="37">
                  <c:v>2015-09</c:v>
                </c:pt>
                <c:pt idx="38">
                  <c:v>2015-10</c:v>
                </c:pt>
                <c:pt idx="39">
                  <c:v>2015-11</c:v>
                </c:pt>
                <c:pt idx="40">
                  <c:v>2015-12</c:v>
                </c:pt>
                <c:pt idx="41">
                  <c:v>2016-01</c:v>
                </c:pt>
                <c:pt idx="42">
                  <c:v>2016-02</c:v>
                </c:pt>
                <c:pt idx="43">
                  <c:v>2016-03</c:v>
                </c:pt>
              </c:strCache>
            </c:strRef>
          </c:cat>
          <c:val>
            <c:numRef>
              <c:f>'os-ww-monthly-201208-201603'!$F$2:$F$45</c:f>
              <c:numCache>
                <c:formatCode>General</c:formatCode>
                <c:ptCount val="44"/>
                <c:pt idx="0">
                  <c:v>5.25</c:v>
                </c:pt>
                <c:pt idx="1">
                  <c:v>5.34</c:v>
                </c:pt>
                <c:pt idx="2">
                  <c:v>5.35</c:v>
                </c:pt>
                <c:pt idx="3">
                  <c:v>5.2</c:v>
                </c:pt>
                <c:pt idx="4">
                  <c:v>5.25</c:v>
                </c:pt>
                <c:pt idx="5">
                  <c:v>3.88</c:v>
                </c:pt>
                <c:pt idx="6">
                  <c:v>3.62</c:v>
                </c:pt>
                <c:pt idx="7">
                  <c:v>3.52</c:v>
                </c:pt>
                <c:pt idx="8">
                  <c:v>3.4299999999999997</c:v>
                </c:pt>
                <c:pt idx="9">
                  <c:v>3.4899999999999998</c:v>
                </c:pt>
                <c:pt idx="10">
                  <c:v>3.64</c:v>
                </c:pt>
                <c:pt idx="11">
                  <c:v>3.59</c:v>
                </c:pt>
                <c:pt idx="12">
                  <c:v>3.59</c:v>
                </c:pt>
                <c:pt idx="13">
                  <c:v>3.79</c:v>
                </c:pt>
                <c:pt idx="14">
                  <c:v>4</c:v>
                </c:pt>
                <c:pt idx="15">
                  <c:v>3.82</c:v>
                </c:pt>
                <c:pt idx="16">
                  <c:v>3.67</c:v>
                </c:pt>
                <c:pt idx="17">
                  <c:v>3.3299999999999987</c:v>
                </c:pt>
                <c:pt idx="18">
                  <c:v>3.1</c:v>
                </c:pt>
                <c:pt idx="19">
                  <c:v>2.94</c:v>
                </c:pt>
                <c:pt idx="20">
                  <c:v>2.86</c:v>
                </c:pt>
                <c:pt idx="21">
                  <c:v>2.5099999999999998</c:v>
                </c:pt>
                <c:pt idx="22">
                  <c:v>2.15</c:v>
                </c:pt>
                <c:pt idx="23">
                  <c:v>2.02</c:v>
                </c:pt>
                <c:pt idx="24">
                  <c:v>2.0299999999999998</c:v>
                </c:pt>
                <c:pt idx="25">
                  <c:v>1.85</c:v>
                </c:pt>
                <c:pt idx="26">
                  <c:v>1.49</c:v>
                </c:pt>
                <c:pt idx="27">
                  <c:v>1.45</c:v>
                </c:pt>
                <c:pt idx="28">
                  <c:v>1.45</c:v>
                </c:pt>
                <c:pt idx="29">
                  <c:v>1.34</c:v>
                </c:pt>
                <c:pt idx="30">
                  <c:v>1.1900000000000006</c:v>
                </c:pt>
                <c:pt idx="31">
                  <c:v>1.06</c:v>
                </c:pt>
                <c:pt idx="32">
                  <c:v>1.01</c:v>
                </c:pt>
                <c:pt idx="33">
                  <c:v>0.95000000000000029</c:v>
                </c:pt>
                <c:pt idx="34">
                  <c:v>0.92</c:v>
                </c:pt>
                <c:pt idx="35">
                  <c:v>0.8400000000000003</c:v>
                </c:pt>
                <c:pt idx="36">
                  <c:v>0.78</c:v>
                </c:pt>
                <c:pt idx="37">
                  <c:v>0.77000000000000035</c:v>
                </c:pt>
                <c:pt idx="38">
                  <c:v>0.76000000000000034</c:v>
                </c:pt>
                <c:pt idx="39">
                  <c:v>0.75000000000000033</c:v>
                </c:pt>
                <c:pt idx="40">
                  <c:v>0.7100000000000003</c:v>
                </c:pt>
                <c:pt idx="41">
                  <c:v>0.66000000000000036</c:v>
                </c:pt>
                <c:pt idx="42">
                  <c:v>0.66000000000000036</c:v>
                </c:pt>
                <c:pt idx="43">
                  <c:v>0.63000000000000034</c:v>
                </c:pt>
              </c:numCache>
            </c:numRef>
          </c:val>
        </c:ser>
        <c:ser>
          <c:idx val="5"/>
          <c:order val="5"/>
          <c:tx>
            <c:strRef>
              <c:f>'os-ww-monthly-201208-201603'!$G$1</c:f>
              <c:strCache>
                <c:ptCount val="1"/>
                <c:pt idx="0">
                  <c:v>BlackBerry OS</c:v>
                </c:pt>
              </c:strCache>
            </c:strRef>
          </c:tx>
          <c:marker>
            <c:symbol val="none"/>
          </c:marker>
          <c:cat>
            <c:strRef>
              <c:f>'os-ww-monthly-201208-201603'!$A$2:$A$45</c:f>
              <c:strCache>
                <c:ptCount val="44"/>
                <c:pt idx="0">
                  <c:v>2012-08</c:v>
                </c:pt>
                <c:pt idx="1">
                  <c:v>2012-09</c:v>
                </c:pt>
                <c:pt idx="2">
                  <c:v>2012-10</c:v>
                </c:pt>
                <c:pt idx="3">
                  <c:v>2012-11</c:v>
                </c:pt>
                <c:pt idx="4">
                  <c:v>2012-12</c:v>
                </c:pt>
                <c:pt idx="5">
                  <c:v>2013-01</c:v>
                </c:pt>
                <c:pt idx="6">
                  <c:v>2013-02</c:v>
                </c:pt>
                <c:pt idx="7">
                  <c:v>2013-03</c:v>
                </c:pt>
                <c:pt idx="8">
                  <c:v>2013-04</c:v>
                </c:pt>
                <c:pt idx="9">
                  <c:v>2013-05</c:v>
                </c:pt>
                <c:pt idx="10">
                  <c:v>2013-06</c:v>
                </c:pt>
                <c:pt idx="11">
                  <c:v>2013-07</c:v>
                </c:pt>
                <c:pt idx="12">
                  <c:v>2013-08</c:v>
                </c:pt>
                <c:pt idx="13">
                  <c:v>2013-09</c:v>
                </c:pt>
                <c:pt idx="14">
                  <c:v>2013-10</c:v>
                </c:pt>
                <c:pt idx="15">
                  <c:v>2013-11</c:v>
                </c:pt>
                <c:pt idx="16">
                  <c:v>2013-12</c:v>
                </c:pt>
                <c:pt idx="17">
                  <c:v>2014-01</c:v>
                </c:pt>
                <c:pt idx="18">
                  <c:v>2014-02</c:v>
                </c:pt>
                <c:pt idx="19">
                  <c:v>2014-03</c:v>
                </c:pt>
                <c:pt idx="20">
                  <c:v>2014-04</c:v>
                </c:pt>
                <c:pt idx="21">
                  <c:v>2014-05</c:v>
                </c:pt>
                <c:pt idx="22">
                  <c:v>2014-06</c:v>
                </c:pt>
                <c:pt idx="23">
                  <c:v>2014-07</c:v>
                </c:pt>
                <c:pt idx="24">
                  <c:v>2014-08</c:v>
                </c:pt>
                <c:pt idx="25">
                  <c:v>2014-09</c:v>
                </c:pt>
                <c:pt idx="26">
                  <c:v>2014-10</c:v>
                </c:pt>
                <c:pt idx="27">
                  <c:v>2014-11</c:v>
                </c:pt>
                <c:pt idx="28">
                  <c:v>2014-12</c:v>
                </c:pt>
                <c:pt idx="29">
                  <c:v>2015-01</c:v>
                </c:pt>
                <c:pt idx="30">
                  <c:v>2015-02</c:v>
                </c:pt>
                <c:pt idx="31">
                  <c:v>2015-03</c:v>
                </c:pt>
                <c:pt idx="32">
                  <c:v>2015-04</c:v>
                </c:pt>
                <c:pt idx="33">
                  <c:v>2015-05</c:v>
                </c:pt>
                <c:pt idx="34">
                  <c:v>2015-06</c:v>
                </c:pt>
                <c:pt idx="35">
                  <c:v>2015-07</c:v>
                </c:pt>
                <c:pt idx="36">
                  <c:v>2015-08</c:v>
                </c:pt>
                <c:pt idx="37">
                  <c:v>2015-09</c:v>
                </c:pt>
                <c:pt idx="38">
                  <c:v>2015-10</c:v>
                </c:pt>
                <c:pt idx="39">
                  <c:v>2015-11</c:v>
                </c:pt>
                <c:pt idx="40">
                  <c:v>2015-12</c:v>
                </c:pt>
                <c:pt idx="41">
                  <c:v>2016-01</c:v>
                </c:pt>
                <c:pt idx="42">
                  <c:v>2016-02</c:v>
                </c:pt>
                <c:pt idx="43">
                  <c:v>2016-03</c:v>
                </c:pt>
              </c:strCache>
            </c:strRef>
          </c:cat>
          <c:val>
            <c:numRef>
              <c:f>'os-ww-monthly-201208-201603'!$G$2:$G$45</c:f>
              <c:numCache>
                <c:formatCode>General</c:formatCode>
                <c:ptCount val="44"/>
                <c:pt idx="0">
                  <c:v>3.92</c:v>
                </c:pt>
                <c:pt idx="1">
                  <c:v>3.82</c:v>
                </c:pt>
                <c:pt idx="2">
                  <c:v>3.62</c:v>
                </c:pt>
                <c:pt idx="3">
                  <c:v>3.3299999999999987</c:v>
                </c:pt>
                <c:pt idx="4">
                  <c:v>3.01</c:v>
                </c:pt>
                <c:pt idx="5">
                  <c:v>2.8299999999999987</c:v>
                </c:pt>
                <c:pt idx="6">
                  <c:v>2.71</c:v>
                </c:pt>
                <c:pt idx="7">
                  <c:v>2.66</c:v>
                </c:pt>
                <c:pt idx="8">
                  <c:v>2.65</c:v>
                </c:pt>
                <c:pt idx="9">
                  <c:v>2.8099999999999987</c:v>
                </c:pt>
                <c:pt idx="10">
                  <c:v>2.8</c:v>
                </c:pt>
                <c:pt idx="11">
                  <c:v>2.9699999999999998</c:v>
                </c:pt>
                <c:pt idx="12">
                  <c:v>3.06</c:v>
                </c:pt>
                <c:pt idx="13">
                  <c:v>3.06</c:v>
                </c:pt>
                <c:pt idx="14">
                  <c:v>3.17</c:v>
                </c:pt>
                <c:pt idx="15">
                  <c:v>3.17</c:v>
                </c:pt>
                <c:pt idx="16">
                  <c:v>3.02</c:v>
                </c:pt>
                <c:pt idx="17">
                  <c:v>2.4899999999999998</c:v>
                </c:pt>
                <c:pt idx="18">
                  <c:v>2.17</c:v>
                </c:pt>
                <c:pt idx="19">
                  <c:v>2.08</c:v>
                </c:pt>
                <c:pt idx="20">
                  <c:v>1.8</c:v>
                </c:pt>
                <c:pt idx="21">
                  <c:v>1.58</c:v>
                </c:pt>
                <c:pt idx="22">
                  <c:v>1.56</c:v>
                </c:pt>
                <c:pt idx="23">
                  <c:v>1.3800000000000001</c:v>
                </c:pt>
                <c:pt idx="24">
                  <c:v>1.33</c:v>
                </c:pt>
                <c:pt idx="25">
                  <c:v>1.31</c:v>
                </c:pt>
                <c:pt idx="26">
                  <c:v>1.1000000000000001</c:v>
                </c:pt>
                <c:pt idx="27">
                  <c:v>1.1100000000000001</c:v>
                </c:pt>
                <c:pt idx="28">
                  <c:v>1.1299999999999992</c:v>
                </c:pt>
                <c:pt idx="29">
                  <c:v>1.1100000000000001</c:v>
                </c:pt>
                <c:pt idx="30">
                  <c:v>1.02</c:v>
                </c:pt>
                <c:pt idx="31">
                  <c:v>1.03</c:v>
                </c:pt>
                <c:pt idx="32">
                  <c:v>1.06</c:v>
                </c:pt>
                <c:pt idx="33">
                  <c:v>0.99</c:v>
                </c:pt>
                <c:pt idx="34">
                  <c:v>1.1000000000000001</c:v>
                </c:pt>
                <c:pt idx="35">
                  <c:v>1.05</c:v>
                </c:pt>
                <c:pt idx="36">
                  <c:v>1.2</c:v>
                </c:pt>
                <c:pt idx="37">
                  <c:v>1.1200000000000001</c:v>
                </c:pt>
                <c:pt idx="38">
                  <c:v>0.98</c:v>
                </c:pt>
                <c:pt idx="39">
                  <c:v>0.9</c:v>
                </c:pt>
                <c:pt idx="40">
                  <c:v>0.97000000000000031</c:v>
                </c:pt>
                <c:pt idx="41">
                  <c:v>0.88</c:v>
                </c:pt>
                <c:pt idx="42">
                  <c:v>0.88</c:v>
                </c:pt>
                <c:pt idx="43">
                  <c:v>0.87000000000000033</c:v>
                </c:pt>
              </c:numCache>
            </c:numRef>
          </c:val>
        </c:ser>
        <c:ser>
          <c:idx val="6"/>
          <c:order val="6"/>
          <c:tx>
            <c:strRef>
              <c:f>'os-ww-monthly-201208-201603'!$H$1</c:f>
              <c:strCache>
                <c:ptCount val="1"/>
                <c:pt idx="0">
                  <c:v>Windows Phone</c:v>
                </c:pt>
              </c:strCache>
            </c:strRef>
          </c:tx>
          <c:marker>
            <c:symbol val="none"/>
          </c:marker>
          <c:cat>
            <c:strRef>
              <c:f>'os-ww-monthly-201208-201603'!$A$2:$A$45</c:f>
              <c:strCache>
                <c:ptCount val="44"/>
                <c:pt idx="0">
                  <c:v>2012-08</c:v>
                </c:pt>
                <c:pt idx="1">
                  <c:v>2012-09</c:v>
                </c:pt>
                <c:pt idx="2">
                  <c:v>2012-10</c:v>
                </c:pt>
                <c:pt idx="3">
                  <c:v>2012-11</c:v>
                </c:pt>
                <c:pt idx="4">
                  <c:v>2012-12</c:v>
                </c:pt>
                <c:pt idx="5">
                  <c:v>2013-01</c:v>
                </c:pt>
                <c:pt idx="6">
                  <c:v>2013-02</c:v>
                </c:pt>
                <c:pt idx="7">
                  <c:v>2013-03</c:v>
                </c:pt>
                <c:pt idx="8">
                  <c:v>2013-04</c:v>
                </c:pt>
                <c:pt idx="9">
                  <c:v>2013-05</c:v>
                </c:pt>
                <c:pt idx="10">
                  <c:v>2013-06</c:v>
                </c:pt>
                <c:pt idx="11">
                  <c:v>2013-07</c:v>
                </c:pt>
                <c:pt idx="12">
                  <c:v>2013-08</c:v>
                </c:pt>
                <c:pt idx="13">
                  <c:v>2013-09</c:v>
                </c:pt>
                <c:pt idx="14">
                  <c:v>2013-10</c:v>
                </c:pt>
                <c:pt idx="15">
                  <c:v>2013-11</c:v>
                </c:pt>
                <c:pt idx="16">
                  <c:v>2013-12</c:v>
                </c:pt>
                <c:pt idx="17">
                  <c:v>2014-01</c:v>
                </c:pt>
                <c:pt idx="18">
                  <c:v>2014-02</c:v>
                </c:pt>
                <c:pt idx="19">
                  <c:v>2014-03</c:v>
                </c:pt>
                <c:pt idx="20">
                  <c:v>2014-04</c:v>
                </c:pt>
                <c:pt idx="21">
                  <c:v>2014-05</c:v>
                </c:pt>
                <c:pt idx="22">
                  <c:v>2014-06</c:v>
                </c:pt>
                <c:pt idx="23">
                  <c:v>2014-07</c:v>
                </c:pt>
                <c:pt idx="24">
                  <c:v>2014-08</c:v>
                </c:pt>
                <c:pt idx="25">
                  <c:v>2014-09</c:v>
                </c:pt>
                <c:pt idx="26">
                  <c:v>2014-10</c:v>
                </c:pt>
                <c:pt idx="27">
                  <c:v>2014-11</c:v>
                </c:pt>
                <c:pt idx="28">
                  <c:v>2014-12</c:v>
                </c:pt>
                <c:pt idx="29">
                  <c:v>2015-01</c:v>
                </c:pt>
                <c:pt idx="30">
                  <c:v>2015-02</c:v>
                </c:pt>
                <c:pt idx="31">
                  <c:v>2015-03</c:v>
                </c:pt>
                <c:pt idx="32">
                  <c:v>2015-04</c:v>
                </c:pt>
                <c:pt idx="33">
                  <c:v>2015-05</c:v>
                </c:pt>
                <c:pt idx="34">
                  <c:v>2015-06</c:v>
                </c:pt>
                <c:pt idx="35">
                  <c:v>2015-07</c:v>
                </c:pt>
                <c:pt idx="36">
                  <c:v>2015-08</c:v>
                </c:pt>
                <c:pt idx="37">
                  <c:v>2015-09</c:v>
                </c:pt>
                <c:pt idx="38">
                  <c:v>2015-10</c:v>
                </c:pt>
                <c:pt idx="39">
                  <c:v>2015-11</c:v>
                </c:pt>
                <c:pt idx="40">
                  <c:v>2015-12</c:v>
                </c:pt>
                <c:pt idx="41">
                  <c:v>2016-01</c:v>
                </c:pt>
                <c:pt idx="42">
                  <c:v>2016-02</c:v>
                </c:pt>
                <c:pt idx="43">
                  <c:v>2016-03</c:v>
                </c:pt>
              </c:strCache>
            </c:strRef>
          </c:cat>
          <c:val>
            <c:numRef>
              <c:f>'os-ww-monthly-201208-201603'!$H$2:$H$45</c:f>
              <c:numCache>
                <c:formatCode>General</c:formatCode>
                <c:ptCount val="44"/>
                <c:pt idx="0">
                  <c:v>0.59</c:v>
                </c:pt>
                <c:pt idx="1">
                  <c:v>0.64000000000000035</c:v>
                </c:pt>
                <c:pt idx="2">
                  <c:v>0.64000000000000035</c:v>
                </c:pt>
                <c:pt idx="3">
                  <c:v>0.67000000000000048</c:v>
                </c:pt>
                <c:pt idx="4">
                  <c:v>0.73000000000000032</c:v>
                </c:pt>
                <c:pt idx="5">
                  <c:v>0.81</c:v>
                </c:pt>
                <c:pt idx="6">
                  <c:v>0.82000000000000028</c:v>
                </c:pt>
                <c:pt idx="7">
                  <c:v>0.9</c:v>
                </c:pt>
                <c:pt idx="8">
                  <c:v>0.95000000000000029</c:v>
                </c:pt>
                <c:pt idx="9">
                  <c:v>1.01</c:v>
                </c:pt>
                <c:pt idx="10">
                  <c:v>1.07</c:v>
                </c:pt>
                <c:pt idx="11">
                  <c:v>1.1800000000000006</c:v>
                </c:pt>
                <c:pt idx="12">
                  <c:v>1.27</c:v>
                </c:pt>
                <c:pt idx="13">
                  <c:v>1.34</c:v>
                </c:pt>
                <c:pt idx="14">
                  <c:v>1.3800000000000001</c:v>
                </c:pt>
                <c:pt idx="15">
                  <c:v>1.56</c:v>
                </c:pt>
                <c:pt idx="16">
                  <c:v>1.6800000000000006</c:v>
                </c:pt>
                <c:pt idx="17">
                  <c:v>1.73</c:v>
                </c:pt>
                <c:pt idx="18">
                  <c:v>1.78</c:v>
                </c:pt>
                <c:pt idx="19">
                  <c:v>1.78</c:v>
                </c:pt>
                <c:pt idx="20">
                  <c:v>1.9300000000000006</c:v>
                </c:pt>
                <c:pt idx="21">
                  <c:v>1.9400000000000006</c:v>
                </c:pt>
                <c:pt idx="22">
                  <c:v>1.9100000000000001</c:v>
                </c:pt>
                <c:pt idx="23">
                  <c:v>1.9400000000000006</c:v>
                </c:pt>
                <c:pt idx="24">
                  <c:v>1.9100000000000001</c:v>
                </c:pt>
                <c:pt idx="25">
                  <c:v>1.86</c:v>
                </c:pt>
                <c:pt idx="26">
                  <c:v>1.9100000000000001</c:v>
                </c:pt>
                <c:pt idx="27">
                  <c:v>2.0099999999999998</c:v>
                </c:pt>
                <c:pt idx="28">
                  <c:v>1.87</c:v>
                </c:pt>
                <c:pt idx="29">
                  <c:v>1.86</c:v>
                </c:pt>
                <c:pt idx="30">
                  <c:v>1.87</c:v>
                </c:pt>
                <c:pt idx="31">
                  <c:v>1.9000000000000001</c:v>
                </c:pt>
                <c:pt idx="32">
                  <c:v>1.9800000000000006</c:v>
                </c:pt>
                <c:pt idx="33">
                  <c:v>1.9700000000000006</c:v>
                </c:pt>
                <c:pt idx="34">
                  <c:v>1.9100000000000001</c:v>
                </c:pt>
                <c:pt idx="35">
                  <c:v>1.9800000000000006</c:v>
                </c:pt>
                <c:pt idx="36">
                  <c:v>1.9500000000000006</c:v>
                </c:pt>
                <c:pt idx="37">
                  <c:v>1.9400000000000006</c:v>
                </c:pt>
                <c:pt idx="38">
                  <c:v>2.02</c:v>
                </c:pt>
                <c:pt idx="39">
                  <c:v>1.9900000000000007</c:v>
                </c:pt>
                <c:pt idx="40">
                  <c:v>2.02</c:v>
                </c:pt>
                <c:pt idx="41">
                  <c:v>1.9000000000000001</c:v>
                </c:pt>
                <c:pt idx="42">
                  <c:v>1.85</c:v>
                </c:pt>
                <c:pt idx="43">
                  <c:v>1.75</c:v>
                </c:pt>
              </c:numCache>
            </c:numRef>
          </c:val>
        </c:ser>
        <c:marker val="1"/>
        <c:axId val="43680128"/>
        <c:axId val="43681664"/>
      </c:lineChart>
      <c:catAx>
        <c:axId val="43680128"/>
        <c:scaling>
          <c:orientation val="minMax"/>
        </c:scaling>
        <c:axPos val="b"/>
        <c:majorGridlines/>
        <c:tickLblPos val="nextTo"/>
        <c:crossAx val="43681664"/>
        <c:crosses val="autoZero"/>
        <c:auto val="1"/>
        <c:lblAlgn val="ctr"/>
        <c:lblOffset val="100"/>
        <c:tickLblSkip val="12"/>
        <c:tickMarkSkip val="12"/>
      </c:catAx>
      <c:valAx>
        <c:axId val="43681664"/>
        <c:scaling>
          <c:orientation val="minMax"/>
        </c:scaling>
        <c:axPos val="l"/>
        <c:majorGridlines/>
        <c:numFmt formatCode="General" sourceLinked="1"/>
        <c:tickLblPos val="nextTo"/>
        <c:crossAx val="436801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5322011004625187E-2"/>
          <c:y val="2.425689007950604E-2"/>
          <c:w val="0.88765989938739775"/>
          <c:h val="0.68729150795420724"/>
        </c:manualLayout>
      </c:layout>
      <c:areaChart>
        <c:grouping val="percentStacked"/>
        <c:ser>
          <c:idx val="0"/>
          <c:order val="0"/>
          <c:tx>
            <c:strRef>
              <c:f>Лист1!$S$14</c:f>
              <c:strCache>
                <c:ptCount val="1"/>
                <c:pt idx="0">
                  <c:v>Mosaic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0.39226465090623458"/>
                  <c:y val="-9.2270850969610574E-2"/>
                </c:manualLayout>
              </c:layout>
              <c:showSerName val="1"/>
            </c:dLbl>
            <c:showSerNam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Лист1!$S$15:$S$31</c:f>
              <c:numCache>
                <c:formatCode>0.00%</c:formatCode>
                <c:ptCount val="17"/>
                <c:pt idx="0">
                  <c:v>0.95000000000000062</c:v>
                </c:pt>
                <c:pt idx="1">
                  <c:v>0.37500000000000061</c:v>
                </c:pt>
                <c:pt idx="2">
                  <c:v>7.5000000000000011E-2</c:v>
                </c:pt>
                <c:pt idx="3">
                  <c:v>2.5000000000000012E-2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Лист1!$T$14</c:f>
              <c:strCache>
                <c:ptCount val="1"/>
                <c:pt idx="0">
                  <c:v>Netscape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-0.25738396624472698"/>
                  <c:y val="-0.23227752639517338"/>
                </c:manualLayout>
              </c:layout>
              <c:showSerName val="1"/>
            </c:dLbl>
            <c:showSerNam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Лист1!$T$15:$T$31</c:f>
              <c:numCache>
                <c:formatCode>0.00%</c:formatCode>
                <c:ptCount val="17"/>
                <c:pt idx="0">
                  <c:v>0</c:v>
                </c:pt>
                <c:pt idx="1">
                  <c:v>0.55000000000000004</c:v>
                </c:pt>
                <c:pt idx="2">
                  <c:v>0.8</c:v>
                </c:pt>
                <c:pt idx="3">
                  <c:v>0.72500000000000064</c:v>
                </c:pt>
                <c:pt idx="4">
                  <c:v>0.60000000000000064</c:v>
                </c:pt>
                <c:pt idx="5">
                  <c:v>0.35000000000000031</c:v>
                </c:pt>
                <c:pt idx="6">
                  <c:v>0.15937499999999999</c:v>
                </c:pt>
                <c:pt idx="7">
                  <c:v>7.2550000000000031E-2</c:v>
                </c:pt>
                <c:pt idx="8">
                  <c:v>3.5375000000000011E-2</c:v>
                </c:pt>
                <c:pt idx="9">
                  <c:v>1.6100000000000038E-2</c:v>
                </c:pt>
                <c:pt idx="10">
                  <c:v>2.6500000000000048E-3</c:v>
                </c:pt>
                <c:pt idx="11">
                  <c:v>8.5000000000000234E-4</c:v>
                </c:pt>
                <c:pt idx="12">
                  <c:v>5.2500000000000127E-4</c:v>
                </c:pt>
                <c:pt idx="13">
                  <c:v>6.0000000000000136E-4</c:v>
                </c:pt>
                <c:pt idx="14">
                  <c:v>6.5000000000000149E-4</c:v>
                </c:pt>
                <c:pt idx="15">
                  <c:v>6.2500000000000142E-4</c:v>
                </c:pt>
                <c:pt idx="1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Лист1!$U$14</c:f>
              <c:strCache>
                <c:ptCount val="1"/>
                <c:pt idx="0">
                  <c:v>Internet Explorer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9.9726979653333211E-3"/>
                  <c:y val="-0.16412749913546423"/>
                </c:manualLayout>
              </c:layout>
              <c:showSerName val="1"/>
            </c:dLbl>
            <c:showSerNam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Лист1!$U$15:$U$31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3.7500000000000006E-2</c:v>
                </c:pt>
                <c:pt idx="3">
                  <c:v>0.17500000000000004</c:v>
                </c:pt>
                <c:pt idx="4">
                  <c:v>0.35000000000000031</c:v>
                </c:pt>
                <c:pt idx="5">
                  <c:v>0.62500000000000133</c:v>
                </c:pt>
                <c:pt idx="6">
                  <c:v>0.81525000000000003</c:v>
                </c:pt>
                <c:pt idx="7">
                  <c:v>0.8851249999999995</c:v>
                </c:pt>
                <c:pt idx="8">
                  <c:v>0.93032499999999996</c:v>
                </c:pt>
                <c:pt idx="9">
                  <c:v>0.94304999999999994</c:v>
                </c:pt>
                <c:pt idx="10">
                  <c:v>0.93250000000000011</c:v>
                </c:pt>
                <c:pt idx="11">
                  <c:v>0.89125000000000021</c:v>
                </c:pt>
                <c:pt idx="12">
                  <c:v>0.86230000000000062</c:v>
                </c:pt>
                <c:pt idx="13">
                  <c:v>0.8235749999999995</c:v>
                </c:pt>
                <c:pt idx="14">
                  <c:v>0.76917499999999994</c:v>
                </c:pt>
                <c:pt idx="15">
                  <c:v>0.6926250000000016</c:v>
                </c:pt>
                <c:pt idx="16">
                  <c:v>0.60010000000000063</c:v>
                </c:pt>
              </c:numCache>
            </c:numRef>
          </c:val>
        </c:ser>
        <c:ser>
          <c:idx val="3"/>
          <c:order val="3"/>
          <c:tx>
            <c:strRef>
              <c:f>Лист1!$V$14</c:f>
              <c:strCache>
                <c:ptCount val="1"/>
                <c:pt idx="0">
                  <c:v>Mozilla Firefox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0.34388185654008452"/>
                  <c:y val="8.7940523271695145E-2"/>
                </c:manualLayout>
              </c:layout>
              <c:showSerName val="1"/>
            </c:dLbl>
            <c:showSerNam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Лист1!$V$15:$V$31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5.0000000000000034E-4</c:v>
                </c:pt>
                <c:pt idx="7">
                  <c:v>3.8500000000000006E-3</c:v>
                </c:pt>
                <c:pt idx="8">
                  <c:v>1.2725000000000005E-2</c:v>
                </c:pt>
                <c:pt idx="9">
                  <c:v>2.1850000000000012E-2</c:v>
                </c:pt>
                <c:pt idx="10">
                  <c:v>3.4350000000000006E-2</c:v>
                </c:pt>
                <c:pt idx="11">
                  <c:v>7.1925000000000003E-2</c:v>
                </c:pt>
                <c:pt idx="12">
                  <c:v>9.3725000000000419E-2</c:v>
                </c:pt>
                <c:pt idx="13">
                  <c:v>0.12820000000000001</c:v>
                </c:pt>
                <c:pt idx="14">
                  <c:v>0.17215</c:v>
                </c:pt>
                <c:pt idx="15">
                  <c:v>0.204625</c:v>
                </c:pt>
                <c:pt idx="16">
                  <c:v>0.24240000000000037</c:v>
                </c:pt>
              </c:numCache>
            </c:numRef>
          </c:val>
        </c:ser>
        <c:ser>
          <c:idx val="4"/>
          <c:order val="4"/>
          <c:tx>
            <c:strRef>
              <c:f>Лист1!$W$14</c:f>
              <c:strCache>
                <c:ptCount val="1"/>
                <c:pt idx="0">
                  <c:v>Safari</c:v>
                </c:pt>
              </c:strCache>
            </c:strRef>
          </c:tx>
          <c:spPr>
            <a:solidFill>
              <a:srgbClr val="9966FF"/>
            </a:solidFill>
          </c:spPr>
          <c:dLbls>
            <c:delet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Лист1!$W$15:$W$31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7.2333333333333616E-3</c:v>
                </c:pt>
                <c:pt idx="11">
                  <c:v>1.3550000000000003E-2</c:v>
                </c:pt>
                <c:pt idx="12">
                  <c:v>2.0900000000000002E-2</c:v>
                </c:pt>
                <c:pt idx="13">
                  <c:v>2.7300000000000012E-2</c:v>
                </c:pt>
                <c:pt idx="14">
                  <c:v>3.752500000000001E-2</c:v>
                </c:pt>
                <c:pt idx="15">
                  <c:v>3.670000000000001E-2</c:v>
                </c:pt>
                <c:pt idx="16">
                  <c:v>4.7800000000000023E-2</c:v>
                </c:pt>
              </c:numCache>
            </c:numRef>
          </c:val>
        </c:ser>
        <c:ser>
          <c:idx val="5"/>
          <c:order val="5"/>
          <c:tx>
            <c:strRef>
              <c:f>Лист1!$X$14</c:f>
              <c:strCache>
                <c:ptCount val="1"/>
                <c:pt idx="0">
                  <c:v>Opera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Лист1!$X$15:$X$31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1.3250000000000024E-3</c:v>
                </c:pt>
                <c:pt idx="7">
                  <c:v>2.9250000000000053E-3</c:v>
                </c:pt>
                <c:pt idx="8">
                  <c:v>7.7750000000000137E-3</c:v>
                </c:pt>
                <c:pt idx="9">
                  <c:v>6.5500000000000107E-3</c:v>
                </c:pt>
                <c:pt idx="10">
                  <c:v>5.9000000000000137E-3</c:v>
                </c:pt>
                <c:pt idx="11">
                  <c:v>6.0750000000000135E-3</c:v>
                </c:pt>
                <c:pt idx="12">
                  <c:v>6.5250000000000004E-3</c:v>
                </c:pt>
                <c:pt idx="13">
                  <c:v>6.3500000000000023E-3</c:v>
                </c:pt>
                <c:pt idx="14">
                  <c:v>1.9699999999999999E-2</c:v>
                </c:pt>
                <c:pt idx="15">
                  <c:v>2.0500000000000001E-2</c:v>
                </c:pt>
                <c:pt idx="16">
                  <c:v>2.3299999999999998E-2</c:v>
                </c:pt>
              </c:numCache>
            </c:numRef>
          </c:val>
        </c:ser>
        <c:ser>
          <c:idx val="6"/>
          <c:order val="6"/>
          <c:tx>
            <c:strRef>
              <c:f>Лист1!$Y$14</c:f>
              <c:strCache>
                <c:ptCount val="1"/>
                <c:pt idx="0">
                  <c:v>Chrome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.41139240506329189"/>
                  <c:y val="9.0497737556561129E-3"/>
                </c:manualLayout>
              </c:layout>
              <c:showSerName val="1"/>
            </c:dLbl>
            <c:showSerNam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Лист1!$Y$15:$Y$31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1.1599999999999996E-2</c:v>
                </c:pt>
                <c:pt idx="15">
                  <c:v>2.8600000000000011E-2</c:v>
                </c:pt>
                <c:pt idx="16">
                  <c:v>7.5300000000000034E-2</c:v>
                </c:pt>
              </c:numCache>
            </c:numRef>
          </c:val>
        </c:ser>
        <c:ser>
          <c:idx val="7"/>
          <c:order val="7"/>
          <c:tx>
            <c:strRef>
              <c:f>Лист1!$Z$14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dLbls>
            <c:delet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Лист1!$Z$15:$Z$31</c:f>
              <c:numCache>
                <c:formatCode>0.00%</c:formatCode>
                <c:ptCount val="17"/>
                <c:pt idx="0">
                  <c:v>2.354999999999997E-2</c:v>
                </c:pt>
                <c:pt idx="1">
                  <c:v>2.354999999999997E-2</c:v>
                </c:pt>
                <c:pt idx="2">
                  <c:v>2.354999999999997E-2</c:v>
                </c:pt>
                <c:pt idx="3">
                  <c:v>2.354999999999997E-2</c:v>
                </c:pt>
                <c:pt idx="4">
                  <c:v>2.354999999999997E-2</c:v>
                </c:pt>
                <c:pt idx="5">
                  <c:v>2.354999999999997E-2</c:v>
                </c:pt>
                <c:pt idx="6">
                  <c:v>2.354999999999997E-2</c:v>
                </c:pt>
                <c:pt idx="7">
                  <c:v>3.5550000000000082E-2</c:v>
                </c:pt>
                <c:pt idx="8">
                  <c:v>1.3800000000000071E-2</c:v>
                </c:pt>
                <c:pt idx="9">
                  <c:v>1.2450000000000077E-2</c:v>
                </c:pt>
                <c:pt idx="10">
                  <c:v>1.7366666666666537E-2</c:v>
                </c:pt>
                <c:pt idx="11">
                  <c:v>1.6349999999999865E-2</c:v>
                </c:pt>
                <c:pt idx="12">
                  <c:v>1.6024999999999959E-2</c:v>
                </c:pt>
                <c:pt idx="13">
                  <c:v>1.127500000000004E-2</c:v>
                </c:pt>
                <c:pt idx="14">
                  <c:v>1.2174999999999913E-2</c:v>
                </c:pt>
                <c:pt idx="15">
                  <c:v>1.7600000000000067E-2</c:v>
                </c:pt>
                <c:pt idx="16">
                  <c:v>1.7600000000000067E-2</c:v>
                </c:pt>
              </c:numCache>
            </c:numRef>
          </c:val>
        </c:ser>
        <c:dLbls>
          <c:showVal val="1"/>
        </c:dLbls>
        <c:axId val="69305472"/>
        <c:axId val="69307008"/>
      </c:areaChart>
      <c:catAx>
        <c:axId val="6930547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9307008"/>
        <c:crosses val="autoZero"/>
        <c:auto val="1"/>
        <c:lblAlgn val="ctr"/>
        <c:lblOffset val="100"/>
      </c:catAx>
      <c:valAx>
        <c:axId val="69307008"/>
        <c:scaling>
          <c:orientation val="minMax"/>
        </c:scaling>
        <c:axPos val="l"/>
        <c:majorGridlines/>
        <c:numFmt formatCode="0%" sourceLinked="1"/>
        <c:tickLblPos val="nextTo"/>
        <c:crossAx val="69305472"/>
        <c:crosses val="autoZero"/>
        <c:crossBetween val="midCat"/>
      </c:valAx>
    </c:plotArea>
    <c:legend>
      <c:legendPos val="b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7525945892841753E-2"/>
          <c:y val="3.7153848919570159E-2"/>
          <c:w val="0.86590888704462965"/>
          <c:h val="0.76458903387668564"/>
        </c:manualLayout>
      </c:layout>
      <c:areaChart>
        <c:grouping val="percentStacked"/>
        <c:ser>
          <c:idx val="0"/>
          <c:order val="0"/>
          <c:tx>
            <c:strRef>
              <c:f>WW!$C$1</c:f>
              <c:strCache>
                <c:ptCount val="1"/>
                <c:pt idx="0">
                  <c:v>Chrome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WW!$C$2:$C$73</c:f>
              <c:numCache>
                <c:formatCode>General</c:formatCode>
                <c:ptCount val="72"/>
                <c:pt idx="0">
                  <c:v>1.3800000000000001</c:v>
                </c:pt>
                <c:pt idx="1">
                  <c:v>1.52</c:v>
                </c:pt>
                <c:pt idx="2">
                  <c:v>1.73</c:v>
                </c:pt>
                <c:pt idx="3">
                  <c:v>2.0699999999999998</c:v>
                </c:pt>
                <c:pt idx="4">
                  <c:v>2.42</c:v>
                </c:pt>
                <c:pt idx="5">
                  <c:v>2.82</c:v>
                </c:pt>
                <c:pt idx="6">
                  <c:v>3.01</c:v>
                </c:pt>
                <c:pt idx="7">
                  <c:v>3.38</c:v>
                </c:pt>
                <c:pt idx="8">
                  <c:v>3.69</c:v>
                </c:pt>
                <c:pt idx="9">
                  <c:v>4.17</c:v>
                </c:pt>
                <c:pt idx="10">
                  <c:v>4.6599999999999975</c:v>
                </c:pt>
                <c:pt idx="11">
                  <c:v>5.45</c:v>
                </c:pt>
                <c:pt idx="12">
                  <c:v>6.04</c:v>
                </c:pt>
                <c:pt idx="13">
                  <c:v>6.72</c:v>
                </c:pt>
                <c:pt idx="14">
                  <c:v>7.29</c:v>
                </c:pt>
                <c:pt idx="15">
                  <c:v>8.06</c:v>
                </c:pt>
                <c:pt idx="16">
                  <c:v>8.61</c:v>
                </c:pt>
                <c:pt idx="17">
                  <c:v>9.2399999999999984</c:v>
                </c:pt>
                <c:pt idx="18">
                  <c:v>9.8800000000000008</c:v>
                </c:pt>
                <c:pt idx="19">
                  <c:v>10.76</c:v>
                </c:pt>
                <c:pt idx="20">
                  <c:v>11.54</c:v>
                </c:pt>
                <c:pt idx="21">
                  <c:v>12.39</c:v>
                </c:pt>
                <c:pt idx="22">
                  <c:v>13.350000000000012</c:v>
                </c:pt>
                <c:pt idx="23">
                  <c:v>14.850000000000012</c:v>
                </c:pt>
                <c:pt idx="24">
                  <c:v>15.68</c:v>
                </c:pt>
                <c:pt idx="25">
                  <c:v>16.54</c:v>
                </c:pt>
                <c:pt idx="26">
                  <c:v>17.37</c:v>
                </c:pt>
                <c:pt idx="27">
                  <c:v>18.29</c:v>
                </c:pt>
                <c:pt idx="28">
                  <c:v>19.36</c:v>
                </c:pt>
                <c:pt idx="29">
                  <c:v>20.650000000000023</c:v>
                </c:pt>
                <c:pt idx="30">
                  <c:v>22.14</c:v>
                </c:pt>
                <c:pt idx="31">
                  <c:v>23.16</c:v>
                </c:pt>
                <c:pt idx="32">
                  <c:v>23.610000000000024</c:v>
                </c:pt>
                <c:pt idx="33">
                  <c:v>25</c:v>
                </c:pt>
                <c:pt idx="34">
                  <c:v>25.69</c:v>
                </c:pt>
                <c:pt idx="35">
                  <c:v>27.27</c:v>
                </c:pt>
                <c:pt idx="36">
                  <c:v>28.4</c:v>
                </c:pt>
                <c:pt idx="37">
                  <c:v>29.84</c:v>
                </c:pt>
                <c:pt idx="38">
                  <c:v>30.87</c:v>
                </c:pt>
                <c:pt idx="39">
                  <c:v>31.23</c:v>
                </c:pt>
                <c:pt idx="40">
                  <c:v>32.43</c:v>
                </c:pt>
                <c:pt idx="41">
                  <c:v>32.760000000000012</c:v>
                </c:pt>
                <c:pt idx="42">
                  <c:v>33.809999999999995</c:v>
                </c:pt>
                <c:pt idx="43">
                  <c:v>33.590000000000003</c:v>
                </c:pt>
                <c:pt idx="44">
                  <c:v>34.21</c:v>
                </c:pt>
                <c:pt idx="45">
                  <c:v>34.770000000000003</c:v>
                </c:pt>
                <c:pt idx="46">
                  <c:v>35.720000000000013</c:v>
                </c:pt>
                <c:pt idx="47">
                  <c:v>36.42</c:v>
                </c:pt>
                <c:pt idx="48">
                  <c:v>36.520000000000003</c:v>
                </c:pt>
                <c:pt idx="49">
                  <c:v>37.090000000000003</c:v>
                </c:pt>
                <c:pt idx="50">
                  <c:v>38.07</c:v>
                </c:pt>
                <c:pt idx="51">
                  <c:v>39.15</c:v>
                </c:pt>
                <c:pt idx="52">
                  <c:v>41.379999999999995</c:v>
                </c:pt>
                <c:pt idx="53">
                  <c:v>42.68</c:v>
                </c:pt>
                <c:pt idx="54">
                  <c:v>43.120000000000012</c:v>
                </c:pt>
                <c:pt idx="55">
                  <c:v>42.78</c:v>
                </c:pt>
                <c:pt idx="56">
                  <c:v>40.800000000000004</c:v>
                </c:pt>
                <c:pt idx="57">
                  <c:v>40.44</c:v>
                </c:pt>
                <c:pt idx="58">
                  <c:v>41.87</c:v>
                </c:pt>
                <c:pt idx="59">
                  <c:v>43.92</c:v>
                </c:pt>
                <c:pt idx="60">
                  <c:v>43.67</c:v>
                </c:pt>
                <c:pt idx="61">
                  <c:v>43.849999999999994</c:v>
                </c:pt>
                <c:pt idx="62">
                  <c:v>43.660000000000011</c:v>
                </c:pt>
                <c:pt idx="63">
                  <c:v>45.220000000000013</c:v>
                </c:pt>
                <c:pt idx="64">
                  <c:v>45.6</c:v>
                </c:pt>
                <c:pt idx="65">
                  <c:v>45.46</c:v>
                </c:pt>
                <c:pt idx="66">
                  <c:v>45.28</c:v>
                </c:pt>
                <c:pt idx="67">
                  <c:v>46.260000000000012</c:v>
                </c:pt>
                <c:pt idx="68">
                  <c:v>45.58</c:v>
                </c:pt>
                <c:pt idx="69">
                  <c:v>47.63</c:v>
                </c:pt>
                <c:pt idx="70">
                  <c:v>48.06</c:v>
                </c:pt>
              </c:numCache>
            </c:numRef>
          </c:val>
        </c:ser>
        <c:ser>
          <c:idx val="1"/>
          <c:order val="1"/>
          <c:tx>
            <c:strRef>
              <c:f>WW!$D$1</c:f>
              <c:strCache>
                <c:ptCount val="1"/>
                <c:pt idx="0">
                  <c:v>IE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WW!$D$2:$D$73</c:f>
              <c:numCache>
                <c:formatCode>General</c:formatCode>
                <c:ptCount val="72"/>
                <c:pt idx="0">
                  <c:v>65.410000000000025</c:v>
                </c:pt>
                <c:pt idx="1">
                  <c:v>64.430000000000007</c:v>
                </c:pt>
                <c:pt idx="2">
                  <c:v>62.52</c:v>
                </c:pt>
                <c:pt idx="3">
                  <c:v>61.879999999999995</c:v>
                </c:pt>
                <c:pt idx="4">
                  <c:v>62.09</c:v>
                </c:pt>
                <c:pt idx="5">
                  <c:v>59.49</c:v>
                </c:pt>
                <c:pt idx="6">
                  <c:v>60.11</c:v>
                </c:pt>
                <c:pt idx="7">
                  <c:v>58.690000000000012</c:v>
                </c:pt>
                <c:pt idx="8">
                  <c:v>58.37</c:v>
                </c:pt>
                <c:pt idx="9">
                  <c:v>57.96</c:v>
                </c:pt>
                <c:pt idx="10">
                  <c:v>56.57</c:v>
                </c:pt>
                <c:pt idx="11">
                  <c:v>55.720000000000013</c:v>
                </c:pt>
                <c:pt idx="12">
                  <c:v>55.25</c:v>
                </c:pt>
                <c:pt idx="13">
                  <c:v>54.5</c:v>
                </c:pt>
                <c:pt idx="14">
                  <c:v>54.44</c:v>
                </c:pt>
                <c:pt idx="15">
                  <c:v>53.260000000000012</c:v>
                </c:pt>
                <c:pt idx="16">
                  <c:v>52.77</c:v>
                </c:pt>
                <c:pt idx="17">
                  <c:v>52.86</c:v>
                </c:pt>
                <c:pt idx="18">
                  <c:v>52.68</c:v>
                </c:pt>
                <c:pt idx="19">
                  <c:v>51.339999999999996</c:v>
                </c:pt>
                <c:pt idx="20">
                  <c:v>49.87</c:v>
                </c:pt>
                <c:pt idx="21">
                  <c:v>49.21</c:v>
                </c:pt>
                <c:pt idx="22">
                  <c:v>48.160000000000011</c:v>
                </c:pt>
                <c:pt idx="23">
                  <c:v>46.94</c:v>
                </c:pt>
                <c:pt idx="24">
                  <c:v>46</c:v>
                </c:pt>
                <c:pt idx="25">
                  <c:v>45.44</c:v>
                </c:pt>
                <c:pt idx="26">
                  <c:v>45.11</c:v>
                </c:pt>
                <c:pt idx="27">
                  <c:v>44.52</c:v>
                </c:pt>
                <c:pt idx="28">
                  <c:v>43.87</c:v>
                </c:pt>
                <c:pt idx="29">
                  <c:v>43.58</c:v>
                </c:pt>
                <c:pt idx="30">
                  <c:v>42.449999999999996</c:v>
                </c:pt>
                <c:pt idx="31">
                  <c:v>41.89</c:v>
                </c:pt>
                <c:pt idx="32">
                  <c:v>41.660000000000011</c:v>
                </c:pt>
                <c:pt idx="33">
                  <c:v>40.18</c:v>
                </c:pt>
                <c:pt idx="34">
                  <c:v>40.630000000000003</c:v>
                </c:pt>
                <c:pt idx="35">
                  <c:v>38.65</c:v>
                </c:pt>
                <c:pt idx="36">
                  <c:v>37.449999999999996</c:v>
                </c:pt>
                <c:pt idx="37">
                  <c:v>35.75</c:v>
                </c:pt>
                <c:pt idx="38">
                  <c:v>34.809999999999995</c:v>
                </c:pt>
                <c:pt idx="39">
                  <c:v>34.07</c:v>
                </c:pt>
                <c:pt idx="40">
                  <c:v>32.120000000000012</c:v>
                </c:pt>
                <c:pt idx="41">
                  <c:v>32.309999999999995</c:v>
                </c:pt>
                <c:pt idx="42">
                  <c:v>32.04</c:v>
                </c:pt>
                <c:pt idx="43">
                  <c:v>32.849999999999994</c:v>
                </c:pt>
                <c:pt idx="44">
                  <c:v>32.700000000000003</c:v>
                </c:pt>
                <c:pt idx="45">
                  <c:v>32.08</c:v>
                </c:pt>
                <c:pt idx="46">
                  <c:v>31.23</c:v>
                </c:pt>
                <c:pt idx="47">
                  <c:v>30.779999999999987</c:v>
                </c:pt>
                <c:pt idx="48">
                  <c:v>30.71</c:v>
                </c:pt>
                <c:pt idx="49">
                  <c:v>29.82</c:v>
                </c:pt>
                <c:pt idx="50">
                  <c:v>29.3</c:v>
                </c:pt>
                <c:pt idx="51">
                  <c:v>29.71</c:v>
                </c:pt>
                <c:pt idx="52">
                  <c:v>27.72</c:v>
                </c:pt>
                <c:pt idx="53">
                  <c:v>25.439999999999987</c:v>
                </c:pt>
                <c:pt idx="54">
                  <c:v>24.53</c:v>
                </c:pt>
                <c:pt idx="55">
                  <c:v>25.55</c:v>
                </c:pt>
                <c:pt idx="56">
                  <c:v>28.56</c:v>
                </c:pt>
                <c:pt idx="57">
                  <c:v>28.959999999999987</c:v>
                </c:pt>
                <c:pt idx="58">
                  <c:v>27.310000000000024</c:v>
                </c:pt>
                <c:pt idx="59">
                  <c:v>23.24</c:v>
                </c:pt>
                <c:pt idx="60">
                  <c:v>22.85</c:v>
                </c:pt>
                <c:pt idx="61">
                  <c:v>22.58</c:v>
                </c:pt>
                <c:pt idx="62">
                  <c:v>22.58</c:v>
                </c:pt>
                <c:pt idx="63">
                  <c:v>21.43</c:v>
                </c:pt>
                <c:pt idx="64">
                  <c:v>20.779999999999987</c:v>
                </c:pt>
                <c:pt idx="65">
                  <c:v>20.979999999999986</c:v>
                </c:pt>
                <c:pt idx="66">
                  <c:v>21.38</c:v>
                </c:pt>
                <c:pt idx="67">
                  <c:v>20.309999999999999</c:v>
                </c:pt>
                <c:pt idx="68">
                  <c:v>20.459999999999987</c:v>
                </c:pt>
                <c:pt idx="69">
                  <c:v>19.3</c:v>
                </c:pt>
                <c:pt idx="70">
                  <c:v>19.600000000000001</c:v>
                </c:pt>
              </c:numCache>
            </c:numRef>
          </c:val>
        </c:ser>
        <c:ser>
          <c:idx val="2"/>
          <c:order val="2"/>
          <c:tx>
            <c:strRef>
              <c:f>WW!$E$1</c:f>
              <c:strCache>
                <c:ptCount val="1"/>
                <c:pt idx="0">
                  <c:v>Firefox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WW!$E$2:$E$73</c:f>
              <c:numCache>
                <c:formatCode>General</c:formatCode>
                <c:ptCount val="72"/>
                <c:pt idx="0">
                  <c:v>27.03</c:v>
                </c:pt>
                <c:pt idx="1">
                  <c:v>27.85</c:v>
                </c:pt>
                <c:pt idx="2">
                  <c:v>29.4</c:v>
                </c:pt>
                <c:pt idx="3">
                  <c:v>29.67</c:v>
                </c:pt>
                <c:pt idx="4">
                  <c:v>28.75</c:v>
                </c:pt>
                <c:pt idx="5">
                  <c:v>30.330000000000005</c:v>
                </c:pt>
                <c:pt idx="6">
                  <c:v>30.5</c:v>
                </c:pt>
                <c:pt idx="7">
                  <c:v>31.279999999999987</c:v>
                </c:pt>
                <c:pt idx="8">
                  <c:v>31.34</c:v>
                </c:pt>
                <c:pt idx="9">
                  <c:v>31.82</c:v>
                </c:pt>
                <c:pt idx="10">
                  <c:v>32.21</c:v>
                </c:pt>
                <c:pt idx="11">
                  <c:v>31.97</c:v>
                </c:pt>
                <c:pt idx="12">
                  <c:v>31.64</c:v>
                </c:pt>
                <c:pt idx="13">
                  <c:v>31.82</c:v>
                </c:pt>
                <c:pt idx="14">
                  <c:v>31.27</c:v>
                </c:pt>
                <c:pt idx="15">
                  <c:v>31.74</c:v>
                </c:pt>
                <c:pt idx="16">
                  <c:v>31.64</c:v>
                </c:pt>
                <c:pt idx="17">
                  <c:v>31.150000000000023</c:v>
                </c:pt>
                <c:pt idx="18">
                  <c:v>30.69</c:v>
                </c:pt>
                <c:pt idx="19">
                  <c:v>31.09</c:v>
                </c:pt>
                <c:pt idx="20">
                  <c:v>31.5</c:v>
                </c:pt>
                <c:pt idx="21">
                  <c:v>31.24</c:v>
                </c:pt>
                <c:pt idx="22">
                  <c:v>31.17</c:v>
                </c:pt>
                <c:pt idx="23">
                  <c:v>30.759999999999987</c:v>
                </c:pt>
                <c:pt idx="24">
                  <c:v>30.68</c:v>
                </c:pt>
                <c:pt idx="25">
                  <c:v>30.37</c:v>
                </c:pt>
                <c:pt idx="26">
                  <c:v>29.979999999999986</c:v>
                </c:pt>
                <c:pt idx="27">
                  <c:v>29.67</c:v>
                </c:pt>
                <c:pt idx="28">
                  <c:v>29.29</c:v>
                </c:pt>
                <c:pt idx="29">
                  <c:v>28.34</c:v>
                </c:pt>
                <c:pt idx="30">
                  <c:v>27.95</c:v>
                </c:pt>
                <c:pt idx="31">
                  <c:v>27.49</c:v>
                </c:pt>
                <c:pt idx="32">
                  <c:v>26.79</c:v>
                </c:pt>
                <c:pt idx="33">
                  <c:v>26.39</c:v>
                </c:pt>
                <c:pt idx="34">
                  <c:v>25.23</c:v>
                </c:pt>
                <c:pt idx="35">
                  <c:v>25.27</c:v>
                </c:pt>
                <c:pt idx="36">
                  <c:v>24.779999999999987</c:v>
                </c:pt>
                <c:pt idx="37">
                  <c:v>24.88</c:v>
                </c:pt>
                <c:pt idx="38">
                  <c:v>24.979999999999986</c:v>
                </c:pt>
                <c:pt idx="39">
                  <c:v>24.87</c:v>
                </c:pt>
                <c:pt idx="40">
                  <c:v>25.55</c:v>
                </c:pt>
                <c:pt idx="41">
                  <c:v>24.56</c:v>
                </c:pt>
                <c:pt idx="42">
                  <c:v>23.73</c:v>
                </c:pt>
                <c:pt idx="43">
                  <c:v>22.85</c:v>
                </c:pt>
                <c:pt idx="44">
                  <c:v>22.4</c:v>
                </c:pt>
                <c:pt idx="45">
                  <c:v>22.32</c:v>
                </c:pt>
                <c:pt idx="46">
                  <c:v>22.37</c:v>
                </c:pt>
                <c:pt idx="47">
                  <c:v>21.89</c:v>
                </c:pt>
                <c:pt idx="48">
                  <c:v>21.419999999999987</c:v>
                </c:pt>
                <c:pt idx="49">
                  <c:v>21.34</c:v>
                </c:pt>
                <c:pt idx="50">
                  <c:v>20.87</c:v>
                </c:pt>
                <c:pt idx="51">
                  <c:v>20.059999999999999</c:v>
                </c:pt>
                <c:pt idx="52">
                  <c:v>19.760000000000002</c:v>
                </c:pt>
                <c:pt idx="53">
                  <c:v>20.010000000000005</c:v>
                </c:pt>
                <c:pt idx="54">
                  <c:v>20.09</c:v>
                </c:pt>
                <c:pt idx="55">
                  <c:v>19.25</c:v>
                </c:pt>
                <c:pt idx="56">
                  <c:v>18.36</c:v>
                </c:pt>
                <c:pt idx="57">
                  <c:v>18.110000000000024</c:v>
                </c:pt>
                <c:pt idx="58">
                  <c:v>18.149999999999999</c:v>
                </c:pt>
                <c:pt idx="59">
                  <c:v>18.95</c:v>
                </c:pt>
                <c:pt idx="60">
                  <c:v>18.899999999999999</c:v>
                </c:pt>
                <c:pt idx="61">
                  <c:v>19.239999999999988</c:v>
                </c:pt>
                <c:pt idx="62">
                  <c:v>18.75</c:v>
                </c:pt>
                <c:pt idx="63">
                  <c:v>18.62</c:v>
                </c:pt>
                <c:pt idx="64">
                  <c:v>18.72</c:v>
                </c:pt>
                <c:pt idx="65">
                  <c:v>17.95</c:v>
                </c:pt>
                <c:pt idx="66">
                  <c:v>17.52</c:v>
                </c:pt>
                <c:pt idx="67">
                  <c:v>17.5</c:v>
                </c:pt>
                <c:pt idx="68">
                  <c:v>17.439999999999987</c:v>
                </c:pt>
                <c:pt idx="69">
                  <c:v>17.04</c:v>
                </c:pt>
                <c:pt idx="70">
                  <c:v>16.739999999999988</c:v>
                </c:pt>
              </c:numCache>
            </c:numRef>
          </c:val>
        </c:ser>
        <c:ser>
          <c:idx val="3"/>
          <c:order val="3"/>
          <c:tx>
            <c:strRef>
              <c:f>WW!$F$1</c:f>
              <c:strCache>
                <c:ptCount val="1"/>
                <c:pt idx="0">
                  <c:v>Safari</c:v>
                </c:pt>
              </c:strCache>
            </c:strRef>
          </c:tx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WW!$F$2:$F$73</c:f>
              <c:numCache>
                <c:formatCode>General</c:formatCode>
                <c:ptCount val="72"/>
                <c:pt idx="0">
                  <c:v>2.57</c:v>
                </c:pt>
                <c:pt idx="1">
                  <c:v>2.59</c:v>
                </c:pt>
                <c:pt idx="2">
                  <c:v>2.73</c:v>
                </c:pt>
                <c:pt idx="3">
                  <c:v>2.75</c:v>
                </c:pt>
                <c:pt idx="4">
                  <c:v>2.65</c:v>
                </c:pt>
                <c:pt idx="5">
                  <c:v>2.9299999999999997</c:v>
                </c:pt>
                <c:pt idx="6">
                  <c:v>3.02</c:v>
                </c:pt>
                <c:pt idx="7">
                  <c:v>3.25</c:v>
                </c:pt>
                <c:pt idx="8">
                  <c:v>3.2800000000000002</c:v>
                </c:pt>
                <c:pt idx="9">
                  <c:v>3.4699999999999998</c:v>
                </c:pt>
                <c:pt idx="10">
                  <c:v>3.67</c:v>
                </c:pt>
                <c:pt idx="11">
                  <c:v>3.48</c:v>
                </c:pt>
                <c:pt idx="12">
                  <c:v>3.7600000000000002</c:v>
                </c:pt>
                <c:pt idx="13">
                  <c:v>4.08</c:v>
                </c:pt>
                <c:pt idx="14">
                  <c:v>4.1599999999999975</c:v>
                </c:pt>
                <c:pt idx="15">
                  <c:v>4.2300000000000004</c:v>
                </c:pt>
                <c:pt idx="16">
                  <c:v>4.1399999999999997</c:v>
                </c:pt>
                <c:pt idx="17">
                  <c:v>4.07</c:v>
                </c:pt>
                <c:pt idx="18">
                  <c:v>4.09</c:v>
                </c:pt>
                <c:pt idx="19">
                  <c:v>4.2300000000000004</c:v>
                </c:pt>
                <c:pt idx="20">
                  <c:v>4.42</c:v>
                </c:pt>
                <c:pt idx="21">
                  <c:v>4.5599999999999996</c:v>
                </c:pt>
                <c:pt idx="22">
                  <c:v>4.7</c:v>
                </c:pt>
                <c:pt idx="23">
                  <c:v>4.79</c:v>
                </c:pt>
                <c:pt idx="24">
                  <c:v>5.09</c:v>
                </c:pt>
                <c:pt idx="25">
                  <c:v>5.08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5.01</c:v>
                </c:pt>
                <c:pt idx="29">
                  <c:v>5.07</c:v>
                </c:pt>
                <c:pt idx="30">
                  <c:v>5.17</c:v>
                </c:pt>
                <c:pt idx="31">
                  <c:v>5.1899999999999995</c:v>
                </c:pt>
                <c:pt idx="32">
                  <c:v>5.6</c:v>
                </c:pt>
                <c:pt idx="33">
                  <c:v>5.9300000000000024</c:v>
                </c:pt>
                <c:pt idx="34">
                  <c:v>5.92</c:v>
                </c:pt>
                <c:pt idx="35">
                  <c:v>6.08</c:v>
                </c:pt>
                <c:pt idx="36">
                  <c:v>6.6199999999999966</c:v>
                </c:pt>
                <c:pt idx="37">
                  <c:v>6.7700000000000014</c:v>
                </c:pt>
                <c:pt idx="38">
                  <c:v>6.72</c:v>
                </c:pt>
                <c:pt idx="39">
                  <c:v>7.13</c:v>
                </c:pt>
                <c:pt idx="40">
                  <c:v>7.09</c:v>
                </c:pt>
                <c:pt idx="41">
                  <c:v>7</c:v>
                </c:pt>
                <c:pt idx="42">
                  <c:v>7.1199999999999966</c:v>
                </c:pt>
                <c:pt idx="43">
                  <c:v>7.39</c:v>
                </c:pt>
                <c:pt idx="44">
                  <c:v>7.7</c:v>
                </c:pt>
                <c:pt idx="45">
                  <c:v>7.81</c:v>
                </c:pt>
                <c:pt idx="46">
                  <c:v>7.83</c:v>
                </c:pt>
                <c:pt idx="47">
                  <c:v>7.92</c:v>
                </c:pt>
                <c:pt idx="48">
                  <c:v>8.2900000000000009</c:v>
                </c:pt>
                <c:pt idx="49">
                  <c:v>8.6</c:v>
                </c:pt>
                <c:pt idx="50">
                  <c:v>8.5</c:v>
                </c:pt>
                <c:pt idx="51">
                  <c:v>8</c:v>
                </c:pt>
                <c:pt idx="52">
                  <c:v>7.96</c:v>
                </c:pt>
                <c:pt idx="53">
                  <c:v>8.39</c:v>
                </c:pt>
                <c:pt idx="54">
                  <c:v>8.59</c:v>
                </c:pt>
                <c:pt idx="55">
                  <c:v>8.57</c:v>
                </c:pt>
                <c:pt idx="56">
                  <c:v>8.52</c:v>
                </c:pt>
                <c:pt idx="57">
                  <c:v>8.5400000000000009</c:v>
                </c:pt>
                <c:pt idx="58">
                  <c:v>8.5</c:v>
                </c:pt>
                <c:pt idx="59">
                  <c:v>9.1399999999999988</c:v>
                </c:pt>
                <c:pt idx="60">
                  <c:v>9.7299999999999986</c:v>
                </c:pt>
                <c:pt idx="61">
                  <c:v>9.68</c:v>
                </c:pt>
                <c:pt idx="62">
                  <c:v>9.91</c:v>
                </c:pt>
                <c:pt idx="63">
                  <c:v>9.7900000000000009</c:v>
                </c:pt>
                <c:pt idx="64">
                  <c:v>10.02</c:v>
                </c:pt>
                <c:pt idx="65">
                  <c:v>10.3</c:v>
                </c:pt>
                <c:pt idx="66">
                  <c:v>10.6</c:v>
                </c:pt>
                <c:pt idx="67">
                  <c:v>10.81</c:v>
                </c:pt>
                <c:pt idx="68">
                  <c:v>11.209999999999999</c:v>
                </c:pt>
                <c:pt idx="69">
                  <c:v>10.99</c:v>
                </c:pt>
                <c:pt idx="70">
                  <c:v>10.629999999999999</c:v>
                </c:pt>
              </c:numCache>
            </c:numRef>
          </c:val>
        </c:ser>
        <c:ser>
          <c:idx val="4"/>
          <c:order val="4"/>
          <c:tx>
            <c:strRef>
              <c:f>WW!$G$1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WW!$G$2:$G$73</c:f>
              <c:numCache>
                <c:formatCode>General</c:formatCode>
                <c:ptCount val="72"/>
                <c:pt idx="0">
                  <c:v>3.6100000000000136</c:v>
                </c:pt>
                <c:pt idx="1">
                  <c:v>3.6099999999999848</c:v>
                </c:pt>
                <c:pt idx="2">
                  <c:v>3.6199999999999903</c:v>
                </c:pt>
                <c:pt idx="3">
                  <c:v>3.6299999999999955</c:v>
                </c:pt>
                <c:pt idx="4">
                  <c:v>4.0899999999999892</c:v>
                </c:pt>
                <c:pt idx="5">
                  <c:v>4.4299999999999926</c:v>
                </c:pt>
                <c:pt idx="6">
                  <c:v>3.3599999999999977</c:v>
                </c:pt>
                <c:pt idx="7">
                  <c:v>3.4000000000000057</c:v>
                </c:pt>
                <c:pt idx="8">
                  <c:v>3.3200000000000074</c:v>
                </c:pt>
                <c:pt idx="9">
                  <c:v>2.5799999999999983</c:v>
                </c:pt>
                <c:pt idx="10">
                  <c:v>2.8899999999999997</c:v>
                </c:pt>
                <c:pt idx="11">
                  <c:v>3.3799999999999937</c:v>
                </c:pt>
                <c:pt idx="12">
                  <c:v>3.3099999999999867</c:v>
                </c:pt>
                <c:pt idx="13">
                  <c:v>2.8800000000000097</c:v>
                </c:pt>
                <c:pt idx="14">
                  <c:v>2.8400000000000034</c:v>
                </c:pt>
                <c:pt idx="15">
                  <c:v>2.7099999999999942</c:v>
                </c:pt>
                <c:pt idx="16">
                  <c:v>2.8399999999999856</c:v>
                </c:pt>
                <c:pt idx="17">
                  <c:v>2.6800000000000082</c:v>
                </c:pt>
                <c:pt idx="18">
                  <c:v>2.6599999999999966</c:v>
                </c:pt>
                <c:pt idx="19">
                  <c:v>2.5799999999999983</c:v>
                </c:pt>
                <c:pt idx="20">
                  <c:v>2.6700000000000017</c:v>
                </c:pt>
                <c:pt idx="21">
                  <c:v>2.5999999999999943</c:v>
                </c:pt>
                <c:pt idx="22">
                  <c:v>2.6199999999999903</c:v>
                </c:pt>
                <c:pt idx="23">
                  <c:v>2.6599999999999966</c:v>
                </c:pt>
                <c:pt idx="24">
                  <c:v>2.5499999999999972</c:v>
                </c:pt>
                <c:pt idx="25">
                  <c:v>2.5700000000000074</c:v>
                </c:pt>
                <c:pt idx="26">
                  <c:v>2.519999999999996</c:v>
                </c:pt>
                <c:pt idx="27">
                  <c:v>2.4799999999999867</c:v>
                </c:pt>
                <c:pt idx="28">
                  <c:v>2.4699999999999989</c:v>
                </c:pt>
                <c:pt idx="29">
                  <c:v>2.3600000000000136</c:v>
                </c:pt>
                <c:pt idx="30">
                  <c:v>2.2899999999999952</c:v>
                </c:pt>
                <c:pt idx="31">
                  <c:v>2.2700000000000102</c:v>
                </c:pt>
                <c:pt idx="32">
                  <c:v>2.3400000000000034</c:v>
                </c:pt>
                <c:pt idx="33">
                  <c:v>2.5</c:v>
                </c:pt>
                <c:pt idx="34">
                  <c:v>2.5299999999999869</c:v>
                </c:pt>
                <c:pt idx="35">
                  <c:v>2.730000000000004</c:v>
                </c:pt>
                <c:pt idx="36">
                  <c:v>2.75</c:v>
                </c:pt>
                <c:pt idx="37">
                  <c:v>2.7600000000000051</c:v>
                </c:pt>
                <c:pt idx="38">
                  <c:v>2.6199999999999903</c:v>
                </c:pt>
                <c:pt idx="39">
                  <c:v>2.7000000000000042</c:v>
                </c:pt>
                <c:pt idx="40">
                  <c:v>2.8100000000000023</c:v>
                </c:pt>
                <c:pt idx="41">
                  <c:v>3.3700000000000037</c:v>
                </c:pt>
                <c:pt idx="42">
                  <c:v>3.2999999999999972</c:v>
                </c:pt>
                <c:pt idx="43">
                  <c:v>3.3200000000000074</c:v>
                </c:pt>
                <c:pt idx="44">
                  <c:v>2.9899999999999949</c:v>
                </c:pt>
                <c:pt idx="45">
                  <c:v>3.0200000000000102</c:v>
                </c:pt>
                <c:pt idx="46">
                  <c:v>2.8499999999999943</c:v>
                </c:pt>
                <c:pt idx="47">
                  <c:v>2.9899999999999949</c:v>
                </c:pt>
                <c:pt idx="48">
                  <c:v>3.0600000000000032</c:v>
                </c:pt>
                <c:pt idx="49">
                  <c:v>3.1500000000000057</c:v>
                </c:pt>
                <c:pt idx="50">
                  <c:v>3.2599999999999909</c:v>
                </c:pt>
                <c:pt idx="51">
                  <c:v>3.0799999999999983</c:v>
                </c:pt>
                <c:pt idx="52">
                  <c:v>3.1800000000000082</c:v>
                </c:pt>
                <c:pt idx="53">
                  <c:v>3.4799999999999867</c:v>
                </c:pt>
                <c:pt idx="54">
                  <c:v>3.6699999999999875</c:v>
                </c:pt>
                <c:pt idx="55">
                  <c:v>3.8499999999999943</c:v>
                </c:pt>
                <c:pt idx="56">
                  <c:v>3.7600000000000051</c:v>
                </c:pt>
                <c:pt idx="57">
                  <c:v>3.9499999999999877</c:v>
                </c:pt>
                <c:pt idx="58">
                  <c:v>4.1700000000000159</c:v>
                </c:pt>
                <c:pt idx="59">
                  <c:v>4.75</c:v>
                </c:pt>
                <c:pt idx="60">
                  <c:v>4.8499999999999801</c:v>
                </c:pt>
                <c:pt idx="61">
                  <c:v>4.6500000000000057</c:v>
                </c:pt>
                <c:pt idx="62">
                  <c:v>5.1000000000000085</c:v>
                </c:pt>
                <c:pt idx="63">
                  <c:v>4.9400000000000004</c:v>
                </c:pt>
                <c:pt idx="64">
                  <c:v>4.8800000000000097</c:v>
                </c:pt>
                <c:pt idx="65">
                  <c:v>5.3100000000000005</c:v>
                </c:pt>
                <c:pt idx="66">
                  <c:v>5.2200000000000095</c:v>
                </c:pt>
                <c:pt idx="67">
                  <c:v>5.1200000000000045</c:v>
                </c:pt>
                <c:pt idx="68">
                  <c:v>5.3100000000000005</c:v>
                </c:pt>
                <c:pt idx="69">
                  <c:v>5.0400000000000063</c:v>
                </c:pt>
                <c:pt idx="70">
                  <c:v>4.9700000000000131</c:v>
                </c:pt>
              </c:numCache>
            </c:numRef>
          </c:val>
        </c:ser>
        <c:axId val="50718208"/>
        <c:axId val="50719744"/>
      </c:areaChart>
      <c:catAx>
        <c:axId val="50718208"/>
        <c:scaling>
          <c:orientation val="minMax"/>
        </c:scaling>
        <c:axPos val="b"/>
        <c:majorGridlines/>
        <c:numFmt formatCode="General" sourceLinked="1"/>
        <c:tickLblPos val="nextTo"/>
        <c:crossAx val="50719744"/>
        <c:crosses val="autoZero"/>
        <c:auto val="1"/>
        <c:lblAlgn val="l"/>
        <c:lblOffset val="0"/>
        <c:tickLblSkip val="12"/>
        <c:tickMarkSkip val="12"/>
      </c:catAx>
      <c:valAx>
        <c:axId val="50719744"/>
        <c:scaling>
          <c:orientation val="minMax"/>
        </c:scaling>
        <c:axPos val="l"/>
        <c:numFmt formatCode="0%" sourceLinked="1"/>
        <c:tickLblPos val="nextTo"/>
        <c:crossAx val="507182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3137095572596111"/>
          <c:y val="0.9110487007948187"/>
          <c:w val="0.79031578947368419"/>
          <c:h val="7.5776249056998479E-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GB" sz="2160" b="1" i="0" u="none" strike="noStrike" baseline="0" dirty="0" smtClean="0"/>
              <a:t>Fixed-telephone subscriptions</a:t>
            </a:r>
            <a:r>
              <a:rPr lang="ru-RU" sz="2160" b="1" i="0" u="none" strike="noStrike" baseline="0" dirty="0" smtClean="0"/>
              <a:t> </a:t>
            </a:r>
            <a:r>
              <a:rPr lang="en-US" sz="2160" b="1" i="0" u="none" strike="noStrike" baseline="0" dirty="0" smtClean="0"/>
              <a:t>per 100 inhabitants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Sheet1!$A$6</c:f>
              <c:strCache>
                <c:ptCount val="1"/>
                <c:pt idx="0">
                  <c:v>Developed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Sheet1!$M$6:$W$6</c:f>
              <c:numCache>
                <c:formatCode>_-* #,##0.0_-;\-* #,##0.0_-;_-* "-"??_-;_-@_-</c:formatCode>
                <c:ptCount val="11"/>
                <c:pt idx="0">
                  <c:v>47.177250438398026</c:v>
                </c:pt>
                <c:pt idx="1">
                  <c:v>46.562715526118765</c:v>
                </c:pt>
                <c:pt idx="2">
                  <c:v>44.784599820956117</c:v>
                </c:pt>
                <c:pt idx="3">
                  <c:v>44.265540242447294</c:v>
                </c:pt>
                <c:pt idx="4">
                  <c:v>45.522199691905229</c:v>
                </c:pt>
                <c:pt idx="5">
                  <c:v>44.627750530824109</c:v>
                </c:pt>
                <c:pt idx="6">
                  <c:v>43.401084325316745</c:v>
                </c:pt>
                <c:pt idx="7">
                  <c:v>42.177592367738761</c:v>
                </c:pt>
                <c:pt idx="8">
                  <c:v>40.787051011969957</c:v>
                </c:pt>
                <c:pt idx="9">
                  <c:v>39.871086718360722</c:v>
                </c:pt>
                <c:pt idx="10">
                  <c:v>39.023444386961629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Developing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Sheet1!$M$7:$W$7</c:f>
              <c:numCache>
                <c:formatCode>_-* #,##0.0_-;\-* #,##0.0_-;_-* "-"??_-;_-@_-</c:formatCode>
                <c:ptCount val="11"/>
                <c:pt idx="0">
                  <c:v>12.715937044400484</c:v>
                </c:pt>
                <c:pt idx="1">
                  <c:v>12.969076780653422</c:v>
                </c:pt>
                <c:pt idx="2">
                  <c:v>13.018835652086366</c:v>
                </c:pt>
                <c:pt idx="3">
                  <c:v>12.782563508424214</c:v>
                </c:pt>
                <c:pt idx="4">
                  <c:v>12.365155086409287</c:v>
                </c:pt>
                <c:pt idx="5">
                  <c:v>11.923014947574675</c:v>
                </c:pt>
                <c:pt idx="6">
                  <c:v>11.502431065792926</c:v>
                </c:pt>
                <c:pt idx="7">
                  <c:v>11.193890858736355</c:v>
                </c:pt>
                <c:pt idx="8">
                  <c:v>10.632343780903833</c:v>
                </c:pt>
                <c:pt idx="9">
                  <c:v>10.01347501687717</c:v>
                </c:pt>
                <c:pt idx="10">
                  <c:v>9.4411715000425431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World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Sheet1!$M$8:$W$8</c:f>
              <c:numCache>
                <c:formatCode>_-* #,##0.0_-;\-* #,##0.0_-;_-* "-"??_-;_-@_-</c:formatCode>
                <c:ptCount val="11"/>
                <c:pt idx="0">
                  <c:v>19.12095959187431</c:v>
                </c:pt>
                <c:pt idx="1">
                  <c:v>19.164749145982121</c:v>
                </c:pt>
                <c:pt idx="2">
                  <c:v>18.833429993835797</c:v>
                </c:pt>
                <c:pt idx="3">
                  <c:v>18.516550699147338</c:v>
                </c:pt>
                <c:pt idx="4">
                  <c:v>18.357684307292018</c:v>
                </c:pt>
                <c:pt idx="5">
                  <c:v>17.787000973998762</c:v>
                </c:pt>
                <c:pt idx="6">
                  <c:v>17.173150062460522</c:v>
                </c:pt>
                <c:pt idx="7">
                  <c:v>16.655242546231339</c:v>
                </c:pt>
                <c:pt idx="8">
                  <c:v>15.901715034968142</c:v>
                </c:pt>
                <c:pt idx="9">
                  <c:v>15.187808357358188</c:v>
                </c:pt>
                <c:pt idx="10">
                  <c:v>14.525076893226574</c:v>
                </c:pt>
              </c:numCache>
            </c:numRef>
          </c:val>
        </c:ser>
        <c:marker val="1"/>
        <c:axId val="50966528"/>
        <c:axId val="50968448"/>
      </c:lineChart>
      <c:catAx>
        <c:axId val="50966528"/>
        <c:scaling>
          <c:orientation val="minMax"/>
        </c:scaling>
        <c:axPos val="b"/>
        <c:majorGridlines/>
        <c:tickLblPos val="nextTo"/>
        <c:crossAx val="50968448"/>
        <c:crosses val="autoZero"/>
        <c:auto val="1"/>
        <c:lblAlgn val="ctr"/>
        <c:lblOffset val="100"/>
      </c:catAx>
      <c:valAx>
        <c:axId val="50968448"/>
        <c:scaling>
          <c:orientation val="minMax"/>
        </c:scaling>
        <c:axPos val="l"/>
        <c:majorGridlines/>
        <c:numFmt formatCode="General" sourceLinked="0"/>
        <c:tickLblPos val="nextTo"/>
        <c:crossAx val="50966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Mobile-cellular telephone subscriptions per</a:t>
            </a:r>
            <a:r>
              <a:rPr lang="en-GB" baseline="0" dirty="0" smtClean="0"/>
              <a:t> 100 inhabitants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Sheet1!$A$11</c:f>
              <c:strCache>
                <c:ptCount val="1"/>
                <c:pt idx="0">
                  <c:v>Developed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Sheet1!$M$11:$W$11</c:f>
              <c:numCache>
                <c:formatCode>_-* #,##0.0_-;\-* #,##0.0_-;_-* "-"??_-;_-@_-</c:formatCode>
                <c:ptCount val="11"/>
                <c:pt idx="0">
                  <c:v>82.092351894156877</c:v>
                </c:pt>
                <c:pt idx="1">
                  <c:v>92.886464133774965</c:v>
                </c:pt>
                <c:pt idx="2">
                  <c:v>102.01064083920497</c:v>
                </c:pt>
                <c:pt idx="3">
                  <c:v>107.83087688296354</c:v>
                </c:pt>
                <c:pt idx="4">
                  <c:v>112.05513396504583</c:v>
                </c:pt>
                <c:pt idx="5">
                  <c:v>113.28926517257743</c:v>
                </c:pt>
                <c:pt idx="6">
                  <c:v>113.458680296441</c:v>
                </c:pt>
                <c:pt idx="7">
                  <c:v>116.03098212618701</c:v>
                </c:pt>
                <c:pt idx="8">
                  <c:v>118.40870724834494</c:v>
                </c:pt>
                <c:pt idx="9">
                  <c:v>119.90828814968791</c:v>
                </c:pt>
                <c:pt idx="10">
                  <c:v>120.57658575611173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Developing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Sheet1!$M$12:$W$12</c:f>
              <c:numCache>
                <c:formatCode>_-* #,##0.0_-;\-* #,##0.0_-;_-* "-"??_-;_-@_-</c:formatCode>
                <c:ptCount val="11"/>
                <c:pt idx="0">
                  <c:v>22.919616815176436</c:v>
                </c:pt>
                <c:pt idx="1">
                  <c:v>30.145213948013062</c:v>
                </c:pt>
                <c:pt idx="2">
                  <c:v>39.071854037995308</c:v>
                </c:pt>
                <c:pt idx="3">
                  <c:v>49.014076347290292</c:v>
                </c:pt>
                <c:pt idx="4">
                  <c:v>58.22283254699758</c:v>
                </c:pt>
                <c:pt idx="5">
                  <c:v>68.538751738510015</c:v>
                </c:pt>
                <c:pt idx="6">
                  <c:v>77.434326399589906</c:v>
                </c:pt>
                <c:pt idx="7">
                  <c:v>82.100305088673963</c:v>
                </c:pt>
                <c:pt idx="8">
                  <c:v>87.789560661246611</c:v>
                </c:pt>
                <c:pt idx="9">
                  <c:v>91.074952079998639</c:v>
                </c:pt>
                <c:pt idx="10">
                  <c:v>91.845941879807128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World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Sheet1!$M$13:$W$13</c:f>
              <c:numCache>
                <c:formatCode>_-* #,##0.0_-;\-* #,##0.0_-;_-* "-"??_-;_-@_-</c:formatCode>
                <c:ptCount val="11"/>
                <c:pt idx="0">
                  <c:v>33.917534916654837</c:v>
                </c:pt>
                <c:pt idx="1">
                  <c:v>41.716578184183277</c:v>
                </c:pt>
                <c:pt idx="2">
                  <c:v>50.592543786410999</c:v>
                </c:pt>
                <c:pt idx="3">
                  <c:v>59.726366475383635</c:v>
                </c:pt>
                <c:pt idx="4">
                  <c:v>67.952036193258294</c:v>
                </c:pt>
                <c:pt idx="5">
                  <c:v>76.562555654756281</c:v>
                </c:pt>
                <c:pt idx="6">
                  <c:v>83.838483538247715</c:v>
                </c:pt>
                <c:pt idx="7">
                  <c:v>88.081106325183043</c:v>
                </c:pt>
                <c:pt idx="8">
                  <c:v>93.140090169416283</c:v>
                </c:pt>
                <c:pt idx="9">
                  <c:v>96.071778136761665</c:v>
                </c:pt>
                <c:pt idx="10">
                  <c:v>96.783489305954419</c:v>
                </c:pt>
              </c:numCache>
            </c:numRef>
          </c:val>
        </c:ser>
        <c:marker val="1"/>
        <c:axId val="51016064"/>
        <c:axId val="51017984"/>
      </c:lineChart>
      <c:catAx>
        <c:axId val="51016064"/>
        <c:scaling>
          <c:orientation val="minMax"/>
        </c:scaling>
        <c:axPos val="b"/>
        <c:majorGridlines/>
        <c:tickLblPos val="nextTo"/>
        <c:crossAx val="51017984"/>
        <c:crosses val="autoZero"/>
        <c:auto val="1"/>
        <c:lblAlgn val="ctr"/>
        <c:lblOffset val="100"/>
      </c:catAx>
      <c:valAx>
        <c:axId val="51017984"/>
        <c:scaling>
          <c:orientation val="minMax"/>
        </c:scaling>
        <c:axPos val="l"/>
        <c:majorGridlines/>
        <c:numFmt formatCode="General" sourceLinked="0"/>
        <c:tickLblPos val="nextTo"/>
        <c:crossAx val="51016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Active mobile-broadband subscriptions</a:t>
            </a:r>
            <a:r>
              <a:rPr lang="ru-RU" dirty="0" smtClean="0"/>
              <a:t> </a:t>
            </a:r>
            <a:r>
              <a:rPr lang="en-US" dirty="0" smtClean="0"/>
              <a:t>per</a:t>
            </a:r>
            <a:r>
              <a:rPr lang="en-US" baseline="0" dirty="0" smtClean="0"/>
              <a:t> 100 inhabitants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Sheet1!$A$16</c:f>
              <c:strCache>
                <c:ptCount val="1"/>
                <c:pt idx="0">
                  <c:v>Developed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Sheet1!$M$16:$W$16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18.46530709625149</c:v>
                </c:pt>
                <c:pt idx="3">
                  <c:v>27.458901455178193</c:v>
                </c:pt>
                <c:pt idx="4">
                  <c:v>36.625007481369934</c:v>
                </c:pt>
                <c:pt idx="5">
                  <c:v>44.738774879444243</c:v>
                </c:pt>
                <c:pt idx="6">
                  <c:v>56.83555054599173</c:v>
                </c:pt>
                <c:pt idx="7">
                  <c:v>66.403917555884931</c:v>
                </c:pt>
                <c:pt idx="8">
                  <c:v>74.034080640282383</c:v>
                </c:pt>
                <c:pt idx="9">
                  <c:v>81.75717408424785</c:v>
                </c:pt>
                <c:pt idx="10">
                  <c:v>86.679180760993049</c:v>
                </c:pt>
              </c:numCache>
            </c:numRef>
          </c:val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Developing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Sheet1!$M$17:$W$17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0.7906876470367461</c:v>
                </c:pt>
                <c:pt idx="3">
                  <c:v>1.5604891603023816</c:v>
                </c:pt>
                <c:pt idx="4">
                  <c:v>2.9547863301922748</c:v>
                </c:pt>
                <c:pt idx="5">
                  <c:v>4.4559452027788629</c:v>
                </c:pt>
                <c:pt idx="6">
                  <c:v>8.263643535692065</c:v>
                </c:pt>
                <c:pt idx="7">
                  <c:v>12.449711437287945</c:v>
                </c:pt>
                <c:pt idx="8">
                  <c:v>17.388314168703086</c:v>
                </c:pt>
                <c:pt idx="9">
                  <c:v>27.856452366528693</c:v>
                </c:pt>
                <c:pt idx="10">
                  <c:v>39.061601696618823</c:v>
                </c:pt>
              </c:numCache>
            </c:numRef>
          </c:val>
        </c:ser>
        <c:ser>
          <c:idx val="2"/>
          <c:order val="2"/>
          <c:tx>
            <c:strRef>
              <c:f>Sheet1!$A$18</c:f>
              <c:strCache>
                <c:ptCount val="1"/>
                <c:pt idx="0">
                  <c:v>World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Sheet1!$M$18:$W$18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4.0259550782132694</c:v>
                </c:pt>
                <c:pt idx="3">
                  <c:v>6.2660183036773525</c:v>
                </c:pt>
                <c:pt idx="4">
                  <c:v>9.0270872305779513</c:v>
                </c:pt>
                <c:pt idx="5">
                  <c:v>11.538754335258844</c:v>
                </c:pt>
                <c:pt idx="6">
                  <c:v>16.702620367460838</c:v>
                </c:pt>
                <c:pt idx="7">
                  <c:v>21.708491659029921</c:v>
                </c:pt>
                <c:pt idx="8">
                  <c:v>27.286854095572942</c:v>
                </c:pt>
                <c:pt idx="9">
                  <c:v>37.197464107468619</c:v>
                </c:pt>
                <c:pt idx="10">
                  <c:v>47.244991388855262</c:v>
                </c:pt>
              </c:numCache>
            </c:numRef>
          </c:val>
        </c:ser>
        <c:marker val="1"/>
        <c:axId val="51127040"/>
        <c:axId val="51128960"/>
      </c:lineChart>
      <c:catAx>
        <c:axId val="51127040"/>
        <c:scaling>
          <c:orientation val="minMax"/>
        </c:scaling>
        <c:axPos val="b"/>
        <c:majorGridlines/>
        <c:tickLblPos val="nextTo"/>
        <c:crossAx val="51128960"/>
        <c:crosses val="autoZero"/>
        <c:auto val="1"/>
        <c:lblAlgn val="ctr"/>
        <c:lblOffset val="100"/>
      </c:catAx>
      <c:valAx>
        <c:axId val="51128960"/>
        <c:scaling>
          <c:orientation val="minMax"/>
        </c:scaling>
        <c:axPos val="l"/>
        <c:majorGridlines/>
        <c:numFmt formatCode="General" sourceLinked="0"/>
        <c:tickLblPos val="nextTo"/>
        <c:crossAx val="51127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Fixed broadband subscriptions per 100 inhabitants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Sheet1!$A$21</c:f>
              <c:strCache>
                <c:ptCount val="1"/>
                <c:pt idx="0">
                  <c:v>Developed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Sheet1!$M$21:$W$21</c:f>
              <c:numCache>
                <c:formatCode>_-* #,##0.0_-;\-* #,##0.0_-;_-* "-"??_-;_-@_-</c:formatCode>
                <c:ptCount val="11"/>
                <c:pt idx="0">
                  <c:v>12.273693007060244</c:v>
                </c:pt>
                <c:pt idx="1">
                  <c:v>15.473844457396401</c:v>
                </c:pt>
                <c:pt idx="2">
                  <c:v>18.009805064937225</c:v>
                </c:pt>
                <c:pt idx="3">
                  <c:v>20.378249600826241</c:v>
                </c:pt>
                <c:pt idx="4">
                  <c:v>21.950912310263586</c:v>
                </c:pt>
                <c:pt idx="5">
                  <c:v>23.460851631570982</c:v>
                </c:pt>
                <c:pt idx="6">
                  <c:v>24.593439540226743</c:v>
                </c:pt>
                <c:pt idx="7">
                  <c:v>25.705077231736563</c:v>
                </c:pt>
                <c:pt idx="8">
                  <c:v>27.529421830101885</c:v>
                </c:pt>
                <c:pt idx="9">
                  <c:v>28.262320290205778</c:v>
                </c:pt>
                <c:pt idx="10">
                  <c:v>29.031717437294599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Developing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Sheet1!$M$22:$W$22</c:f>
              <c:numCache>
                <c:formatCode>_-* #,##0.0_-;\-* #,##0.0_-;_-* "-"??_-;_-@_-</c:formatCode>
                <c:ptCount val="11"/>
                <c:pt idx="0">
                  <c:v>1.3466198436849959</c:v>
                </c:pt>
                <c:pt idx="1">
                  <c:v>1.7930188700954159</c:v>
                </c:pt>
                <c:pt idx="2">
                  <c:v>2.3288794433269024</c:v>
                </c:pt>
                <c:pt idx="3">
                  <c:v>2.9089118831159033</c:v>
                </c:pt>
                <c:pt idx="4">
                  <c:v>3.5258794209319877</c:v>
                </c:pt>
                <c:pt idx="5">
                  <c:v>4.1555902077205573</c:v>
                </c:pt>
                <c:pt idx="6">
                  <c:v>4.9086443314032708</c:v>
                </c:pt>
                <c:pt idx="7">
                  <c:v>5.4005423037016653</c:v>
                </c:pt>
                <c:pt idx="8">
                  <c:v>6.1828749455683782</c:v>
                </c:pt>
                <c:pt idx="9">
                  <c:v>6.5811064011544724</c:v>
                </c:pt>
                <c:pt idx="10">
                  <c:v>7.0686854005353847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World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Sheet1!$M$23:$W$23</c:f>
              <c:numCache>
                <c:formatCode>_-* #,##0.0_-;\-* #,##0.0_-;_-* "-"??_-;_-@_-</c:formatCode>
                <c:ptCount val="11"/>
                <c:pt idx="0">
                  <c:v>3.3775392456572129</c:v>
                </c:pt>
                <c:pt idx="1">
                  <c:v>4.316172544169028</c:v>
                </c:pt>
                <c:pt idx="2">
                  <c:v>5.1992093024827293</c:v>
                </c:pt>
                <c:pt idx="3">
                  <c:v>6.0905982766873459</c:v>
                </c:pt>
                <c:pt idx="4">
                  <c:v>6.8558670389099658</c:v>
                </c:pt>
                <c:pt idx="5">
                  <c:v>7.617039481259531</c:v>
                </c:pt>
                <c:pt idx="6">
                  <c:v>8.408069251571602</c:v>
                </c:pt>
                <c:pt idx="7">
                  <c:v>8.9795274052979028</c:v>
                </c:pt>
                <c:pt idx="8">
                  <c:v>9.9130680349913849</c:v>
                </c:pt>
                <c:pt idx="9">
                  <c:v>10.338467472423416</c:v>
                </c:pt>
                <c:pt idx="10">
                  <c:v>10.843174854039397</c:v>
                </c:pt>
              </c:numCache>
            </c:numRef>
          </c:val>
        </c:ser>
        <c:marker val="1"/>
        <c:axId val="51058176"/>
        <c:axId val="51059712"/>
      </c:lineChart>
      <c:catAx>
        <c:axId val="51058176"/>
        <c:scaling>
          <c:orientation val="minMax"/>
        </c:scaling>
        <c:axPos val="b"/>
        <c:majorGridlines/>
        <c:tickLblPos val="nextTo"/>
        <c:crossAx val="51059712"/>
        <c:crosses val="autoZero"/>
        <c:auto val="1"/>
        <c:lblAlgn val="ctr"/>
        <c:lblOffset val="100"/>
      </c:catAx>
      <c:valAx>
        <c:axId val="51059712"/>
        <c:scaling>
          <c:orientation val="minMax"/>
        </c:scaling>
        <c:axPos val="l"/>
        <c:majorGridlines/>
        <c:numFmt formatCode="General" sourceLinked="0"/>
        <c:tickLblPos val="nextTo"/>
        <c:crossAx val="51058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Households with a computer</a:t>
            </a:r>
            <a:r>
              <a:rPr lang="ru-RU" dirty="0" smtClean="0"/>
              <a:t>, %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Sheet1!$A$28</c:f>
              <c:strCache>
                <c:ptCount val="1"/>
                <c:pt idx="0">
                  <c:v>Developed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Sheet1!$M$28:$W$28</c:f>
              <c:numCache>
                <c:formatCode>0.0</c:formatCode>
                <c:ptCount val="11"/>
                <c:pt idx="0">
                  <c:v>55.504225890756054</c:v>
                </c:pt>
                <c:pt idx="1">
                  <c:v>58.636086024559916</c:v>
                </c:pt>
                <c:pt idx="2">
                  <c:v>62.302386569524614</c:v>
                </c:pt>
                <c:pt idx="3">
                  <c:v>66.113464443007558</c:v>
                </c:pt>
                <c:pt idx="4">
                  <c:v>69.092819025256262</c:v>
                </c:pt>
                <c:pt idx="5">
                  <c:v>71.386823436412257</c:v>
                </c:pt>
                <c:pt idx="6">
                  <c:v>72.517428540820205</c:v>
                </c:pt>
                <c:pt idx="7">
                  <c:v>74.824444769624023</c:v>
                </c:pt>
                <c:pt idx="8">
                  <c:v>76.787713385464016</c:v>
                </c:pt>
                <c:pt idx="9">
                  <c:v>78.914224145022814</c:v>
                </c:pt>
                <c:pt idx="10">
                  <c:v>80.769360759310914</c:v>
                </c:pt>
              </c:numCache>
            </c:numRef>
          </c:val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Developing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Sheet1!$M$29:$W$29</c:f>
              <c:numCache>
                <c:formatCode>0.0</c:formatCode>
                <c:ptCount val="11"/>
                <c:pt idx="0">
                  <c:v>14.637449819170545</c:v>
                </c:pt>
                <c:pt idx="1">
                  <c:v>15.848292180116044</c:v>
                </c:pt>
                <c:pt idx="2">
                  <c:v>17.615410891058765</c:v>
                </c:pt>
                <c:pt idx="3">
                  <c:v>19.625163197106808</c:v>
                </c:pt>
                <c:pt idx="4">
                  <c:v>21.411266542814086</c:v>
                </c:pt>
                <c:pt idx="5">
                  <c:v>22.609757727802812</c:v>
                </c:pt>
                <c:pt idx="6">
                  <c:v>25.115936505698521</c:v>
                </c:pt>
                <c:pt idx="7">
                  <c:v>27.265672248293637</c:v>
                </c:pt>
                <c:pt idx="8">
                  <c:v>29.151437159505459</c:v>
                </c:pt>
                <c:pt idx="9">
                  <c:v>31.023113806042886</c:v>
                </c:pt>
                <c:pt idx="10">
                  <c:v>32.876548656906408</c:v>
                </c:pt>
              </c:numCache>
            </c:numRef>
          </c:val>
        </c:ser>
        <c:ser>
          <c:idx val="2"/>
          <c:order val="2"/>
          <c:tx>
            <c:strRef>
              <c:f>Sheet1!$A$30</c:f>
              <c:strCache>
                <c:ptCount val="1"/>
                <c:pt idx="0">
                  <c:v>World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Sheet1!$M$4:$W$4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Sheet1!$M$30:$W$30</c:f>
              <c:numCache>
                <c:formatCode>0.0</c:formatCode>
                <c:ptCount val="11"/>
                <c:pt idx="0">
                  <c:v>26.216568201787702</c:v>
                </c:pt>
                <c:pt idx="1">
                  <c:v>28.034988514566045</c:v>
                </c:pt>
                <c:pt idx="2">
                  <c:v>30.180630633033292</c:v>
                </c:pt>
                <c:pt idx="3">
                  <c:v>32.597527748786028</c:v>
                </c:pt>
                <c:pt idx="4">
                  <c:v>34.630073817750031</c:v>
                </c:pt>
                <c:pt idx="5">
                  <c:v>35.815514840627458</c:v>
                </c:pt>
                <c:pt idx="6">
                  <c:v>37.81969664117922</c:v>
                </c:pt>
                <c:pt idx="7">
                  <c:v>39.956972251819174</c:v>
                </c:pt>
                <c:pt idx="8">
                  <c:v>41.77634313160268</c:v>
                </c:pt>
                <c:pt idx="9">
                  <c:v>43.628819343333603</c:v>
                </c:pt>
                <c:pt idx="10">
                  <c:v>45.399542546001413</c:v>
                </c:pt>
              </c:numCache>
            </c:numRef>
          </c:val>
        </c:ser>
        <c:marker val="1"/>
        <c:axId val="51111424"/>
        <c:axId val="51113344"/>
      </c:lineChart>
      <c:catAx>
        <c:axId val="51111424"/>
        <c:scaling>
          <c:orientation val="minMax"/>
        </c:scaling>
        <c:axPos val="b"/>
        <c:majorGridlines/>
        <c:tickLblPos val="nextTo"/>
        <c:crossAx val="51113344"/>
        <c:crosses val="autoZero"/>
        <c:auto val="1"/>
        <c:lblAlgn val="ctr"/>
        <c:lblOffset val="100"/>
      </c:catAx>
      <c:valAx>
        <c:axId val="51113344"/>
        <c:scaling>
          <c:orientation val="minMax"/>
        </c:scaling>
        <c:axPos val="l"/>
        <c:majorGridlines/>
        <c:numFmt formatCode="General" sourceLinked="0"/>
        <c:tickLblPos val="nextTo"/>
        <c:crossAx val="511114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0.14912</cdr:x>
      <cdr:y>0.02817</cdr:y>
    </cdr:from>
    <cdr:to>
      <cdr:x>0.14912</cdr:x>
      <cdr:y>0.73239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-576049" y="1944203"/>
          <a:ext cx="360037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9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0.36842</cdr:x>
      <cdr:y>0.02817</cdr:y>
    </cdr:from>
    <cdr:to>
      <cdr:x>0.36842</cdr:x>
      <cdr:y>0.73239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 flipV="1">
          <a:off x="1224150" y="1944202"/>
          <a:ext cx="360037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0.23684</cdr:x>
      <cdr:y>0.26761</cdr:y>
    </cdr:from>
    <cdr:to>
      <cdr:x>0.2807</cdr:x>
      <cdr:y>0.40845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44216" y="1368152"/>
          <a:ext cx="36004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4800" dirty="0">
            <a:ln w="12700">
              <a:solidFill>
                <a:schemeClr val="tx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0.64912</cdr:x>
      <cdr:y>0.02817</cdr:y>
    </cdr:from>
    <cdr:to>
      <cdr:x>0.64912</cdr:x>
      <cdr:y>0.73239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 flipV="1">
          <a:off x="3528405" y="1944202"/>
          <a:ext cx="360037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0.78873</cdr:x>
      <cdr:y>0.27111</cdr:y>
    </cdr:from>
    <cdr:to>
      <cdr:x>0.86767</cdr:x>
      <cdr:y>0.41195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62801" y="1387494"/>
          <a:ext cx="646828" cy="720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8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II</a:t>
          </a:r>
          <a:endParaRPr lang="ru-RU" sz="4800" dirty="0">
            <a:ln w="12700">
              <a:solidFill>
                <a:schemeClr val="tx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1034-A91B-4546-999C-44767BA4D8C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F3E13-E9A0-4644-8326-8CA66AFE4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28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01EC-26EA-4DB7-B83C-AE1D0C6CAB73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3CC4-FFF9-4922-85F6-91A6FCD048D6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AC88-8C8C-49C2-990E-C2F56590F63B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2169-90BA-4C97-89D4-FEA6F6322A90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E6E-CE7B-4E5F-B5E7-BB439D292F12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21F-C0A3-4319-9E5D-C1229188A922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A110-FA7F-4824-909F-45F3C9A8ED95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08B9-665E-42EE-803C-49977B615270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F741-EF1F-446B-A851-B11D7598244A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7007-F741-4A2D-BD56-E6972D196CC7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BEE-69B0-402B-91AA-8D152A702D72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28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/>
                </a:solidFill>
              </a:defRPr>
            </a:lvl1pPr>
          </a:lstStyle>
          <a:p>
            <a:fld id="{6D5D0325-DEAF-4B4A-9D4E-D444C284A05A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28728" y="6492875"/>
            <a:ext cx="6753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15338" y="0"/>
            <a:ext cx="928662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6600"/>
                </a:solidFill>
              </a:defRPr>
            </a:lvl1pPr>
          </a:lstStyle>
          <a:p>
            <a:fld id="{C92996B6-944A-4A11-9064-95E51A78E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u="none" kern="1200">
          <a:solidFill>
            <a:srgbClr val="00330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xecutive.ru/management/marketing/338288-marketing-uslug-svyazi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Рынки ИКТ</a:t>
            </a:r>
            <a:br>
              <a:rPr lang="ru-RU" sz="4800" dirty="0" smtClean="0"/>
            </a:br>
            <a:r>
              <a:rPr lang="ru-RU" sz="4800" dirty="0" smtClean="0"/>
              <a:t>и организация продаж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Средний </a:t>
            </a:r>
            <a:r>
              <a:rPr lang="en-US" dirty="0" smtClean="0"/>
              <a:t>IDI </a:t>
            </a:r>
            <a:r>
              <a:rPr lang="ru-RU" dirty="0" smtClean="0"/>
              <a:t>в мире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9057" y="946116"/>
          <a:ext cx="8178911" cy="4908376"/>
        </p:xfrm>
        <a:graphic>
          <a:graphicData uri="http://schemas.openxmlformats.org/drawingml/2006/table">
            <a:tbl>
              <a:tblPr/>
              <a:tblGrid>
                <a:gridCol w="1756124"/>
                <a:gridCol w="1358048"/>
                <a:gridCol w="906386"/>
                <a:gridCol w="906386"/>
                <a:gridCol w="1143700"/>
                <a:gridCol w="1082458"/>
                <a:gridCol w="1025809"/>
              </a:tblGrid>
              <a:tr h="287418">
                <a:tc rowSpan="2"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418">
                <a:tc vMerge="1"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Range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  <a:cs typeface="Times New Roman"/>
                        </a:rPr>
                        <a:t>StDev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CV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7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IDI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4.77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0.96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8.86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7.90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2.22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46.44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7">
                <a:tc>
                  <a:txBody>
                    <a:bodyPr/>
                    <a:lstStyle/>
                    <a:p>
                      <a:pPr marL="93663" indent="31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Access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5.41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1.27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9.46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8.18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2.24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41.39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7">
                <a:tc>
                  <a:txBody>
                    <a:bodyPr/>
                    <a:lstStyle/>
                    <a:p>
                      <a:pPr marL="93663" indent="31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Use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3.19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0.03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8.71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8.68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2.44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76.45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7">
                <a:tc>
                  <a:txBody>
                    <a:bodyPr/>
                    <a:lstStyle/>
                    <a:p>
                      <a:pPr marL="93663" indent="31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Skills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6.66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1.10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9.90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8.80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2.15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32.28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18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endParaRPr lang="en-US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247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IDI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4.60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0.93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8.81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7.87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2.19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47.61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7">
                <a:tc>
                  <a:txBody>
                    <a:bodyPr/>
                    <a:lstStyle/>
                    <a:p>
                      <a:pPr marL="93663" indent="31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Access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5.27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1.22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9.40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8.18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2.26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42.93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7">
                <a:tc>
                  <a:txBody>
                    <a:bodyPr/>
                    <a:lstStyle/>
                    <a:p>
                      <a:pPr marL="93663" indent="31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Use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2.90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0.03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8.47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8.44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2.36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81.33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7">
                <a:tc>
                  <a:txBody>
                    <a:bodyPr/>
                    <a:lstStyle/>
                    <a:p>
                      <a:pPr marL="93663" indent="31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Skills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6.66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1.10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9.90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Times New Roman"/>
                        </a:rPr>
                        <a:t>8.80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2.15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32.30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 стран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en-US" dirty="0" smtClean="0"/>
              <a:t>IDI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2083" y="800064"/>
          <a:ext cx="8032858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306"/>
                <a:gridCol w="1373138"/>
                <a:gridCol w="1373138"/>
                <a:gridCol w="1373138"/>
                <a:gridCol w="137313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Страна</a:t>
                      </a:r>
                      <a:endParaRPr lang="ru-RU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2013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2012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Место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IDI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Место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IDI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Denmark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8.86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8.78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kern="1200" dirty="0" smtClean="0"/>
                        <a:t>Korea (</a:t>
                      </a:r>
                      <a:r>
                        <a:rPr lang="sv-SE" sz="2000" kern="1200" smtClean="0"/>
                        <a:t>Rep.)</a:t>
                      </a:r>
                      <a:endParaRPr lang="sv-SE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kern="12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kern="1200" dirty="0" smtClean="0"/>
                        <a:t>8.85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kern="12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kern="1200" smtClean="0"/>
                        <a:t>8.81</a:t>
                      </a:r>
                      <a:endParaRPr lang="ru-RU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Sweden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8.67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8.68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kern="1200" dirty="0" smtClean="0"/>
                        <a:t>Iceland</a:t>
                      </a:r>
                      <a:endParaRPr lang="fr-FR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/>
                        <a:t>4</a:t>
                      </a:r>
                      <a:endParaRPr lang="fr-FR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/>
                        <a:t>8.64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/>
                        <a:t>8.58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United Kingdom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8.50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8.28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United States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8.02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7.90</a:t>
                      </a:r>
                      <a:endParaRPr lang="ru-RU" sz="2000" dirty="0"/>
                    </a:p>
                  </a:txBody>
                  <a:tcPr/>
                </a:tc>
              </a:tr>
              <a:tr h="133722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Germany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7.90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7.72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Belarus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/>
                        <a:t>38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6.89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43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/>
                        <a:t>6.45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Russian Federation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6.70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41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6.48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kern="1200" dirty="0" smtClean="0"/>
                        <a:t>Brazil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/>
                        <a:t>65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/>
                        <a:t>5.50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/>
                        <a:t>67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/>
                        <a:t>5.16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kern="1200" dirty="0" smtClean="0"/>
                        <a:t>China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 smtClean="0"/>
                        <a:t>86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 smtClean="0"/>
                        <a:t>4.64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 smtClean="0"/>
                        <a:t>86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 smtClean="0"/>
                        <a:t> 4.39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kern="1200" dirty="0" smtClean="0"/>
                        <a:t>Niger</a:t>
                      </a:r>
                      <a:endParaRPr lang="da-DK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kern="1200" dirty="0" smtClean="0"/>
                        <a:t>166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kern="1200" dirty="0" smtClean="0"/>
                        <a:t>1.10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kern="1200" dirty="0" smtClean="0"/>
                        <a:t>166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kern="1200" dirty="0" smtClean="0"/>
                        <a:t>1.10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тенденции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9979" y="654012"/>
            <a:ext cx="86170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постоянное удешевление электронных компонентов;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устойчивый тренд на «мобилизацию»;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повсеместные беспроводные сети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дальнейшее проникновение интернета;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рост пропускной способности каналов;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начало перехода на IPv6;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смещение спроса в сторону </a:t>
            </a:r>
            <a:r>
              <a:rPr lang="ru-RU" sz="2000" dirty="0" err="1" smtClean="0"/>
              <a:t>ИТ-услуг</a:t>
            </a:r>
            <a:r>
              <a:rPr lang="ru-RU" sz="2000" dirty="0" smtClean="0"/>
              <a:t>, распространение «глобального </a:t>
            </a:r>
            <a:r>
              <a:rPr lang="ru-RU" sz="2000" dirty="0" err="1" smtClean="0"/>
              <a:t>аутсорсинга</a:t>
            </a:r>
            <a:r>
              <a:rPr lang="ru-RU" sz="2000" dirty="0" smtClean="0"/>
              <a:t>»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доступность облачных вычислений, удешевление обработки данных;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развитие технологий межмашинного взаимодействия (М2М);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выпуск ведущими производителями электроники с подключением к интернету;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увеличивается интерес к сектору промышленного интернета вещей (</a:t>
            </a:r>
            <a:r>
              <a:rPr lang="ru-RU" sz="2000" dirty="0" err="1" smtClean="0"/>
              <a:t>Industrial</a:t>
            </a:r>
            <a:r>
              <a:rPr lang="ru-RU" sz="2000" dirty="0" smtClean="0"/>
              <a:t> </a:t>
            </a:r>
            <a:r>
              <a:rPr lang="ru-RU" sz="2000" dirty="0" err="1" smtClean="0"/>
              <a:t>IoT</a:t>
            </a:r>
            <a:r>
              <a:rPr lang="ru-RU" sz="2000" dirty="0" smtClean="0"/>
              <a:t>) различных предприятий;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рост продаж и наличного парка смартфонов и планшетов;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увеличивается количество приложений для мобильных устройств и число их скачиваний из магазинов приложений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вещей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466" y="5473728"/>
            <a:ext cx="861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 smtClean="0"/>
              <a:t>Межмашинный трафик </a:t>
            </a:r>
            <a:r>
              <a:rPr lang="en-US" b="1" dirty="0" smtClean="0"/>
              <a:t>(M2M)</a:t>
            </a:r>
            <a:endParaRPr lang="ru-RU" b="1" dirty="0" smtClean="0"/>
          </a:p>
          <a:p>
            <a:pPr algn="just"/>
            <a:r>
              <a:rPr lang="ru-RU" dirty="0" smtClean="0"/>
              <a:t>По оценкам </a:t>
            </a:r>
            <a:r>
              <a:rPr lang="en-US" dirty="0" smtClean="0"/>
              <a:t>ITU</a:t>
            </a:r>
            <a:r>
              <a:rPr lang="ru-RU" dirty="0" smtClean="0"/>
              <a:t>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в 2015 поставлен </a:t>
            </a:r>
            <a:r>
              <a:rPr lang="ru-RU" smtClean="0"/>
              <a:t>1 млрд. </a:t>
            </a:r>
            <a:r>
              <a:rPr lang="ru-RU" dirty="0" smtClean="0"/>
              <a:t>беспроводных устройств </a:t>
            </a:r>
            <a:r>
              <a:rPr lang="en-US" dirty="0" err="1" smtClean="0"/>
              <a:t>IoT</a:t>
            </a:r>
            <a:r>
              <a:rPr lang="ru-RU" dirty="0" smtClean="0"/>
              <a:t> (+40% </a:t>
            </a:r>
            <a:r>
              <a:rPr lang="ru-RU" smtClean="0"/>
              <a:t>к 2014г.)</a:t>
            </a:r>
            <a:endParaRPr lang="en-US" dirty="0" smtClean="0"/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общая база таких устройств составит </a:t>
            </a:r>
            <a:r>
              <a:rPr lang="ru-RU" smtClean="0"/>
              <a:t>2,8 млрд.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9979" y="544473"/>
            <a:ext cx="86535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b="1" dirty="0" smtClean="0"/>
              <a:t>Internet of Things (</a:t>
            </a:r>
            <a:r>
              <a:rPr lang="en-US" b="1" dirty="0" err="1" smtClean="0"/>
              <a:t>IoT</a:t>
            </a:r>
            <a:r>
              <a:rPr lang="en-US" b="1" dirty="0" smtClean="0"/>
              <a:t>)</a:t>
            </a:r>
            <a:r>
              <a:rPr lang="ru-RU" b="1" dirty="0" smtClean="0"/>
              <a:t> </a:t>
            </a:r>
            <a:r>
              <a:rPr lang="ru-RU" dirty="0" smtClean="0"/>
              <a:t>– это сеть физических объектов, оснащенных технологиями для взаимодействия друг с другом и </a:t>
            </a:r>
            <a:r>
              <a:rPr lang="ru-RU" smtClean="0"/>
              <a:t>внешней средой. </a:t>
            </a:r>
            <a:r>
              <a:rPr lang="ru-RU" dirty="0" smtClean="0"/>
              <a:t>Присутствие человека в этой </a:t>
            </a:r>
            <a:r>
              <a:rPr lang="ru-RU" smtClean="0"/>
              <a:t>сети необязательно. </a:t>
            </a:r>
            <a:r>
              <a:rPr lang="ru-RU" dirty="0" smtClean="0"/>
              <a:t>«Умные» дома, машины, города</a:t>
            </a:r>
            <a:r>
              <a:rPr lang="ru-RU" smtClean="0"/>
              <a:t>, заводы.</a:t>
            </a:r>
            <a:endParaRPr lang="ru-RU" dirty="0" smtClean="0"/>
          </a:p>
          <a:p>
            <a:pPr marL="174625" algn="just"/>
            <a:r>
              <a:rPr lang="ru-RU" smtClean="0"/>
              <a:t>1. </a:t>
            </a:r>
            <a:r>
              <a:rPr lang="ru-RU" dirty="0" smtClean="0"/>
              <a:t>«Умное» устройство должно обладать возможностью сбора данных о том, что происходит вокруг, и </a:t>
            </a:r>
            <a:r>
              <a:rPr lang="ru-RU" smtClean="0"/>
              <a:t>идентифицировать предметы.</a:t>
            </a:r>
            <a:endParaRPr lang="ru-RU" dirty="0" smtClean="0"/>
          </a:p>
          <a:p>
            <a:pPr marL="174625" algn="just"/>
            <a:r>
              <a:rPr lang="ru-RU" smtClean="0"/>
              <a:t>2. </a:t>
            </a:r>
            <a:r>
              <a:rPr lang="ru-RU" dirty="0" smtClean="0"/>
              <a:t>«Умное» устройство должно быть подключено к сети, чтобы передавать информацию и получать ее от </a:t>
            </a:r>
            <a:r>
              <a:rPr lang="ru-RU" smtClean="0"/>
              <a:t>других устройств.</a:t>
            </a:r>
            <a:endParaRPr lang="ru-RU" dirty="0" smtClean="0"/>
          </a:p>
          <a:p>
            <a:pPr marL="174625" algn="just"/>
            <a:r>
              <a:rPr lang="ru-RU" smtClean="0"/>
              <a:t>3. </a:t>
            </a:r>
            <a:r>
              <a:rPr lang="ru-RU" dirty="0" smtClean="0"/>
              <a:t>У «умного» устройства должен присутствовать интеллект, который позволит на основе полученных данных самостоятельно или с помощью пользователя сделать какие-то выводы и </a:t>
            </a:r>
            <a:r>
              <a:rPr lang="ru-RU" smtClean="0"/>
              <a:t>принять решения.</a:t>
            </a:r>
            <a:endParaRPr lang="ru-RU" dirty="0" smtClean="0"/>
          </a:p>
          <a:p>
            <a:pPr marL="174625" algn="just"/>
            <a:r>
              <a:rPr lang="ru-RU" smtClean="0"/>
              <a:t>4. </a:t>
            </a:r>
            <a:r>
              <a:rPr lang="ru-RU" dirty="0" smtClean="0"/>
              <a:t>Объект должен уметь реализовывать принятые решения, например, включать противопожарную систему, если срабатывают </a:t>
            </a:r>
            <a:r>
              <a:rPr lang="ru-RU" smtClean="0"/>
              <a:t>датчики дыма.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3466" y="3903669"/>
            <a:ext cx="861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b="1" dirty="0" smtClean="0"/>
              <a:t>Internet of Everything (</a:t>
            </a:r>
            <a:r>
              <a:rPr lang="en-US" b="1" dirty="0" err="1" smtClean="0"/>
              <a:t>IoE</a:t>
            </a:r>
            <a:r>
              <a:rPr lang="en-US" b="1" dirty="0" smtClean="0"/>
              <a:t>)</a:t>
            </a:r>
            <a:r>
              <a:rPr lang="ru-RU" b="1" dirty="0" smtClean="0"/>
              <a:t> –</a:t>
            </a:r>
            <a:r>
              <a:rPr lang="ru-RU" dirty="0" smtClean="0"/>
              <a:t> всеобщий Интернет (корпорация </a:t>
            </a:r>
            <a:r>
              <a:rPr lang="en-US" dirty="0" smtClean="0"/>
              <a:t>Cisco)</a:t>
            </a: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5109" y="4268799"/>
          <a:ext cx="79233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25"/>
                <a:gridCol w="2117754"/>
                <a:gridCol w="3103605"/>
                <a:gridCol w="17891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Население Земли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Устройств</a:t>
                      </a:r>
                      <a:r>
                        <a:rPr lang="ru-RU" smtClean="0"/>
                        <a:t>, подк. </a:t>
                      </a:r>
                      <a:r>
                        <a:rPr lang="ru-RU" dirty="0" smtClean="0"/>
                        <a:t>К Интернету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</a:t>
                      </a:r>
                      <a:r>
                        <a:rPr lang="ru-RU" smtClean="0"/>
                        <a:t>1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2003г.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6,3 млрд.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500 млн.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2010г.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6,8 </a:t>
                      </a:r>
                      <a:r>
                        <a:rPr lang="ru-RU" dirty="0" err="1" smtClean="0"/>
                        <a:t>млрд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12,5 млрд.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63551"/>
            <a:ext cx="7959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В январе 2015 года:</a:t>
            </a:r>
          </a:p>
          <a:p>
            <a:pPr marL="444500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число активных учетных записей в социальных сетях в мире составило свыше 2,07 млрд. </a:t>
            </a:r>
          </a:p>
          <a:p>
            <a:pPr marL="444500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81% этого объема приходился на активные учетные записи мобильных социальных сетей </a:t>
            </a:r>
          </a:p>
          <a:p>
            <a:pPr marL="444500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активные пользователи проводят на социальных платформах в среднем два часа 25 минут в день</a:t>
            </a:r>
          </a:p>
          <a:p>
            <a:pPr marL="444500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ежечасно в </a:t>
            </a:r>
            <a:r>
              <a:rPr lang="ru-RU" sz="2000" dirty="0" err="1" smtClean="0"/>
              <a:t>Facebook</a:t>
            </a:r>
            <a:r>
              <a:rPr lang="ru-RU" sz="2000" dirty="0" smtClean="0"/>
              <a:t> закачивается свыше 100 млн. фотографий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риски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1161" y="1092168"/>
            <a:ext cx="7558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Низкий уровень безопасности. Теория «безопасной экосистемы </a:t>
            </a:r>
            <a:r>
              <a:rPr lang="en-US" sz="2000" dirty="0" err="1" smtClean="0"/>
              <a:t>IoT</a:t>
            </a:r>
            <a:r>
              <a:rPr lang="ru-RU" sz="2000" dirty="0" smtClean="0"/>
              <a:t>» не работает. Уничтожение личного пространства, доступ к опасным объектам.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Источники питания.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Нехватка адресов, медленный переход на </a:t>
            </a:r>
            <a:r>
              <a:rPr lang="en-US" sz="2000" dirty="0" smtClean="0"/>
              <a:t>IPv6.</a:t>
            </a:r>
            <a:endParaRPr lang="ru-RU" sz="2000" dirty="0" smtClean="0"/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Нехватка стандартов и спецификаций для новых устройств и технологий.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Информационная перегрузка.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Загрязнение окружающей среды, влияние на здоровье начиная с производства электроники, заканчивая мусором от упаковок до выброшенных устройств.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ИКТ в </a:t>
            </a:r>
            <a:r>
              <a:rPr lang="ru-RU" smtClean="0"/>
              <a:t>России 2014г.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9979" y="763551"/>
          <a:ext cx="8617065" cy="5574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32222"/>
                <a:gridCol w="1752624"/>
                <a:gridCol w="1277955"/>
                <a:gridCol w="839799"/>
                <a:gridCol w="1314465"/>
              </a:tblGrid>
              <a:tr h="2555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Показатель</a:t>
                      </a:r>
                    </a:p>
                  </a:txBody>
                  <a:tcPr marL="14886" marR="14886" marT="7443" marB="744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2014 г.</a:t>
                      </a:r>
                      <a:endParaRPr lang="ru-RU" sz="1600" b="1" dirty="0"/>
                    </a:p>
                  </a:txBody>
                  <a:tcPr marL="14886" marR="14886" marT="7443" marB="744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Падение (-)/Рост (+)</a:t>
                      </a:r>
                      <a:endParaRPr lang="ru-RU" sz="1600" b="1" dirty="0"/>
                    </a:p>
                  </a:txBody>
                  <a:tcPr marL="14886" marR="14886" marT="7443" marB="744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14886" marR="14886" marT="7443" marB="744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Источник</a:t>
                      </a:r>
                    </a:p>
                  </a:txBody>
                  <a:tcPr marL="14886" marR="14886" marT="7443" marB="7443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14886" marR="14886" marT="7443" marB="744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/>
                        <a:t>2014 г.</a:t>
                      </a:r>
                      <a:endParaRPr lang="ru-RU" sz="1600" b="1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/>
                        <a:t>2013 г.</a:t>
                      </a:r>
                      <a:endParaRPr lang="ru-RU" sz="1600" b="1" dirty="0"/>
                    </a:p>
                  </a:txBody>
                  <a:tcPr marL="14886" marR="14886" marT="7443" marB="744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14886" marR="14886" marT="7443" marB="7443" anchor="ctr"/>
                </a:tc>
              </a:tr>
              <a:tr h="540000">
                <a:tc rowSpan="2">
                  <a:txBody>
                    <a:bodyPr/>
                    <a:lstStyle/>
                    <a:p>
                      <a:r>
                        <a:rPr lang="ru-RU" sz="1800" dirty="0"/>
                        <a:t>Российский </a:t>
                      </a:r>
                      <a:r>
                        <a:rPr lang="ru-RU" sz="1800" dirty="0" err="1"/>
                        <a:t>ИТ-рынок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698 </a:t>
                      </a:r>
                      <a:r>
                        <a:rPr lang="ru-RU" sz="1800" smtClean="0"/>
                        <a:t>млрд. руб. </a:t>
                      </a:r>
                      <a:r>
                        <a:rPr lang="ru-RU" sz="1800" dirty="0"/>
                        <a:t>($</a:t>
                      </a:r>
                      <a:r>
                        <a:rPr lang="ru-RU" sz="1800"/>
                        <a:t>18 </a:t>
                      </a:r>
                      <a:r>
                        <a:rPr lang="ru-RU" sz="1800" smtClean="0"/>
                        <a:t>млрд.)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+2,2% (в </a:t>
                      </a:r>
                      <a:r>
                        <a:rPr lang="ru-RU" sz="1800" dirty="0" err="1" smtClean="0"/>
                        <a:t>соп</a:t>
                      </a:r>
                      <a:r>
                        <a:rPr lang="ru-RU" sz="1800" dirty="0" smtClean="0"/>
                        <a:t>. </a:t>
                      </a:r>
                      <a:r>
                        <a:rPr lang="ru-RU" sz="1800" dirty="0"/>
                        <a:t>ценах)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-11,3%*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Минэкономразвития</a:t>
                      </a:r>
                    </a:p>
                  </a:txBody>
                  <a:tcPr marL="14886" marR="14886" marT="7443" marB="7443"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$</a:t>
                      </a:r>
                      <a:r>
                        <a:rPr lang="ru-RU" sz="1800"/>
                        <a:t>28 </a:t>
                      </a:r>
                      <a:r>
                        <a:rPr lang="ru-RU" sz="1800" smtClean="0"/>
                        <a:t>млрд. </a:t>
                      </a:r>
                      <a:r>
                        <a:rPr lang="ru-RU" sz="1800" dirty="0"/>
                        <a:t>(</a:t>
                      </a:r>
                      <a:r>
                        <a:rPr lang="ru-RU" sz="1800"/>
                        <a:t>1,05 </a:t>
                      </a:r>
                      <a:r>
                        <a:rPr lang="ru-RU" sz="1800" smtClean="0"/>
                        <a:t>трлн. руб.)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-16% (+0,25%)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-1%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Рассчитано по данным </a:t>
                      </a:r>
                      <a:r>
                        <a:rPr lang="en-GB" sz="1400" dirty="0"/>
                        <a:t>IDC</a:t>
                      </a:r>
                    </a:p>
                  </a:txBody>
                  <a:tcPr marL="14886" marR="14886" marT="7443" marB="7443"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1800"/>
                        <a:t>Совокупный объем доходов 60 крупнейших ИТ-компаний России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658,7 </a:t>
                      </a:r>
                      <a:r>
                        <a:rPr lang="ru-RU" sz="1800" smtClean="0"/>
                        <a:t>млрд. руб.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+6%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+3%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/>
                        <a:t>РИА Рейтинг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 marL="14886" marR="14886" marT="7443" marB="7443"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1800"/>
                        <a:t>Совокупный оборот 100 крупнейших ИТ-компаний России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876,3 </a:t>
                      </a:r>
                      <a:r>
                        <a:rPr lang="ru-RU" sz="1800" err="1"/>
                        <a:t>млрд</a:t>
                      </a:r>
                      <a:r>
                        <a:rPr lang="ru-RU" sz="1800"/>
                        <a:t> </a:t>
                      </a:r>
                      <a:r>
                        <a:rPr lang="ru-RU" sz="1800" smtClean="0"/>
                        <a:t>руб. </a:t>
                      </a:r>
                      <a:r>
                        <a:rPr lang="ru-RU" sz="1800" dirty="0"/>
                        <a:t>($</a:t>
                      </a:r>
                      <a:r>
                        <a:rPr lang="ru-RU" sz="1800"/>
                        <a:t>23 </a:t>
                      </a:r>
                      <a:r>
                        <a:rPr lang="ru-RU" sz="1800" smtClean="0"/>
                        <a:t>млрд.)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+8,6% (-9%)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Рейтинг </a:t>
                      </a:r>
                      <a:r>
                        <a:rPr lang="en-GB" sz="1400" dirty="0"/>
                        <a:t>TAdviser100</a:t>
                      </a:r>
                    </a:p>
                  </a:txBody>
                  <a:tcPr marL="14886" marR="14886" marT="7443" marB="7443"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1800" dirty="0"/>
                        <a:t>Совокупный оборот 100 крупнейших </a:t>
                      </a:r>
                      <a:r>
                        <a:rPr lang="ru-RU" sz="1800" dirty="0" err="1"/>
                        <a:t>ИТ-компаний</a:t>
                      </a:r>
                      <a:r>
                        <a:rPr lang="ru-RU" sz="1800" dirty="0"/>
                        <a:t> России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928 </a:t>
                      </a:r>
                      <a:r>
                        <a:rPr lang="ru-RU" sz="1800" smtClean="0"/>
                        <a:t>млрд. руб. </a:t>
                      </a:r>
                      <a:r>
                        <a:rPr lang="ru-RU" sz="1800" dirty="0"/>
                        <a:t>($</a:t>
                      </a:r>
                      <a:r>
                        <a:rPr lang="ru-RU" sz="1800"/>
                        <a:t>24,4 </a:t>
                      </a:r>
                      <a:r>
                        <a:rPr lang="ru-RU" sz="1800" smtClean="0"/>
                        <a:t>млрд.)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+1,09</a:t>
                      </a:r>
                      <a:r>
                        <a:rPr lang="ru-RU" sz="1800" dirty="0" smtClean="0"/>
                        <a:t>%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ru-RU" sz="1800" dirty="0" smtClean="0"/>
                        <a:t>(-</a:t>
                      </a:r>
                      <a:r>
                        <a:rPr lang="ru-RU" sz="1800" dirty="0"/>
                        <a:t>15,32%)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Рейтинг </a:t>
                      </a:r>
                      <a:r>
                        <a:rPr lang="en-GB" sz="1400"/>
                        <a:t>CNews100</a:t>
                      </a:r>
                    </a:p>
                  </a:txBody>
                  <a:tcPr marL="14886" marR="14886" marT="7443" marB="7443"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1800" dirty="0"/>
                        <a:t>Совокупный оборот крупнейших российских </a:t>
                      </a:r>
                      <a:r>
                        <a:rPr lang="ru-RU" sz="1800" dirty="0" err="1"/>
                        <a:t>ИКТ-компаний</a:t>
                      </a:r>
                      <a:r>
                        <a:rPr lang="ru-RU" sz="1800" dirty="0"/>
                        <a:t> (51 организация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404,8 </a:t>
                      </a:r>
                      <a:r>
                        <a:rPr lang="ru-RU" sz="1800" smtClean="0"/>
                        <a:t>млрд. руб.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+8%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+2%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«Эксперт РА»</a:t>
                      </a:r>
                    </a:p>
                  </a:txBody>
                  <a:tcPr marL="14886" marR="14886" marT="7443" marB="7443"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1800"/>
                        <a:t>Оказание услуг связи предприятиями всех видов деятельности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1702,6 </a:t>
                      </a:r>
                      <a:r>
                        <a:rPr lang="ru-RU" sz="1800" smtClean="0"/>
                        <a:t>млрд. руб.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+0,5% (в </a:t>
                      </a:r>
                      <a:r>
                        <a:rPr lang="ru-RU" sz="1800" dirty="0" err="1" smtClean="0"/>
                        <a:t>соп</a:t>
                      </a:r>
                      <a:r>
                        <a:rPr lang="en-US" sz="1800" dirty="0" smtClean="0"/>
                        <a:t>.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ценах)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Минэкономразвития</a:t>
                      </a:r>
                    </a:p>
                  </a:txBody>
                  <a:tcPr marL="14886" marR="14886" marT="7443" marB="7443"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1800" dirty="0"/>
                        <a:t>Объем </a:t>
                      </a:r>
                      <a:r>
                        <a:rPr lang="ru-RU" sz="1800" dirty="0" err="1" smtClean="0"/>
                        <a:t>ТК-рынка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1,655 </a:t>
                      </a:r>
                      <a:r>
                        <a:rPr lang="ru-RU" sz="1800" smtClean="0"/>
                        <a:t>трлн. руб. </a:t>
                      </a:r>
                      <a:r>
                        <a:rPr lang="ru-RU" sz="1800" dirty="0"/>
                        <a:t>($</a:t>
                      </a:r>
                      <a:r>
                        <a:rPr lang="ru-RU" sz="1800"/>
                        <a:t>44 </a:t>
                      </a:r>
                      <a:r>
                        <a:rPr lang="ru-RU" sz="1800" smtClean="0"/>
                        <a:t>млрд.)</a:t>
                      </a:r>
                      <a:endParaRPr lang="ru-RU" sz="1800" dirty="0"/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+3% (-13%)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14886" marR="14886" marT="7443" marB="7443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«ТМТ Консалтинг»</a:t>
                      </a:r>
                    </a:p>
                  </a:txBody>
                  <a:tcPr marL="14886" marR="14886" marT="7443" marB="744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cweek.ru/upload/blog/b6c/APKIT7Dec-G2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18" y="836576"/>
            <a:ext cx="8382492" cy="60214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российского рынка в 2016г. (опрос </a:t>
            </a:r>
            <a:r>
              <a:rPr lang="en-US" dirty="0" smtClean="0"/>
              <a:t>Gartner)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российского рынка ИКТ в текущий момент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544" y="1128681"/>
            <a:ext cx="8215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Быстрое развитие за последние 10-15 лет.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За последние годы увеличиваются относительные рублевые расходы на персонал и </a:t>
            </a:r>
            <a:r>
              <a:rPr lang="ru-RU" sz="2000" dirty="0" err="1" smtClean="0"/>
              <a:t>ТК-услуги</a:t>
            </a:r>
            <a:r>
              <a:rPr lang="ru-RU" sz="2000" dirty="0" smtClean="0"/>
              <a:t>, снижаются – на ПО и аппаратное обеспечение, доля </a:t>
            </a:r>
            <a:r>
              <a:rPr lang="ru-RU" sz="2000" dirty="0" err="1" smtClean="0"/>
              <a:t>ИТ-расходов</a:t>
            </a:r>
            <a:r>
              <a:rPr lang="ru-RU" sz="2000" dirty="0" smtClean="0"/>
              <a:t> на оплату внешних услуг практически не изменилась.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Небольшой процент собственных производителей в мировом объеме (0,6-1,1%)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Высокая концентрация в крупных фирмах и городах (Москва, Санкт-Петербург, Новосибирск, Екатеринбург)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Негативная экономическая ситуация.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Низкая готовность руководства компаний к быстрому внедрению инноваций, низкое качество менеджмента.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Нехватка специалистов на внутреннем рынке труда.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Стратегия развития отрасли информационных технологий в РФ на 2014-2020 гг. и на перспективу до 2025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763551"/>
            <a:ext cx="83249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Под отраслью ИТ понимается совокупность российских компаний, осуществляющих следующие виды деятельности: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разработка тиражного </a:t>
            </a:r>
            <a:r>
              <a:rPr lang="ru-RU" b="1" dirty="0" smtClean="0"/>
              <a:t>программного обеспечения</a:t>
            </a:r>
            <a:r>
              <a:rPr lang="ru-RU" dirty="0" smtClean="0"/>
              <a:t>;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предоставление </a:t>
            </a:r>
            <a:r>
              <a:rPr lang="ru-RU" b="1" dirty="0" smtClean="0"/>
              <a:t>услуг в сфере информационных технологий</a:t>
            </a:r>
            <a:r>
              <a:rPr lang="ru-RU" dirty="0" smtClean="0"/>
              <a:t>, в частности заказная разработка программного обеспечения, проектирование, внедрение и тестирование информационных систем, консультирование по вопросам информатизации;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b="1" dirty="0" smtClean="0"/>
              <a:t>аппаратно-программных комплексов </a:t>
            </a:r>
            <a:r>
              <a:rPr lang="ru-RU" dirty="0" smtClean="0"/>
              <a:t>с высокой добавленной стоимостью программной части;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удаленная</a:t>
            </a:r>
            <a:r>
              <a:rPr lang="ru-RU" b="1" dirty="0" smtClean="0"/>
              <a:t> обработка и предоставление информации</a:t>
            </a:r>
            <a:r>
              <a:rPr lang="ru-RU" dirty="0" smtClean="0"/>
              <a:t>, в том числе на сайтах в информационно-телекоммуникационной сети "Интернет".</a:t>
            </a:r>
          </a:p>
          <a:p>
            <a:pPr indent="1588" algn="just"/>
            <a:r>
              <a:rPr lang="ru-RU" dirty="0" smtClean="0"/>
              <a:t>Содержит: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Состояние и перспективы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Роль государства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Основные направления реализации Стратегии (кадры, популяризация отрасли, институциональные условия, поддержка исследований, перспективные направления, поддержка малого бизнеса и лидеров, госзаказ, безопасность, повышение грамотности населения и др.)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Внешние условия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Финансирование и риски</a:t>
            </a:r>
          </a:p>
          <a:p>
            <a:pPr marL="444500" indent="-268288" algn="just">
              <a:buFont typeface="Arial" pitchFamily="34" charset="0"/>
              <a:buChar char="•"/>
            </a:pPr>
            <a:r>
              <a:rPr lang="ru-RU" dirty="0" smtClean="0"/>
              <a:t>2 плана развития (базовый и форсированный)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36577"/>
            <a:ext cx="7923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/>
              <a:t>Информационная технология (ИТ) </a:t>
            </a:r>
            <a:r>
              <a:rPr lang="ru-RU" sz="2000" dirty="0" smtClean="0"/>
              <a:t>(149-ФЗ) - процессы, методы поиска, сбора, хранения, обработки, предоставления, распространения информации и способы осуществления таких процессов </a:t>
            </a:r>
            <a:r>
              <a:rPr lang="ru-RU" sz="2000" smtClean="0"/>
              <a:t>и методов.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8596" y="2443149"/>
            <a:ext cx="7923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/>
              <a:t>Телекоммуникации (ТК)</a:t>
            </a:r>
            <a:r>
              <a:rPr lang="ru-RU" sz="2000" dirty="0" smtClean="0"/>
              <a:t> - комплекс технических средств, предназначенных для передачи информации на расстояние:</a:t>
            </a:r>
          </a:p>
          <a:p>
            <a:pPr marL="268288" indent="-174625" algn="just">
              <a:buFont typeface="Arial" pitchFamily="34" charset="0"/>
              <a:buChar char="•"/>
            </a:pPr>
            <a:r>
              <a:rPr lang="ru-RU" sz="2000" dirty="0" smtClean="0"/>
              <a:t>телефония и телеграф;</a:t>
            </a:r>
          </a:p>
          <a:p>
            <a:pPr marL="268288" indent="-174625" algn="just">
              <a:buFont typeface="Arial" pitchFamily="34" charset="0"/>
              <a:buChar char="•"/>
            </a:pPr>
            <a:r>
              <a:rPr lang="ru-RU" sz="2000" dirty="0" smtClean="0"/>
              <a:t>радиосвязь;</a:t>
            </a:r>
          </a:p>
          <a:p>
            <a:pPr marL="268288" indent="-174625" algn="just">
              <a:buFont typeface="Arial" pitchFamily="34" charset="0"/>
              <a:buChar char="•"/>
            </a:pPr>
            <a:r>
              <a:rPr lang="ru-RU" sz="2000" dirty="0" smtClean="0"/>
              <a:t>радио- и телевещание;</a:t>
            </a:r>
          </a:p>
          <a:p>
            <a:pPr marL="268288" indent="-174625" algn="just">
              <a:buFont typeface="Arial" pitchFamily="34" charset="0"/>
              <a:buChar char="•"/>
            </a:pPr>
            <a:r>
              <a:rPr lang="ru-RU" sz="2000" smtClean="0"/>
              <a:t>компьютерные сети.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19376" y="4816494"/>
            <a:ext cx="3979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tabLst>
                <a:tab pos="1076325" algn="ctr"/>
                <a:tab pos="2595563" algn="ctr"/>
              </a:tabLst>
            </a:pPr>
            <a:r>
              <a:rPr lang="en-US" sz="2000" b="1" dirty="0" smtClean="0"/>
              <a:t>	</a:t>
            </a:r>
            <a:r>
              <a:rPr lang="ru-RU" sz="2000" b="1" dirty="0" smtClean="0"/>
              <a:t>технология	техника</a:t>
            </a:r>
          </a:p>
          <a:p>
            <a:pPr algn="just">
              <a:spcBef>
                <a:spcPts val="1200"/>
              </a:spcBef>
              <a:tabLst>
                <a:tab pos="1076325" algn="ctr"/>
                <a:tab pos="2595563" algn="ctr"/>
              </a:tabLst>
            </a:pPr>
            <a:r>
              <a:rPr lang="en-US" sz="2000" b="1" dirty="0" smtClean="0"/>
              <a:t>	technique	technology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Лекция 2. Рынки ПО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 как товар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1161" y="836577"/>
            <a:ext cx="7594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Особенности ПО как товара:</a:t>
            </a:r>
          </a:p>
          <a:p>
            <a:pPr marL="268288" indent="-268288" algn="just">
              <a:buAutoNum type="arabicPeriod"/>
            </a:pPr>
            <a:r>
              <a:rPr lang="ru-RU" sz="2000" b="1" dirty="0" smtClean="0"/>
              <a:t>Нематериальность</a:t>
            </a:r>
          </a:p>
          <a:p>
            <a:pPr marL="268288" indent="-268288" algn="just">
              <a:buAutoNum type="arabicPeriod"/>
            </a:pPr>
            <a:r>
              <a:rPr lang="ru-RU" sz="2000" b="1" dirty="0" smtClean="0"/>
              <a:t>Идемпотентность</a:t>
            </a:r>
            <a:r>
              <a:rPr lang="ru-RU" sz="2000" dirty="0" smtClean="0"/>
              <a:t> - может быть использован многократно без потери своих потребительских свойств </a:t>
            </a:r>
          </a:p>
          <a:p>
            <a:pPr marL="268288" indent="-268288" algn="just">
              <a:buAutoNum type="arabicPeriod"/>
            </a:pPr>
            <a:r>
              <a:rPr lang="ru-RU" sz="2000" b="1" dirty="0" smtClean="0"/>
              <a:t>Интеллектуальность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648" y="2954331"/>
            <a:ext cx="76312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Прочие: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ПО не подвержено физическому износу и старению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Повторные покупки для ПО нехарактерны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Объект интеллектуальной собственности (продается не ПО, а права на него)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Моральный износ и устаревание происходят довольно быстро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Легко и неограниченно тиражируется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Легко распространяется по сети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Оценка стоимости ПО затруднена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Имеется привязка к программно-аппаратной платформе</a:t>
            </a:r>
          </a:p>
          <a:p>
            <a:pPr marL="268288" indent="-268288" algn="just">
              <a:buAutoNum type="arabicPeriod"/>
            </a:pPr>
            <a:r>
              <a:rPr lang="ru-RU" sz="2000" dirty="0" smtClean="0"/>
              <a:t>Предъявляет требования к навыкам потребителя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и программный продукт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46116"/>
            <a:ext cx="79233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Не каждая программа является программным продуктом.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/>
              <a:t>Утилитарная программа </a:t>
            </a:r>
            <a:r>
              <a:rPr lang="ru-RU" sz="2000" dirty="0" smtClean="0"/>
              <a:t>– создается разработчиком «для себя».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/>
              <a:t>Программный продукт </a:t>
            </a:r>
            <a:r>
              <a:rPr lang="ru-RU" sz="2000" dirty="0" smtClean="0"/>
              <a:t>– предназначен для удовлетворения </a:t>
            </a:r>
            <a:r>
              <a:rPr lang="ru-RU" sz="2000" u="sng" dirty="0" smtClean="0"/>
              <a:t>потребностей</a:t>
            </a:r>
            <a:r>
              <a:rPr lang="ru-RU" sz="2000" dirty="0" smtClean="0"/>
              <a:t> пользователей: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Подготовлен к эксплуатации.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Имеет техническую документацию.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Разработчик предоставляет гарантию качества.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Разработчик/распространитель предоставляет сопутствующий сервис.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рынка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36577"/>
            <a:ext cx="79233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Разработчики ПО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Пользователи ПО</a:t>
            </a:r>
          </a:p>
          <a:p>
            <a:pPr marL="631825" lvl="1" indent="-174625" algn="just">
              <a:buFont typeface="Wingdings" pitchFamily="2" charset="2"/>
              <a:buChar char="§"/>
            </a:pPr>
            <a:r>
              <a:rPr lang="ru-RU" sz="2000" dirty="0" smtClean="0"/>
              <a:t>физические лица и домохозяйства</a:t>
            </a:r>
          </a:p>
          <a:p>
            <a:pPr marL="631825" lvl="1" indent="-174625" algn="just">
              <a:buFont typeface="Wingdings" pitchFamily="2" charset="2"/>
              <a:buChar char="§"/>
            </a:pPr>
            <a:r>
              <a:rPr lang="ru-RU" sz="2000" dirty="0" smtClean="0"/>
              <a:t>юридические лица</a:t>
            </a:r>
          </a:p>
          <a:p>
            <a:pPr marL="1089025" lvl="2" indent="-174625" algn="just">
              <a:buFont typeface="Calibri" pitchFamily="34" charset="0"/>
              <a:buChar char="-"/>
            </a:pPr>
            <a:r>
              <a:rPr lang="ru-RU" sz="2000" dirty="0" smtClean="0"/>
              <a:t>крупный бизнес</a:t>
            </a:r>
          </a:p>
          <a:p>
            <a:pPr marL="1089025" lvl="2" indent="-174625" algn="just">
              <a:buFont typeface="Calibri" pitchFamily="34" charset="0"/>
              <a:buChar char="-"/>
            </a:pPr>
            <a:r>
              <a:rPr lang="ru-RU" sz="2000" dirty="0" smtClean="0"/>
              <a:t>средний бизнес</a:t>
            </a:r>
          </a:p>
          <a:p>
            <a:pPr marL="1089025" lvl="2" indent="-174625" algn="just">
              <a:buFont typeface="Calibri" pitchFamily="34" charset="0"/>
              <a:buChar char="-"/>
            </a:pPr>
            <a:r>
              <a:rPr lang="ru-RU" sz="2000" dirty="0" smtClean="0"/>
              <a:t>малый бизнес</a:t>
            </a:r>
          </a:p>
          <a:p>
            <a:pPr marL="631825" lvl="1" indent="-174625" algn="just">
              <a:buFont typeface="Wingdings" pitchFamily="2" charset="2"/>
              <a:buChar char="§"/>
            </a:pPr>
            <a:r>
              <a:rPr lang="ru-RU" sz="2000" dirty="0" smtClean="0"/>
              <a:t>государство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Продавцы ПО (</a:t>
            </a:r>
            <a:r>
              <a:rPr lang="ru-RU" sz="2000" dirty="0" err="1" smtClean="0"/>
              <a:t>реселлеры</a:t>
            </a:r>
            <a:r>
              <a:rPr lang="ru-RU" sz="2000" dirty="0" smtClean="0"/>
              <a:t>, издатели)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Пираты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4779981"/>
            <a:ext cx="7923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Bef>
                <a:spcPts val="1200"/>
              </a:spcBef>
            </a:pPr>
            <a:r>
              <a:rPr lang="ru-RU" sz="2000" dirty="0" smtClean="0"/>
              <a:t>Различают: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вертикальные рынки (внутри одной отрасли) 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горизонтальные рынки (межотраслевые)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Проприетарное</a:t>
            </a:r>
            <a:r>
              <a:rPr lang="ru-RU" dirty="0" smtClean="0"/>
              <a:t> </a:t>
            </a:r>
            <a:r>
              <a:rPr lang="en-US" dirty="0" err="1" smtClean="0"/>
              <a:t>vs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Свободное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2545" y="836577"/>
            <a:ext cx="39799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Доход от прямых продаж.</a:t>
            </a:r>
          </a:p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Значительный уровень пиратства.</a:t>
            </a:r>
          </a:p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Небольшое число версий и веток.</a:t>
            </a:r>
          </a:p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Действует «по умолчанию».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1539" y="836577"/>
            <a:ext cx="40894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Доход от сопутствующих услуг, специальных версий, добровольных пожертвований.</a:t>
            </a:r>
          </a:p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Пиратство невозможно по определению.</a:t>
            </a:r>
          </a:p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Гибкость. Возможно наличие большого числа версий и даже разных продуктов на одной свободной платформе.</a:t>
            </a:r>
          </a:p>
          <a:p>
            <a:pPr marL="268288" indent="-268288">
              <a:spcBef>
                <a:spcPts val="1200"/>
              </a:spcBef>
              <a:buAutoNum type="arabicPeriod"/>
            </a:pPr>
            <a:r>
              <a:rPr lang="ru-RU" sz="2000" dirty="0" smtClean="0"/>
              <a:t>Объявляется разработчиком.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44" y="4743468"/>
            <a:ext cx="82519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/>
              <a:t>«Нулевая свобода» - право на использование.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«Первая свобода» - изучение и адаптация исходного кода для своих нужд.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«Вторая свобода» - распространение копий.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«Третья свобода» - улучшение и публикация своих версий.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Маркетинговая смесь </a:t>
            </a:r>
            <a:r>
              <a:rPr lang="en-US" dirty="0" smtClean="0"/>
              <a:t>4P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8596" y="727038"/>
          <a:ext cx="7923321" cy="5691532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277956"/>
                <a:gridCol w="2811500"/>
                <a:gridCol w="3833865"/>
              </a:tblGrid>
              <a:tr h="9712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товар для потребителя? Для чего он нужен и как воспринимается?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Удовлетворяемая</a:t>
                      </a:r>
                      <a:r>
                        <a:rPr lang="ru-RU" baseline="0" dirty="0" smtClean="0"/>
                        <a:t> п</a:t>
                      </a:r>
                      <a:r>
                        <a:rPr lang="ru-RU" dirty="0" smtClean="0"/>
                        <a:t>отребность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Качество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Внешний вид (интерфейс)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Удобство (</a:t>
                      </a:r>
                      <a:r>
                        <a:rPr lang="en-US" dirty="0" smtClean="0"/>
                        <a:t>usability)</a:t>
                      </a: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Сопровождение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Название и торговая марка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Ассортимент</a:t>
                      </a:r>
                      <a:endParaRPr lang="ru-RU" dirty="0"/>
                    </a:p>
                  </a:txBody>
                  <a:tcPr/>
                </a:tc>
              </a:tr>
              <a:tr h="9712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Price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Как, когда и сколько</a:t>
                      </a:r>
                      <a:r>
                        <a:rPr lang="ru-RU" baseline="0" dirty="0" smtClean="0"/>
                        <a:t> нужно платить потребителю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Сумма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Способы</a:t>
                      </a:r>
                      <a:r>
                        <a:rPr lang="ru-RU" baseline="0" dirty="0" smtClean="0"/>
                        <a:t> оплаты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9712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Promotion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Откуда потребитель может узнать про товар?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Реклама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Рассылки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Статьи, </a:t>
                      </a:r>
                      <a:r>
                        <a:rPr lang="ru-RU" dirty="0" err="1" smtClean="0"/>
                        <a:t>блоги</a:t>
                      </a:r>
                      <a:r>
                        <a:rPr lang="ru-RU" dirty="0" smtClean="0"/>
                        <a:t>, обзоры, отзывы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Каталоги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Выставки и презентации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Слухи</a:t>
                      </a:r>
                      <a:endParaRPr lang="ru-RU" dirty="0"/>
                    </a:p>
                  </a:txBody>
                  <a:tcPr/>
                </a:tc>
              </a:tr>
              <a:tr h="9712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Place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и когда</a:t>
                      </a:r>
                      <a:r>
                        <a:rPr lang="ru-RU" baseline="0" dirty="0" smtClean="0"/>
                        <a:t> потребитель может получить товар?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Магазины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Интернет</a:t>
                      </a:r>
                      <a:endParaRPr lang="ru-R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Дистрибьюторы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Направленность разработки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7213" y="1530324"/>
            <a:ext cx="208124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Индивидуальное (на заказ)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3123" y="1530324"/>
            <a:ext cx="208124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Сегментное (для узкой группы потребителей)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2520" y="1530324"/>
            <a:ext cx="208124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Массовое (для всех)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161" y="3648078"/>
            <a:ext cx="7594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В любом случае разработка программного продукта идет от покупателя: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/>
              <a:t>Определить потребность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/>
              <a:t>Найти способ удовлетворения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/>
              <a:t>Определить второстепенные требования</a:t>
            </a:r>
          </a:p>
        </p:txBody>
      </p: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rot="5400000">
            <a:off x="2934069" y="-79003"/>
            <a:ext cx="673092" cy="2545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rot="16200000" flipH="1">
            <a:off x="4212024" y="1188604"/>
            <a:ext cx="673092" cy="10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6" idx="0"/>
          </p:cNvCxnSpPr>
          <p:nvPr/>
        </p:nvCxnSpPr>
        <p:spPr>
          <a:xfrm rot="16200000" flipH="1">
            <a:off x="5471722" y="-71095"/>
            <a:ext cx="673092" cy="2529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сегменты рынка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1622" y="909603"/>
            <a:ext cx="200821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Системное 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8915" y="909603"/>
            <a:ext cx="27749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Инструментальное 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9494" y="909603"/>
            <a:ext cx="226380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Прикладное ПО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622" y="1493811"/>
            <a:ext cx="2008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sz="2000" dirty="0" smtClean="0"/>
              <a:t>ОС</a:t>
            </a:r>
          </a:p>
          <a:p>
            <a:pPr marL="93663" indent="-93663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sz="2000" dirty="0" smtClean="0"/>
              <a:t>утилиты</a:t>
            </a:r>
          </a:p>
          <a:p>
            <a:pPr marL="93663" indent="-93663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sz="2000" dirty="0" smtClean="0"/>
              <a:t>средства безопасности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15" y="1493811"/>
            <a:ext cx="2774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sz="2000" dirty="0" smtClean="0"/>
              <a:t>языки программирования</a:t>
            </a:r>
          </a:p>
          <a:p>
            <a:pPr marL="93663" indent="-93663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sz="2000" dirty="0" smtClean="0"/>
              <a:t>среды разработки</a:t>
            </a:r>
          </a:p>
          <a:p>
            <a:pPr marL="93663" indent="-93663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sz="2000" dirty="0" smtClean="0"/>
              <a:t>«конструкторы»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9494" y="1493811"/>
            <a:ext cx="27749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СУБД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ИСУП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бизнес-аналитика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средства проектирования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браузеры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офисное ПО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графические редакторы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err="1" smtClean="0"/>
              <a:t>видеоредакторы</a:t>
            </a:r>
            <a:endParaRPr lang="ru-RU" sz="2000" dirty="0" smtClean="0"/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err="1" smtClean="0"/>
              <a:t>аудиоредакторы</a:t>
            </a:r>
            <a:endParaRPr lang="ru-RU" sz="2000" dirty="0" smtClean="0"/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математические пакеты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игры и развлечения</a:t>
            </a:r>
          </a:p>
          <a:p>
            <a:pPr marL="93663" indent="-93663" algn="just">
              <a:buFont typeface="Calibri" pitchFamily="34" charset="0"/>
              <a:buChar char="-"/>
            </a:pPr>
            <a:r>
              <a:rPr lang="ru-RU" sz="2000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распространения (продажи)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36577"/>
            <a:ext cx="79233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Продажа «коробочной» версии (материального носителя с копией ПО).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Продажа прав на использование, распространение, модификацию ПО (лицензионный договор).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Условно-бесплатное ПО (плата за расширенные функции и дополнительные услуги).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Бесплатное ПО.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Платная подписка на обновления ПО.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Предустановленное ПО.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Аренда ПО.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Ценообразование на рынке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00064"/>
            <a:ext cx="7959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Методы установления цен: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По согласованию с заказчиком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По аналогии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По себестоимости (затраты + прибыль)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Метод «проб и ошибок»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Опросный метод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Динамическое ценообразование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Ценовая дискриминация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000" dirty="0" smtClean="0"/>
              <a:t>По месту покупки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000" dirty="0" smtClean="0"/>
              <a:t>По времени покупки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000" dirty="0" smtClean="0"/>
              <a:t>По группе потребителей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109" y="4853007"/>
            <a:ext cx="78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Необходимо учитывать: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/>
              <a:t>Готовность потребителей платить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/>
              <a:t>Эластичность спроса по цене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Спектр рынков ИКТ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4352922" y="1055656"/>
            <a:ext cx="401643" cy="4892742"/>
          </a:xfrm>
          <a:prstGeom prst="upDownArrow">
            <a:avLst>
              <a:gd name="adj1" fmla="val 50000"/>
              <a:gd name="adj2" fmla="val 29284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FFC00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dirty="0" smtClean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1249317" y="3319461"/>
            <a:ext cx="6645366" cy="328617"/>
          </a:xfrm>
          <a:prstGeom prst="left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21019" y="690525"/>
            <a:ext cx="2980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/>
              <a:t>материальные продукты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3785" y="6021423"/>
            <a:ext cx="422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/>
              <a:t>информационные продукты, услуги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648" y="328294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/>
              <a:t>ТК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1196" y="3282948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/>
              <a:t>ИТ</a:t>
            </a:r>
          </a:p>
        </p:txBody>
      </p:sp>
      <p:sp>
        <p:nvSpPr>
          <p:cNvPr id="10" name="Овал 9"/>
          <p:cNvSpPr/>
          <p:nvPr/>
        </p:nvSpPr>
        <p:spPr>
          <a:xfrm>
            <a:off x="1468395" y="1639863"/>
            <a:ext cx="2446371" cy="12049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err="1" smtClean="0"/>
              <a:t>ТК-оборудование</a:t>
            </a:r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5338773" y="1676376"/>
            <a:ext cx="2300319" cy="10953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компьютеры и оборудование </a:t>
            </a:r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4827591" y="3794130"/>
            <a:ext cx="1716111" cy="8032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ПО</a:t>
            </a:r>
            <a:endParaRPr lang="ru-RU" dirty="0" smtClean="0"/>
          </a:p>
        </p:txBody>
      </p:sp>
      <p:sp>
        <p:nvSpPr>
          <p:cNvPr id="13" name="Овал 12"/>
          <p:cNvSpPr/>
          <p:nvPr/>
        </p:nvSpPr>
        <p:spPr>
          <a:xfrm>
            <a:off x="1395369" y="4195773"/>
            <a:ext cx="2519397" cy="12049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err="1" smtClean="0"/>
              <a:t>ТК-услуги</a:t>
            </a:r>
            <a:endParaRPr lang="ru-RU" dirty="0" smtClean="0"/>
          </a:p>
        </p:txBody>
      </p:sp>
      <p:sp>
        <p:nvSpPr>
          <p:cNvPr id="14" name="Овал 13"/>
          <p:cNvSpPr/>
          <p:nvPr/>
        </p:nvSpPr>
        <p:spPr>
          <a:xfrm>
            <a:off x="4864104" y="4926033"/>
            <a:ext cx="1716111" cy="8032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err="1" smtClean="0"/>
              <a:t>ИТ-услуги</a:t>
            </a:r>
            <a:endParaRPr lang="ru-RU" dirty="0" smtClean="0"/>
          </a:p>
        </p:txBody>
      </p:sp>
      <p:sp>
        <p:nvSpPr>
          <p:cNvPr id="15" name="Овал 14"/>
          <p:cNvSpPr/>
          <p:nvPr/>
        </p:nvSpPr>
        <p:spPr>
          <a:xfrm>
            <a:off x="6215085" y="4305312"/>
            <a:ext cx="1898676" cy="8032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err="1" smtClean="0"/>
              <a:t>ИТ-продукты</a:t>
            </a:r>
            <a:endParaRPr 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тенденции на рынке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19142"/>
            <a:ext cx="79598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Отказ от продажи ПО на материальных носителях.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Широкое распространение бесплатного и условно-бесплатного ПО.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Распространение </a:t>
            </a:r>
            <a:r>
              <a:rPr lang="ru-RU" sz="2000" dirty="0" err="1" smtClean="0"/>
              <a:t>бизнес-модели</a:t>
            </a:r>
            <a:r>
              <a:rPr lang="ru-RU" sz="2000" dirty="0" smtClean="0"/>
              <a:t> </a:t>
            </a:r>
            <a:r>
              <a:rPr lang="en-US" sz="2000" dirty="0" err="1" smtClean="0"/>
              <a:t>SaaS</a:t>
            </a:r>
            <a:r>
              <a:rPr lang="en-US" sz="2000" dirty="0" smtClean="0"/>
              <a:t> (Software as a Service</a:t>
            </a:r>
            <a:r>
              <a:rPr lang="ru-RU" sz="2000" dirty="0" smtClean="0"/>
              <a:t>), т.е. аренды ПО вместо покупки.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Продолжающийся непрерывный рост рынка, особенно мобильных устройств.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«Ускорение» рынка.</a:t>
            </a:r>
          </a:p>
          <a:p>
            <a:pPr marL="268288" indent="-268288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Рост числа информационных угроз и </a:t>
            </a:r>
            <a:r>
              <a:rPr lang="ru-RU" sz="2000" dirty="0" err="1" smtClean="0"/>
              <a:t>кибератак</a:t>
            </a:r>
            <a:r>
              <a:rPr lang="ru-RU" sz="2000" dirty="0" smtClean="0"/>
              <a:t>.</a:t>
            </a:r>
          </a:p>
          <a:p>
            <a:pPr marL="268288" indent="-268288" algn="just">
              <a:spcBef>
                <a:spcPts val="1200"/>
              </a:spcBef>
              <a:buFontTx/>
              <a:buAutoNum type="arabicPeriod"/>
            </a:pPr>
            <a:r>
              <a:rPr lang="ru-RU" sz="2000" dirty="0" smtClean="0"/>
              <a:t>Технологии </a:t>
            </a:r>
            <a:r>
              <a:rPr lang="en-US" sz="2000" dirty="0" smtClean="0"/>
              <a:t>Smart Life, Big Data, Internet of Things</a:t>
            </a:r>
            <a:r>
              <a:rPr lang="ru-RU" sz="2000" dirty="0" smtClean="0"/>
              <a:t>, облачные технологии.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Стартапы</a:t>
            </a:r>
            <a:r>
              <a:rPr lang="ru-RU" dirty="0" smtClean="0"/>
              <a:t> </a:t>
            </a:r>
            <a:r>
              <a:rPr lang="en-US" dirty="0" smtClean="0"/>
              <a:t>(startup)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55655"/>
            <a:ext cx="7959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Начало деятельности в условиях высокой неопределенности (новый продукт, новая рыночная ниша, высокий риск провала)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Малый срок операционной деятельности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Постепенное привлечение капитала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err="1" smtClean="0"/>
              <a:t>Наукоемкость</a:t>
            </a:r>
            <a:endParaRPr lang="ru-RU" sz="2000" dirty="0" smtClean="0"/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Команда (культурный феномен)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4086234"/>
            <a:ext cx="7923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</a:pPr>
            <a:r>
              <a:rPr lang="ru-RU" sz="2000" dirty="0" smtClean="0"/>
              <a:t>Модель развития </a:t>
            </a:r>
            <a:r>
              <a:rPr lang="ru-RU" sz="2000" dirty="0" err="1" smtClean="0"/>
              <a:t>стартапа</a:t>
            </a:r>
            <a:r>
              <a:rPr lang="ru-RU" sz="2000" dirty="0" smtClean="0"/>
              <a:t> по Бланку: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Выявление потребителей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Верификация потребителей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Привлечение потребителей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u-RU" sz="2000" dirty="0" smtClean="0"/>
              <a:t>Создание компании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b/%D0%AD%D1%82%D0%B0%D0%BF%D1%8B_%D1%84%D0%B8%D0%BD%D0%B0%D0%BD%D1%81%D0%B8%D1%80%D0%BE%D0%B2%D0%B0%D0%BD%D0%B8%D1%8F_%D1%81%D1%82%D0%B0%D1%80%D1%82%D0%B0%D0%BF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0356"/>
            <a:ext cx="9252520" cy="59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развития и финансирования </a:t>
            </a:r>
            <a:r>
              <a:rPr lang="ru-RU" dirty="0" err="1" smtClean="0"/>
              <a:t>стартапа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Лидеры мирового рынка ПО (2013)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5108" y="1055655"/>
            <a:ext cx="7923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Microsoft (</a:t>
            </a:r>
            <a:r>
              <a:rPr lang="ru-RU" sz="2000" dirty="0" smtClean="0"/>
              <a:t>совокупный доход в 2015г. - </a:t>
            </a:r>
            <a:r>
              <a:rPr lang="en-US" sz="2000" dirty="0" smtClean="0"/>
              <a:t>$93,5 </a:t>
            </a:r>
            <a:r>
              <a:rPr lang="ru-RU" sz="2000" dirty="0" smtClean="0"/>
              <a:t>млрд.)</a:t>
            </a:r>
            <a:endParaRPr lang="en-US" sz="2000" dirty="0" smtClean="0"/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Oracle</a:t>
            </a:r>
            <a:r>
              <a:rPr lang="ru-RU" sz="2000" dirty="0" smtClean="0"/>
              <a:t> </a:t>
            </a:r>
            <a:r>
              <a:rPr lang="en-US" sz="2000" dirty="0" smtClean="0"/>
              <a:t>$</a:t>
            </a:r>
            <a:r>
              <a:rPr lang="ru-RU" sz="2000" dirty="0" smtClean="0"/>
              <a:t> </a:t>
            </a:r>
            <a:r>
              <a:rPr lang="en-US" sz="2000" dirty="0" smtClean="0"/>
              <a:t>38</a:t>
            </a:r>
            <a:r>
              <a:rPr lang="ru-RU" sz="2000" dirty="0" smtClean="0"/>
              <a:t>,</a:t>
            </a:r>
            <a:r>
              <a:rPr lang="en-US" sz="2000" dirty="0" smtClean="0"/>
              <a:t>2 </a:t>
            </a:r>
            <a:r>
              <a:rPr lang="ru-RU" sz="2000" dirty="0" smtClean="0"/>
              <a:t>млрд.</a:t>
            </a:r>
            <a:endParaRPr lang="en-US" sz="2000" dirty="0" smtClean="0"/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IBM $</a:t>
            </a:r>
            <a:r>
              <a:rPr lang="ru-RU" sz="2000" dirty="0" smtClean="0"/>
              <a:t> </a:t>
            </a:r>
            <a:r>
              <a:rPr lang="en-US" sz="2000" dirty="0" smtClean="0"/>
              <a:t>81</a:t>
            </a:r>
            <a:r>
              <a:rPr lang="ru-RU" sz="2000" dirty="0" smtClean="0"/>
              <a:t>,</a:t>
            </a:r>
            <a:r>
              <a:rPr lang="en-US" sz="2000" dirty="0" smtClean="0"/>
              <a:t>7 </a:t>
            </a:r>
            <a:r>
              <a:rPr lang="ru-RU" sz="2000" dirty="0" smtClean="0"/>
              <a:t>млрд.</a:t>
            </a:r>
            <a:endParaRPr lang="en-US" sz="2000" dirty="0" smtClean="0"/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SAP $ 20, 8 </a:t>
            </a:r>
            <a:r>
              <a:rPr lang="ru-RU" sz="2000" dirty="0" smtClean="0"/>
              <a:t>млрд.</a:t>
            </a:r>
            <a:endParaRPr lang="en-US" sz="2000" dirty="0" smtClean="0"/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/>
              <a:t>Symantec </a:t>
            </a:r>
            <a:r>
              <a:rPr lang="en-US" sz="2000" dirty="0" smtClean="0"/>
              <a:t>$ </a:t>
            </a:r>
            <a:r>
              <a:rPr lang="en-GB" sz="2000" dirty="0" smtClean="0"/>
              <a:t>6,5 </a:t>
            </a:r>
            <a:r>
              <a:rPr lang="ru-RU" sz="2000" dirty="0" smtClean="0"/>
              <a:t>млрд.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ОС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2544" y="1274733"/>
          <a:ext cx="390689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966"/>
                <a:gridCol w="1255786"/>
                <a:gridCol w="115113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мире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России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91,6%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8.1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3,98%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55,4%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XP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</a:t>
                      </a:r>
                      <a:r>
                        <a:rPr lang="ru-RU" dirty="0" smtClean="0"/>
                        <a:t>8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 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00617" y="1238220"/>
          <a:ext cx="390689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111"/>
                <a:gridCol w="1095390"/>
                <a:gridCol w="109539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мире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России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57,7%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34,8%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8.1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Win Phone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Series 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Symbian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0,62%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109" y="5802345"/>
            <a:ext cx="722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</a:t>
            </a:r>
            <a:r>
              <a:rPr lang="en-US" dirty="0" err="1" smtClean="0"/>
              <a:t>StatCounter</a:t>
            </a:r>
            <a:r>
              <a:rPr lang="en-US" dirty="0" smtClean="0"/>
              <a:t> </a:t>
            </a:r>
            <a:r>
              <a:rPr lang="ru-RU" dirty="0" smtClean="0"/>
              <a:t>на февраль 2016г.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66752" y="873090"/>
            <a:ext cx="281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 smtClean="0"/>
              <a:t>Desktop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84825" y="836577"/>
            <a:ext cx="281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 smtClean="0"/>
              <a:t>Mobile &amp; Tablet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рынка настольных ОС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2013594"/>
              </p:ext>
            </p:extLst>
          </p:nvPr>
        </p:nvGraphicFramePr>
        <p:xfrm>
          <a:off x="467544" y="764704"/>
          <a:ext cx="81729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рынка </a:t>
            </a:r>
            <a:r>
              <a:rPr lang="ru-RU" dirty="0" smtClean="0"/>
              <a:t>мобильных ОС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6052746"/>
              </p:ext>
            </p:extLst>
          </p:nvPr>
        </p:nvGraphicFramePr>
        <p:xfrm>
          <a:off x="467544" y="1016732"/>
          <a:ext cx="8208912" cy="52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распространенные браузеры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8856" y="873090"/>
          <a:ext cx="6480719" cy="41533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1581"/>
                <a:gridCol w="2892382"/>
                <a:gridCol w="1383378"/>
                <a:gridCol w="1383378"/>
              </a:tblGrid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Доля рынка браузера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мире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 России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Internet</a:t>
                      </a:r>
                      <a:r>
                        <a:rPr lang="en-US" sz="1800" baseline="0" dirty="0" smtClean="0"/>
                        <a:t> Explorer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13,4%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4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Mozilla Firefox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14,7%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14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1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Google Chrome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55,3%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45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7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Safari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9,5%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4,6%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Opera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2,0%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12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1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Yandex Browser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11,9%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73449"/>
          <a:stretch>
            <a:fillRect/>
          </a:stretch>
        </p:blipFill>
        <p:spPr bwMode="auto">
          <a:xfrm>
            <a:off x="1496225" y="2662227"/>
            <a:ext cx="520404" cy="5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68395" y="145729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ozilla_Firefox_3.5_logo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0863" y="2041506"/>
            <a:ext cx="571128" cy="571128"/>
          </a:xfrm>
          <a:prstGeom prst="rect">
            <a:avLst/>
          </a:prstGeom>
        </p:spPr>
      </p:pic>
      <p:pic>
        <p:nvPicPr>
          <p:cNvPr id="8" name="Рисунок 7" descr="500px-Opera_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8395" y="3830643"/>
            <a:ext cx="576064" cy="576064"/>
          </a:xfrm>
          <a:prstGeom prst="rect">
            <a:avLst/>
          </a:prstGeom>
        </p:spPr>
      </p:pic>
      <p:pic>
        <p:nvPicPr>
          <p:cNvPr id="9" name="Рисунок 8" descr="Safari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8395" y="3246435"/>
            <a:ext cx="576064" cy="576064"/>
          </a:xfrm>
          <a:prstGeom prst="rect">
            <a:avLst/>
          </a:prstGeom>
        </p:spPr>
      </p:pic>
      <p:sp>
        <p:nvSpPr>
          <p:cNvPr id="2050" name="AutoShape 2" descr="chrome://theme/IDR_PRODUCT_LOGO_NAME_51_EN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hrome://theme/IDR_PRODUCT_LOGO_NAME_51_EN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3540" y="4487877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65109" y="5802345"/>
            <a:ext cx="722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</a:t>
            </a:r>
            <a:r>
              <a:rPr lang="en-US" dirty="0" err="1" smtClean="0"/>
              <a:t>StatCounter</a:t>
            </a:r>
            <a:r>
              <a:rPr lang="en-US" dirty="0" smtClean="0"/>
              <a:t> </a:t>
            </a:r>
            <a:r>
              <a:rPr lang="ru-RU" dirty="0" smtClean="0"/>
              <a:t>на февраль 2016г.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Браузерные</a:t>
            </a:r>
            <a:r>
              <a:rPr lang="ru-RU" dirty="0" smtClean="0"/>
              <a:t> войны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82544" y="982628"/>
          <a:ext cx="8193912" cy="536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Браузерные</a:t>
            </a:r>
            <a:r>
              <a:rPr lang="ru-RU" dirty="0" smtClean="0"/>
              <a:t> войны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19057" y="836577"/>
          <a:ext cx="8288450" cy="481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81220" y="3136896"/>
            <a:ext cx="1778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Internet Explorer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2059" y="3940182"/>
            <a:ext cx="927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Chrome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3123" y="1858941"/>
            <a:ext cx="81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Firefox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93040" y="1219944"/>
            <a:ext cx="709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Safari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рынка ИКТ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617499"/>
            <a:ext cx="79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Может сильно отличаться в зависимости от источника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31" y="1128681"/>
            <a:ext cx="83249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spcBef>
                <a:spcPts val="1200"/>
              </a:spcBef>
            </a:pPr>
            <a:r>
              <a:rPr lang="ru-RU" sz="2000" b="1" dirty="0" smtClean="0">
                <a:ea typeface="Times New Roman"/>
                <a:cs typeface="Times New Roman"/>
              </a:rPr>
              <a:t>Оборудование: </a:t>
            </a:r>
            <a:r>
              <a:rPr lang="ru-RU" dirty="0" smtClean="0"/>
              <a:t>ПК (настольные, портативные), серверы, периферийные устройства, комплектующие, </a:t>
            </a:r>
            <a:r>
              <a:rPr lang="ru-RU" dirty="0" err="1" smtClean="0"/>
              <a:t>ТК-оборудование</a:t>
            </a:r>
            <a:r>
              <a:rPr lang="ru-RU" dirty="0" smtClean="0"/>
              <a:t> (беспроводные решения, телефония, активное оборудование, пассивное оборудование), специальное аудио и </a:t>
            </a:r>
            <a:r>
              <a:rPr lang="ru-RU" smtClean="0"/>
              <a:t>видео оборудование.</a:t>
            </a:r>
            <a:endParaRPr lang="ru-RU" dirty="0" smtClean="0"/>
          </a:p>
          <a:p>
            <a:pPr marL="363538" indent="-363538" algn="just"/>
            <a:r>
              <a:rPr lang="ru-RU" sz="2000" b="1" dirty="0" smtClean="0"/>
              <a:t>ПО: </a:t>
            </a:r>
            <a:r>
              <a:rPr lang="ru-RU" dirty="0" smtClean="0"/>
              <a:t>Инфраструктурное/ системное ПО, «коробочное» ПО, инструментальные средства разработки, </a:t>
            </a:r>
            <a:r>
              <a:rPr lang="ru-RU" smtClean="0"/>
              <a:t>прикладное ПО. </a:t>
            </a:r>
            <a:r>
              <a:rPr lang="ru-RU" dirty="0" smtClean="0"/>
              <a:t>Программные средства для контроля и измерения </a:t>
            </a:r>
            <a:r>
              <a:rPr lang="ru-RU" smtClean="0"/>
              <a:t>уровня знаний. Электронные тренажеры. </a:t>
            </a:r>
            <a:r>
              <a:rPr lang="ru-RU" dirty="0" smtClean="0"/>
              <a:t>Средства автоматизации профессиональной деятельности (</a:t>
            </a:r>
            <a:r>
              <a:rPr lang="ru-RU" smtClean="0"/>
              <a:t>АИБС).</a:t>
            </a:r>
            <a:r>
              <a:rPr lang="ru-RU" dirty="0" smtClean="0"/>
              <a:t> </a:t>
            </a:r>
            <a:endParaRPr lang="ru-RU" sz="2000" dirty="0" smtClean="0"/>
          </a:p>
          <a:p>
            <a:pPr marL="363538" indent="-363538"/>
            <a:r>
              <a:rPr lang="ru-RU" sz="2000" b="1" dirty="0" err="1" smtClean="0"/>
              <a:t>ИТ-услуги</a:t>
            </a:r>
            <a:r>
              <a:rPr lang="ru-RU" sz="2000" b="1" smtClean="0"/>
              <a:t>: </a:t>
            </a:r>
            <a:r>
              <a:rPr lang="ru-RU" smtClean="0"/>
              <a:t>ТК-услуги. </a:t>
            </a:r>
            <a:r>
              <a:rPr lang="ru-RU" dirty="0" smtClean="0"/>
              <a:t>Сетевая интеграция (разработка, </a:t>
            </a:r>
            <a:r>
              <a:rPr lang="ru-RU" smtClean="0"/>
              <a:t>внедрение). </a:t>
            </a:r>
            <a:r>
              <a:rPr lang="ru-RU" dirty="0" smtClean="0"/>
              <a:t>Эксплуатация (ПО, </a:t>
            </a:r>
            <a:r>
              <a:rPr lang="ru-RU" err="1" smtClean="0"/>
              <a:t>ИТ-аутсорсинг</a:t>
            </a:r>
            <a:r>
              <a:rPr lang="ru-RU" smtClean="0"/>
              <a:t>).</a:t>
            </a:r>
            <a:r>
              <a:rPr lang="ru-RU" dirty="0" smtClean="0"/>
              <a:t> Обслуживание технических средств, поддержка ПО, «заказное» ПО, </a:t>
            </a:r>
            <a:r>
              <a:rPr lang="ru-RU" smtClean="0"/>
              <a:t>обслуживание транзакций. </a:t>
            </a:r>
            <a:r>
              <a:rPr lang="ru-RU" dirty="0" smtClean="0"/>
              <a:t>Обучение </a:t>
            </a:r>
            <a:r>
              <a:rPr lang="ru-RU" smtClean="0"/>
              <a:t>и тренинги. </a:t>
            </a:r>
            <a:r>
              <a:rPr lang="ru-RU" dirty="0" smtClean="0"/>
              <a:t>Разработка и интеграция системы </a:t>
            </a:r>
            <a:r>
              <a:rPr lang="ru-RU" smtClean="0"/>
              <a:t>хранения данных. </a:t>
            </a:r>
            <a:r>
              <a:rPr lang="ru-RU" dirty="0" err="1" smtClean="0"/>
              <a:t>ИT-консультирование</a:t>
            </a:r>
            <a:r>
              <a:rPr lang="ru-RU" dirty="0" smtClean="0"/>
              <a:t> (в области ИТ,</a:t>
            </a:r>
          </a:p>
          <a:p>
            <a:pPr marL="363538" indent="-363538"/>
            <a:r>
              <a:rPr lang="ru-RU" dirty="0" smtClean="0"/>
              <a:t>по информационной </a:t>
            </a:r>
            <a:r>
              <a:rPr lang="ru-RU" smtClean="0"/>
              <a:t>безопасности). </a:t>
            </a:r>
            <a:r>
              <a:rPr lang="ru-RU" dirty="0" smtClean="0"/>
              <a:t>Дизайн, реклама </a:t>
            </a:r>
            <a:r>
              <a:rPr lang="ru-RU" smtClean="0"/>
              <a:t>и маркетинг.</a:t>
            </a:r>
            <a:endParaRPr lang="ru-RU" dirty="0" smtClean="0"/>
          </a:p>
          <a:p>
            <a:pPr marL="363538" indent="-363538"/>
            <a:r>
              <a:rPr lang="ru-RU" sz="2000" b="1" dirty="0" err="1" smtClean="0"/>
              <a:t>ИТ-продукты</a:t>
            </a:r>
            <a:r>
              <a:rPr lang="ru-RU" b="1" dirty="0" smtClean="0"/>
              <a:t>: </a:t>
            </a:r>
            <a:r>
              <a:rPr lang="ru-RU" dirty="0" err="1" smtClean="0"/>
              <a:t>Веб-сайт</a:t>
            </a:r>
            <a:r>
              <a:rPr lang="ru-RU" dirty="0" smtClean="0"/>
              <a:t> (</a:t>
            </a:r>
            <a:r>
              <a:rPr lang="ru-RU" dirty="0" err="1" smtClean="0"/>
              <a:t>контент</a:t>
            </a:r>
            <a:r>
              <a:rPr lang="ru-RU" dirty="0" smtClean="0"/>
              <a:t>, сервисы), средства коммуникации, дизайн </a:t>
            </a:r>
            <a:r>
              <a:rPr lang="ru-RU" smtClean="0"/>
              <a:t>и технологии. Web–портал. Электронная библиотека. </a:t>
            </a:r>
            <a:r>
              <a:rPr lang="ru-RU" dirty="0" smtClean="0"/>
              <a:t>Электронный каталог в </a:t>
            </a:r>
            <a:r>
              <a:rPr lang="ru-RU" smtClean="0"/>
              <a:t>сетевом доступе. </a:t>
            </a:r>
            <a:r>
              <a:rPr lang="ru-RU" dirty="0" smtClean="0"/>
              <a:t>БД (интернет–ресурсов, организаций, персоналий, </a:t>
            </a:r>
            <a:r>
              <a:rPr lang="ru-RU" smtClean="0"/>
              <a:t>конференций). Интерактивные сервисы. </a:t>
            </a:r>
            <a:r>
              <a:rPr lang="ru-RU" dirty="0" smtClean="0"/>
              <a:t>Информационно-поисковые </a:t>
            </a:r>
            <a:r>
              <a:rPr lang="ru-RU" smtClean="0"/>
              <a:t>справочные системы.</a:t>
            </a:r>
            <a:endParaRPr 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языки программирования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63551"/>
            <a:ext cx="7996347" cy="34778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C/C++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C#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Java/J2EE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PHP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.NET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Delphi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Perl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Visual Basic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Python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 smtClean="0"/>
              <a:t>Ryby</a:t>
            </a:r>
            <a:endParaRPr lang="en-US" sz="2000" dirty="0" smtClean="0"/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Pascal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Ajax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Lotus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1C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Cobol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PostScript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Shell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Fortran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2083" y="5181624"/>
            <a:ext cx="7996347" cy="1169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MS Visual Studio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Eclipse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 smtClean="0"/>
              <a:t>Intellij</a:t>
            </a:r>
            <a:r>
              <a:rPr lang="en-US" sz="2000" dirty="0" smtClean="0"/>
              <a:t> IDEA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 smtClean="0"/>
              <a:t>Xcode</a:t>
            </a:r>
            <a:endParaRPr lang="en-US" sz="2000" dirty="0" smtClean="0"/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 smtClean="0"/>
              <a:t>NetBeans</a:t>
            </a:r>
            <a:endParaRPr lang="en-US" sz="2000" dirty="0" smtClean="0"/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 smtClean="0"/>
              <a:t>WebStorm</a:t>
            </a:r>
            <a:endParaRPr lang="ru-RU" sz="2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2544" y="4341825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Среды разработки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на российском рынке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00064"/>
            <a:ext cx="79963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/>
              <a:t>Курс на «</a:t>
            </a:r>
            <a:r>
              <a:rPr lang="ru-RU" sz="2000" dirty="0" err="1" smtClean="0"/>
              <a:t>импортозамещение</a:t>
            </a:r>
            <a:r>
              <a:rPr lang="ru-RU" sz="2000" dirty="0" smtClean="0"/>
              <a:t>», но пока заметных результатов нет.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Сокращение рынка в валютном выражении, стабильность или небольшой рост в рублевом и натуральном выражении.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Сложная общая экономическая ситуация, сокращение </a:t>
            </a:r>
            <a:r>
              <a:rPr lang="ru-RU" sz="2000" dirty="0" err="1" smtClean="0"/>
              <a:t>ИТ-бюджетов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Насыщение отдельных сегментов рынка.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Снижение цен.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Отсутствие «громких» новинок.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Улучшение позиций России в международных рейтингах.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Значительная доля </a:t>
            </a:r>
            <a:r>
              <a:rPr lang="ru-RU" sz="2000" dirty="0" err="1" smtClean="0"/>
              <a:t>аутсорсинговых</a:t>
            </a:r>
            <a:r>
              <a:rPr lang="ru-RU" sz="2000" dirty="0" smtClean="0"/>
              <a:t> и сервисных компаний, в том числе ориентированных на экспорт.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Переориентация экспортных компаний с рынков США и Западной Европы на Азию, Ближний Восток, Южную Америку.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Улучшение оценок компаниями налогового климата, господдержки и инфраструктуры (от «плохо» к «удовлетворительно»).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реестр российских программ для ЭВМ и БД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165194"/>
            <a:ext cx="79233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Запущен </a:t>
            </a:r>
            <a:r>
              <a:rPr lang="ru-RU" sz="2000" dirty="0" err="1" smtClean="0"/>
              <a:t>Минкомсвязи</a:t>
            </a:r>
            <a:r>
              <a:rPr lang="ru-RU" sz="2000" dirty="0" smtClean="0"/>
              <a:t> в январе 2016г. в связи с запретом на покупки для государственных и муниципальных нужд иностранного ПО при наличии российских аналогов (149-ФЗ статья 12.1). Официально ПО считается российским, если сведения о нем внесены в Реестр.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С 1 июля при </a:t>
            </a:r>
            <a:r>
              <a:rPr lang="ru-RU" sz="2000" dirty="0" err="1" smtClean="0"/>
              <a:t>госзакупках</a:t>
            </a:r>
            <a:r>
              <a:rPr lang="ru-RU" sz="2000" dirty="0" smtClean="0"/>
              <a:t> будет требоваться обоснование закупки иностранного ПО.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Разработчик – </a:t>
            </a:r>
            <a:r>
              <a:rPr lang="ru-RU" sz="2000" dirty="0" err="1" smtClean="0"/>
              <a:t>Ростелеком</a:t>
            </a:r>
            <a:endParaRPr lang="ru-RU" sz="2000" dirty="0" smtClean="0"/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На данный момент зарегистрировано 87 программ, еще более 100 на рассмотрении.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r>
              <a:rPr lang="en-US" dirty="0" smtClean="0"/>
              <a:t> </a:t>
            </a:r>
            <a:r>
              <a:rPr lang="ru-RU" dirty="0" smtClean="0"/>
              <a:t>российских разработчиков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1161" y="1128681"/>
            <a:ext cx="759470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Яндекс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/>
              <a:t>Рамблер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Mail.Ru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Касперский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Dr.Web</a:t>
            </a:r>
            <a:r>
              <a:rPr lang="en-US" sz="2000" dirty="0" smtClean="0">
                <a:sym typeface="Wingdings 2"/>
              </a:rPr>
              <a:t>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ABBYY</a:t>
            </a:r>
            <a:r>
              <a:rPr lang="en-US" sz="2000" dirty="0" smtClean="0">
                <a:sym typeface="Wingdings 2"/>
              </a:rPr>
              <a:t> 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ym typeface="Wingdings 2"/>
              </a:rPr>
              <a:t>ПРОМТ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1</a:t>
            </a:r>
            <a:r>
              <a:rPr lang="ru-RU" sz="2000" dirty="0" smtClean="0"/>
              <a:t>С</a:t>
            </a:r>
            <a:r>
              <a:rPr lang="en-US" sz="2000" dirty="0" smtClean="0">
                <a:sym typeface="Wingdings 2"/>
              </a:rPr>
              <a:t> </a:t>
            </a:r>
            <a:endParaRPr lang="ru-RU" sz="2000" dirty="0" smtClean="0">
              <a:sym typeface="Wingdings 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ym typeface="Wingdings 2"/>
              </a:rPr>
              <a:t>Галактика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ym typeface="Wingdings 2"/>
              </a:rPr>
              <a:t>Компас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7-Zip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Acronis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БАРС</a:t>
            </a:r>
            <a:r>
              <a:rPr lang="en-US" sz="2000" dirty="0" smtClean="0">
                <a:sym typeface="Wingdings 2"/>
              </a:rPr>
              <a:t> 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AltLinux</a:t>
            </a:r>
            <a:r>
              <a:rPr lang="en-US" sz="2000" dirty="0" smtClean="0">
                <a:sym typeface="Wingdings 2"/>
              </a:rPr>
              <a:t> 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2ГИС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DocsVision</a:t>
            </a:r>
            <a:r>
              <a:rPr lang="en-US" sz="2000" dirty="0" smtClean="0">
                <a:sym typeface="Wingdings 2"/>
              </a:rPr>
              <a:t> 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Prognoz</a:t>
            </a:r>
            <a:r>
              <a:rPr lang="en-US" sz="2000" dirty="0" smtClean="0"/>
              <a:t> Platform</a:t>
            </a:r>
            <a:r>
              <a:rPr lang="en-US" sz="2000" dirty="0" smtClean="0">
                <a:sym typeface="Wingdings 2"/>
              </a:rPr>
              <a:t> 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Spider Project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ГАРАНТ</a:t>
            </a:r>
            <a:r>
              <a:rPr lang="en-US" sz="2000" dirty="0" smtClean="0">
                <a:sym typeface="Wingdings 2"/>
              </a:rPr>
              <a:t> 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/>
              <a:t>Консультант+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47674" y="4451364"/>
            <a:ext cx="3016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en-US" sz="2000" dirty="0" smtClean="0">
                <a:solidFill>
                  <a:prstClr val="black"/>
                </a:solidFill>
                <a:sym typeface="Wingdings 2"/>
              </a:rPr>
              <a:t></a:t>
            </a:r>
            <a:r>
              <a:rPr lang="ru-RU" sz="2000" dirty="0" smtClean="0">
                <a:solidFill>
                  <a:prstClr val="black"/>
                </a:solidFill>
                <a:sym typeface="Wingdings 2"/>
              </a:rPr>
              <a:t> - внесены в </a:t>
            </a:r>
            <a:r>
              <a:rPr lang="ru-RU" sz="2000" dirty="0" err="1" smtClean="0">
                <a:solidFill>
                  <a:prstClr val="black"/>
                </a:solidFill>
                <a:sym typeface="Wingdings 2"/>
              </a:rPr>
              <a:t>Росреестр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596" y="5473728"/>
            <a:ext cx="792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Более полный список с классификацией по размеру см. в отчете РУССОФТ «Экспорт российской индустрии разработки ПО».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аккредитованных в </a:t>
            </a:r>
            <a:r>
              <a:rPr lang="ru-RU" dirty="0" err="1"/>
              <a:t>Минкомсвязи</a:t>
            </a:r>
            <a:r>
              <a:rPr lang="ru-RU" dirty="0"/>
              <a:t> компаний по городам РФ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09908"/>
              </p:ext>
            </p:extLst>
          </p:nvPr>
        </p:nvGraphicFramePr>
        <p:xfrm>
          <a:off x="971600" y="1484784"/>
          <a:ext cx="7092789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284"/>
                <a:gridCol w="2171748"/>
                <a:gridCol w="2364757"/>
              </a:tblGrid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доля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Москва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1754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35%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Петербург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629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12%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Новосибирск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3,1%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Нижний Новгород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1,9%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Казань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2,5%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Ижевск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1,4%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Екатеринбург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3,4%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Томск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1,1%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Омск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1,1%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Пермь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1,6%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Саратов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Ростов-на-Дону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1,4%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Другие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1765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81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Задание 1. Рынок ПО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5570" y="2625714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dirty="0" smtClean="0"/>
              <a:t>Подготовить отчет: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Какие продукты и услуги предоставляет компания?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На каких условиях распространяются эти продукты?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На какой сегмент рынка ориентируется компания (вертикальный/горизонтальный, массовый/</a:t>
            </a:r>
            <a:r>
              <a:rPr lang="ru-RU" dirty="0" err="1" smtClean="0"/>
              <a:t>нишевой</a:t>
            </a:r>
            <a:r>
              <a:rPr lang="ru-RU" dirty="0" smtClean="0"/>
              <a:t>/индивидуальный,</a:t>
            </a:r>
            <a:br>
              <a:rPr lang="ru-RU" dirty="0" smtClean="0"/>
            </a:br>
            <a:r>
              <a:rPr lang="ru-RU" dirty="0" smtClean="0"/>
              <a:t>география)?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Кто является основными потребителями?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Каково финансовое положение компании?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Какова ситуация на целевом рынке (растет/падает, насыщенный/ненасыщенный, конкуренция)?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Кто основные конкуренты фирмы?</a:t>
            </a:r>
          </a:p>
          <a:p>
            <a:pPr marL="273050" indent="-273050" algn="just">
              <a:buAutoNum type="arabicPeriod"/>
            </a:pPr>
            <a:r>
              <a:rPr lang="ru-RU" dirty="0" smtClean="0"/>
              <a:t>Как компания позиционирует себя (цели и миссия, активность рекламы, наличие и поддержка сообщества пользователей)?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96" y="763551"/>
            <a:ext cx="79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Исследовать одну из крупных компаний – производителей ПО: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596" y="1092168"/>
            <a:ext cx="7923321" cy="1477328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68288" indent="-268288" algn="just">
              <a:buFont typeface="+mj-lt"/>
              <a:buAutoNum type="arabicPeriod"/>
            </a:pPr>
            <a:r>
              <a:rPr lang="en-US" dirty="0" err="1" smtClean="0"/>
              <a:t>Kaspersky</a:t>
            </a:r>
            <a:r>
              <a:rPr lang="en-US" dirty="0" smtClean="0"/>
              <a:t> Lab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Autodesk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ABBYY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Alt Linux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err="1" smtClean="0"/>
              <a:t>Prognoz</a:t>
            </a:r>
            <a:endParaRPr lang="en-US" dirty="0" smtClean="0"/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Oracle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Symantec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Skype Ltd.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Adobe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VMware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smtClean="0"/>
              <a:t>McAfee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en-US" dirty="0" err="1" smtClean="0"/>
              <a:t>DocsVision</a:t>
            </a:r>
            <a:endParaRPr lang="en-US" dirty="0" smtClean="0"/>
          </a:p>
          <a:p>
            <a:pPr marL="268288" indent="-268288" algn="just">
              <a:buFont typeface="+mj-lt"/>
              <a:buAutoNum type="arabicPeriod"/>
            </a:pPr>
            <a:r>
              <a:rPr lang="ru-RU" dirty="0" smtClean="0"/>
              <a:t>Любая другая </a:t>
            </a:r>
            <a:r>
              <a:rPr lang="ru-RU" smtClean="0"/>
              <a:t>на выбор.</a:t>
            </a:r>
            <a:endParaRPr lang="en-US" dirty="0" smtClean="0"/>
          </a:p>
          <a:p>
            <a:pPr marL="268288" indent="-268288" algn="just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3. Рынки телекоммуникаций и оборудования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аппаратного обеспечения как товара от ПО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Какие особенности ПО применимы к аппаратному обеспечению?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/>
              <a:t>4P </a:t>
            </a:r>
            <a:r>
              <a:rPr lang="ru-RU" sz="2000" dirty="0" smtClean="0"/>
              <a:t>применительно к аппаратному обеспечению?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Аппаратное обеспечение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507960"/>
            <a:ext cx="795983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Компьютеры</a:t>
            </a:r>
          </a:p>
          <a:p>
            <a:pPr marL="363538" algn="just">
              <a:spcBef>
                <a:spcPts val="600"/>
              </a:spcBef>
            </a:pPr>
            <a:r>
              <a:rPr lang="ru-RU" sz="2000" dirty="0" smtClean="0"/>
              <a:t>Персональные</a:t>
            </a:r>
          </a:p>
          <a:p>
            <a:pPr marL="712788" algn="just"/>
            <a:r>
              <a:rPr lang="ru-RU" sz="2000" dirty="0" smtClean="0"/>
              <a:t>Настольные, моноблоки, ноутбуки</a:t>
            </a:r>
          </a:p>
          <a:p>
            <a:pPr marL="712788" algn="just"/>
            <a:r>
              <a:rPr lang="ru-RU" sz="2000" dirty="0" smtClean="0"/>
              <a:t>Планшеты, смартфоны, электронные книги</a:t>
            </a:r>
          </a:p>
          <a:p>
            <a:pPr marL="712788" algn="just"/>
            <a:r>
              <a:rPr lang="ru-RU" sz="2000" dirty="0" smtClean="0"/>
              <a:t>Игровые приставки</a:t>
            </a:r>
          </a:p>
          <a:p>
            <a:pPr marL="363538" algn="just">
              <a:spcBef>
                <a:spcPts val="600"/>
              </a:spcBef>
            </a:pPr>
            <a:r>
              <a:rPr lang="ru-RU" sz="2000" dirty="0" smtClean="0"/>
              <a:t>Серверы</a:t>
            </a:r>
          </a:p>
          <a:p>
            <a:pPr marL="363538" algn="just">
              <a:spcBef>
                <a:spcPts val="600"/>
              </a:spcBef>
            </a:pPr>
            <a:r>
              <a:rPr lang="ru-RU" sz="2000" dirty="0" err="1" smtClean="0"/>
              <a:t>Мейнфреймы</a:t>
            </a:r>
            <a:r>
              <a:rPr lang="ru-RU" sz="2000" dirty="0" smtClean="0"/>
              <a:t> (суперкомпьютеры)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Периферия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Офисная и оргтехника (калькуляторы, принтеры, сканеры, копиры, МФУ, факсы, шредеры)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/>
              <a:t>Сетевое оборудование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2969" y="6167475"/>
            <a:ext cx="359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Полупроводниковые элементы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4247" y="5382446"/>
            <a:ext cx="199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Комплектующие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4045" y="4597416"/>
            <a:ext cx="2297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Готовые устройства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4187262" y="5007421"/>
            <a:ext cx="511182" cy="36513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dirty="0" smtClean="0"/>
          </a:p>
        </p:txBody>
      </p:sp>
      <p:sp>
        <p:nvSpPr>
          <p:cNvPr id="9" name="Стрелка вверх 8"/>
          <p:cNvSpPr/>
          <p:nvPr/>
        </p:nvSpPr>
        <p:spPr>
          <a:xfrm>
            <a:off x="4187262" y="5792451"/>
            <a:ext cx="511182" cy="36513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платформы в эволюции рынка ИТ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9625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 r="11319"/>
          <a:stretch>
            <a:fillRect/>
          </a:stretch>
        </p:blipFill>
        <p:spPr bwMode="auto">
          <a:xfrm>
            <a:off x="263466" y="1019142"/>
            <a:ext cx="8582648" cy="5111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Организации, занимающиеся анализом рынков ИКТ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1347759"/>
            <a:ext cx="79598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/>
              <a:t>Зарубежные (международные)</a:t>
            </a:r>
            <a:r>
              <a:rPr lang="ru-RU" sz="2000" dirty="0" smtClean="0"/>
              <a:t>: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smtClean="0"/>
              <a:t>Gartner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smtClean="0"/>
              <a:t>IDC (</a:t>
            </a:r>
            <a:r>
              <a:rPr lang="en-GB" sz="2000" dirty="0" smtClean="0"/>
              <a:t>International Data Corporation</a:t>
            </a:r>
            <a:r>
              <a:rPr lang="en-US" sz="2000" dirty="0" smtClean="0"/>
              <a:t>)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GB" sz="2000" dirty="0" smtClean="0"/>
              <a:t>ITU (International Telecommunication Union, </a:t>
            </a:r>
            <a:r>
              <a:rPr lang="ru-RU" sz="2000" dirty="0" smtClean="0"/>
              <a:t>Международный союз электросвязи, МСЭ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en-GB" sz="2000" dirty="0" smtClean="0"/>
              <a:t> EITO (European Information Technology Observatory)</a:t>
            </a:r>
            <a:endParaRPr lang="ru-RU" sz="2000" dirty="0" smtClean="0"/>
          </a:p>
          <a:p>
            <a:pPr algn="just">
              <a:spcBef>
                <a:spcPts val="1200"/>
              </a:spcBef>
            </a:pPr>
            <a:r>
              <a:rPr lang="ru-RU" sz="2000" b="1" dirty="0" smtClean="0"/>
              <a:t>Российские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Официальные (Росстат, </a:t>
            </a:r>
            <a:r>
              <a:rPr lang="ru-RU" sz="2000" dirty="0" err="1" smtClean="0"/>
              <a:t>Минкомсвязь</a:t>
            </a:r>
            <a:r>
              <a:rPr lang="ru-RU" sz="2000" dirty="0" smtClean="0"/>
              <a:t>, Минэкономразвития)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РУССОФТ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err="1" smtClean="0"/>
              <a:t>TAdviser</a:t>
            </a:r>
            <a:endParaRPr lang="ru-RU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en-GB" sz="2000" dirty="0" err="1" smtClean="0"/>
              <a:t>J’son</a:t>
            </a:r>
            <a:r>
              <a:rPr lang="en-GB" sz="2000" dirty="0" smtClean="0"/>
              <a:t> &amp; Partners Consulting</a:t>
            </a:r>
            <a:endParaRPr lang="ru-RU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err="1" smtClean="0"/>
              <a:t>CNews</a:t>
            </a:r>
            <a:endParaRPr lang="ru-RU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РИА Рейтинг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крупные </a:t>
            </a:r>
            <a:r>
              <a:rPr lang="ru-RU" sz="2000" dirty="0" err="1" smtClean="0"/>
              <a:t>ИТ-компании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на ИТ в мире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9523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 r="13263"/>
          <a:stretch>
            <a:fillRect/>
          </a:stretch>
        </p:blipFill>
        <p:spPr bwMode="auto">
          <a:xfrm>
            <a:off x="555570" y="909603"/>
            <a:ext cx="7931196" cy="564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по категориям </a:t>
            </a:r>
            <a:r>
              <a:rPr lang="ru-RU" dirty="0" err="1" smtClean="0"/>
              <a:t>ИТ-оборудования</a:t>
            </a:r>
            <a:r>
              <a:rPr lang="ru-RU" dirty="0" smtClean="0"/>
              <a:t> в России в 2013 году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8397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53" y="1055655"/>
            <a:ext cx="8734425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рынка</a:t>
            </a:r>
            <a:r>
              <a:rPr lang="en-US" dirty="0" smtClean="0"/>
              <a:t> </a:t>
            </a:r>
            <a:r>
              <a:rPr lang="ru-RU" dirty="0" smtClean="0"/>
              <a:t>телекоммуникаций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05227" y="1712889"/>
            <a:ext cx="211775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Поставщики сетевого оборудования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0877" y="3684591"/>
            <a:ext cx="2373345" cy="876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Поставщики услуг связи (провайдеры)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1740" y="5400702"/>
            <a:ext cx="2081241" cy="803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Потребители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rot="16200000" flipH="1">
            <a:off x="5362808" y="2229848"/>
            <a:ext cx="956039" cy="195344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6" idx="3"/>
          </p:cNvCxnSpPr>
          <p:nvPr/>
        </p:nvCxnSpPr>
        <p:spPr>
          <a:xfrm rot="5400000">
            <a:off x="5749545" y="4734340"/>
            <a:ext cx="1241442" cy="89456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 rot="16200000" flipH="1">
            <a:off x="3537157" y="4055498"/>
            <a:ext cx="2672150" cy="1825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6031" y="727038"/>
            <a:ext cx="2884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Телефония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Фиксированная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Мобильная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IP-</a:t>
            </a:r>
            <a:r>
              <a:rPr lang="ru-RU" sz="2000" dirty="0" smtClean="0"/>
              <a:t>телефония</a:t>
            </a:r>
          </a:p>
          <a:p>
            <a:pPr algn="just"/>
            <a:r>
              <a:rPr lang="ru-RU" sz="2000" dirty="0" smtClean="0"/>
              <a:t>Интернет</a:t>
            </a:r>
          </a:p>
          <a:p>
            <a:pPr algn="just"/>
            <a:r>
              <a:rPr lang="ru-RU" sz="2000" dirty="0" err="1" smtClean="0"/>
              <a:t>Интранет</a:t>
            </a:r>
            <a:endParaRPr lang="ru-RU" sz="2000" dirty="0" smtClean="0"/>
          </a:p>
          <a:p>
            <a:pPr algn="just"/>
            <a:r>
              <a:rPr lang="ru-RU" sz="2000" dirty="0" smtClean="0"/>
              <a:t>Радио и телевидение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79577" y="3611565"/>
            <a:ext cx="211775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/>
              <a:t>Поставщики устройств связи</a:t>
            </a:r>
          </a:p>
        </p:txBody>
      </p:sp>
      <p:cxnSp>
        <p:nvCxnSpPr>
          <p:cNvPr id="30" name="Прямая со стрелкой 29"/>
          <p:cNvCxnSpPr>
            <a:stCxn id="28" idx="3"/>
            <a:endCxn id="5" idx="1"/>
          </p:cNvCxnSpPr>
          <p:nvPr/>
        </p:nvCxnSpPr>
        <p:spPr>
          <a:xfrm>
            <a:off x="4097331" y="4119397"/>
            <a:ext cx="1533546" cy="335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8" idx="2"/>
            <a:endCxn id="6" idx="1"/>
          </p:cNvCxnSpPr>
          <p:nvPr/>
        </p:nvCxnSpPr>
        <p:spPr>
          <a:xfrm rot="16200000" flipH="1">
            <a:off x="2852539" y="4813143"/>
            <a:ext cx="1175117" cy="80328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2"/>
            <a:endCxn id="28" idx="0"/>
          </p:cNvCxnSpPr>
          <p:nvPr/>
        </p:nvCxnSpPr>
        <p:spPr>
          <a:xfrm rot="5400000">
            <a:off x="3509773" y="2257233"/>
            <a:ext cx="883013" cy="182565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Фиксированная телефония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53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90440" y="727039"/>
          <a:ext cx="8726607" cy="595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i="1" dirty="0" smtClean="0"/>
              <a:t>Источник: </a:t>
            </a:r>
            <a:r>
              <a:rPr lang="en-US" sz="1400" i="1" dirty="0" smtClean="0"/>
              <a:t>ITU</a:t>
            </a: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Мобильная связь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54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90439" y="727038"/>
          <a:ext cx="8726607" cy="595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8638" y="655022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i="1" dirty="0" smtClean="0"/>
              <a:t>Источник: </a:t>
            </a:r>
            <a:r>
              <a:rPr lang="en-US" sz="1400" i="1" dirty="0" smtClean="0"/>
              <a:t>ITU</a:t>
            </a: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Мобильный доступ в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90440" y="727037"/>
          <a:ext cx="8763120" cy="595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i="1" dirty="0" smtClean="0"/>
              <a:t>Источник: </a:t>
            </a:r>
            <a:r>
              <a:rPr lang="en-US" sz="1400" i="1" dirty="0" smtClean="0"/>
              <a:t>ITU</a:t>
            </a: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Широкополосный доступ в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56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90440" y="727038"/>
          <a:ext cx="8726607" cy="59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i="1" dirty="0" smtClean="0"/>
              <a:t>Источник: </a:t>
            </a:r>
            <a:r>
              <a:rPr lang="en-US" sz="1400" i="1" dirty="0" smtClean="0"/>
              <a:t>ITU</a:t>
            </a: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домашних компьютеров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57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226954" y="690524"/>
          <a:ext cx="8617068" cy="580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i="1" dirty="0" smtClean="0"/>
              <a:t>Источник: </a:t>
            </a:r>
            <a:r>
              <a:rPr lang="en-US" sz="1400" i="1" dirty="0" smtClean="0"/>
              <a:t>ITU</a:t>
            </a: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Домашний доступ к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58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90440" y="727038"/>
          <a:ext cx="8690094" cy="59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i="1" dirty="0" smtClean="0"/>
              <a:t>Источник: </a:t>
            </a:r>
            <a:r>
              <a:rPr lang="en-US" sz="1400" i="1" dirty="0" smtClean="0"/>
              <a:t>ITU</a:t>
            </a: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 в 2015г.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165194"/>
            <a:ext cx="7923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более 7 млрд. подключений мобильной связи (97%)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доступ к Интернету имеет 43% населения мира (</a:t>
            </a:r>
            <a:r>
              <a:rPr lang="ru-RU" sz="2000" dirty="0" smtClean="0"/>
              <a:t>3,2млрд. </a:t>
            </a:r>
            <a:r>
              <a:rPr lang="ru-RU" sz="2000" dirty="0" smtClean="0"/>
              <a:t>чел.)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мобильный доступ к Интернет – наиболее быстро развивающийся рынок: в 2007-2015гг. вырос в 12 раз до 47% населения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фиксированный широкополосный доступ – наиболее медленно развивающийся рынок (+7% в год), 11% населения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95% населения находятся в зоне покрытия </a:t>
            </a:r>
            <a:r>
              <a:rPr lang="en-US" sz="2000" dirty="0" smtClean="0"/>
              <a:t>2G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69% </a:t>
            </a:r>
            <a:r>
              <a:rPr lang="ru-RU" sz="2000" dirty="0" smtClean="0"/>
              <a:t>населения находятся в зоне покрытия 3</a:t>
            </a:r>
            <a:r>
              <a:rPr lang="en-US" sz="2000" dirty="0" smtClean="0"/>
              <a:t>G</a:t>
            </a:r>
          </a:p>
          <a:p>
            <a:pPr marL="174625" indent="-174625" algn="just">
              <a:spcBef>
                <a:spcPts val="1200"/>
              </a:spcBef>
              <a:buFont typeface="Arial" pitchFamily="34" charset="0"/>
              <a:buChar char="•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мирового рынка ИКТ </a:t>
            </a:r>
            <a:r>
              <a:rPr lang="en-US" dirty="0" smtClean="0"/>
              <a:t>(EITO)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http://www.eito.com/WebRoot/Store15/Shops/63182014/MediaGallery/Press/2015/151204_EITO_global_ICT_market.jpg"/>
          <p:cNvPicPr>
            <a:picLocks noChangeAspect="1" noChangeArrowheads="1"/>
          </p:cNvPicPr>
          <p:nvPr/>
        </p:nvPicPr>
        <p:blipFill>
          <a:blip r:embed="rId2" cstate="print"/>
          <a:srcRect l="3136" t="10832" r="5473" b="10162"/>
          <a:stretch>
            <a:fillRect/>
          </a:stretch>
        </p:blipFill>
        <p:spPr bwMode="auto">
          <a:xfrm>
            <a:off x="99746" y="763551"/>
            <a:ext cx="8890327" cy="5403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1" y="873090"/>
            <a:ext cx="8315192" cy="540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Цены на широкополосный доступ в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291" y="6324713"/>
            <a:ext cx="6754905" cy="3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66" y="0"/>
            <a:ext cx="8394730" cy="857232"/>
          </a:xfrm>
        </p:spPr>
        <p:txBody>
          <a:bodyPr>
            <a:noAutofit/>
          </a:bodyPr>
          <a:lstStyle/>
          <a:p>
            <a:r>
              <a:rPr lang="ru-RU" sz="2600" dirty="0" smtClean="0"/>
              <a:t>Цены на мобильный Интернет с </a:t>
            </a:r>
            <a:r>
              <a:rPr lang="ru-RU" sz="2600" dirty="0" err="1" smtClean="0"/>
              <a:t>постоплатой</a:t>
            </a:r>
            <a:r>
              <a:rPr lang="ru-RU" sz="2600" dirty="0" smtClean="0"/>
              <a:t> за 500Мб,</a:t>
            </a:r>
            <a:br>
              <a:rPr lang="ru-RU" sz="2600" dirty="0" smtClean="0"/>
            </a:br>
            <a:r>
              <a:rPr lang="ru-RU" sz="2600" dirty="0" smtClean="0"/>
              <a:t> % от </a:t>
            </a:r>
            <a:r>
              <a:rPr lang="en-US" sz="2600" dirty="0" smtClean="0"/>
              <a:t>GNI (</a:t>
            </a:r>
            <a:r>
              <a:rPr lang="ru-RU" sz="2600" dirty="0" smtClean="0"/>
              <a:t>валовой национальный доход) на жителя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61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99979" y="909604"/>
          <a:ext cx="8580555" cy="594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Крупнейшие производители сетевого оборудования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083" y="1055655"/>
            <a:ext cx="79598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Alcatel-Lucent</a:t>
            </a:r>
            <a:r>
              <a:rPr lang="ru-RU" b="1" dirty="0" smtClean="0"/>
              <a:t> </a:t>
            </a:r>
            <a:r>
              <a:rPr lang="ru-RU" dirty="0" smtClean="0"/>
              <a:t>(Франция)</a:t>
            </a:r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Asus</a:t>
            </a:r>
            <a:r>
              <a:rPr lang="en-GB" dirty="0" smtClean="0"/>
              <a:t> (</a:t>
            </a:r>
            <a:r>
              <a:rPr lang="ru-RU" dirty="0" smtClean="0"/>
              <a:t>Тайвань)</a:t>
            </a:r>
            <a:endParaRPr lang="en-US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Avaya</a:t>
            </a:r>
            <a:r>
              <a:rPr lang="en-GB" dirty="0" smtClean="0"/>
              <a:t> (</a:t>
            </a:r>
            <a:r>
              <a:rPr lang="ru-RU" dirty="0" smtClean="0"/>
              <a:t>включая </a:t>
            </a:r>
            <a:r>
              <a:rPr lang="en-GB" dirty="0" smtClean="0"/>
              <a:t>Nortel) (</a:t>
            </a:r>
            <a:r>
              <a:rPr lang="ru-RU" dirty="0" smtClean="0"/>
              <a:t>США)</a:t>
            </a:r>
            <a:endParaRPr lang="en-GB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CISCO</a:t>
            </a:r>
            <a:r>
              <a:rPr lang="en-US" dirty="0" smtClean="0"/>
              <a:t> (</a:t>
            </a:r>
            <a:r>
              <a:rPr lang="ru-RU" dirty="0" smtClean="0"/>
              <a:t>США) – в 2000г. самая дорогостоящая компания в мире, доход в 2015г. </a:t>
            </a:r>
            <a:r>
              <a:rPr lang="en-US" dirty="0" smtClean="0"/>
              <a:t>~$50 </a:t>
            </a:r>
            <a:r>
              <a:rPr lang="ru-RU" dirty="0" smtClean="0"/>
              <a:t>млрд., более 60% рынка сетевого оборудования</a:t>
            </a:r>
            <a:endParaRPr lang="en-US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D-Link</a:t>
            </a:r>
            <a:r>
              <a:rPr lang="en-GB" dirty="0" smtClean="0"/>
              <a:t> (</a:t>
            </a:r>
            <a:r>
              <a:rPr lang="ru-RU" dirty="0" smtClean="0"/>
              <a:t>Тайвань)</a:t>
            </a:r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HP</a:t>
            </a:r>
            <a:r>
              <a:rPr lang="ru-RU" b="1" dirty="0" smtClean="0"/>
              <a:t> </a:t>
            </a:r>
            <a:r>
              <a:rPr lang="en-US" b="1" dirty="0" smtClean="0"/>
              <a:t>Networking </a:t>
            </a:r>
            <a:r>
              <a:rPr lang="ru-RU" dirty="0" smtClean="0"/>
              <a:t>(США)</a:t>
            </a:r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err="1" smtClean="0"/>
              <a:t>Huawei</a:t>
            </a:r>
            <a:r>
              <a:rPr lang="ru-RU" dirty="0" smtClean="0"/>
              <a:t> (Китай)</a:t>
            </a:r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Juniper</a:t>
            </a:r>
            <a:r>
              <a:rPr lang="ru-RU" b="1" dirty="0" smtClean="0"/>
              <a:t> </a:t>
            </a:r>
            <a:r>
              <a:rPr lang="en-GB" b="1" dirty="0" smtClean="0"/>
              <a:t>Networks</a:t>
            </a:r>
            <a:r>
              <a:rPr lang="ru-RU" b="1" dirty="0" smtClean="0"/>
              <a:t> </a:t>
            </a:r>
            <a:r>
              <a:rPr lang="ru-RU" dirty="0" smtClean="0"/>
              <a:t>(США)</a:t>
            </a:r>
            <a:endParaRPr lang="en-US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NEC</a:t>
            </a:r>
            <a:r>
              <a:rPr lang="en-US" dirty="0" smtClean="0"/>
              <a:t> (</a:t>
            </a:r>
            <a:r>
              <a:rPr lang="ru-RU" dirty="0" smtClean="0"/>
              <a:t>Япония)</a:t>
            </a:r>
            <a:endParaRPr lang="ru-RU" b="1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err="1" smtClean="0"/>
              <a:t>NetGear</a:t>
            </a:r>
            <a:r>
              <a:rPr lang="ru-RU" dirty="0" smtClean="0"/>
              <a:t> (США)</a:t>
            </a:r>
            <a:endParaRPr lang="en-US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RAD </a:t>
            </a:r>
            <a:r>
              <a:rPr lang="ru-RU" b="1" dirty="0" err="1" smtClean="0"/>
              <a:t>Data</a:t>
            </a:r>
            <a:r>
              <a:rPr lang="ru-RU" b="1" dirty="0" smtClean="0"/>
              <a:t> </a:t>
            </a:r>
            <a:r>
              <a:rPr lang="ru-RU" b="1" dirty="0" err="1" smtClean="0"/>
              <a:t>Communications</a:t>
            </a:r>
            <a:r>
              <a:rPr lang="en-US" dirty="0" smtClean="0"/>
              <a:t> (</a:t>
            </a:r>
            <a:r>
              <a:rPr lang="ru-RU" dirty="0" smtClean="0"/>
              <a:t>Израиль)</a:t>
            </a:r>
            <a:endParaRPr lang="en-US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TP-LINK</a:t>
            </a:r>
            <a:r>
              <a:rPr lang="ru-RU" b="1" dirty="0" smtClean="0"/>
              <a:t> </a:t>
            </a:r>
            <a:r>
              <a:rPr lang="ru-RU" dirty="0" smtClean="0"/>
              <a:t>(Китай)</a:t>
            </a:r>
            <a:endParaRPr lang="en-US" dirty="0" smtClean="0"/>
          </a:p>
          <a:p>
            <a:pPr marL="174625" indent="-17462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err="1" smtClean="0"/>
              <a:t>ZyXEL</a:t>
            </a:r>
            <a:r>
              <a:rPr lang="ru-RU" dirty="0" smtClean="0"/>
              <a:t> (Тайвань)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212976"/>
            <a:ext cx="3943404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Россия</a:t>
            </a:r>
          </a:p>
          <a:p>
            <a:r>
              <a:rPr lang="ru-RU" b="1" dirty="0" err="1" smtClean="0"/>
              <a:t>teXet</a:t>
            </a:r>
            <a:endParaRPr lang="ru-RU" b="1" dirty="0" smtClean="0"/>
          </a:p>
          <a:p>
            <a:r>
              <a:rPr lang="ru-RU" dirty="0" smtClean="0"/>
              <a:t>ЗАО «Электронные системы «</a:t>
            </a:r>
            <a:r>
              <a:rPr lang="ru-RU" dirty="0" err="1" smtClean="0"/>
              <a:t>Алкотел</a:t>
            </a:r>
            <a:r>
              <a:rPr lang="ru-RU" dirty="0" smtClean="0"/>
              <a:t>» (торговая марка </a:t>
            </a:r>
            <a:r>
              <a:rPr lang="ru-RU" dirty="0" err="1" smtClean="0"/>
              <a:t>teXet</a:t>
            </a:r>
            <a:r>
              <a:rPr lang="ru-RU" dirty="0" smtClean="0"/>
              <a:t>) – ведущий российский производитель высокотехнологичных электронных устройств и телефонии</a:t>
            </a:r>
          </a:p>
          <a:p>
            <a:r>
              <a:rPr lang="ru-RU" b="1" dirty="0" err="1" smtClean="0"/>
              <a:t>Zelax</a:t>
            </a:r>
            <a:endParaRPr lang="ru-RU" b="1" dirty="0" smtClean="0"/>
          </a:p>
          <a:p>
            <a:r>
              <a:rPr lang="ru-RU" dirty="0" err="1" smtClean="0"/>
              <a:t>Zelax</a:t>
            </a:r>
            <a:r>
              <a:rPr lang="ru-RU" dirty="0" smtClean="0"/>
              <a:t> – российский разработчик и производитель оборудования для сетей передачи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Производители мобильных устройств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5109" y="763552"/>
            <a:ext cx="7704244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 err="1" smtClean="0"/>
              <a:t>Acer</a:t>
            </a:r>
            <a:endParaRPr lang="ru-RU" sz="2000" b="1" dirty="0" smtClean="0"/>
          </a:p>
          <a:p>
            <a:r>
              <a:rPr lang="ru-RU" sz="2000" b="1" dirty="0" err="1" smtClean="0"/>
              <a:t>Alcatel-Lucent</a:t>
            </a:r>
            <a:endParaRPr lang="ru-RU" sz="2000" b="1" dirty="0" smtClean="0"/>
          </a:p>
          <a:p>
            <a:r>
              <a:rPr lang="ru-RU" sz="2000" b="1" dirty="0" err="1" smtClean="0"/>
              <a:t>Apple</a:t>
            </a:r>
            <a:endParaRPr lang="ru-RU" sz="2000" b="1" dirty="0" smtClean="0"/>
          </a:p>
          <a:p>
            <a:r>
              <a:rPr lang="ru-RU" sz="2000" b="1" dirty="0" err="1" smtClean="0"/>
              <a:t>BenQ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Mobile</a:t>
            </a:r>
            <a:endParaRPr lang="ru-RU" sz="2000" b="1" dirty="0" smtClean="0"/>
          </a:p>
          <a:p>
            <a:r>
              <a:rPr lang="ru-RU" sz="2000" b="1" dirty="0" err="1" smtClean="0"/>
              <a:t>British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Telecom</a:t>
            </a:r>
            <a:endParaRPr lang="ru-RU" sz="2000" b="1" dirty="0" smtClean="0"/>
          </a:p>
          <a:p>
            <a:r>
              <a:rPr lang="ru-RU" sz="2000" b="1" dirty="0" err="1" smtClean="0"/>
              <a:t>Gmini</a:t>
            </a:r>
            <a:r>
              <a:rPr lang="ru-RU" sz="2000" b="1" dirty="0" smtClean="0"/>
              <a:t> (</a:t>
            </a:r>
            <a:r>
              <a:rPr lang="en-GB" sz="2000" b="1" dirty="0" err="1" smtClean="0"/>
              <a:t>Archos</a:t>
            </a:r>
            <a:r>
              <a:rPr lang="ru-RU" sz="2000" b="1" dirty="0" smtClean="0"/>
              <a:t>)</a:t>
            </a:r>
          </a:p>
          <a:p>
            <a:r>
              <a:rPr lang="ru-RU" sz="2000" b="1" dirty="0" smtClean="0"/>
              <a:t>HTC</a:t>
            </a:r>
          </a:p>
          <a:p>
            <a:r>
              <a:rPr lang="ru-RU" sz="2000" b="1" dirty="0" err="1" smtClean="0"/>
              <a:t>Huawei</a:t>
            </a:r>
            <a:endParaRPr lang="ru-RU" sz="2000" b="1" dirty="0" smtClean="0"/>
          </a:p>
          <a:p>
            <a:r>
              <a:rPr lang="ru-RU" sz="2000" b="1" dirty="0" err="1" smtClean="0"/>
              <a:t>Lenovo</a:t>
            </a:r>
            <a:endParaRPr lang="ru-RU" sz="2000" b="1" dirty="0" smtClean="0"/>
          </a:p>
          <a:p>
            <a:r>
              <a:rPr lang="ru-RU" sz="2000" b="1" dirty="0" smtClean="0"/>
              <a:t>LG</a:t>
            </a:r>
          </a:p>
          <a:p>
            <a:r>
              <a:rPr lang="ru-RU" sz="2000" b="1" dirty="0" err="1" smtClean="0"/>
              <a:t>Motorola</a:t>
            </a:r>
            <a:r>
              <a:rPr lang="ru-RU" sz="2000" b="1" dirty="0" smtClean="0"/>
              <a:t> </a:t>
            </a:r>
            <a:r>
              <a:rPr lang="ru-RU" sz="2000" dirty="0" smtClean="0"/>
              <a:t>(поглощена </a:t>
            </a:r>
            <a:r>
              <a:rPr lang="en-US" sz="2000" dirty="0" smtClean="0"/>
              <a:t>Google)</a:t>
            </a:r>
            <a:endParaRPr lang="ru-RU" sz="2000" dirty="0" smtClean="0"/>
          </a:p>
          <a:p>
            <a:r>
              <a:rPr lang="ru-RU" sz="2000" b="1" dirty="0" err="1" smtClean="0"/>
              <a:t>Nokia</a:t>
            </a:r>
            <a:r>
              <a:rPr lang="ru-RU" sz="2000" b="1" dirty="0" smtClean="0"/>
              <a:t> </a:t>
            </a:r>
            <a:r>
              <a:rPr lang="ru-RU" sz="2000" dirty="0" smtClean="0"/>
              <a:t>(поглощена </a:t>
            </a:r>
            <a:r>
              <a:rPr lang="en-US" sz="2000" dirty="0" smtClean="0"/>
              <a:t>Microsoft)</a:t>
            </a:r>
            <a:endParaRPr lang="ru-RU" sz="2000" b="1" dirty="0" smtClean="0"/>
          </a:p>
          <a:p>
            <a:r>
              <a:rPr lang="ru-RU" sz="2000" b="1" dirty="0" err="1" smtClean="0"/>
              <a:t>Qualcomm</a:t>
            </a:r>
            <a:endParaRPr lang="ru-RU" sz="2000" b="1" dirty="0" smtClean="0"/>
          </a:p>
          <a:p>
            <a:r>
              <a:rPr lang="ru-RU" sz="2000" b="1" dirty="0" err="1" smtClean="0"/>
              <a:t>Samsung</a:t>
            </a:r>
            <a:endParaRPr lang="ru-RU" sz="2000" b="1" dirty="0" smtClean="0"/>
          </a:p>
          <a:p>
            <a:r>
              <a:rPr lang="ru-RU" sz="2000" b="1" dirty="0" err="1" smtClean="0"/>
              <a:t>Sony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Corporation</a:t>
            </a:r>
            <a:endParaRPr lang="ru-RU" sz="2000" b="1" dirty="0" smtClean="0"/>
          </a:p>
          <a:p>
            <a:r>
              <a:rPr lang="ru-RU" sz="2000" b="1" dirty="0" err="1" smtClean="0"/>
              <a:t>Sony</a:t>
            </a:r>
            <a:r>
              <a:rPr lang="ru-RU" sz="2000" b="1" dirty="0" smtClean="0"/>
              <a:t> </a:t>
            </a:r>
            <a:r>
              <a:rPr lang="en-US" sz="2000" b="1" dirty="0" smtClean="0"/>
              <a:t>Ericsson </a:t>
            </a:r>
            <a:r>
              <a:rPr lang="ru-RU" sz="2000" b="1" dirty="0" err="1" smtClean="0"/>
              <a:t>Mobile</a:t>
            </a:r>
            <a:endParaRPr lang="ru-RU" sz="2000" b="1" dirty="0" smtClean="0"/>
          </a:p>
          <a:p>
            <a:r>
              <a:rPr lang="en-US" sz="2000" b="1" dirty="0" err="1" smtClean="0"/>
              <a:t>Xiaomi</a:t>
            </a:r>
            <a:endParaRPr lang="ru-RU" sz="2000" b="1" dirty="0" smtClean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84187" y="3575052"/>
          <a:ext cx="7631218" cy="328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Интернет-провайдеры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083" y="654012"/>
            <a:ext cx="7959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видам услуг: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широкополосный доступ в Интернет (выделенная линия)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коммутируемый доступ в Интернет (</a:t>
            </a:r>
            <a:r>
              <a:rPr lang="en-US" dirty="0" smtClean="0"/>
              <a:t>Dial-Up, ADSL)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беспроводной доступ в Интернет</a:t>
            </a:r>
            <a:r>
              <a:rPr lang="en-US" dirty="0" smtClean="0"/>
              <a:t> (</a:t>
            </a:r>
            <a:r>
              <a:rPr lang="ru-RU" dirty="0" smtClean="0"/>
              <a:t>мобильный</a:t>
            </a:r>
            <a:r>
              <a:rPr lang="en-US" dirty="0" smtClean="0"/>
              <a:t>, 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другие (</a:t>
            </a:r>
            <a:r>
              <a:rPr lang="ru-RU" dirty="0" err="1" smtClean="0"/>
              <a:t>хостинг</a:t>
            </a:r>
            <a:r>
              <a:rPr lang="ru-RU" dirty="0" smtClean="0"/>
              <a:t>, хранение данных, видеосвязь, аренда серверов)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083" y="2370123"/>
            <a:ext cx="7959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уровню: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первичные (магистральные)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вторичные (домовые, городские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3538539"/>
            <a:ext cx="7959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РФ деятельность провайдеров </a:t>
            </a:r>
            <a:r>
              <a:rPr lang="ru-RU" b="1" dirty="0" smtClean="0"/>
              <a:t>лицензируется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Услуги связи по предоставлению каналов связи.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Услуги связи в сети передачи данных, за исключением передачи голосовой информации.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Услуги связи по передаче голосовой информации в сети передачи данных.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err="1" smtClean="0"/>
              <a:t>Телематические</a:t>
            </a:r>
            <a:r>
              <a:rPr lang="ru-RU" dirty="0" smtClean="0"/>
              <a:t> услуги связи.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Магистральные провайдеры России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1160" y="1055655"/>
            <a:ext cx="752167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Ростелеком</a:t>
            </a:r>
            <a:r>
              <a:rPr lang="ru-RU" sz="2000" b="1" dirty="0" smtClean="0"/>
              <a:t>»</a:t>
            </a:r>
            <a:r>
              <a:rPr lang="ru-RU" sz="2000" dirty="0" smtClean="0"/>
              <a:t> – 500 тыс. км магистралей;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МегаФон</a:t>
            </a:r>
            <a:r>
              <a:rPr lang="ru-RU" sz="2000" b="1" dirty="0" smtClean="0"/>
              <a:t>»</a:t>
            </a:r>
            <a:r>
              <a:rPr lang="ru-RU" sz="2000" dirty="0" smtClean="0"/>
              <a:t> (включая сети «</a:t>
            </a:r>
            <a:r>
              <a:rPr lang="ru-RU" sz="2000" dirty="0" err="1" smtClean="0"/>
              <a:t>Синтерра</a:t>
            </a:r>
            <a:r>
              <a:rPr lang="ru-RU" sz="2000" dirty="0" smtClean="0"/>
              <a:t>») – 118 тыс. км магистралей;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МТС</a:t>
            </a:r>
            <a:r>
              <a:rPr lang="ru-RU" sz="2000" dirty="0" smtClean="0"/>
              <a:t> – 117 тыс. км магистралей;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ВымпелКом</a:t>
            </a:r>
            <a:r>
              <a:rPr lang="ru-RU" sz="2000" b="1" dirty="0" smtClean="0"/>
              <a:t>»</a:t>
            </a:r>
            <a:r>
              <a:rPr lang="ru-RU" sz="2000" dirty="0" smtClean="0"/>
              <a:t> – 137 тыс. км магистралей;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ТрансТелеКом</a:t>
            </a:r>
            <a:r>
              <a:rPr lang="ru-RU" sz="2000" b="1" dirty="0" smtClean="0"/>
              <a:t>» (ТТК)</a:t>
            </a:r>
            <a:r>
              <a:rPr lang="ru-RU" sz="2000" dirty="0" smtClean="0"/>
              <a:t> – 76 тыс. км магистралей;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«Старт Телеком»</a:t>
            </a:r>
            <a:r>
              <a:rPr lang="ru-RU" sz="2000" dirty="0" smtClean="0"/>
              <a:t> – 16 тыс. км магистралей;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Раском</a:t>
            </a:r>
            <a:r>
              <a:rPr lang="ru-RU" sz="2000" b="1" dirty="0" smtClean="0"/>
              <a:t>»</a:t>
            </a:r>
            <a:r>
              <a:rPr lang="ru-RU" sz="2000" dirty="0" smtClean="0"/>
              <a:t> – 8,6 тыс. км магистралей;</a:t>
            </a:r>
          </a:p>
          <a:p>
            <a:pPr>
              <a:spcBef>
                <a:spcPts val="600"/>
              </a:spcBef>
            </a:pPr>
            <a:r>
              <a:rPr lang="en-GB" sz="2000" b="1" dirty="0" smtClean="0"/>
              <a:t>Orange Business Services</a:t>
            </a:r>
            <a:r>
              <a:rPr lang="en-GB" sz="2000" dirty="0" smtClean="0"/>
              <a:t> – 8,5 </a:t>
            </a:r>
            <a:r>
              <a:rPr lang="ru-RU" sz="2000" dirty="0" smtClean="0"/>
              <a:t>тыс. км магистралей;</a:t>
            </a:r>
          </a:p>
          <a:p>
            <a:pPr>
              <a:spcBef>
                <a:spcPts val="600"/>
              </a:spcBef>
            </a:pPr>
            <a:r>
              <a:rPr lang="en-GB" sz="2000" b="1" dirty="0" err="1" smtClean="0"/>
              <a:t>RetnNet</a:t>
            </a:r>
            <a:r>
              <a:rPr lang="en-GB" sz="2000" dirty="0" smtClean="0"/>
              <a:t> – 5,7 </a:t>
            </a:r>
            <a:r>
              <a:rPr lang="ru-RU" sz="2000" dirty="0" smtClean="0"/>
              <a:t>тыс. км магистралей;</a:t>
            </a:r>
          </a:p>
          <a:p>
            <a:pPr>
              <a:spcBef>
                <a:spcPts val="600"/>
              </a:spcBef>
            </a:pPr>
            <a:r>
              <a:rPr lang="en-GB" sz="2000" b="1" dirty="0" err="1" smtClean="0"/>
              <a:t>TeliaSonera</a:t>
            </a:r>
            <a:r>
              <a:rPr lang="en-GB" sz="2000" b="1" dirty="0" smtClean="0"/>
              <a:t> International Carrier Russia</a:t>
            </a:r>
            <a:r>
              <a:rPr lang="en-GB" sz="2000" dirty="0" smtClean="0"/>
              <a:t> – 2 </a:t>
            </a:r>
            <a:r>
              <a:rPr lang="ru-RU" sz="2000" dirty="0" smtClean="0"/>
              <a:t>тыс. км магистралей.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Магистральная сеть </a:t>
            </a:r>
            <a:r>
              <a:rPr lang="ru-RU" dirty="0" err="1" smtClean="0"/>
              <a:t>Ростелеком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66</a:t>
            </a:fld>
            <a:endParaRPr lang="ru-RU"/>
          </a:p>
        </p:txBody>
      </p:sp>
      <p:pic>
        <p:nvPicPr>
          <p:cNvPr id="78852" name="Picture 4" descr="http://www.rostelecom.ru/about/net/magistr/ROS_map%20Magistral2014-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3736"/>
            <a:ext cx="9144000" cy="528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Интернет-провайдеры Самары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67</a:t>
            </a:fld>
            <a:endParaRPr lang="ru-RU"/>
          </a:p>
        </p:txBody>
      </p:sp>
      <p:pic>
        <p:nvPicPr>
          <p:cNvPr id="82946" name="Picture 2" descr="&amp;Rcy;&amp;ocy;&amp;scy;&amp;tcy;&amp;iecy;&amp;lcy;&amp;iecy;&amp;kcy;&amp;o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833" y="1019142"/>
            <a:ext cx="1685925" cy="1685926"/>
          </a:xfrm>
          <a:prstGeom prst="rect">
            <a:avLst/>
          </a:prstGeom>
          <a:noFill/>
        </p:spPr>
      </p:pic>
      <p:pic>
        <p:nvPicPr>
          <p:cNvPr id="82948" name="Picture 4" descr="&amp;Dcy;&amp;ocy;&amp;mcy;.&amp;r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63" y="1019142"/>
            <a:ext cx="1685925" cy="1685926"/>
          </a:xfrm>
          <a:prstGeom prst="rect">
            <a:avLst/>
          </a:prstGeom>
          <a:noFill/>
        </p:spPr>
      </p:pic>
      <p:pic>
        <p:nvPicPr>
          <p:cNvPr id="82950" name="Picture 6" descr="&amp;Bcy;&amp;icy;&amp;lcy;&amp;acy;&amp;jcy;&amp;n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893" y="1019142"/>
            <a:ext cx="1685925" cy="1685926"/>
          </a:xfrm>
          <a:prstGeom prst="rect">
            <a:avLst/>
          </a:prstGeom>
          <a:noFill/>
        </p:spPr>
      </p:pic>
      <p:pic>
        <p:nvPicPr>
          <p:cNvPr id="82952" name="Picture 8" descr="&amp;Acy;&amp;icy;&amp;scy;&amp;t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923" y="1019142"/>
            <a:ext cx="1685925" cy="1685926"/>
          </a:xfrm>
          <a:prstGeom prst="rect">
            <a:avLst/>
          </a:prstGeom>
          <a:noFill/>
        </p:spPr>
      </p:pic>
      <p:pic>
        <p:nvPicPr>
          <p:cNvPr id="82954" name="Picture 10" descr="&amp;Tcy;&amp;iecy;&amp;lcy;&amp;iecy;&amp;ncy;&amp;iecy;&amp;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752" y="2954331"/>
            <a:ext cx="1685925" cy="1685926"/>
          </a:xfrm>
          <a:prstGeom prst="rect">
            <a:avLst/>
          </a:prstGeom>
          <a:noFill/>
        </p:spPr>
      </p:pic>
      <p:pic>
        <p:nvPicPr>
          <p:cNvPr id="82956" name="Picture 12" descr="&amp;Scy;&amp;acy;&amp;mcy;&amp;acy;&amp;rcy;&amp;acy;&amp;lcy;&amp;acy;&amp;n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6782" y="2954331"/>
            <a:ext cx="1685925" cy="1685926"/>
          </a:xfrm>
          <a:prstGeom prst="rect">
            <a:avLst/>
          </a:prstGeom>
          <a:noFill/>
        </p:spPr>
      </p:pic>
      <p:pic>
        <p:nvPicPr>
          <p:cNvPr id="82958" name="Picture 14" descr="&amp;Mcy;&amp;Vcy;-&amp;Scy;&amp;acy;&amp;mcy;&amp;acy;&amp;r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6812" y="2954331"/>
            <a:ext cx="1685925" cy="1685926"/>
          </a:xfrm>
          <a:prstGeom prst="rect">
            <a:avLst/>
          </a:prstGeom>
          <a:noFill/>
        </p:spPr>
      </p:pic>
      <p:pic>
        <p:nvPicPr>
          <p:cNvPr id="82960" name="Picture 16" descr="&amp;Scy;&amp;acy;&amp;mcy;&amp;acy;&amp;rcy;&amp;acy;&amp;scy;&amp;vcy;&amp;yacy;&amp;zcy;&amp;softcy;&amp;icy;&amp;ncy;&amp;fcy;&amp;ocy;&amp;rcy;&amp;m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6843" y="2954331"/>
            <a:ext cx="1685925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Маркетинг услуг связи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27038"/>
            <a:ext cx="79233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На примере </a:t>
            </a:r>
            <a:r>
              <a:rPr lang="en-GB" sz="2000" i="1" dirty="0" smtClean="0"/>
              <a:t>Cable &amp; Wireless CIS Services</a:t>
            </a:r>
            <a:r>
              <a:rPr lang="ru-RU" sz="2000" i="1" dirty="0" smtClean="0"/>
              <a:t> (1999г.)</a:t>
            </a:r>
            <a:endParaRPr lang="ru-RU" sz="2000" dirty="0" smtClean="0"/>
          </a:p>
          <a:p>
            <a:pPr algn="just">
              <a:spcBef>
                <a:spcPts val="1200"/>
              </a:spcBef>
            </a:pPr>
            <a:r>
              <a:rPr lang="ru-RU" sz="1600" dirty="0" smtClean="0"/>
              <a:t>Источник: </a:t>
            </a:r>
            <a:r>
              <a:rPr lang="en-GB" sz="1600" dirty="0" smtClean="0">
                <a:hlinkClick r:id="rId2"/>
              </a:rPr>
              <a:t>http://www.e-xecutive.ru/management/marketing/338288-marketing-uslug-svyazi</a:t>
            </a:r>
            <a:endParaRPr lang="ru-RU" sz="1600" dirty="0" smtClean="0"/>
          </a:p>
          <a:p>
            <a:pPr algn="just">
              <a:spcBef>
                <a:spcPts val="1200"/>
              </a:spcBef>
            </a:pPr>
            <a:endParaRPr lang="ru-RU" sz="1600" dirty="0" smtClean="0"/>
          </a:p>
          <a:p>
            <a:r>
              <a:rPr lang="ru-RU" sz="2000" dirty="0" smtClean="0"/>
              <a:t>Задачи службы маркетинга:</a:t>
            </a:r>
            <a:endParaRPr lang="ru-RU" sz="2000" dirty="0" smtClean="0"/>
          </a:p>
          <a:p>
            <a:pPr marL="268288" indent="-268288"/>
            <a:r>
              <a:rPr lang="ru-RU" sz="2000" dirty="0" smtClean="0"/>
              <a:t>1) изучение потребителей в условиях рынка;</a:t>
            </a:r>
          </a:p>
          <a:p>
            <a:pPr marL="268288" indent="-268288"/>
            <a:r>
              <a:rPr lang="ru-RU" sz="2000" dirty="0" smtClean="0"/>
              <a:t>2) изучение и прогнозирование потенциального спроса на услуги связи;</a:t>
            </a:r>
          </a:p>
          <a:p>
            <a:pPr marL="268288" indent="-268288"/>
            <a:r>
              <a:rPr lang="ru-RU" sz="2000" dirty="0" smtClean="0"/>
              <a:t>3) выявление возможностей предприятия по удовлетворению спроса на услуги;</a:t>
            </a:r>
          </a:p>
          <a:p>
            <a:pPr marL="268288" indent="-268288"/>
            <a:r>
              <a:rPr lang="ru-RU" sz="2000" dirty="0" smtClean="0"/>
              <a:t>4) создание новых и развитие существующих видов услуг;</a:t>
            </a:r>
          </a:p>
          <a:p>
            <a:pPr marL="268288" indent="-268288"/>
            <a:r>
              <a:rPr lang="ru-RU" sz="2000" dirty="0" smtClean="0"/>
              <a:t>5) определение политики ценообразования;</a:t>
            </a:r>
          </a:p>
          <a:p>
            <a:pPr marL="268288" indent="-268288"/>
            <a:r>
              <a:rPr lang="ru-RU" sz="2000" dirty="0" smtClean="0"/>
              <a:t>6) доведение услуги до потребителя путем совершенствования системы и методов их реализации;</a:t>
            </a:r>
          </a:p>
          <a:p>
            <a:pPr marL="268288" indent="-268288"/>
            <a:r>
              <a:rPr lang="ru-RU" sz="2000" dirty="0" smtClean="0"/>
              <a:t>7) претворение в жизнь маркетинговых мероприятий, включая планирование и контроль.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потребителей в условиях рынка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544" y="727038"/>
            <a:ext cx="8288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Проанализировать доходность различных сегментов потребительского рынка услуг связи, провести оценку приоритетов в использовании услуг связи различными группами потребителей.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676376"/>
            <a:ext cx="8324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Исходные данные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Несегментированная клиентская база оператора: наименование клиента, информация по номенклатуре и объемам потребления услуг связи (более 10 000 единиц информации). Публикуемые данные о структуре и размере клиентских баз конкурирующих компаний. Справочники. Экспертные оценки специалистов - сотрудников СМ. Анкетирование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031" y="3429000"/>
            <a:ext cx="8324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dirty="0" smtClean="0"/>
              <a:t>классификация клиентов с оценкой доходности каждого сегмента, количества абонентов.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dirty="0" smtClean="0"/>
              <a:t>необходимость смены сбытовой политики на различных сегментах потребительского рынка.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dirty="0" smtClean="0"/>
              <a:t>выявлена высокая доходность, а следовательно, привлекательность ряда сегментов, которые традиционно причислялись к </a:t>
            </a:r>
            <a:r>
              <a:rPr lang="ru-RU" dirty="0" err="1" smtClean="0"/>
              <a:t>низкодоходным</a:t>
            </a:r>
            <a:r>
              <a:rPr lang="ru-RU" dirty="0" smtClean="0"/>
              <a:t> и неинтересным с коммерческой точки зрения.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dirty="0" smtClean="0"/>
              <a:t>составлен портрет типичного потребителя услуг компании. Для данной категории потребителей разработаны и проведены широкомасштабные маркетинговые и рекламные акции, обеспечившие стабильное положение компании на рынке.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Объемы мирового рынка ИКТ (</a:t>
            </a:r>
            <a:r>
              <a:rPr lang="en-US" dirty="0" smtClean="0"/>
              <a:t>Gartner)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2544" y="1019142"/>
          <a:ext cx="8324965" cy="4572000"/>
        </p:xfrm>
        <a:graphic>
          <a:graphicData uri="http://schemas.openxmlformats.org/drawingml/2006/table">
            <a:tbl>
              <a:tblPr/>
              <a:tblGrid>
                <a:gridCol w="2225485"/>
                <a:gridCol w="1016580"/>
                <a:gridCol w="1016580"/>
                <a:gridCol w="1016580"/>
                <a:gridCol w="1016580"/>
                <a:gridCol w="1016580"/>
                <a:gridCol w="1016580"/>
              </a:tblGrid>
              <a:tr h="0">
                <a:tc rowSpan="2"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Сегменты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2013г.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r>
                        <a:rPr lang="en-US" sz="2000" b="1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smtClean="0"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г.</a:t>
                      </a:r>
                    </a:p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(прогноз)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Объем, $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трлн.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Рост,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Объем, $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трлн.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Рост,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Объем, $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трлн.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Рост,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Пользовательские устройства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-1,4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693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654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Решения для хранения и обработки информации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Бизнес-предложения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314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ИТ-сервисы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922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955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914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Телеком-сервисы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1 633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1 607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1 492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35"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ru-RU" sz="2000" b="1" i="1" u="none" dirty="0"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i="1" u="none" dirty="0">
                          <a:latin typeface="+mn-lt"/>
                          <a:ea typeface="Calibri"/>
                          <a:cs typeface="Times New Roman"/>
                        </a:rPr>
                        <a:t>3 654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i="1" u="none" dirty="0">
                          <a:latin typeface="+mn-lt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+mn-lt"/>
                          <a:ea typeface="Times New Roman"/>
                          <a:cs typeface="Times New Roman"/>
                        </a:rPr>
                        <a:t>3 711</a:t>
                      </a:r>
                      <a:endParaRPr lang="ru-RU" sz="20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0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+mn-lt"/>
                          <a:ea typeface="Times New Roman"/>
                          <a:cs typeface="Times New Roman"/>
                        </a:rPr>
                        <a:t>3 507</a:t>
                      </a:r>
                      <a:endParaRPr lang="ru-RU" sz="20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i="1" dirty="0" smtClean="0">
                          <a:latin typeface="+mn-lt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20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7449" y="5802345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i="1" dirty="0" smtClean="0"/>
              <a:t>Июнь 2015г.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Изучение и прогнозирование потенциального спроса на услуги связи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873090"/>
            <a:ext cx="8324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Организовать оперативную информационную поддержку для принятия руководящих решений.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0" y="1530324"/>
            <a:ext cx="8288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Исходные данные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Официальные публикуемые данные по доходам отрасли, динамике ее развития, события, факты, слухи и пр. Информация, приобретаемая у сторонних консалтинговых организаций. Средства электронной информации (Интернет, архивы публикаций и др.).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031" y="3209922"/>
            <a:ext cx="8288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внутренний архив новостей и публикаций по категориям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мониторинг информации о конкурентах и партнерах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система составления оперативных отчетов о конкурентах и партнерах для руководства (контакты, лицензии, официальная информация, специфика, </a:t>
            </a:r>
            <a:r>
              <a:rPr lang="ru-RU" dirty="0" err="1" smtClean="0"/>
              <a:t>полусекретная</a:t>
            </a:r>
            <a:r>
              <a:rPr lang="ru-RU" dirty="0" smtClean="0"/>
              <a:t> информация, контакты для лоббирования интересов)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Выявление возможностей предприятия по удовлетворению спроса на услуги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836577"/>
            <a:ext cx="82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Проанализировать эффективность использования существующего оборудования и обосновать расстановку нового (планирование сети).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457298"/>
            <a:ext cx="8288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Исходные данные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Внутренняя статистическая информация компании. Перспективы застройки Москвы. Данные РАН по различным показателям (демографическим, экономическим, жилищным и др.), детализированные по районам Москвы.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544" y="2856905"/>
            <a:ext cx="828845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заключение о целесообразности установки оборудования на основании следующих карт Москвы, разделенной на более чем 200 сегментов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более 20 </a:t>
            </a:r>
            <a:r>
              <a:rPr lang="ru-RU" dirty="0" err="1" smtClean="0"/>
              <a:t>геоинформационных</a:t>
            </a:r>
            <a:r>
              <a:rPr lang="ru-RU" dirty="0" smtClean="0"/>
              <a:t> карт</a:t>
            </a:r>
          </a:p>
          <a:p>
            <a:pPr marL="174625"/>
            <a:r>
              <a:rPr lang="ru-RU" dirty="0" smtClean="0"/>
              <a:t>1) </a:t>
            </a:r>
            <a:r>
              <a:rPr lang="ru-RU" sz="1600" dirty="0" smtClean="0"/>
              <a:t>распределение плотности абонентов сети оператора, плотности запросов на услуги связи, плотности отказов по техническим причинам;</a:t>
            </a:r>
          </a:p>
          <a:p>
            <a:pPr marL="174625"/>
            <a:r>
              <a:rPr lang="ru-RU" sz="1600" dirty="0" smtClean="0"/>
              <a:t>4) прогноз отдела сбыта по реализации крупных проектов на год;</a:t>
            </a:r>
          </a:p>
          <a:p>
            <a:pPr marL="174625"/>
            <a:r>
              <a:rPr lang="ru-RU" sz="1600" dirty="0" smtClean="0"/>
              <a:t>5) уровень загрузки (в %) установленного на сети оборудования;</a:t>
            </a:r>
          </a:p>
          <a:p>
            <a:pPr marL="174625"/>
            <a:r>
              <a:rPr lang="ru-RU" sz="1600" dirty="0" smtClean="0"/>
              <a:t>6) топология сетей ближайших конкурентов и их публикуемые планы развития;</a:t>
            </a:r>
          </a:p>
          <a:p>
            <a:pPr marL="174625"/>
            <a:r>
              <a:rPr lang="ru-RU" sz="1600" dirty="0" smtClean="0"/>
              <a:t>7) распределение плотности перспективной застройки;</a:t>
            </a:r>
          </a:p>
          <a:p>
            <a:pPr marL="174625"/>
            <a:r>
              <a:rPr lang="ru-RU" sz="1600" dirty="0" smtClean="0"/>
              <a:t>8) картографические данные РАН о Москве, районированные по территории почтовых отделений (плотность населения, распределение потребителей услуг Интернета, распределение промышленных и торговых зон, и т.п.)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сетевое оборудование, установленное согласно рекомендациям, было обеспечено устойчивым спросом на него со стороны новых клиентов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Создание новых и развитие существующих видов услуг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836577"/>
            <a:ext cx="8288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Проработать и внедрить новую услугу для крупных иностранных компаний.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457298"/>
            <a:ext cx="8288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Исходные данные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Внутренняя информация об объемах и номенклатуре потребляемых крупными клиентами услуг. Интернет. Зарубежная отраслевая литература.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544" y="2856905"/>
            <a:ext cx="82884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После появления на российском рынке услуг интеллектуальной сети связи (ИСС) - персональный номер, дебитные и кредитные телефонные карты, голосовую почту, номера с дополнительной оплатой, бесплатные номера интерес к ним со стороны российских компаний остается низким.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Выделены услуги ИСС, на которые мог быть спрос: составлены тарифные схемы и порядок предоставления этих услуг. Например, бесплатный номер 800.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Расширение номенклатуры услуг связи за счет услуг ИСС позволило не только улучшить имидж оператора в глазах иностранных компаний, но и извлечь дополнительную прибыль от продажи этих услуг. Хотя на первом этапе доход от их продажи невелик.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Определение политики ценообразования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836577"/>
            <a:ext cx="82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Разработать гибкую систему тарифов, отвечающую требованиям различных сегментов потребителей.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530324"/>
            <a:ext cx="8288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Исходные данные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Внутренняя статистическая информация компании. Сведения о конкурентных преимуществах/недостатках компании по отношению к ближайшим соперникам. Контактные данные большинства московских операторов связи. Интернет.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544" y="2856905"/>
            <a:ext cx="828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Решение о снижении тарифов для всех клиентов нецелесообразно, поскольку приведет к значительным потерям доходов оператора. Но если не снизить тарифы для отдельных категорий пользователей, то это приведет к их оттоку.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Одна тарифная схема разделена на четыре сегмента по уровню затрат с гибкой системой чуть привлекательнее конкурентов.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Сокращение оттока клиентов и привлечение новых, для которых ранее услуги были недоступны.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Доведение услуги до потребителя путем совершенствования системы и методов их реализации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836577"/>
            <a:ext cx="82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Провести маркетинговую кампанию по привлечению клиентов. Оценить эффективность мероприятий.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530324"/>
            <a:ext cx="82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Исходные данные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БД существующих клиентов. Телефонные справочники и базы данных.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031" y="2479662"/>
            <a:ext cx="8288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Оператор разработал и внедрил несколько новых услуг, помимо этого снизил тарифы на базовые услуги.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Разработана и проведена широкомасштабная рекламная кампания, однако она не принесла желаемых результатов: процент отклика существенно отличался от проектного в меньшую сторону.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Решено применить комплекс </a:t>
            </a:r>
            <a:r>
              <a:rPr lang="ru-RU" dirty="0" err="1" smtClean="0"/>
              <a:t>директ-маркетинга</a:t>
            </a:r>
            <a:r>
              <a:rPr lang="ru-RU" dirty="0" smtClean="0"/>
              <a:t> по отдельным районам Москвы с развитой инфраструктурой (информационные письма, факсы, звонки с предложениями и анкетами). Процент первоначального отклика составил более 6%, из которых около трети приобрели услуги.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Претворение в жизнь маркетинговых мероприятий, включая планирование и контроль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836577"/>
            <a:ext cx="82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Обеспечить отдел продаж необходимой информацией по новым крупным проектам. Осуществлять контроль за ходом выполнения проекта по всем этапам.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530324"/>
            <a:ext cx="8288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Исходные данные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Справочники. Интернет. Публикации СМИ. Материалы выставок. Агенты. Государственные структуры. Личные контакты.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031" y="2479662"/>
            <a:ext cx="8288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Наибольший коммерческий интерес представляют клиенты с большим объемом потребления услуг связи. При общих приблизительно равных технических и коммерческих условиях важную роль в конкурентной борьбе начинают играть такие факторы, как сроки начала работы с потенциальным клиентом, поддержка хороших отношений, лоббирование интересов оператора.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Ведение и использование БД по крупным капитальным проектам: контроль за ходом выполнения работ, прогноз реализации услуг, анализ на большой выборке причин успехов/неудач, рекомендации по корректировке сбытовой политики.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Основные </a:t>
            </a:r>
            <a:r>
              <a:rPr lang="ru-RU" smtClean="0"/>
              <a:t>тенденции </a:t>
            </a:r>
            <a:r>
              <a:rPr lang="ru-RU" dirty="0" smtClean="0"/>
              <a:t>на рынке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873090"/>
            <a:ext cx="828845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/>
              <a:t>Мобильность.</a:t>
            </a:r>
            <a:r>
              <a:rPr lang="ru-RU" dirty="0" smtClean="0"/>
              <a:t> Факторами, стимулировавшими изменения в пользовательских предпочтениях в сторону мобильных устройств, стали снижение цены и улучшение их функциональных возможностей, стремительный рост числа новых приложений и сервисов для мобильных устройств, доступность недорогой широкополосной связи в крупнейших городах. В корпоративной среде пока идет медленнее: безопасность, относительно малая развитость среды корпоративных мобильных приложений.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/>
              <a:t>Виртуализация.</a:t>
            </a:r>
            <a:r>
              <a:rPr lang="ru-RU" dirty="0" smtClean="0"/>
              <a:t> Экономия путем виртуализации серверов, систем хранения данных и сетевой инфраструктуры.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/>
              <a:t>Консолидация инфраструктуры.</a:t>
            </a:r>
            <a:r>
              <a:rPr lang="ru-RU" dirty="0" smtClean="0"/>
              <a:t> Более эффективное использование оборудования ведет компании к централизации вычислительной инфраструктуры и переходу к конвергентным системам. Как правило, компании − особенно крупные и средние − сокращают количество и размер инсталляций серверной и сетевой инфраструктуры.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/>
              <a:t>Центры обработки данных. </a:t>
            </a:r>
            <a:r>
              <a:rPr lang="ru-RU" dirty="0" smtClean="0"/>
              <a:t>Сегодня все больше компаний начинают пользоваться услугами </a:t>
            </a:r>
            <a:r>
              <a:rPr lang="ru-RU" dirty="0" err="1" smtClean="0"/>
              <a:t>хостинга</a:t>
            </a:r>
            <a:r>
              <a:rPr lang="ru-RU" dirty="0" smtClean="0"/>
              <a:t> инфраструктуры. Услуги по строительству, разработке, управлению и эксплуатации ЦОД в ближайшие пять лет будут одним из наиболее заметно растущих сегментов российского рынка ИТ.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Open-source hardware</a:t>
            </a:r>
            <a:r>
              <a:rPr lang="ru-RU" dirty="0" smtClean="0"/>
              <a:t> (</a:t>
            </a:r>
            <a:r>
              <a:rPr lang="en-US" dirty="0" smtClean="0"/>
              <a:t>OSH)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543" y="763551"/>
            <a:ext cx="82154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Открытое аппаратное обеспечение</a:t>
            </a:r>
            <a:r>
              <a:rPr lang="ru-RU" dirty="0" smtClean="0"/>
              <a:t> </a:t>
            </a:r>
            <a:r>
              <a:rPr lang="en-US" dirty="0" smtClean="0"/>
              <a:t>- </a:t>
            </a:r>
            <a:r>
              <a:rPr lang="ru-RU" dirty="0" smtClean="0"/>
              <a:t>аналог свободного ПО, открытая технология производства, т.е. возможность самостоятельного воспроизведения: открытость дизайна (схем, чертежей и т. п.), прошивки, операционной системы и прикладных программ, возможность адаптации и модификации под собственные нужды, открытость для изучения, независимость от конкретного производителя и ряд других принципов.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+доступность</a:t>
            </a:r>
          </a:p>
          <a:p>
            <a:r>
              <a:rPr lang="ru-RU" dirty="0" smtClean="0"/>
              <a:t>+безопасность</a:t>
            </a:r>
          </a:p>
          <a:p>
            <a:r>
              <a:rPr lang="ru-RU" dirty="0" smtClean="0"/>
              <a:t>+возможность модификации</a:t>
            </a:r>
          </a:p>
          <a:p>
            <a:r>
              <a:rPr lang="ru-RU" dirty="0" smtClean="0"/>
              <a:t>-низкое распространение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544" y="4086234"/>
            <a:ext cx="8215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Примеры: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n-GB" dirty="0" err="1" smtClean="0"/>
              <a:t>OpenSPARC</a:t>
            </a:r>
            <a:r>
              <a:rPr lang="ru-RU" dirty="0" smtClean="0"/>
              <a:t> - проект, с помощью которого созданы многоядерные процессоры </a:t>
            </a:r>
            <a:r>
              <a:rPr lang="ru-RU" dirty="0" err="1" smtClean="0"/>
              <a:t>UltraSPARC</a:t>
            </a:r>
            <a:r>
              <a:rPr lang="ru-RU" dirty="0" smtClean="0"/>
              <a:t> T1 и </a:t>
            </a:r>
            <a:r>
              <a:rPr lang="ru-RU" dirty="0" err="1" smtClean="0"/>
              <a:t>UltraSPARC</a:t>
            </a:r>
            <a:r>
              <a:rPr lang="ru-RU" dirty="0" smtClean="0"/>
              <a:t> T2 (</a:t>
            </a:r>
            <a:r>
              <a:rPr lang="ru-RU" dirty="0" err="1" smtClean="0"/>
              <a:t>Sun</a:t>
            </a:r>
            <a:r>
              <a:rPr lang="ru-RU" dirty="0" smtClean="0"/>
              <a:t> </a:t>
            </a:r>
            <a:r>
              <a:rPr lang="ru-RU" dirty="0" err="1" smtClean="0"/>
              <a:t>Microsystems</a:t>
            </a:r>
            <a:r>
              <a:rPr lang="ru-RU" dirty="0" smtClean="0"/>
              <a:t>)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n-GB" dirty="0" smtClean="0"/>
              <a:t>IBM Power</a:t>
            </a:r>
            <a:endParaRPr lang="ru-RU" dirty="0" smtClean="0"/>
          </a:p>
          <a:p>
            <a:pPr marL="174625" indent="-174625" algn="just">
              <a:buFont typeface="Arial" pitchFamily="34" charset="0"/>
              <a:buChar char="•"/>
            </a:pPr>
            <a:r>
              <a:rPr lang="en-GB" dirty="0" err="1" smtClean="0"/>
              <a:t>RepRap</a:t>
            </a:r>
            <a:r>
              <a:rPr lang="en-GB" dirty="0" smtClean="0"/>
              <a:t> </a:t>
            </a:r>
            <a:r>
              <a:rPr lang="ru-RU" dirty="0" smtClean="0"/>
              <a:t>-</a:t>
            </a:r>
            <a:r>
              <a:rPr lang="en-GB" dirty="0" smtClean="0"/>
              <a:t> </a:t>
            </a:r>
            <a:r>
              <a:rPr lang="ru-RU" dirty="0" smtClean="0"/>
              <a:t>открытый </a:t>
            </a:r>
            <a:r>
              <a:rPr lang="ru-RU" dirty="0" err="1" smtClean="0"/>
              <a:t>самокопирующийся</a:t>
            </a:r>
            <a:r>
              <a:rPr lang="ru-RU" dirty="0" smtClean="0"/>
              <a:t> 3</a:t>
            </a:r>
            <a:r>
              <a:rPr lang="en-GB" dirty="0" smtClean="0"/>
              <a:t>D-</a:t>
            </a:r>
            <a:r>
              <a:rPr lang="ru-RU" dirty="0" smtClean="0"/>
              <a:t>принтер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n-GB" dirty="0" err="1" smtClean="0"/>
              <a:t>OpenBook</a:t>
            </a:r>
            <a:r>
              <a:rPr lang="en-GB" dirty="0" smtClean="0"/>
              <a:t> — </a:t>
            </a:r>
            <a:r>
              <a:rPr lang="ru-RU" dirty="0" smtClean="0"/>
              <a:t>проект планшетного ПК (</a:t>
            </a:r>
            <a:r>
              <a:rPr lang="en-GB" dirty="0" smtClean="0"/>
              <a:t>VIA Technologies)</a:t>
            </a:r>
            <a:endParaRPr lang="ru-RU" dirty="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рынка ПК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78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99979" y="873090"/>
          <a:ext cx="8617068" cy="525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Ведущие поставщики готовых ПК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79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84186" y="1384272"/>
          <a:ext cx="7266087" cy="416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Жизненный цикл</a:t>
            </a:r>
            <a:r>
              <a:rPr lang="en-US" dirty="0" smtClean="0"/>
              <a:t> </a:t>
            </a:r>
            <a:r>
              <a:rPr lang="ru-RU" dirty="0" smtClean="0"/>
              <a:t>ведущих ИКТ (</a:t>
            </a:r>
            <a:r>
              <a:rPr lang="en-US" dirty="0" smtClean="0"/>
              <a:t>Gartner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2530" name="Picture 2" descr="http://i1.wp.com/denreymer.com/wp-content/uploads/2015/09/Gartner_Hype_Cycle_ET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051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российского рынка смартфонов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80</a:t>
            </a:fld>
            <a:endParaRPr lang="ru-RU"/>
          </a:p>
        </p:txBody>
      </p:sp>
      <p:pic>
        <p:nvPicPr>
          <p:cNvPr id="97282" name="Picture 2" descr="http://app2top.nevomedia.ru/wp-content/uploads/2015/03/Ob-yom-ry-nka-smartfonov.jpg"/>
          <p:cNvPicPr>
            <a:picLocks noChangeAspect="1" noChangeArrowheads="1"/>
          </p:cNvPicPr>
          <p:nvPr/>
        </p:nvPicPr>
        <p:blipFill>
          <a:blip r:embed="rId2" cstate="print"/>
          <a:srcRect l="2359" t="15467" r="5050" b="2541"/>
          <a:stretch>
            <a:fillRect/>
          </a:stretch>
        </p:blipFill>
        <p:spPr bwMode="auto">
          <a:xfrm>
            <a:off x="263466" y="1238220"/>
            <a:ext cx="8631017" cy="4856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Планшеты в России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9057" y="840968"/>
            <a:ext cx="806937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С 2010 года по 2013 год увеличился с </a:t>
            </a:r>
            <a:r>
              <a:rPr lang="en-US" dirty="0" smtClean="0"/>
              <a:t>$</a:t>
            </a:r>
            <a:r>
              <a:rPr lang="ru-RU" dirty="0" smtClean="0"/>
              <a:t>196,65 млн. до </a:t>
            </a:r>
            <a:r>
              <a:rPr lang="en-US" dirty="0" smtClean="0"/>
              <a:t>$</a:t>
            </a:r>
            <a:r>
              <a:rPr lang="ru-RU" dirty="0" smtClean="0"/>
              <a:t>2,95 млрд. С начала 2014 года недорогие ноутбуки и смартфоны с большими экранами стали составлять заметную конкуренцию планшетам. 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Сейчас рынок планшетов сокращается как в штучном, так и денежном выражении: постепенное насыщение рынка в крупных городах, расширение предложений в бюджетном сегменте.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Многие производители тяжело адаптируются к отрицательным темпам роста и продолжают поддерживать высокие объемы отгрузок, создавая серьезные складские запасы.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Проникновение на рынок азиатских и российских производителей, не уступающих по качеству продукции известным западным брендам. При этом продукция таких компаний стоит существенно дешевле. Планшетные ПК теперь доступны потребителям с любым бюджетом. Самым крупным сегментом рынка являются 7-дюймовые устройства по цене 50-70 долларов.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Сегмент планшетных ПК ориентирован на домашних пользователей, большинство из которых потребляет готовый </a:t>
            </a:r>
            <a:r>
              <a:rPr lang="ru-RU" dirty="0" err="1" smtClean="0"/>
              <a:t>контент</a:t>
            </a:r>
            <a:r>
              <a:rPr lang="ru-RU" dirty="0" smtClean="0"/>
              <a:t>. В этом отношении планшет проще в использовании, более эргономичен и привлекателен по цене, чем ПК. 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Проникновение планшетов в бизнес-сегмент идет медленными темпами.</a:t>
            </a:r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Периферия и оргтехника в России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873090"/>
            <a:ext cx="83249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Сократился в 2013 году на 4,8% в количественном и на 3,7% в денежном выражениях, или до 3 985 778 единиц на сумму </a:t>
            </a:r>
            <a:r>
              <a:rPr lang="en-US" sz="2000" dirty="0" smtClean="0"/>
              <a:t>$</a:t>
            </a:r>
            <a:r>
              <a:rPr lang="ru-RU" sz="2000" dirty="0" smtClean="0"/>
              <a:t>982,64 млн. 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сокращение продаж монофункциональных устройств (принтеров, копиров и сканеров) и рост продаж многофункциональных устройств (МФУ);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переход от струйных устройств начального уровня к более дорогим, а также общее снижение доли и объемов струйных принтеров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двузначные темпы роста</a:t>
            </a:r>
            <a:r>
              <a:rPr lang="en-US" sz="2000" dirty="0" smtClean="0"/>
              <a:t> - </a:t>
            </a:r>
            <a:r>
              <a:rPr lang="ru-RU" sz="2000" dirty="0" smtClean="0"/>
              <a:t>цветные лазерные принтеры и МФУ на их основе 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снижение цен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переход от монохромных принтеров к цветным</a:t>
            </a:r>
            <a:endParaRPr lang="en-US" sz="2000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sz="2000" dirty="0" smtClean="0"/>
              <a:t>рост интереса к мобильной печати и возможностям использования облачных решений в печатных устройствах</a:t>
            </a:r>
            <a:endParaRPr lang="en-US" sz="2000" dirty="0" smtClean="0"/>
          </a:p>
          <a:p>
            <a:pPr algn="just">
              <a:spcBef>
                <a:spcPts val="1200"/>
              </a:spcBef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Серверы (мировой рынок)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617499"/>
            <a:ext cx="8288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данным IDC, в 2015 году суммарная выручка производителей от продаж серверов в мире составила $55,1 </a:t>
            </a:r>
            <a:r>
              <a:rPr lang="ru-RU" dirty="0" err="1" smtClean="0"/>
              <a:t>млрд</a:t>
            </a:r>
            <a:r>
              <a:rPr lang="ru-RU" dirty="0" smtClean="0"/>
              <a:t> (+8%). </a:t>
            </a:r>
          </a:p>
          <a:p>
            <a:r>
              <a:rPr lang="ru-RU" dirty="0" smtClean="0"/>
              <a:t>Рост стал следствием цикла обновления оборудования в компаниях и расширения </a:t>
            </a:r>
            <a:r>
              <a:rPr lang="ru-RU" dirty="0" err="1" smtClean="0"/>
              <a:t>дата-центров</a:t>
            </a:r>
            <a:r>
              <a:rPr lang="ru-RU" dirty="0" smtClean="0"/>
              <a:t> облачных провайдеров.</a:t>
            </a:r>
          </a:p>
        </p:txBody>
      </p:sp>
      <p:pic>
        <p:nvPicPr>
          <p:cNvPr id="98306" name="Picture 2" descr="&amp;Pcy;&amp;ocy;&amp;zcy;&amp;icy;&amp;tscy;&amp;icy;&amp;icy; &amp;kcy;&amp;rcy;&amp;ucy;&amp;pcy;&amp;ncy;&amp;iecy;&amp;jcy;&amp;shcy;&amp;icy;&amp;khcy; &amp;pcy;&amp;rcy;&amp;ocy;&amp;icy;&amp;zcy;&amp;vcy;&amp;ocy;&amp;dcy;&amp;icy;&amp;tcy;&amp;iecy;&amp;lcy;&amp;iecy;&amp;jcy; &amp;scy;&amp;iecy;&amp;rcy;&amp;vcy;&amp;iecy;&amp;rcy;&amp;ocy;&amp;vcy; &amp;vcy; 2013 &amp;icy; 2014 &amp;gcy;&amp;ocy;&amp;dcy;&amp;acy;&amp;khcy;"/>
          <p:cNvPicPr>
            <a:picLocks noChangeAspect="1" noChangeArrowheads="1"/>
          </p:cNvPicPr>
          <p:nvPr/>
        </p:nvPicPr>
        <p:blipFill>
          <a:blip r:embed="rId2" cstate="print"/>
          <a:srcRect t="31106"/>
          <a:stretch>
            <a:fillRect/>
          </a:stretch>
        </p:blipFill>
        <p:spPr bwMode="auto">
          <a:xfrm>
            <a:off x="3001940" y="1858941"/>
            <a:ext cx="6183803" cy="30670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9518" y="5364189"/>
            <a:ext cx="8397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Около 10 млн. (30% ) всех физических серверов в мире находятся в «коматозном» состоянии: не обрабатывают и не выдают никакой информации в течение шести месяцев или большего срока, но продолжают при этом потреблять электроэнергию (</a:t>
            </a:r>
            <a:r>
              <a:rPr lang="en-GB" dirty="0" err="1" smtClean="0">
                <a:solidFill>
                  <a:prstClr val="black"/>
                </a:solidFill>
              </a:rPr>
              <a:t>Anthesis</a:t>
            </a:r>
            <a:r>
              <a:rPr lang="en-GB" dirty="0" smtClean="0">
                <a:solidFill>
                  <a:prstClr val="black"/>
                </a:solidFill>
              </a:rPr>
              <a:t> Group</a:t>
            </a:r>
            <a:r>
              <a:rPr lang="ru-RU" dirty="0" smtClean="0">
                <a:solidFill>
                  <a:prstClr val="black"/>
                </a:solidFill>
              </a:rPr>
              <a:t>).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466" y="2078019"/>
            <a:ext cx="2921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Лидеры рынка 2015: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dirty="0" smtClean="0"/>
              <a:t>HP</a:t>
            </a:r>
            <a:r>
              <a:rPr lang="en-US" dirty="0" smtClean="0"/>
              <a:t> </a:t>
            </a:r>
            <a:r>
              <a:rPr lang="ru-RU" dirty="0" smtClean="0"/>
              <a:t>(25,6% в общем объеме), выручка $14,1 млрд. </a:t>
            </a:r>
            <a:r>
              <a:rPr lang="en-US" dirty="0" smtClean="0"/>
              <a:t>(+</a:t>
            </a:r>
            <a:r>
              <a:rPr lang="ru-RU" dirty="0" smtClean="0"/>
              <a:t>5,8%</a:t>
            </a:r>
            <a:r>
              <a:rPr lang="en-US" dirty="0" smtClean="0"/>
              <a:t>)</a:t>
            </a:r>
            <a:endParaRPr lang="ru-RU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err="1" smtClean="0"/>
              <a:t>Dell</a:t>
            </a:r>
            <a:r>
              <a:rPr lang="ru-RU" dirty="0" smtClean="0"/>
              <a:t> (17,5%),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smtClean="0"/>
              <a:t>IBM</a:t>
            </a:r>
            <a:r>
              <a:rPr lang="ru-RU" dirty="0" smtClean="0"/>
              <a:t> (13%)</a:t>
            </a:r>
            <a:r>
              <a:rPr lang="en-US" dirty="0" smtClean="0"/>
              <a:t>,</a:t>
            </a:r>
            <a:r>
              <a:rPr lang="ru-RU" dirty="0" smtClean="0"/>
              <a:t> продала часть этого бизнеса </a:t>
            </a:r>
            <a:r>
              <a:rPr lang="ru-RU" dirty="0" err="1" smtClean="0"/>
              <a:t>Lenovo</a:t>
            </a:r>
            <a:endParaRPr lang="ru-RU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err="1" smtClean="0"/>
              <a:t>Lenovo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7,5%</a:t>
            </a:r>
            <a:r>
              <a:rPr lang="en-US" dirty="0" smtClean="0"/>
              <a:t>), </a:t>
            </a:r>
            <a:r>
              <a:rPr lang="ru-RU" dirty="0" smtClean="0"/>
              <a:t>выручила $4,1 </a:t>
            </a:r>
            <a:r>
              <a:rPr lang="ru-RU" dirty="0" err="1" smtClean="0"/>
              <a:t>млрд</a:t>
            </a:r>
            <a:r>
              <a:rPr lang="ru-RU" dirty="0" smtClean="0"/>
              <a:t>, </a:t>
            </a:r>
            <a:r>
              <a:rPr lang="en-US" dirty="0" smtClean="0"/>
              <a:t>(+</a:t>
            </a:r>
            <a:r>
              <a:rPr lang="ru-RU" dirty="0" smtClean="0"/>
              <a:t>170%</a:t>
            </a:r>
            <a:r>
              <a:rPr lang="en-US" dirty="0" smtClean="0"/>
              <a:t>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err="1" smtClean="0"/>
              <a:t>Cisco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6,5%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Серверы (рынок России)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083" y="946116"/>
            <a:ext cx="79598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2014г.: поставки серверов всех типов и платформ сократились на 5,6% до 143 тыс. единиц. В финансовом исчислении рынок показал рост на 2,4% и достиг $926 млн. Рост поставок Unix-серверов - на 9,4% в штучном и 21,6% в денежном выражении.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Пятерка лидеров серверного рынка в 2014 году: 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HP, 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DEPO </a:t>
            </a:r>
            <a:r>
              <a:rPr lang="ru-RU" dirty="0" err="1" smtClean="0"/>
              <a:t>Computers</a:t>
            </a:r>
            <a:r>
              <a:rPr lang="ru-RU" dirty="0" smtClean="0"/>
              <a:t>, 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err="1" smtClean="0"/>
              <a:t>Aquarius</a:t>
            </a:r>
            <a:r>
              <a:rPr lang="ru-RU" dirty="0" smtClean="0"/>
              <a:t>, 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err="1" smtClean="0"/>
              <a:t>Dell</a:t>
            </a:r>
            <a:r>
              <a:rPr lang="ru-RU" dirty="0" smtClean="0"/>
              <a:t> 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IBM. </a:t>
            </a:r>
          </a:p>
          <a:p>
            <a:pPr algn="just"/>
            <a:r>
              <a:rPr lang="ru-RU" dirty="0" smtClean="0"/>
              <a:t>Китайские производители – A.I.C., </a:t>
            </a:r>
            <a:r>
              <a:rPr lang="ru-RU" dirty="0" err="1" smtClean="0"/>
              <a:t>Gigabyte</a:t>
            </a:r>
            <a:r>
              <a:rPr lang="ru-RU" dirty="0" smtClean="0"/>
              <a:t>, </a:t>
            </a:r>
            <a:r>
              <a:rPr lang="ru-RU" dirty="0" err="1" smtClean="0"/>
              <a:t>Huawei</a:t>
            </a:r>
            <a:r>
              <a:rPr lang="ru-RU" dirty="0" smtClean="0"/>
              <a:t>, </a:t>
            </a:r>
            <a:r>
              <a:rPr lang="ru-RU" dirty="0" err="1" smtClean="0"/>
              <a:t>Inspur</a:t>
            </a:r>
            <a:r>
              <a:rPr lang="ru-RU" dirty="0" smtClean="0"/>
              <a:t> и </a:t>
            </a:r>
            <a:r>
              <a:rPr lang="ru-RU" dirty="0" err="1" smtClean="0"/>
              <a:t>Lenovo</a:t>
            </a:r>
            <a:r>
              <a:rPr lang="ru-RU" dirty="0" smtClean="0"/>
              <a:t> продемонстрировали наибольший рост. </a:t>
            </a:r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Эльбрус (ЗАО «МЦСТ»)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610136"/>
            <a:ext cx="82884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Российский (советский) производитель микропроцессоров и компьютеров.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низкий объем производства </a:t>
            </a:r>
            <a:r>
              <a:rPr lang="en-US" sz="2000" dirty="0" smtClean="0"/>
              <a:t>=&gt; </a:t>
            </a:r>
            <a:r>
              <a:rPr lang="ru-RU" sz="2000" dirty="0" smtClean="0"/>
              <a:t>высокая стоимость</a:t>
            </a:r>
            <a:endParaRPr lang="en-US" sz="2000" dirty="0" smtClean="0"/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невысокие характеристики процессора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собственная ОС «Эльбрус» на основе ядра </a:t>
            </a:r>
            <a:r>
              <a:rPr lang="en-US" sz="2000" dirty="0" smtClean="0"/>
              <a:t>Linux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нехватка прикладного ПО, использование свободного ПО для </a:t>
            </a:r>
            <a:r>
              <a:rPr lang="en-US" sz="2000" dirty="0" smtClean="0"/>
              <a:t>Linux, </a:t>
            </a:r>
            <a:r>
              <a:rPr lang="ru-RU" sz="2000" dirty="0" smtClean="0"/>
              <a:t>эмуляция </a:t>
            </a:r>
            <a:r>
              <a:rPr lang="en-US" sz="2000" dirty="0" smtClean="0"/>
              <a:t>x86 </a:t>
            </a:r>
            <a:r>
              <a:rPr lang="ru-RU" sz="2000" dirty="0" smtClean="0"/>
              <a:t>для</a:t>
            </a:r>
            <a:r>
              <a:rPr lang="en-US" sz="2000" dirty="0" smtClean="0"/>
              <a:t> Windows</a:t>
            </a:r>
            <a:endParaRPr lang="ru-RU" sz="2000" dirty="0" smtClean="0"/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безопасность (рекомендуется для государственных учреждений, оборонного сектора, крупной промышленности)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только для юридических лиц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имеет специфические преимущества (например, шифрование по рос. </a:t>
            </a:r>
            <a:r>
              <a:rPr lang="ru-RU" sz="2000" dirty="0" err="1" smtClean="0"/>
              <a:t>ГОСТу</a:t>
            </a:r>
            <a:r>
              <a:rPr lang="ru-RU" sz="2000" dirty="0" smtClean="0"/>
              <a:t> в 2 раза быстрее </a:t>
            </a:r>
            <a:r>
              <a:rPr lang="en-US" sz="2000" dirty="0" smtClean="0"/>
              <a:t>Intel i7, </a:t>
            </a:r>
            <a:r>
              <a:rPr lang="ru-RU" sz="2000" dirty="0" smtClean="0"/>
              <a:t>если уравнять частоты – то в 7 раз)</a:t>
            </a:r>
          </a:p>
          <a:p>
            <a:pPr indent="363538" algn="just">
              <a:spcBef>
                <a:spcPts val="1200"/>
              </a:spcBef>
            </a:pPr>
            <a:r>
              <a:rPr lang="ru-RU" sz="2000" b="1" dirty="0" smtClean="0"/>
              <a:t>Процессор «Эльбрус-4С»</a:t>
            </a:r>
            <a:r>
              <a:rPr lang="ru-RU" sz="2000" dirty="0" smtClean="0"/>
              <a:t>. (4 ядра 800 МГц, 50Гфлопс)</a:t>
            </a:r>
          </a:p>
          <a:p>
            <a:pPr indent="363538" algn="just">
              <a:spcBef>
                <a:spcPts val="1200"/>
              </a:spcBef>
            </a:pPr>
            <a:r>
              <a:rPr lang="ru-RU" sz="2000" b="1" dirty="0" smtClean="0"/>
              <a:t>ПК «Эльбрус-401»</a:t>
            </a:r>
            <a:r>
              <a:rPr lang="ru-RU" sz="2000" dirty="0" smtClean="0"/>
              <a:t>. 400 тыс. руб.</a:t>
            </a:r>
          </a:p>
          <a:p>
            <a:pPr indent="363538" algn="just">
              <a:spcBef>
                <a:spcPts val="1200"/>
              </a:spcBef>
            </a:pPr>
            <a:r>
              <a:rPr lang="ru-RU" sz="2000" b="1" dirty="0" smtClean="0"/>
              <a:t>Сервер</a:t>
            </a:r>
            <a:r>
              <a:rPr lang="ru-RU" sz="2000" dirty="0" smtClean="0"/>
              <a:t> </a:t>
            </a:r>
            <a:r>
              <a:rPr lang="ru-RU" sz="2000" b="1" dirty="0" smtClean="0"/>
              <a:t>Эльбрус-4.4</a:t>
            </a:r>
            <a:endParaRPr lang="ru-RU" sz="2000" dirty="0" smtClean="0"/>
          </a:p>
          <a:p>
            <a:pPr indent="363538" algn="just">
              <a:spcBef>
                <a:spcPts val="1200"/>
              </a:spcBef>
            </a:pPr>
            <a:r>
              <a:rPr lang="ru-RU" sz="2000" b="1" dirty="0" smtClean="0"/>
              <a:t>Носимый терминал </a:t>
            </a:r>
            <a:r>
              <a:rPr lang="ru-RU" sz="2000" b="1" dirty="0" err="1" smtClean="0"/>
              <a:t>НТ-Эльбрус</a:t>
            </a:r>
            <a:r>
              <a:rPr lang="en-GB" sz="2000" b="1" dirty="0" smtClean="0"/>
              <a:t>S</a:t>
            </a:r>
            <a:r>
              <a:rPr lang="ru-RU" sz="2000" dirty="0" smtClean="0"/>
              <a:t> – для сложных условий работы: падение на бетонный пол с 75см, погружение в воду на глубину до 1 м; температура от –10 до +55 градусов. Гарантия 12 лет. 150? тыс. руб.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2. Анализ рынков аппаратного обеспечения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86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1420785"/>
            <a:ext cx="7959833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Ноутбуки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Сканеры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Мониторы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Материнские платы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Процессоры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Графические карты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Звуковые карты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Жесткие диски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000" dirty="0" smtClean="0"/>
              <a:t>SSD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Системы охлаждения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Мыши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000" dirty="0" smtClean="0"/>
              <a:t>Web-</a:t>
            </a:r>
            <a:r>
              <a:rPr lang="ru-RU" sz="2000" dirty="0" smtClean="0"/>
              <a:t>камеры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smtClean="0"/>
              <a:t>Игровые консоли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000" dirty="0" err="1" smtClean="0"/>
              <a:t>Маршрутизаторы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5570" y="1055655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Подготовить отчет с характеристикой рынка аппаратного обеспечения: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057" y="3903669"/>
            <a:ext cx="7923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Отчет должен содержать: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000" dirty="0" smtClean="0"/>
              <a:t>Общий объем рынка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000" dirty="0" smtClean="0"/>
              <a:t>Ведущие производители, их объемы производства/доли рынка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000" dirty="0" smtClean="0"/>
              <a:t>Краткая история развития рынка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000" dirty="0" smtClean="0"/>
              <a:t>Структура рынка (виды оборудования, корпоративный рынок и рынок физических лиц)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000" dirty="0" smtClean="0"/>
              <a:t>Последние новинки на рынке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ru-RU" sz="2000" dirty="0" smtClean="0"/>
              <a:t>Цены </a:t>
            </a:r>
            <a:r>
              <a:rPr lang="ru-RU" sz="2000" smtClean="0"/>
              <a:t>на оборудование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ICT Development Index</a:t>
            </a:r>
            <a:r>
              <a:rPr lang="ru-RU" dirty="0" smtClean="0"/>
              <a:t> (</a:t>
            </a:r>
            <a:r>
              <a:rPr lang="en-US" dirty="0" smtClean="0"/>
              <a:t>ITU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96B6-944A-4A11-9064-95E51A78E86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763551"/>
            <a:ext cx="82519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ICT access</a:t>
            </a:r>
          </a:p>
          <a:p>
            <a:r>
              <a:rPr lang="en-GB" sz="2000" dirty="0" smtClean="0"/>
              <a:t>1. Fixed-telephone subscriptions per 100 inhabitants</a:t>
            </a:r>
          </a:p>
          <a:p>
            <a:r>
              <a:rPr lang="en-GB" sz="2000" dirty="0" smtClean="0"/>
              <a:t>2. Mobile-cellular telephone subscriptions per 100 inhabitants</a:t>
            </a:r>
          </a:p>
          <a:p>
            <a:r>
              <a:rPr lang="en-GB" sz="2000" dirty="0" smtClean="0"/>
              <a:t>3. International Internet bandwidth (bit/s) per Internet user</a:t>
            </a:r>
          </a:p>
          <a:p>
            <a:r>
              <a:rPr lang="en-GB" sz="2000" dirty="0" smtClean="0"/>
              <a:t>4. Percentage of households with a computer</a:t>
            </a:r>
          </a:p>
          <a:p>
            <a:r>
              <a:rPr lang="en-GB" sz="2000" dirty="0" smtClean="0"/>
              <a:t>5. Percentage of households with Internet access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ICT use</a:t>
            </a:r>
          </a:p>
          <a:p>
            <a:r>
              <a:rPr lang="en-US" sz="2000" dirty="0" smtClean="0"/>
              <a:t>6. Percentage of individuals using the Internet</a:t>
            </a:r>
          </a:p>
          <a:p>
            <a:r>
              <a:rPr lang="en-US" sz="2000" dirty="0" smtClean="0"/>
              <a:t>7. Fixed (wired)-broadband subscriptions per 100 inhabitants </a:t>
            </a:r>
          </a:p>
          <a:p>
            <a:r>
              <a:rPr lang="en-US" sz="2000" dirty="0" smtClean="0"/>
              <a:t>8. Wireless-broadband subscriptions per 100 inhabitants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/>
              <a:t>ICT skills</a:t>
            </a:r>
          </a:p>
          <a:p>
            <a:r>
              <a:rPr lang="en-GB" sz="2000" dirty="0" smtClean="0"/>
              <a:t>9. Adult literacy rate</a:t>
            </a:r>
          </a:p>
          <a:p>
            <a:r>
              <a:rPr lang="en-GB" sz="2000" dirty="0" smtClean="0"/>
              <a:t>10. Secondary gross enrolment ratio</a:t>
            </a:r>
          </a:p>
          <a:p>
            <a:r>
              <a:rPr lang="en-GB" sz="2000" dirty="0" smtClean="0"/>
              <a:t>11. Tertiary gross enrolment ratio</a:t>
            </a: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ctr"/>
      <a:lstStyle>
        <a:defPPr algn="ctr"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spcBef>
            <a:spcPts val="1200"/>
          </a:spcBef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</TotalTime>
  <Words>5550</Words>
  <Application>Microsoft Office PowerPoint</Application>
  <PresentationFormat>Экран (4:3)</PresentationFormat>
  <Paragraphs>1139</Paragraphs>
  <Slides>86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Тема Office</vt:lpstr>
      <vt:lpstr>Рынки ИКТ и организация продаж</vt:lpstr>
      <vt:lpstr>ИКТ</vt:lpstr>
      <vt:lpstr>Спектр рынков ИКТ</vt:lpstr>
      <vt:lpstr>Структура рынка ИКТ</vt:lpstr>
      <vt:lpstr>Организации, занимающиеся анализом рынков ИКТ</vt:lpstr>
      <vt:lpstr>Объем мирового рынка ИКТ (EITO)</vt:lpstr>
      <vt:lpstr>Объемы мирового рынка ИКТ (Gartner)</vt:lpstr>
      <vt:lpstr>Жизненный цикл ведущих ИКТ (Gartner)</vt:lpstr>
      <vt:lpstr>ICT Development Index (ITU)</vt:lpstr>
      <vt:lpstr>Средний IDI в мире</vt:lpstr>
      <vt:lpstr>Рейтинг стран по IDI </vt:lpstr>
      <vt:lpstr>Основные тенденции</vt:lpstr>
      <vt:lpstr>Интернет вещей</vt:lpstr>
      <vt:lpstr>Социальные сети</vt:lpstr>
      <vt:lpstr>Проблемы и риски</vt:lpstr>
      <vt:lpstr>Рынок ИКТ в России 2014г.</vt:lpstr>
      <vt:lpstr>Перспективы российского рынка в 2016г. (опрос Gartner)</vt:lpstr>
      <vt:lpstr>Особенности российского рынка ИКТ в текущий момент</vt:lpstr>
      <vt:lpstr>Стратегия развития отрасли информационных технологий в РФ на 2014-2020 гг. и на перспективу до 2025 г. </vt:lpstr>
      <vt:lpstr>Лекция 2. Рынки ПО</vt:lpstr>
      <vt:lpstr>Программное обеспечение как товар</vt:lpstr>
      <vt:lpstr>Программа и программный продукт</vt:lpstr>
      <vt:lpstr>Участники рынка ПО</vt:lpstr>
      <vt:lpstr>Проприетарное vs. Свободное ПО</vt:lpstr>
      <vt:lpstr>Маркетинговая смесь 4P</vt:lpstr>
      <vt:lpstr>Направленность разработки ПО</vt:lpstr>
      <vt:lpstr>Основные сегменты рынка ПО</vt:lpstr>
      <vt:lpstr>Способы распространения (продажи) ПО</vt:lpstr>
      <vt:lpstr>Ценообразование на рынке ПО</vt:lpstr>
      <vt:lpstr>Современные тенденции на рынке ПО</vt:lpstr>
      <vt:lpstr>Стартапы (startup)</vt:lpstr>
      <vt:lpstr>Этапы развития и финансирования стартапа</vt:lpstr>
      <vt:lpstr>Лидеры мирового рынка ПО (2013)</vt:lpstr>
      <vt:lpstr>Рынок ОС</vt:lpstr>
      <vt:lpstr>Динамика рынка настольных ОС</vt:lpstr>
      <vt:lpstr>Динамика рынка мобильных ОС</vt:lpstr>
      <vt:lpstr>Наиболее распространенные браузеры</vt:lpstr>
      <vt:lpstr>Браузерные войны</vt:lpstr>
      <vt:lpstr>Браузерные войны</vt:lpstr>
      <vt:lpstr>Основные языки программирования</vt:lpstr>
      <vt:lpstr>Ситуация на российском рынке ПО</vt:lpstr>
      <vt:lpstr>Единый реестр российских программ для ЭВМ и БД</vt:lpstr>
      <vt:lpstr>ПО российских разработчиков </vt:lpstr>
      <vt:lpstr>Распределение аккредитованных в Минкомсвязи компаний по городам РФ</vt:lpstr>
      <vt:lpstr>Задание 1. Рынок ПО</vt:lpstr>
      <vt:lpstr>Лекция 3. Рынки телекоммуникаций и оборудования</vt:lpstr>
      <vt:lpstr>Отличие аппаратного обеспечения как товара от ПО</vt:lpstr>
      <vt:lpstr>Аппаратное обеспечение</vt:lpstr>
      <vt:lpstr>Три платформы в эволюции рынка ИТ</vt:lpstr>
      <vt:lpstr>Расходы на ИТ в мире</vt:lpstr>
      <vt:lpstr>Расходы по категориям ИТ-оборудования в России в 2013 году</vt:lpstr>
      <vt:lpstr>Участники рынка телекоммуникаций</vt:lpstr>
      <vt:lpstr>Фиксированная телефония</vt:lpstr>
      <vt:lpstr>Мобильная связь</vt:lpstr>
      <vt:lpstr>Мобильный доступ в Интернет</vt:lpstr>
      <vt:lpstr>Широкополосный доступ в Интернет</vt:lpstr>
      <vt:lpstr>Количество домашних компьютеров</vt:lpstr>
      <vt:lpstr>Домашний доступ к Интернет</vt:lpstr>
      <vt:lpstr>Основные характеристики в 2015г.</vt:lpstr>
      <vt:lpstr>Цены на широкополосный доступ в Интернет</vt:lpstr>
      <vt:lpstr>Цены на мобильный Интернет с постоплатой за 500Мб,  % от GNI (валовой национальный доход) на жителя</vt:lpstr>
      <vt:lpstr>Крупнейшие производители сетевого оборудования</vt:lpstr>
      <vt:lpstr>Производители мобильных устройств</vt:lpstr>
      <vt:lpstr>Интернет-провайдеры</vt:lpstr>
      <vt:lpstr>Магистральные провайдеры России</vt:lpstr>
      <vt:lpstr>Магистральная сеть Ростелеком</vt:lpstr>
      <vt:lpstr>Интернет-провайдеры Самары</vt:lpstr>
      <vt:lpstr>Маркетинг услуг связи</vt:lpstr>
      <vt:lpstr>Изучение потребителей в условиях рынка</vt:lpstr>
      <vt:lpstr>Изучение и прогнозирование потенциального спроса на услуги связи</vt:lpstr>
      <vt:lpstr>Выявление возможностей предприятия по удовлетворению спроса на услуги</vt:lpstr>
      <vt:lpstr>Создание новых и развитие существующих видов услуг</vt:lpstr>
      <vt:lpstr>Определение политики ценообразования</vt:lpstr>
      <vt:lpstr>Доведение услуги до потребителя путем совершенствования системы и методов их реализации</vt:lpstr>
      <vt:lpstr>Претворение в жизнь маркетинговых мероприятий, включая планирование и контроль</vt:lpstr>
      <vt:lpstr>Основные тенденции на рынке</vt:lpstr>
      <vt:lpstr>Open-source hardware (OSH)</vt:lpstr>
      <vt:lpstr>Объем рынка ПК</vt:lpstr>
      <vt:lpstr>Ведущие поставщики готовых ПК</vt:lpstr>
      <vt:lpstr>Объем российского рынка смартфонов</vt:lpstr>
      <vt:lpstr>Планшеты в России</vt:lpstr>
      <vt:lpstr>Периферия и оргтехника в России</vt:lpstr>
      <vt:lpstr>Серверы (мировой рынок)</vt:lpstr>
      <vt:lpstr>Серверы (рынок России)</vt:lpstr>
      <vt:lpstr>Эльбрус (ЗАО «МЦСТ»)</vt:lpstr>
      <vt:lpstr>Задание 2. Анализ рынков аппаратного обеспечения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системы анализа и оптимизации бизнес-процессов</dc:title>
  <dc:creator>Анастасия</dc:creator>
  <cp:lastModifiedBy>Student</cp:lastModifiedBy>
  <cp:revision>718</cp:revision>
  <dcterms:created xsi:type="dcterms:W3CDTF">2014-02-12T02:59:12Z</dcterms:created>
  <dcterms:modified xsi:type="dcterms:W3CDTF">2016-03-11T08:12:12Z</dcterms:modified>
</cp:coreProperties>
</file>