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572" r:id="rId4"/>
    <p:sldId id="564" r:id="rId5"/>
    <p:sldId id="563" r:id="rId6"/>
    <p:sldId id="565" r:id="rId7"/>
    <p:sldId id="575" r:id="rId8"/>
    <p:sldId id="561" r:id="rId9"/>
    <p:sldId id="562" r:id="rId10"/>
    <p:sldId id="566" r:id="rId11"/>
    <p:sldId id="573" r:id="rId12"/>
    <p:sldId id="567" r:id="rId13"/>
    <p:sldId id="578" r:id="rId14"/>
    <p:sldId id="577" r:id="rId15"/>
    <p:sldId id="576" r:id="rId16"/>
    <p:sldId id="579" r:id="rId17"/>
    <p:sldId id="580" r:id="rId18"/>
    <p:sldId id="641" r:id="rId19"/>
    <p:sldId id="568" r:id="rId20"/>
    <p:sldId id="569" r:id="rId21"/>
    <p:sldId id="584" r:id="rId22"/>
    <p:sldId id="570" r:id="rId23"/>
    <p:sldId id="585" r:id="rId24"/>
    <p:sldId id="571" r:id="rId25"/>
    <p:sldId id="583" r:id="rId26"/>
    <p:sldId id="595" r:id="rId27"/>
    <p:sldId id="590" r:id="rId28"/>
    <p:sldId id="586" r:id="rId29"/>
    <p:sldId id="587" r:id="rId30"/>
    <p:sldId id="592" r:id="rId31"/>
    <p:sldId id="594" r:id="rId32"/>
    <p:sldId id="593" r:id="rId33"/>
    <p:sldId id="640" r:id="rId34"/>
    <p:sldId id="598" r:id="rId35"/>
    <p:sldId id="599" r:id="rId36"/>
    <p:sldId id="628" r:id="rId37"/>
    <p:sldId id="629" r:id="rId38"/>
    <p:sldId id="601" r:id="rId39"/>
    <p:sldId id="602" r:id="rId40"/>
    <p:sldId id="639" r:id="rId41"/>
    <p:sldId id="603" r:id="rId42"/>
    <p:sldId id="604" r:id="rId43"/>
    <p:sldId id="606" r:id="rId44"/>
    <p:sldId id="607" r:id="rId45"/>
    <p:sldId id="609" r:id="rId46"/>
    <p:sldId id="630" r:id="rId47"/>
    <p:sldId id="617" r:id="rId48"/>
    <p:sldId id="618" r:id="rId49"/>
    <p:sldId id="619" r:id="rId50"/>
    <p:sldId id="620" r:id="rId51"/>
    <p:sldId id="621" r:id="rId52"/>
    <p:sldId id="613" r:id="rId53"/>
    <p:sldId id="614" r:id="rId54"/>
    <p:sldId id="611" r:id="rId55"/>
    <p:sldId id="612" r:id="rId56"/>
    <p:sldId id="631" r:id="rId57"/>
    <p:sldId id="632" r:id="rId58"/>
    <p:sldId id="635" r:id="rId59"/>
    <p:sldId id="636" r:id="rId60"/>
    <p:sldId id="637" r:id="rId61"/>
    <p:sldId id="648" r:id="rId62"/>
    <p:sldId id="643" r:id="rId63"/>
    <p:sldId id="647" r:id="rId64"/>
    <p:sldId id="644" r:id="rId65"/>
    <p:sldId id="645" r:id="rId66"/>
    <p:sldId id="646" r:id="rId67"/>
    <p:sldId id="649" r:id="rId68"/>
    <p:sldId id="642" r:id="rId69"/>
    <p:sldId id="650" r:id="rId70"/>
    <p:sldId id="651" r:id="rId71"/>
    <p:sldId id="588" r:id="rId72"/>
    <p:sldId id="65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FF66"/>
    <a:srgbClr val="FFFFCC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 autoAdjust="0"/>
    <p:restoredTop sz="99472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36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AppData\Local\Temp\ITU_Key_2005-2015_ICT_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развитые страны</c:v>
          </c:tx>
          <c:spPr>
            <a:ln w="50800"/>
          </c:spPr>
          <c:marker>
            <c:symbol val="diamond"/>
            <c:size val="12"/>
          </c:marker>
          <c:dLbls>
            <c:dLblPos val="t"/>
            <c:showVal val="1"/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Sheet1!$M$38:$W$38</c:f>
              <c:numCache>
                <c:formatCode>0.0</c:formatCode>
                <c:ptCount val="11"/>
                <c:pt idx="0">
                  <c:v>50.933675746205161</c:v>
                </c:pt>
                <c:pt idx="1">
                  <c:v>53.452724459040994</c:v>
                </c:pt>
                <c:pt idx="2">
                  <c:v>59.034160568949254</c:v>
                </c:pt>
                <c:pt idx="3">
                  <c:v>61.272702643271089</c:v>
                </c:pt>
                <c:pt idx="4">
                  <c:v>62.904395432635674</c:v>
                </c:pt>
                <c:pt idx="5">
                  <c:v>66.512293677385827</c:v>
                </c:pt>
                <c:pt idx="6">
                  <c:v>67.676256499346266</c:v>
                </c:pt>
                <c:pt idx="7">
                  <c:v>73.836057164892011</c:v>
                </c:pt>
                <c:pt idx="8">
                  <c:v>76.869512240674283</c:v>
                </c:pt>
                <c:pt idx="9">
                  <c:v>79.495873682539212</c:v>
                </c:pt>
                <c:pt idx="10">
                  <c:v>82.248124884769567</c:v>
                </c:pt>
              </c:numCache>
            </c:numRef>
          </c:val>
        </c:ser>
        <c:ser>
          <c:idx val="1"/>
          <c:order val="1"/>
          <c:tx>
            <c:v>развивающиеся страны</c:v>
          </c:tx>
          <c:spPr>
            <a:ln w="50800"/>
          </c:spPr>
          <c:marker>
            <c:symbol val="square"/>
            <c:size val="12"/>
          </c:marker>
          <c:dLbls>
            <c:dLblPos val="b"/>
            <c:showVal val="1"/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Sheet1!$M$39:$W$39</c:f>
              <c:numCache>
                <c:formatCode>0.0</c:formatCode>
                <c:ptCount val="11"/>
                <c:pt idx="0">
                  <c:v>7.751527808986288</c:v>
                </c:pt>
                <c:pt idx="1">
                  <c:v>9.4011500440394116</c:v>
                </c:pt>
                <c:pt idx="2">
                  <c:v>11.919629888833224</c:v>
                </c:pt>
                <c:pt idx="3">
                  <c:v>14.63515159331426</c:v>
                </c:pt>
                <c:pt idx="4">
                  <c:v>17.417824614107431</c:v>
                </c:pt>
                <c:pt idx="5">
                  <c:v>21.068605078516452</c:v>
                </c:pt>
                <c:pt idx="6">
                  <c:v>24.050378557530383</c:v>
                </c:pt>
                <c:pt idx="7">
                  <c:v>26.985845582110265</c:v>
                </c:pt>
                <c:pt idx="8">
                  <c:v>29.514401895550488</c:v>
                </c:pt>
                <c:pt idx="9">
                  <c:v>32.411511470578702</c:v>
                </c:pt>
                <c:pt idx="10">
                  <c:v>35.283547988200475</c:v>
                </c:pt>
              </c:numCache>
            </c:numRef>
          </c:val>
        </c:ser>
        <c:ser>
          <c:idx val="2"/>
          <c:order val="2"/>
          <c:tx>
            <c:v>мир</c:v>
          </c:tx>
          <c:spPr>
            <a:ln w="50800"/>
          </c:spPr>
          <c:marker>
            <c:symbol val="triangle"/>
            <c:size val="12"/>
          </c:marker>
          <c:dLbls>
            <c:dLblPos val="t"/>
            <c:showVal val="1"/>
          </c:dLbls>
          <c:cat>
            <c:strRef>
              <c:f>Sheet1!$M$26:$W$26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2015*</c:v>
                </c:pt>
              </c:strCache>
            </c:strRef>
          </c:cat>
          <c:val>
            <c:numRef>
              <c:f>Sheet1!$M$40:$W$40</c:f>
              <c:numCache>
                <c:formatCode>0.0</c:formatCode>
                <c:ptCount val="11"/>
                <c:pt idx="0">
                  <c:v>15.807536859368385</c:v>
                </c:pt>
                <c:pt idx="1">
                  <c:v>17.555893240731077</c:v>
                </c:pt>
                <c:pt idx="2">
                  <c:v>20.575734219254826</c:v>
                </c:pt>
                <c:pt idx="3">
                  <c:v>23.129237860517609</c:v>
                </c:pt>
                <c:pt idx="4">
                  <c:v>25.6386901354754</c:v>
                </c:pt>
                <c:pt idx="5">
                  <c:v>29.216695872726113</c:v>
                </c:pt>
                <c:pt idx="6">
                  <c:v>31.805881361307691</c:v>
                </c:pt>
                <c:pt idx="7">
                  <c:v>35.243724507840319</c:v>
                </c:pt>
                <c:pt idx="8">
                  <c:v>37.789450141701778</c:v>
                </c:pt>
                <c:pt idx="9">
                  <c:v>40.571246001406003</c:v>
                </c:pt>
                <c:pt idx="10">
                  <c:v>43.354715024140155</c:v>
                </c:pt>
              </c:numCache>
            </c:numRef>
          </c:val>
        </c:ser>
        <c:dLbls>
          <c:showVal val="1"/>
        </c:dLbls>
        <c:marker val="1"/>
        <c:axId val="56873728"/>
        <c:axId val="56875264"/>
      </c:lineChart>
      <c:catAx>
        <c:axId val="56873728"/>
        <c:scaling>
          <c:orientation val="minMax"/>
        </c:scaling>
        <c:axPos val="b"/>
        <c:tickLblPos val="nextTo"/>
        <c:crossAx val="56875264"/>
        <c:crosses val="autoZero"/>
        <c:auto val="1"/>
        <c:lblAlgn val="ctr"/>
        <c:lblOffset val="100"/>
      </c:catAx>
      <c:valAx>
        <c:axId val="56875264"/>
        <c:scaling>
          <c:orientation val="minMax"/>
        </c:scaling>
        <c:axPos val="l"/>
        <c:numFmt formatCode="0.0" sourceLinked="1"/>
        <c:tickLblPos val="nextTo"/>
        <c:crossAx val="56873728"/>
        <c:crosses val="autoZero"/>
        <c:crossBetween val="between"/>
      </c:valAx>
    </c:plotArea>
    <c:legend>
      <c:legendPos val="b"/>
      <c:layout/>
    </c:legend>
    <c:plotVisOnly val="1"/>
  </c:chart>
  <c:spPr>
    <a:ln w="38100"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Лист1!$A$3:$O$3</c:f>
              <c:numCache>
                <c:formatCode>General</c:formatCode>
                <c:ptCount val="15"/>
                <c:pt idx="0">
                  <c:v>0</c:v>
                </c:pt>
                <c:pt idx="1">
                  <c:v>1750</c:v>
                </c:pt>
                <c:pt idx="2">
                  <c:v>1900</c:v>
                </c:pt>
                <c:pt idx="3">
                  <c:v>1950</c:v>
                </c:pt>
                <c:pt idx="4">
                  <c:v>1975</c:v>
                </c:pt>
                <c:pt idx="5">
                  <c:v>1985</c:v>
                </c:pt>
                <c:pt idx="6">
                  <c:v>1990</c:v>
                </c:pt>
              </c:numCache>
            </c:numRef>
          </c:xVal>
          <c:yVal>
            <c:numRef>
              <c:f>Лист1!$A$4:$O$4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yVal>
          <c:smooth val="1"/>
        </c:ser>
        <c:axId val="57370496"/>
        <c:axId val="57393152"/>
      </c:scatterChart>
      <c:valAx>
        <c:axId val="57370496"/>
        <c:scaling>
          <c:orientation val="minMax"/>
          <c:max val="202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годы, н.э.</a:t>
                </a:r>
              </a:p>
            </c:rich>
          </c:tx>
          <c:layout/>
        </c:title>
        <c:numFmt formatCode="General" sourceLinked="1"/>
        <c:tickLblPos val="nextTo"/>
        <c:crossAx val="57393152"/>
        <c:crosses val="autoZero"/>
        <c:crossBetween val="midCat"/>
        <c:majorUnit val="500"/>
      </c:valAx>
      <c:valAx>
        <c:axId val="573931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объем </a:t>
                </a:r>
                <a:r>
                  <a:rPr lang="ru-RU" dirty="0" smtClean="0"/>
                  <a:t>информации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one"/>
        <c:crossAx val="57370496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20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6B4B-3210-44A1-A7DF-CCEF2F9ACB0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A47-337F-448E-83EC-512EBCF2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6F8B-3B09-42E3-8568-86CC6C50158A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589-0435-4848-A099-801F578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3C3-D428-4B47-AD68-6E2DE0C9E47C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201-D00B-45FC-80B0-1B37145600FE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4AB7-F4C8-4695-8906-70D4516D2499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6E8A-83CE-48A7-9B61-05B32DB93352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75E-8667-4EE4-844B-3D86D5A2EF4C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1BD-2D85-4B7A-BD03-C95A25929EF9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DB1-FA7B-437D-B0B2-5E0EC9332CE8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3E-2FFD-4748-B5E3-09CA1CD64926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1D73-67C9-4DD5-8754-4AEE78517D8E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E79-9802-41CB-A733-E7B27C893BCC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DEE7-AA4D-4C54-9F29-F5A8522963E3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6916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13D1-4694-4CFF-B04C-47BBA9AC0779}" type="datetime1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6525344"/>
            <a:ext cx="640871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492875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Работа в сетях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96680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Коробецкая Анастасия Александровна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e-mail: kornast@yandex.ru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Сайт: </a:t>
            </a:r>
            <a:r>
              <a:rPr lang="en-US" sz="2000" dirty="0" smtClean="0">
                <a:solidFill>
                  <a:schemeClr val="tx1"/>
                </a:solidFill>
              </a:rPr>
              <a:t>kornast.ucoz.ru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Internet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44707" y="690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Internet</a:t>
            </a:r>
            <a:r>
              <a:rPr lang="en-US" dirty="0" smtClean="0"/>
              <a:t> = </a:t>
            </a:r>
            <a:r>
              <a:rPr lang="en-GB" b="1" dirty="0" smtClean="0"/>
              <a:t>Inter</a:t>
            </a:r>
            <a:r>
              <a:rPr lang="en-GB" dirty="0" smtClean="0"/>
              <a:t>connected </a:t>
            </a:r>
            <a:r>
              <a:rPr lang="en-GB" b="1" dirty="0" smtClean="0"/>
              <a:t>net</a:t>
            </a:r>
            <a:r>
              <a:rPr lang="en-GB" dirty="0" smtClean="0"/>
              <a:t>works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31" y="1092168"/>
            <a:ext cx="8324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Интернет</a:t>
            </a:r>
            <a:r>
              <a:rPr lang="ru-RU" dirty="0" smtClean="0"/>
              <a:t> – это глобальная система объединенных компьютерных сетей. Интернет использует принцип </a:t>
            </a:r>
            <a:r>
              <a:rPr lang="ru-RU" u="sng" dirty="0" smtClean="0"/>
              <a:t>маршрутизации пакетов</a:t>
            </a:r>
            <a:r>
              <a:rPr lang="ru-RU" dirty="0" smtClean="0"/>
              <a:t> данных и построен на основе </a:t>
            </a:r>
            <a:r>
              <a:rPr lang="ru-RU" u="sng" dirty="0" smtClean="0"/>
              <a:t>стека протоколов</a:t>
            </a:r>
            <a:r>
              <a:rPr lang="ru-RU" dirty="0" smtClean="0"/>
              <a:t> </a:t>
            </a:r>
            <a:r>
              <a:rPr lang="en-US" dirty="0" smtClean="0"/>
              <a:t>TCP/IP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031" y="2114532"/>
            <a:ext cx="83249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Сервисы Интернет </a:t>
            </a:r>
            <a:r>
              <a:rPr lang="ru-RU" dirty="0" smtClean="0"/>
              <a:t>определяют его </a:t>
            </a:r>
            <a:r>
              <a:rPr lang="ru-RU" u="sng" dirty="0" smtClean="0"/>
              <a:t>структуру</a:t>
            </a:r>
            <a:r>
              <a:rPr lang="ru-RU" dirty="0" smtClean="0"/>
              <a:t> с точки зрения </a:t>
            </a:r>
            <a:r>
              <a:rPr lang="ru-RU" u="sng" dirty="0" smtClean="0"/>
              <a:t>пользователя</a:t>
            </a:r>
            <a:r>
              <a:rPr lang="ru-RU" b="1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Сервис </a:t>
            </a:r>
            <a:r>
              <a:rPr lang="en-US" dirty="0" smtClean="0"/>
              <a:t>DNS</a:t>
            </a:r>
            <a:r>
              <a:rPr lang="ru-RU" dirty="0" smtClean="0"/>
              <a:t> (система доменных имен)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b="1" dirty="0" smtClean="0"/>
              <a:t>Всемирная паутина </a:t>
            </a:r>
            <a:r>
              <a:rPr lang="ru-RU" dirty="0" smtClean="0"/>
              <a:t>(</a:t>
            </a:r>
            <a:r>
              <a:rPr lang="en-US" dirty="0" smtClean="0"/>
              <a:t>WWW, Web)</a:t>
            </a:r>
            <a:r>
              <a:rPr lang="ru-RU" dirty="0" smtClean="0"/>
              <a:t>, в том числе: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 smtClean="0"/>
              <a:t>Веб-сайты</a:t>
            </a:r>
            <a:endParaRPr lang="ru-RU" dirty="0" smtClean="0"/>
          </a:p>
          <a:p>
            <a:pPr lvl="2" algn="just">
              <a:buFont typeface="Arial" pitchFamily="34" charset="0"/>
              <a:buChar char="•"/>
            </a:pPr>
            <a:r>
              <a:rPr lang="ru-RU" dirty="0" err="1" smtClean="0"/>
              <a:t>Веб-форумы</a:t>
            </a:r>
            <a:endParaRPr lang="ru-RU" dirty="0" smtClean="0"/>
          </a:p>
          <a:p>
            <a:pPr lvl="2" algn="just">
              <a:buFont typeface="Arial" pitchFamily="34" charset="0"/>
              <a:buChar char="•"/>
            </a:pPr>
            <a:r>
              <a:rPr lang="ru-RU" dirty="0" smtClean="0"/>
              <a:t>Социальные сети</a:t>
            </a:r>
          </a:p>
          <a:p>
            <a:pPr lvl="2" algn="just">
              <a:buFont typeface="Arial" pitchFamily="34" charset="0"/>
              <a:buChar char="•"/>
            </a:pPr>
            <a:r>
              <a:rPr lang="ru-RU" dirty="0" err="1" smtClean="0"/>
              <a:t>Блоги</a:t>
            </a:r>
            <a:endParaRPr lang="ru-RU" dirty="0" smtClean="0"/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Электронная почта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Системы мгновенного обмена сообщениями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Системы файлового обмена 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Телеконференции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IPTV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IP-</a:t>
            </a:r>
            <a:r>
              <a:rPr lang="ru-RU" dirty="0" smtClean="0"/>
              <a:t>телефония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Удаленное управление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Интернета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Электронный (цифровой)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Глобальный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Децентрализованный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Стандартизованный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Изменчивый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Растущий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Публичный (открытый)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4268799"/>
            <a:ext cx="78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 июня 2011 года была принята резолюция ООН, признающая доступ в Интернет базовым правом человека. Таким образом, отключение тех или иных регионов от Интернета является нарушением прав человека.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490759" y="2662227"/>
            <a:ext cx="219078" cy="584208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19376" y="2771766"/>
            <a:ext cx="146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динамичный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596" y="5327676"/>
            <a:ext cx="78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Интернет считается достоянием человечества.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5838858"/>
            <a:ext cx="78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Сегодня каждый день в Интернете публикуется больше информации, чем было всего накоплено человечеством к моменту его создания.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сети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466" y="617499"/>
            <a:ext cx="86900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Родина Интернета – США. </a:t>
            </a:r>
          </a:p>
          <a:p>
            <a:pPr indent="355600" algn="just"/>
            <a:r>
              <a:rPr lang="ru-RU" dirty="0" smtClean="0"/>
              <a:t>Первые компьютерные сети связывали центральный компьютер (сервер) и терминалы. Такие сети были </a:t>
            </a:r>
            <a:r>
              <a:rPr lang="ru-RU" i="1" dirty="0" smtClean="0"/>
              <a:t>централизованными</a:t>
            </a:r>
            <a:r>
              <a:rPr lang="ru-RU" dirty="0" smtClean="0"/>
              <a:t>.</a:t>
            </a:r>
          </a:p>
          <a:p>
            <a:pPr marL="627063" indent="-627063" algn="just">
              <a:buAutoNum type="arabicPlain" startAt="1961"/>
            </a:pPr>
            <a:r>
              <a:rPr lang="ru-RU" dirty="0" smtClean="0"/>
              <a:t>Управление перспективных разработок (DARPA) по заданию министерства обороны США приступило к проекту по созданию экспериментальной </a:t>
            </a:r>
            <a:r>
              <a:rPr lang="ru-RU" i="1" dirty="0" smtClean="0"/>
              <a:t>децентрализованной</a:t>
            </a:r>
            <a:r>
              <a:rPr lang="ru-RU" dirty="0" smtClean="0"/>
              <a:t> сети для обмена данными в пакетном режиме</a:t>
            </a:r>
          </a:p>
          <a:p>
            <a:pPr marL="627063" indent="-627063" algn="just"/>
            <a:r>
              <a:rPr lang="ru-RU" dirty="0" smtClean="0"/>
              <a:t>1969	Внедрение первой вневедомственной национальной компьютерной сети </a:t>
            </a:r>
            <a:r>
              <a:rPr lang="ru-RU" b="1" dirty="0" smtClean="0"/>
              <a:t>ARPANET</a:t>
            </a:r>
            <a:r>
              <a:rPr lang="ru-RU" dirty="0" smtClean="0"/>
              <a:t>. </a:t>
            </a:r>
          </a:p>
          <a:p>
            <a:pPr marL="627063" indent="-627063" algn="just"/>
            <a:r>
              <a:rPr lang="ru-RU" dirty="0" smtClean="0"/>
              <a:t>1975	ARPANET переходит из разряда экспериментальной сети в рабочую сеть.</a:t>
            </a:r>
          </a:p>
          <a:p>
            <a:pPr marL="627063" indent="-627063" algn="just">
              <a:buAutoNum type="arabicPlain" startAt="1983"/>
            </a:pPr>
            <a:r>
              <a:rPr lang="ru-RU" dirty="0" smtClean="0"/>
              <a:t>«второе рождение» Интернета - вышел первый стандарт для протоколов TCP/IP. Из ARPANET выделилась MILNET, которая стала относиться к министерству обороны США. Термин </a:t>
            </a:r>
            <a:r>
              <a:rPr lang="ru-RU" dirty="0" err="1" smtClean="0"/>
              <a:t>Internet</a:t>
            </a:r>
            <a:r>
              <a:rPr lang="ru-RU" dirty="0" smtClean="0"/>
              <a:t> стал использоваться для обозначения единой сети: MILNET +ARPANET. </a:t>
            </a:r>
          </a:p>
          <a:p>
            <a:pPr marL="627063" indent="-627063" algn="just"/>
            <a:r>
              <a:rPr lang="ru-RU" dirty="0" smtClean="0"/>
              <a:t>1989 	Тим </a:t>
            </a:r>
            <a:r>
              <a:rPr lang="ru-RU" dirty="0" err="1" smtClean="0"/>
              <a:t>Бернерс-Ли</a:t>
            </a:r>
            <a:r>
              <a:rPr lang="ru-RU" dirty="0" smtClean="0"/>
              <a:t> предложил концепцию распределенной информационной системы с целью "объединения знаний человечества", которую он назвал </a:t>
            </a:r>
            <a:r>
              <a:rPr lang="ru-RU" i="1" dirty="0" smtClean="0"/>
              <a:t>"Всемирной паутиной" (</a:t>
            </a:r>
            <a:r>
              <a:rPr lang="ru-RU" i="1" dirty="0" err="1" smtClean="0"/>
              <a:t>World</a:t>
            </a:r>
            <a:r>
              <a:rPr lang="ru-RU" i="1" dirty="0" smtClean="0"/>
              <a:t> </a:t>
            </a:r>
            <a:r>
              <a:rPr lang="ru-RU" i="1" dirty="0" err="1" smtClean="0"/>
              <a:t>Wide</a:t>
            </a:r>
            <a:r>
              <a:rPr lang="ru-RU" i="1" dirty="0" smtClean="0"/>
              <a:t> </a:t>
            </a:r>
            <a:r>
              <a:rPr lang="ru-RU" i="1" dirty="0" err="1" smtClean="0"/>
              <a:t>Web</a:t>
            </a:r>
            <a:r>
              <a:rPr lang="ru-RU" i="1" dirty="0" smtClean="0"/>
              <a:t> - WWW)</a:t>
            </a:r>
            <a:endParaRPr lang="ru-RU" dirty="0" smtClean="0"/>
          </a:p>
          <a:p>
            <a:pPr marL="627063" indent="-627063" algn="just">
              <a:buAutoNum type="arabicPlain" startAt="1991"/>
            </a:pPr>
            <a:r>
              <a:rPr lang="ru-RU" dirty="0" smtClean="0"/>
              <a:t>ARPANET прекратила свое существование.  Выпущен первый браузер.</a:t>
            </a:r>
          </a:p>
          <a:p>
            <a:pPr marL="627063" indent="-627063" algn="just"/>
            <a:r>
              <a:rPr lang="ru-RU" dirty="0" smtClean="0"/>
              <a:t>1994	Появление первой технологии поиска и индексации </a:t>
            </a:r>
            <a:r>
              <a:rPr lang="ru-RU" dirty="0" err="1" smtClean="0"/>
              <a:t>веб-страниц</a:t>
            </a:r>
            <a:r>
              <a:rPr lang="ru-RU" dirty="0" smtClean="0"/>
              <a:t> </a:t>
            </a:r>
            <a:r>
              <a:rPr lang="en-US" dirty="0" smtClean="0"/>
              <a:t>WWW</a:t>
            </a:r>
            <a:r>
              <a:rPr lang="ru-RU" dirty="0" smtClean="0"/>
              <a:t>-</a:t>
            </a:r>
            <a:r>
              <a:rPr lang="en-US" dirty="0" smtClean="0"/>
              <a:t>Worm.</a:t>
            </a:r>
            <a:endParaRPr lang="ru-RU" dirty="0" smtClean="0"/>
          </a:p>
          <a:p>
            <a:pPr marL="627063" indent="-627063" algn="just"/>
            <a:r>
              <a:rPr lang="ru-RU" dirty="0" smtClean="0"/>
              <a:t>	...</a:t>
            </a:r>
          </a:p>
          <a:p>
            <a:pPr marL="627063" indent="-627063" algn="just"/>
            <a:r>
              <a:rPr lang="ru-RU" dirty="0" smtClean="0"/>
              <a:t>2010	число устройств в сети превысило число жителей Земли (Интернет вещей)</a:t>
            </a:r>
          </a:p>
          <a:p>
            <a:pPr marL="627063" indent="-627063" algn="just"/>
            <a:r>
              <a:rPr lang="ru-RU" dirty="0" smtClean="0"/>
              <a:t>2012	число пользователей, регулярно использующих Интернет, составило более 2,4 млрд. человек (каждый третий житель Земли)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населения с доступом в Интернет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99980" y="982629"/>
          <a:ext cx="8653580" cy="529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Мировая карта Интернета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8914" name="Picture 2" descr="http://privatejets-asia.com/wp-content/uploads/2013/09/Global-Flights-Map-1024x6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038"/>
            <a:ext cx="9144000" cy="53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сайтов по странам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6866" name="Picture 2" descr="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7759"/>
            <a:ext cx="9090989" cy="3651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440" y="6313527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Источник</a:t>
            </a:r>
            <a:r>
              <a:rPr lang="en-GB" dirty="0" smtClean="0"/>
              <a:t>:</a:t>
            </a:r>
            <a:r>
              <a:rPr lang="ru-RU" dirty="0" smtClean="0"/>
              <a:t> </a:t>
            </a:r>
            <a:r>
              <a:rPr lang="en-GB" dirty="0" smtClean="0"/>
              <a:t>internet-map.net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взрыв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09518" y="836577"/>
          <a:ext cx="5257872" cy="4016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596" y="5692806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/>
              <a:t>Парадокс:</a:t>
            </a:r>
            <a:r>
              <a:rPr lang="ru-RU" dirty="0" smtClean="0"/>
              <a:t> Информацию можно найти очень быстро, но нужную и надежную информацию найти очень трудно.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596" y="5291163"/>
            <a:ext cx="78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Информационный голод и информационная перегрузка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7389" y="763551"/>
            <a:ext cx="3176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оценкам</a:t>
            </a:r>
            <a:r>
              <a:rPr lang="en-US" dirty="0" smtClean="0"/>
              <a:t> </a:t>
            </a:r>
            <a:r>
              <a:rPr lang="en-US" dirty="0" err="1" smtClean="0"/>
              <a:t>экспертов</a:t>
            </a:r>
            <a:r>
              <a:rPr lang="en-US" dirty="0" smtClean="0"/>
              <a:t>,</a:t>
            </a:r>
            <a:r>
              <a:rPr lang="ru-RU" dirty="0" smtClean="0"/>
              <a:t>суммарный </a:t>
            </a:r>
            <a:r>
              <a:rPr lang="en-US" dirty="0" err="1" smtClean="0"/>
              <a:t>объем</a:t>
            </a:r>
            <a:r>
              <a:rPr lang="en-US" dirty="0" smtClean="0"/>
              <a:t> </a:t>
            </a:r>
            <a:r>
              <a:rPr lang="en-US" dirty="0" err="1" smtClean="0"/>
              <a:t>сгенерированных</a:t>
            </a:r>
            <a:r>
              <a:rPr lang="en-US" dirty="0" smtClean="0"/>
              <a:t> </a:t>
            </a:r>
            <a:r>
              <a:rPr lang="en-US" dirty="0" err="1" smtClean="0"/>
              <a:t>данных</a:t>
            </a:r>
            <a:r>
              <a:rPr lang="en-US" dirty="0" smtClean="0"/>
              <a:t> </a:t>
            </a:r>
            <a:r>
              <a:rPr lang="en-US" dirty="0" err="1" smtClean="0"/>
              <a:t>составил</a:t>
            </a:r>
            <a:r>
              <a:rPr lang="ru-RU" dirty="0" smtClean="0"/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3442" y="2004993"/>
            <a:ext cx="2884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2011г. </a:t>
            </a:r>
            <a:r>
              <a:rPr lang="ru-RU" dirty="0" smtClean="0"/>
              <a:t>- </a:t>
            </a:r>
            <a:r>
              <a:rPr lang="en-US" dirty="0" smtClean="0"/>
              <a:t>1,8</a:t>
            </a:r>
            <a:r>
              <a:rPr lang="ru-RU" dirty="0" smtClean="0"/>
              <a:t>  </a:t>
            </a:r>
            <a:r>
              <a:rPr lang="en-US" dirty="0" smtClean="0"/>
              <a:t>ЗБ</a:t>
            </a:r>
            <a:endParaRPr lang="ru-RU" dirty="0" smtClean="0"/>
          </a:p>
          <a:p>
            <a:pPr algn="just"/>
            <a:r>
              <a:rPr lang="en-US" dirty="0" smtClean="0"/>
              <a:t>2012г. </a:t>
            </a:r>
            <a:r>
              <a:rPr lang="ru-RU" dirty="0" smtClean="0"/>
              <a:t>- </a:t>
            </a:r>
            <a:r>
              <a:rPr lang="en-US" dirty="0" smtClean="0"/>
              <a:t>2,8</a:t>
            </a:r>
            <a:r>
              <a:rPr lang="ru-RU" dirty="0" smtClean="0"/>
              <a:t>  </a:t>
            </a:r>
            <a:r>
              <a:rPr lang="en-US" dirty="0" smtClean="0"/>
              <a:t>ЗБ</a:t>
            </a:r>
            <a:endParaRPr lang="ru-RU" dirty="0" smtClean="0"/>
          </a:p>
          <a:p>
            <a:pPr algn="just"/>
            <a:r>
              <a:rPr lang="ru-RU" dirty="0" smtClean="0"/>
              <a:t>2015г. - 8  ЗБ (более 1 ТБ на жителя Земли)</a:t>
            </a:r>
          </a:p>
          <a:p>
            <a:pPr algn="just"/>
            <a:r>
              <a:rPr lang="en-US" dirty="0" smtClean="0"/>
              <a:t>2020г. </a:t>
            </a:r>
            <a:r>
              <a:rPr lang="ru-RU" dirty="0" smtClean="0"/>
              <a:t>- </a:t>
            </a:r>
            <a:r>
              <a:rPr lang="en-US" dirty="0" smtClean="0"/>
              <a:t>40</a:t>
            </a:r>
            <a:r>
              <a:rPr lang="ru-RU" dirty="0" smtClean="0"/>
              <a:t>  </a:t>
            </a:r>
            <a:r>
              <a:rPr lang="en-US" dirty="0" smtClean="0"/>
              <a:t>ЗБ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3903" y="3757617"/>
            <a:ext cx="3067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ЗБ </a:t>
            </a:r>
            <a:r>
              <a:rPr lang="ru-RU" dirty="0" smtClean="0"/>
              <a:t>= 1 млн. ТБ = </a:t>
            </a:r>
          </a:p>
          <a:p>
            <a:r>
              <a:rPr lang="ru-RU" dirty="0" smtClean="0"/>
              <a:t>1 000 000 000 000 000 000 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Единицы измерения информации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7674" y="2479662"/>
          <a:ext cx="7229574" cy="3432222"/>
        </p:xfrm>
        <a:graphic>
          <a:graphicData uri="http://schemas.openxmlformats.org/drawingml/2006/table">
            <a:tbl>
              <a:tblPr/>
              <a:tblGrid>
                <a:gridCol w="1570059"/>
                <a:gridCol w="1350981"/>
                <a:gridCol w="1214274"/>
                <a:gridCol w="2155869"/>
                <a:gridCol w="938391"/>
              </a:tblGrid>
              <a:tr h="38135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Приставка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 степеням 10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По степеням 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кило-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= 1024 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мега-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1,05∙10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Мбайт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гига-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1,07∙10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тера-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1,10∙10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пета-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1,13∙10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экса-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 ≈ 1,15∙10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Эбайт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зетта-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1,18∙10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Збайт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35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йотта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2000" baseline="30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ЙБ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 ≈ 1,21∙10</a:t>
                      </a:r>
                      <a:r>
                        <a:rPr lang="ru-RU" sz="2000" baseline="300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Йбайт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161" y="1201707"/>
            <a:ext cx="755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 = 0 или 1, минимальная единица информации</a:t>
            </a:r>
          </a:p>
          <a:p>
            <a:r>
              <a:rPr lang="ru-RU" dirty="0" smtClean="0"/>
              <a:t>Байт = 8 бит, наименьшая единица информации в компьютере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Всемирная паутина </a:t>
            </a:r>
            <a:r>
              <a:rPr lang="en-US" dirty="0" smtClean="0"/>
              <a:t>(WWW)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44724"/>
            <a:ext cx="8388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 smtClean="0"/>
              <a:t>World Wide Web (WWW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всемирная паутина, </a:t>
            </a:r>
            <a:r>
              <a:rPr lang="ru-RU" b="1" dirty="0" err="1" smtClean="0"/>
              <a:t>веб</a:t>
            </a:r>
            <a:r>
              <a:rPr lang="ru-RU" b="1" dirty="0" smtClean="0"/>
              <a:t>) </a:t>
            </a:r>
            <a:r>
              <a:rPr lang="ru-RU" dirty="0" smtClean="0"/>
              <a:t>– это общемировое хранилище данных, распространяемых через сеть Интернет.</a:t>
            </a:r>
          </a:p>
          <a:p>
            <a:pPr indent="355600"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WWW ≠</a:t>
            </a:r>
            <a:r>
              <a:rPr lang="ru-RU" dirty="0" smtClean="0"/>
              <a:t>Интернет</a:t>
            </a:r>
          </a:p>
          <a:p>
            <a:pPr algn="just"/>
            <a:r>
              <a:rPr lang="ru-RU" dirty="0" smtClean="0"/>
              <a:t>Интернет – это глобальная компьютерная</a:t>
            </a:r>
            <a:r>
              <a:rPr lang="en-US" dirty="0" smtClean="0"/>
              <a:t> </a:t>
            </a:r>
            <a:r>
              <a:rPr lang="ru-RU" dirty="0" smtClean="0"/>
              <a:t>сеть (устройства, линии связи, сигналы)</a:t>
            </a:r>
          </a:p>
          <a:p>
            <a:pPr algn="just"/>
            <a:r>
              <a:rPr lang="en-US" dirty="0" smtClean="0"/>
              <a:t>WWW </a:t>
            </a:r>
            <a:r>
              <a:rPr lang="ru-RU" dirty="0" smtClean="0"/>
              <a:t>– это распространяемые в этой сети ресурсы, в первую очередь сайты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Большая часть ресурсов </a:t>
            </a:r>
            <a:r>
              <a:rPr lang="en-US" dirty="0" smtClean="0"/>
              <a:t>WWW </a:t>
            </a:r>
            <a:r>
              <a:rPr lang="ru-RU" dirty="0" smtClean="0"/>
              <a:t> - это гипертекст. </a:t>
            </a:r>
            <a:r>
              <a:rPr lang="ru-RU" b="1" dirty="0" smtClean="0"/>
              <a:t>Гипертекст</a:t>
            </a:r>
            <a:r>
              <a:rPr lang="ru-RU" dirty="0" smtClean="0"/>
              <a:t> – это система текстовых документов (страниц), связанных между собой с помощью </a:t>
            </a:r>
            <a:r>
              <a:rPr lang="ru-RU" b="1" dirty="0" smtClean="0"/>
              <a:t>ссылок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Гипертексты создаются с помощью языка </a:t>
            </a:r>
            <a:r>
              <a:rPr lang="en-US" b="1" dirty="0" smtClean="0"/>
              <a:t>HTML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К другим ресурсам </a:t>
            </a:r>
            <a:r>
              <a:rPr lang="en-US" dirty="0" smtClean="0"/>
              <a:t>WWW </a:t>
            </a:r>
            <a:r>
              <a:rPr lang="ru-RU" dirty="0" smtClean="0"/>
              <a:t>относятся: изображения, аудио, видео и другие файлы, приложения (программы), базы данных.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4737918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Ресурсы </a:t>
            </a:r>
            <a:r>
              <a:rPr lang="en-US" dirty="0" smtClean="0"/>
              <a:t>WWW </a:t>
            </a:r>
            <a:r>
              <a:rPr lang="ru-RU" dirty="0" smtClean="0"/>
              <a:t>могут быть </a:t>
            </a:r>
            <a:r>
              <a:rPr lang="ru-RU" i="1" dirty="0" smtClean="0"/>
              <a:t>пассивными</a:t>
            </a:r>
            <a:r>
              <a:rPr lang="ru-RU" dirty="0" smtClean="0"/>
              <a:t> и </a:t>
            </a:r>
            <a:r>
              <a:rPr lang="ru-RU" i="1" dirty="0" smtClean="0"/>
              <a:t>активными</a:t>
            </a:r>
            <a:r>
              <a:rPr lang="ru-RU" dirty="0" smtClean="0"/>
              <a:t>. Активные ресурсы взаимодействуют с пользователями: форумы, социальные сети, </a:t>
            </a:r>
            <a:r>
              <a:rPr lang="ru-RU" dirty="0" err="1" smtClean="0"/>
              <a:t>интернет-магазины</a:t>
            </a:r>
            <a:r>
              <a:rPr lang="ru-RU" dirty="0" smtClean="0"/>
              <a:t>, </a:t>
            </a:r>
            <a:r>
              <a:rPr lang="ru-RU" dirty="0" err="1" smtClean="0"/>
              <a:t>блоги</a:t>
            </a:r>
            <a:r>
              <a:rPr lang="ru-RU" dirty="0" smtClean="0"/>
              <a:t>, </a:t>
            </a:r>
            <a:r>
              <a:rPr lang="en-US" dirty="0" smtClean="0"/>
              <a:t>wiki-</a:t>
            </a:r>
            <a:r>
              <a:rPr lang="ru-RU" dirty="0" smtClean="0"/>
              <a:t>проекты, чаты и др. Пассивные ресурсы предназначены для просмотра: текстовые страницы, картинки, документы, файлы.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596" y="4633929"/>
            <a:ext cx="7923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Информационная сеть </a:t>
            </a:r>
            <a:r>
              <a:rPr lang="ru-RU" dirty="0"/>
              <a:t>(</a:t>
            </a:r>
            <a:r>
              <a:rPr lang="ru-RU" b="1" dirty="0" smtClean="0"/>
              <a:t>вычислительная, компьютерная, коммуникационная </a:t>
            </a:r>
            <a:r>
              <a:rPr lang="ru-RU" b="1" dirty="0"/>
              <a:t>сеть, </a:t>
            </a:r>
            <a:r>
              <a:rPr lang="en-US" b="1" dirty="0" smtClean="0"/>
              <a:t>network</a:t>
            </a:r>
            <a:r>
              <a:rPr lang="ru-RU" b="1" dirty="0" smtClean="0"/>
              <a:t>, КС</a:t>
            </a:r>
            <a:r>
              <a:rPr lang="ru-RU" dirty="0" smtClean="0"/>
              <a:t>) </a:t>
            </a:r>
            <a:r>
              <a:rPr lang="ru-RU" dirty="0"/>
              <a:t>– это система распределенных на территории аппаратных, программных и информационных </a:t>
            </a:r>
            <a:r>
              <a:rPr lang="ru-RU" u="sng" dirty="0"/>
              <a:t>ресурсов</a:t>
            </a:r>
            <a:r>
              <a:rPr lang="ru-RU" dirty="0"/>
              <a:t>, связанных между собой </a:t>
            </a:r>
            <a:r>
              <a:rPr lang="ru-RU" u="sng" dirty="0"/>
              <a:t>каналами передачи данных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Самая известная и обширная компьютерная сеть – Интернет.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28597" y="800064"/>
            <a:ext cx="78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Сеть </a:t>
            </a:r>
            <a:r>
              <a:rPr lang="ru-RU" dirty="0" smtClean="0"/>
              <a:t>(</a:t>
            </a:r>
            <a:r>
              <a:rPr lang="en-US" b="1" dirty="0" smtClean="0"/>
              <a:t>net</a:t>
            </a:r>
            <a:r>
              <a:rPr lang="ru-RU" dirty="0" smtClean="0"/>
              <a:t>) </a:t>
            </a:r>
            <a:r>
              <a:rPr lang="ru-RU" dirty="0"/>
              <a:t>– </a:t>
            </a:r>
            <a:r>
              <a:rPr lang="ru-RU" dirty="0" smtClean="0"/>
              <a:t>это множество произвольных элементов (узлов, вершин), связанных между собой линиями связи (ребрами, дугами).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Сети могут быть как материальными, так и абстрактными.</a:t>
            </a:r>
            <a:endParaRPr lang="ru-RU" dirty="0"/>
          </a:p>
        </p:txBody>
      </p:sp>
      <p:pic>
        <p:nvPicPr>
          <p:cNvPr id="69" name="Рисунок 68" descr="http://lmatrix.ru/uploads/images/13037295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57" y="1895454"/>
            <a:ext cx="3213144" cy="26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://www.wolfram.com/mathematica/new-in-8/graph-and-network-modeling/HTMLImages.ru/load-on-demand-empirical-graphs/O_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75" y="1968480"/>
            <a:ext cx="4892742" cy="25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9841" t="15382" r="11463" b="22404"/>
          <a:stretch>
            <a:fillRect/>
          </a:stretch>
        </p:blipFill>
        <p:spPr bwMode="auto">
          <a:xfrm>
            <a:off x="1322343" y="2187558"/>
            <a:ext cx="6754905" cy="344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5600"/>
            <a:r>
              <a:rPr lang="ru-RU" dirty="0" smtClean="0"/>
              <a:t>Архитектура </a:t>
            </a:r>
            <a:r>
              <a:rPr lang="en-US" dirty="0" smtClean="0"/>
              <a:t>WWW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518" y="1384272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Всемирную паутину образуют миллионы </a:t>
            </a:r>
            <a:r>
              <a:rPr lang="ru-RU" b="1" dirty="0" err="1" smtClean="0"/>
              <a:t>веб-серверов</a:t>
            </a:r>
            <a:r>
              <a:rPr lang="ru-RU" dirty="0" smtClean="0"/>
              <a:t> сети Интернет, расположенных по всему миру.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31" y="727038"/>
            <a:ext cx="828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Всемирная паутина построена на </a:t>
            </a:r>
            <a:r>
              <a:rPr lang="ru-RU" b="1" dirty="0" smtClean="0"/>
              <a:t>клиент-серверной</a:t>
            </a:r>
            <a:r>
              <a:rPr lang="ru-RU" dirty="0" smtClean="0"/>
              <a:t> технологии. Клиент и сервер – это программы, запущенные на компьютерах, подключенных к Интернет.</a:t>
            </a: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1176291" y="5656293"/>
            <a:ext cx="1424007" cy="657234"/>
          </a:xfrm>
          <a:prstGeom prst="snip1Rect">
            <a:avLst>
              <a:gd name="adj" fmla="val 283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Программа-клиент</a:t>
            </a:r>
            <a:endParaRPr lang="ru-RU" dirty="0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5448312" y="5619780"/>
            <a:ext cx="1424007" cy="657234"/>
          </a:xfrm>
          <a:prstGeom prst="snip1Rect">
            <a:avLst>
              <a:gd name="adj" fmla="val 283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Программа-сервер</a:t>
            </a:r>
            <a:endParaRPr lang="ru-RU" dirty="0"/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3184506" y="4341825"/>
            <a:ext cx="1971702" cy="839799"/>
          </a:xfrm>
          <a:prstGeom prst="curvedDownArrow">
            <a:avLst>
              <a:gd name="adj1" fmla="val 14213"/>
              <a:gd name="adj2" fmla="val 36146"/>
              <a:gd name="adj3" fmla="val 32481"/>
            </a:avLst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3123" y="4524390"/>
            <a:ext cx="11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запрос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2673323" y="4086234"/>
            <a:ext cx="2738475" cy="1095390"/>
          </a:xfrm>
          <a:prstGeom prst="curvedDownArrow">
            <a:avLst>
              <a:gd name="adj1" fmla="val 11116"/>
              <a:gd name="adj2" fmla="val 36146"/>
              <a:gd name="adj3" fmla="val 30817"/>
            </a:avLst>
          </a:prstGeom>
          <a:solidFill>
            <a:srgbClr val="99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9636" y="3721104"/>
            <a:ext cx="11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ответ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6507189" y="4378338"/>
            <a:ext cx="584208" cy="29210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324624" y="3684591"/>
            <a:ext cx="105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файлы, данные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5600"/>
            <a:r>
              <a:rPr lang="ru-RU" dirty="0" err="1" smtClean="0"/>
              <a:t>Веб-сервер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2114532"/>
            <a:ext cx="7923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i="1" dirty="0" smtClean="0"/>
              <a:t>Простейший вариант:</a:t>
            </a:r>
          </a:p>
          <a:p>
            <a:pPr indent="355600" algn="just"/>
            <a:r>
              <a:rPr lang="ru-RU" dirty="0" smtClean="0"/>
              <a:t>Клиент запрашивает файл, указав имя и путь</a:t>
            </a:r>
          </a:p>
          <a:p>
            <a:pPr indent="355600" algn="just"/>
            <a:r>
              <a:rPr lang="ru-RU" dirty="0" err="1" smtClean="0"/>
              <a:t>Веб-сервер</a:t>
            </a:r>
            <a:r>
              <a:rPr lang="ru-RU" dirty="0" smtClean="0"/>
              <a:t> находит соответствующий файл на локальном жёстком диске и отправляет его по сети клиенту. Если файл не найден, отправляется сообщение об ошибке.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Более сложные </a:t>
            </a:r>
            <a:r>
              <a:rPr lang="ru-RU" dirty="0" err="1" smtClean="0"/>
              <a:t>веб-серверы</a:t>
            </a:r>
            <a:r>
              <a:rPr lang="ru-RU" dirty="0" smtClean="0"/>
              <a:t> способны </a:t>
            </a:r>
            <a:r>
              <a:rPr lang="ru-RU" i="1" dirty="0" smtClean="0"/>
              <a:t>динамически</a:t>
            </a:r>
            <a:r>
              <a:rPr lang="ru-RU" dirty="0" smtClean="0"/>
              <a:t> </a:t>
            </a:r>
            <a:r>
              <a:rPr lang="ru-RU" i="1" dirty="0" smtClean="0"/>
              <a:t>генерировать</a:t>
            </a:r>
            <a:r>
              <a:rPr lang="ru-RU" dirty="0" smtClean="0"/>
              <a:t> документы с помощью шаблонов и сценариев </a:t>
            </a:r>
            <a:r>
              <a:rPr lang="en-US" dirty="0" smtClean="0"/>
              <a:t>(CGI, PHP)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Один из наиболее распространенных серверов на сегодняшний день – бесплатный </a:t>
            </a:r>
            <a:r>
              <a:rPr lang="en-US" b="1" dirty="0" smtClean="0"/>
              <a:t>Apache</a:t>
            </a:r>
            <a:r>
              <a:rPr lang="en-US" dirty="0" smtClean="0"/>
              <a:t> 2.2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596" y="727038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Веб-сервер</a:t>
            </a:r>
            <a:r>
              <a:rPr lang="ru-RU" dirty="0" smtClean="0"/>
              <a:t> – это устройство в сети и установленная на нем программа, которые способны в ответ на запрос клиента предоставить ему </a:t>
            </a:r>
            <a:r>
              <a:rPr lang="ru-RU" u="sng" dirty="0" smtClean="0"/>
              <a:t>нужные</a:t>
            </a:r>
            <a:r>
              <a:rPr lang="ru-RU" dirty="0" smtClean="0"/>
              <a:t> данные (файлы, </a:t>
            </a:r>
            <a:r>
              <a:rPr lang="ru-RU" dirty="0" err="1" smtClean="0"/>
              <a:t>веб-страницы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Веб-документы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Статические документы </a:t>
            </a:r>
            <a:r>
              <a:rPr lang="ru-RU" dirty="0" smtClean="0"/>
              <a:t>с фиксированным содержанием, которое сохраняется в сервере. Клиент получает только копию файла. (</a:t>
            </a:r>
            <a:r>
              <a:rPr lang="en-US" dirty="0" smtClean="0"/>
              <a:t>HTML)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676376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Динамические документы </a:t>
            </a:r>
            <a:r>
              <a:rPr lang="ru-RU" dirty="0" smtClean="0"/>
              <a:t>не существуют заранее в виде готового файла. Создается </a:t>
            </a:r>
            <a:r>
              <a:rPr lang="ru-RU" dirty="0" err="1" smtClean="0"/>
              <a:t>веб-сервером</a:t>
            </a:r>
            <a:r>
              <a:rPr lang="ru-RU" dirty="0" smtClean="0"/>
              <a:t> каждый раз, когда клиент запрашивает документ.</a:t>
            </a:r>
            <a:r>
              <a:rPr lang="en-US" dirty="0" smtClean="0"/>
              <a:t> </a:t>
            </a:r>
            <a:r>
              <a:rPr lang="ru-RU" dirty="0" smtClean="0"/>
              <a:t>Сервер получает входные данные от клиента</a:t>
            </a:r>
            <a:r>
              <a:rPr lang="en-US" dirty="0" smtClean="0"/>
              <a:t> </a:t>
            </a:r>
            <a:r>
              <a:rPr lang="ru-RU" dirty="0" smtClean="0"/>
              <a:t>с помощью </a:t>
            </a:r>
            <a:r>
              <a:rPr lang="ru-RU" i="1" dirty="0" smtClean="0"/>
              <a:t>форм</a:t>
            </a:r>
            <a:r>
              <a:rPr lang="ru-RU" dirty="0" smtClean="0"/>
              <a:t>. </a:t>
            </a:r>
            <a:r>
              <a:rPr lang="en-US" dirty="0" smtClean="0"/>
              <a:t>(CGI, PHP)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2917818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b="1" dirty="0" smtClean="0"/>
              <a:t>Активные документы </a:t>
            </a:r>
            <a:r>
              <a:rPr lang="ru-RU" dirty="0" smtClean="0"/>
              <a:t>включает программы и активные элементы, обрабатывающиеся на стороне клиента , в браузере. </a:t>
            </a:r>
            <a:r>
              <a:rPr lang="en-US" dirty="0" smtClean="0"/>
              <a:t>(JavaScript, Flash)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Веб-клиент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1603350"/>
            <a:ext cx="78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Задачи: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отправка запросов и получение ответов от сервера (в специальном формате);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Интерпретация (расшифровка) полученных ответов и представление в доступном для пользователя виде;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дополнительные функции – история, кэш, </a:t>
            </a:r>
            <a:r>
              <a:rPr lang="en-US" dirty="0" smtClean="0"/>
              <a:t>cookies</a:t>
            </a:r>
            <a:r>
              <a:rPr lang="ru-RU" dirty="0" smtClean="0"/>
              <a:t>, хранение пользовательских настроек, анализ страниц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800064"/>
            <a:ext cx="78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Веб-клиент</a:t>
            </a:r>
            <a:r>
              <a:rPr lang="ru-RU" b="1" dirty="0" smtClean="0"/>
              <a:t> (браузер, </a:t>
            </a:r>
            <a:r>
              <a:rPr lang="en-US" b="1" dirty="0" smtClean="0"/>
              <a:t>browser)</a:t>
            </a:r>
            <a:r>
              <a:rPr lang="ru-RU" dirty="0" smtClean="0"/>
              <a:t> – программа для отправки запросов серверу и отображения полученных результатов.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4962546"/>
            <a:ext cx="792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r>
              <a:rPr lang="ru-RU" dirty="0" smtClean="0">
                <a:solidFill>
                  <a:prstClr val="black"/>
                </a:solidFill>
              </a:rPr>
              <a:t>Наиболее распространенные браузеры: </a:t>
            </a:r>
            <a:r>
              <a:rPr lang="en-US" dirty="0" smtClean="0">
                <a:solidFill>
                  <a:prstClr val="black"/>
                </a:solidFill>
              </a:rPr>
              <a:t>Internet Explorer, Mozilla Firefox, Google Chrome, Opera, Safari.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1016732"/>
            <a:ext cx="78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Куки, «плюшки», «</a:t>
            </a:r>
            <a:r>
              <a:rPr lang="ru-RU" b="1" dirty="0" err="1" smtClean="0"/>
              <a:t>печеньки</a:t>
            </a:r>
            <a:r>
              <a:rPr lang="ru-RU" b="1" dirty="0" smtClean="0"/>
              <a:t>»</a:t>
            </a:r>
            <a:r>
              <a:rPr lang="ru-RU" dirty="0" smtClean="0"/>
              <a:t> - небольшой фрагмент данных, отправленный </a:t>
            </a:r>
            <a:r>
              <a:rPr lang="ru-RU" dirty="0" err="1" smtClean="0"/>
              <a:t>веб-сервером</a:t>
            </a:r>
            <a:r>
              <a:rPr lang="ru-RU" dirty="0" smtClean="0"/>
              <a:t> и хранимый на компьютере пользователя. </a:t>
            </a:r>
          </a:p>
          <a:p>
            <a:pPr indent="355600" algn="just"/>
            <a:r>
              <a:rPr lang="ru-RU" dirty="0" smtClean="0"/>
              <a:t>Браузер всякий раз при попытке открыть страницу соответствующего сайта пересылает этот фрагмент данных </a:t>
            </a:r>
            <a:r>
              <a:rPr lang="ru-RU" dirty="0" err="1" smtClean="0"/>
              <a:t>веб-серверу</a:t>
            </a:r>
            <a:r>
              <a:rPr lang="ru-RU" dirty="0" smtClean="0"/>
              <a:t> в виде HTTP-запроса. Применяется для сохранения данных на стороне пользователя, на практике обычно используется для: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аутентификации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хранения персональных предпочтений и настроек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отслеживания состояния сессии доступа пользователя;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ведения статистики о пользователях.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Куки удаляются: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 smtClean="0"/>
              <a:t>В конце сессии (например, когда браузер закрывается), если </a:t>
            </a:r>
            <a:r>
              <a:rPr lang="ru-RU" dirty="0" err="1" smtClean="0"/>
              <a:t>куки</a:t>
            </a:r>
            <a:r>
              <a:rPr lang="ru-RU" dirty="0" smtClean="0"/>
              <a:t> не являются постоянными.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 smtClean="0"/>
              <a:t>Дата истечения была указана и срок хранения вышел.</a:t>
            </a:r>
          </a:p>
          <a:p>
            <a:pPr marL="450850" indent="-273050" algn="just">
              <a:buFont typeface="+mj-lt"/>
              <a:buAutoNum type="arabicPeriod"/>
            </a:pPr>
            <a:r>
              <a:rPr lang="ru-RU" dirty="0" smtClean="0"/>
              <a:t>Браузер удалил </a:t>
            </a:r>
            <a:r>
              <a:rPr lang="ru-RU" dirty="0" err="1" smtClean="0"/>
              <a:t>куки</a:t>
            </a:r>
            <a:r>
              <a:rPr lang="ru-RU" dirty="0" smtClean="0"/>
              <a:t> по запросу пользователя.</a:t>
            </a:r>
          </a:p>
          <a:p>
            <a:pPr indent="355600"/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Кеш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36577"/>
            <a:ext cx="78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Кеш (кэш, </a:t>
            </a:r>
            <a:r>
              <a:rPr lang="en-US" b="1" dirty="0" smtClean="0"/>
              <a:t>cash</a:t>
            </a:r>
            <a:r>
              <a:rPr lang="ru-RU" b="1" dirty="0" smtClean="0"/>
              <a:t>) </a:t>
            </a:r>
            <a:r>
              <a:rPr lang="ru-RU" dirty="0" smtClean="0"/>
              <a:t>(в общем смысле) – промежуточное хранилище данных, промежуточная память, которая расположена «ближе» к потребителю, чем основное хранилище. Нужна для ускорения доступа при повторных запросах.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2114532"/>
            <a:ext cx="78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Кеш браузера</a:t>
            </a:r>
            <a:r>
              <a:rPr lang="ru-RU" dirty="0" smtClean="0"/>
              <a:t> – файлы в специальном формате, в которые временно записываются большие файлы, получаемые из сети (картинки, видео, аудио, реже – </a:t>
            </a:r>
            <a:r>
              <a:rPr lang="ru-RU" dirty="0" err="1" smtClean="0"/>
              <a:t>веб-страницы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При повторном обращении к этим файлам, если они еще не устарели, браузер не будет их загружать из сети, а возьмет из </a:t>
            </a:r>
            <a:r>
              <a:rPr lang="ru-RU" dirty="0" err="1" smtClean="0"/>
              <a:t>кеша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Кроме того, в </a:t>
            </a:r>
            <a:r>
              <a:rPr lang="ru-RU" dirty="0" err="1" smtClean="0"/>
              <a:t>кеше</a:t>
            </a:r>
            <a:r>
              <a:rPr lang="ru-RU" dirty="0" smtClean="0"/>
              <a:t> файлы «собираются» из фрагментов.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4232286"/>
            <a:ext cx="78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Размер </a:t>
            </a:r>
            <a:r>
              <a:rPr lang="ru-RU" dirty="0" err="1" smtClean="0"/>
              <a:t>кеша</a:t>
            </a:r>
            <a:r>
              <a:rPr lang="ru-RU" dirty="0" smtClean="0"/>
              <a:t> обычно можно изменить в настройках браузера. Кеш рекомендуется периодически очищать.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5035572"/>
            <a:ext cx="78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Кеш не следует путать с </a:t>
            </a:r>
            <a:r>
              <a:rPr lang="ru-RU" i="1" dirty="0" smtClean="0"/>
              <a:t>автономным режимом работы</a:t>
            </a:r>
            <a:r>
              <a:rPr lang="ru-RU" dirty="0" smtClean="0"/>
              <a:t> браузера.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Плагин</a:t>
            </a:r>
            <a:r>
              <a:rPr lang="ru-RU" dirty="0" smtClean="0"/>
              <a:t> (расширение)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Plug-in </a:t>
            </a:r>
            <a:r>
              <a:rPr lang="ru-RU" b="1" dirty="0" smtClean="0"/>
              <a:t>(расширение, дополнение)</a:t>
            </a:r>
            <a:r>
              <a:rPr lang="ru-RU" dirty="0" smtClean="0"/>
              <a:t> – программа, которая встраивается в другую программу (браузер) и расширяет ее функциональность.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785915"/>
            <a:ext cx="7923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Чрезвычайно популярная сегодня концепция, позволяющая пользователю настроить браузер под свои нужды, а разработчику браузера освободить себя от решения «посторонних» проблем.</a:t>
            </a:r>
          </a:p>
          <a:p>
            <a:pPr algn="just"/>
            <a:r>
              <a:rPr lang="ru-RU" dirty="0" smtClean="0"/>
              <a:t>Примеры: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проверка орфографии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переводчики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блокировка рекламы и нежелательного </a:t>
            </a:r>
            <a:r>
              <a:rPr lang="ru-RU" dirty="0" err="1" smtClean="0"/>
              <a:t>контента</a:t>
            </a:r>
            <a:endParaRPr lang="ru-RU" dirty="0" smtClean="0"/>
          </a:p>
          <a:p>
            <a:pPr marL="273050" indent="-177800" algn="just">
              <a:buFont typeface="Arial" pitchFamily="34" charset="0"/>
              <a:buChar char="•"/>
            </a:pPr>
            <a:r>
              <a:rPr lang="en-US" dirty="0" smtClean="0"/>
              <a:t>toolbars – </a:t>
            </a:r>
            <a:r>
              <a:rPr lang="ru-RU" dirty="0" smtClean="0"/>
              <a:t>панели инструментов, обычно от какого-то ресурса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безопасность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err="1" smtClean="0"/>
              <a:t>онлайн-сервисы</a:t>
            </a:r>
            <a:endParaRPr lang="ru-RU" dirty="0" smtClean="0"/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специальный поиск</a:t>
            </a:r>
          </a:p>
          <a:p>
            <a:pPr marL="273050" indent="-177800" algn="just">
              <a:buFont typeface="Arial" pitchFamily="34" charset="0"/>
              <a:buChar char="•"/>
            </a:pPr>
            <a:r>
              <a:rPr lang="ru-RU" dirty="0" smtClean="0"/>
              <a:t>что угодно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распространенные браузеры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8856" y="873090"/>
          <a:ext cx="6480719" cy="47466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1581"/>
                <a:gridCol w="2892382"/>
                <a:gridCol w="1383378"/>
                <a:gridCol w="1383378"/>
              </a:tblGrid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Доля рынка браузера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мире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 России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Internet</a:t>
                      </a:r>
                      <a:r>
                        <a:rPr lang="en-US" sz="1800" baseline="0" dirty="0" smtClean="0"/>
                        <a:t> Explorer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13,4%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4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Mozilla Firefox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14,7%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14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1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Google Chrome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55,3%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45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7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Safari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9,5%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Opera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/>
                        <a:t>2,0%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12</a:t>
                      </a:r>
                      <a:r>
                        <a:rPr lang="ru-RU" sz="2000" u="none" strike="noStrike" dirty="0" smtClean="0"/>
                        <a:t>,</a:t>
                      </a:r>
                      <a:r>
                        <a:rPr lang="en-US" sz="2000" u="none" strike="noStrike" dirty="0" smtClean="0"/>
                        <a:t>1</a:t>
                      </a:r>
                      <a:r>
                        <a:rPr lang="ru-RU" sz="2000" u="none" strike="noStrike" dirty="0" smtClean="0"/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Yandex Browser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93336">
                <a:tc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7,7%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73449"/>
          <a:stretch>
            <a:fillRect/>
          </a:stretch>
        </p:blipFill>
        <p:spPr bwMode="auto">
          <a:xfrm>
            <a:off x="1496225" y="2662227"/>
            <a:ext cx="520404" cy="5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68395" y="145729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zilla_Firefox_3.5_logo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863" y="2041506"/>
            <a:ext cx="571128" cy="571128"/>
          </a:xfrm>
          <a:prstGeom prst="rect">
            <a:avLst/>
          </a:prstGeom>
        </p:spPr>
      </p:pic>
      <p:pic>
        <p:nvPicPr>
          <p:cNvPr id="8" name="Рисунок 7" descr="500px-Opera_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395" y="3830643"/>
            <a:ext cx="576064" cy="576064"/>
          </a:xfrm>
          <a:prstGeom prst="rect">
            <a:avLst/>
          </a:prstGeom>
        </p:spPr>
      </p:pic>
      <p:pic>
        <p:nvPicPr>
          <p:cNvPr id="9" name="Рисунок 8" descr="Safari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8395" y="3246435"/>
            <a:ext cx="576064" cy="576064"/>
          </a:xfrm>
          <a:prstGeom prst="rect">
            <a:avLst/>
          </a:prstGeom>
        </p:spPr>
      </p:pic>
      <p:sp>
        <p:nvSpPr>
          <p:cNvPr id="2050" name="AutoShape 2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hrome://theme/IDR_PRODUCT_LOGO_NAME_51_EN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540" y="4487877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65109" y="5802345"/>
            <a:ext cx="722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</a:t>
            </a:r>
            <a:r>
              <a:rPr lang="en-US" dirty="0" err="1" smtClean="0"/>
              <a:t>StatCounter</a:t>
            </a:r>
            <a:r>
              <a:rPr lang="en-US" dirty="0" smtClean="0"/>
              <a:t> </a:t>
            </a:r>
            <a:r>
              <a:rPr lang="ru-RU" dirty="0" smtClean="0"/>
              <a:t>на февраль 2016г.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00064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HyperText Transfer Protocol</a:t>
            </a:r>
            <a:r>
              <a:rPr lang="ru-RU" b="1" dirty="0" smtClean="0"/>
              <a:t> </a:t>
            </a:r>
            <a:r>
              <a:rPr lang="ru-RU" dirty="0" smtClean="0"/>
              <a:t>– язык запросов, на котором «разговаривают» клиент и сервер. Это протокол, т.е. набор правил в виде стандарта (1992г.)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1712889"/>
            <a:ext cx="792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Позволяет</a:t>
            </a:r>
            <a:r>
              <a:rPr lang="ru-RU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сообщить, какой </a:t>
            </a:r>
            <a:r>
              <a:rPr lang="ru-RU" dirty="0" err="1" smtClean="0"/>
              <a:t>веб-документ</a:t>
            </a:r>
            <a:r>
              <a:rPr lang="ru-RU" dirty="0" smtClean="0"/>
              <a:t> запросил пользователь (имя и путь файла)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передать файл в виде текста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сообщить информацию о файле (размер, дата изменения, тип)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сообщить информацию о клиенте и сервере (название, версия)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передать данные от клиента серверу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сообщить о типе ошибки, если передача файла не удалась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3867156"/>
            <a:ext cx="792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Недостатки: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нет навигации</a:t>
            </a:r>
            <a:r>
              <a:rPr lang="en-US" dirty="0" smtClean="0"/>
              <a:t> (</a:t>
            </a:r>
            <a:r>
              <a:rPr lang="ru-RU" dirty="0" smtClean="0"/>
              <a:t>отображения структуры сайтов)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нет поддержки </a:t>
            </a:r>
            <a:r>
              <a:rPr lang="ru-RU" dirty="0" err="1" smtClean="0"/>
              <a:t>распределенности</a:t>
            </a:r>
            <a:r>
              <a:rPr lang="ru-RU" dirty="0" smtClean="0"/>
              <a:t> (возможности хранения и одновременной передачи файлов с нескольких серверов)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Коды состояния </a:t>
            </a:r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873090"/>
            <a:ext cx="78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Сообщают о результатах запроса. Записываются в виде трех цифр.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1521943"/>
            <a:ext cx="78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</a:t>
            </a:r>
            <a:r>
              <a:rPr lang="en-US" b="1" dirty="0" smtClean="0"/>
              <a:t>xx Informational </a:t>
            </a:r>
            <a:r>
              <a:rPr lang="en-US" dirty="0" smtClean="0"/>
              <a:t>– </a:t>
            </a:r>
            <a:r>
              <a:rPr lang="ru-RU" dirty="0" smtClean="0"/>
              <a:t>информационный</a:t>
            </a:r>
          </a:p>
          <a:p>
            <a:pPr marL="355600" algn="just"/>
            <a:r>
              <a:rPr lang="it-IT" dirty="0" smtClean="0"/>
              <a:t>100 Continue («</a:t>
            </a:r>
            <a:r>
              <a:rPr lang="ru-RU" dirty="0" smtClean="0"/>
              <a:t>продолжить»); 102 </a:t>
            </a:r>
            <a:r>
              <a:rPr lang="it-IT" dirty="0" smtClean="0"/>
              <a:t>Processing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идёт обработка»)</a:t>
            </a:r>
          </a:p>
          <a:p>
            <a:pPr algn="just"/>
            <a:r>
              <a:rPr lang="ru-RU" b="1" dirty="0" smtClean="0"/>
              <a:t>2</a:t>
            </a:r>
            <a:r>
              <a:rPr lang="en-US" b="1" dirty="0" smtClean="0"/>
              <a:t>xx Success </a:t>
            </a:r>
            <a:r>
              <a:rPr lang="en-US" dirty="0" smtClean="0"/>
              <a:t>– </a:t>
            </a:r>
            <a:r>
              <a:rPr lang="ru-RU" dirty="0" smtClean="0"/>
              <a:t>успех</a:t>
            </a:r>
          </a:p>
          <a:p>
            <a:pPr marL="355600" algn="just"/>
            <a:r>
              <a:rPr lang="it-IT" dirty="0" smtClean="0"/>
              <a:t>200 OK («</a:t>
            </a:r>
            <a:r>
              <a:rPr lang="ru-RU" dirty="0" smtClean="0"/>
              <a:t>хорошо»); 202 </a:t>
            </a:r>
            <a:r>
              <a:rPr lang="it-IT" dirty="0" smtClean="0"/>
              <a:t>Accepted («</a:t>
            </a:r>
            <a:r>
              <a:rPr lang="ru-RU" dirty="0" smtClean="0"/>
              <a:t>принято»); 206 </a:t>
            </a:r>
            <a:r>
              <a:rPr lang="it-IT" dirty="0" smtClean="0"/>
              <a:t>Partial Content («</a:t>
            </a:r>
            <a:r>
              <a:rPr lang="ru-RU" dirty="0" smtClean="0"/>
              <a:t>частичное содержимое»)</a:t>
            </a:r>
            <a:endParaRPr lang="en-US" dirty="0" smtClean="0"/>
          </a:p>
          <a:p>
            <a:pPr algn="just"/>
            <a:r>
              <a:rPr lang="en-US" b="1" dirty="0" smtClean="0"/>
              <a:t>3xx Redirection </a:t>
            </a:r>
            <a:r>
              <a:rPr lang="en-US" dirty="0" smtClean="0"/>
              <a:t>– </a:t>
            </a:r>
            <a:r>
              <a:rPr lang="ru-RU" dirty="0" smtClean="0"/>
              <a:t>перенаправление</a:t>
            </a:r>
          </a:p>
          <a:p>
            <a:pPr marL="355600" algn="just"/>
            <a:r>
              <a:rPr lang="it-IT" dirty="0" smtClean="0"/>
              <a:t>301 Moved Permanently («</a:t>
            </a:r>
            <a:r>
              <a:rPr lang="ru-RU" dirty="0" smtClean="0"/>
              <a:t>перемещено постоянно»); 302 </a:t>
            </a:r>
            <a:r>
              <a:rPr lang="it-IT" dirty="0" smtClean="0"/>
              <a:t>Moved Temporarily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перемещено временно»); 305 </a:t>
            </a:r>
            <a:r>
              <a:rPr lang="ru-RU" dirty="0" err="1" smtClean="0"/>
              <a:t>Use</a:t>
            </a:r>
            <a:r>
              <a:rPr lang="ru-RU" dirty="0" smtClean="0"/>
              <a:t> </a:t>
            </a:r>
            <a:r>
              <a:rPr lang="ru-RU" dirty="0" err="1" smtClean="0"/>
              <a:t>Proxy</a:t>
            </a:r>
            <a:r>
              <a:rPr lang="ru-RU" dirty="0" smtClean="0"/>
              <a:t> («использовать </a:t>
            </a:r>
            <a:r>
              <a:rPr lang="ru-RU" dirty="0" err="1" smtClean="0"/>
              <a:t>прокси</a:t>
            </a:r>
            <a:r>
              <a:rPr lang="ru-RU" dirty="0" smtClean="0"/>
              <a:t>»)</a:t>
            </a:r>
          </a:p>
          <a:p>
            <a:pPr algn="just"/>
            <a:r>
              <a:rPr lang="en-US" b="1" dirty="0" smtClean="0"/>
              <a:t>4xx Client Error </a:t>
            </a:r>
            <a:r>
              <a:rPr lang="en-US" dirty="0" smtClean="0"/>
              <a:t>– </a:t>
            </a:r>
            <a:r>
              <a:rPr lang="ru-RU" dirty="0" smtClean="0"/>
              <a:t>ошибка клиента</a:t>
            </a:r>
          </a:p>
          <a:p>
            <a:pPr marL="355600" algn="just"/>
            <a:r>
              <a:rPr lang="it-IT" dirty="0" smtClean="0"/>
              <a:t>400 Bad Request («</a:t>
            </a:r>
            <a:r>
              <a:rPr lang="ru-RU" dirty="0" smtClean="0"/>
              <a:t>неверный запрос»); 403 </a:t>
            </a:r>
            <a:r>
              <a:rPr lang="it-IT" dirty="0" smtClean="0"/>
              <a:t>Forbidden («</a:t>
            </a:r>
            <a:r>
              <a:rPr lang="ru-RU" dirty="0" smtClean="0"/>
              <a:t>запрещено»); 404 </a:t>
            </a:r>
            <a:r>
              <a:rPr lang="it-IT" dirty="0" smtClean="0"/>
              <a:t>Not Found («</a:t>
            </a:r>
            <a:r>
              <a:rPr lang="ru-RU" dirty="0" smtClean="0"/>
              <a:t>не найдено»); 405 </a:t>
            </a:r>
            <a:r>
              <a:rPr lang="it-IT" dirty="0" smtClean="0"/>
              <a:t>Method Not Allowed («</a:t>
            </a:r>
            <a:r>
              <a:rPr lang="ru-RU" dirty="0" smtClean="0"/>
              <a:t>метод не поддерживается»)</a:t>
            </a:r>
          </a:p>
          <a:p>
            <a:pPr algn="just"/>
            <a:r>
              <a:rPr lang="en-US" b="1" dirty="0" smtClean="0"/>
              <a:t>5xx Server Error </a:t>
            </a:r>
            <a:r>
              <a:rPr lang="en-US" dirty="0" smtClean="0"/>
              <a:t>– </a:t>
            </a:r>
            <a:r>
              <a:rPr lang="ru-RU" dirty="0" smtClean="0"/>
              <a:t>ошибка сервера</a:t>
            </a:r>
          </a:p>
          <a:p>
            <a:pPr marL="355600" algn="just"/>
            <a:r>
              <a:rPr lang="it-IT" dirty="0" smtClean="0"/>
              <a:t>500 Internal Server Error («</a:t>
            </a:r>
            <a:r>
              <a:rPr lang="ru-RU" dirty="0" smtClean="0"/>
              <a:t>внутренняя ошибка сервера»); 503 </a:t>
            </a:r>
            <a:r>
              <a:rPr lang="it-IT" dirty="0" smtClean="0"/>
              <a:t>Service Unavailable («</a:t>
            </a:r>
            <a:r>
              <a:rPr lang="ru-RU" dirty="0" smtClean="0"/>
              <a:t>сервис недоступен»); 504 </a:t>
            </a:r>
            <a:r>
              <a:rPr lang="it-IT" dirty="0" smtClean="0"/>
              <a:t>Gateway Timeout</a:t>
            </a:r>
            <a:r>
              <a:rPr lang="ru-RU" dirty="0" smtClean="0"/>
              <a:t> </a:t>
            </a:r>
            <a:r>
              <a:rPr lang="it-IT" dirty="0" smtClean="0"/>
              <a:t>(«</a:t>
            </a:r>
            <a:r>
              <a:rPr lang="ru-RU" dirty="0" smtClean="0"/>
              <a:t>шлюз не отвечает»)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кого состоит сеть?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8596" y="654012"/>
            <a:ext cx="79233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Абонент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=</a:t>
            </a:r>
            <a:r>
              <a:rPr lang="ru-RU" b="1" dirty="0" err="1" smtClean="0"/>
              <a:t>узел</a:t>
            </a:r>
            <a:r>
              <a:rPr lang="ru-RU" b="1" dirty="0"/>
              <a:t>, хост, станция</a:t>
            </a:r>
            <a:r>
              <a:rPr lang="ru-RU" dirty="0"/>
              <a:t>) — это устройство, подключенное к сети и </a:t>
            </a:r>
            <a:r>
              <a:rPr lang="ru-RU" u="sng" dirty="0"/>
              <a:t>активно</a:t>
            </a:r>
            <a:r>
              <a:rPr lang="ru-RU" dirty="0"/>
              <a:t> участвующее в информационном </a:t>
            </a:r>
            <a:r>
              <a:rPr lang="ru-RU" dirty="0" smtClean="0"/>
              <a:t>обмене</a:t>
            </a:r>
            <a:r>
              <a:rPr lang="en-US" dirty="0" smtClean="0"/>
              <a:t>.</a:t>
            </a:r>
            <a:endParaRPr lang="ru-RU" dirty="0" smtClean="0"/>
          </a:p>
          <a:p>
            <a:pPr marR="0" lvl="0" algn="just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Узлами КС могут быть:</a:t>
            </a:r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компьютеры</a:t>
            </a:r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сетевые </a:t>
            </a:r>
            <a:r>
              <a:rPr lang="ru-RU" dirty="0" smtClean="0"/>
              <a:t>устройства (роутер, </a:t>
            </a:r>
            <a:r>
              <a:rPr lang="ru-RU" dirty="0" err="1" smtClean="0"/>
              <a:t>свич</a:t>
            </a:r>
            <a:r>
              <a:rPr lang="ru-RU" dirty="0" smtClean="0"/>
              <a:t>, модем и т.д.)</a:t>
            </a:r>
            <a:endParaRPr lang="ru-RU" dirty="0" smtClean="0"/>
          </a:p>
          <a:p>
            <a:pPr marL="355600" marR="0" lvl="0" indent="-1778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другие устройства с доступом в сеть</a:t>
            </a:r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695688" y="2881305"/>
            <a:ext cx="11521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Узел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125629" y="3734338"/>
            <a:ext cx="20650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Клиент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(рабочая станция)</a:t>
            </a:r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94773" y="3734338"/>
            <a:ext cx="15121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Сервер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5" idx="2"/>
            <a:endCxn id="16" idx="0"/>
          </p:cNvCxnSpPr>
          <p:nvPr/>
        </p:nvCxnSpPr>
        <p:spPr>
          <a:xfrm rot="5400000">
            <a:off x="3473113" y="2935698"/>
            <a:ext cx="483701" cy="11135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rot="16200000" flipH="1">
            <a:off x="4619454" y="2902934"/>
            <a:ext cx="483701" cy="11791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87793" y="4670442"/>
            <a:ext cx="14990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Выделенный сервер</a:t>
            </a:r>
            <a:endParaRPr lang="ru-RU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30877" y="4670442"/>
            <a:ext cx="1800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Невыделенный сервер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7" idx="2"/>
            <a:endCxn id="28" idx="0"/>
          </p:cNvCxnSpPr>
          <p:nvPr/>
        </p:nvCxnSpPr>
        <p:spPr>
          <a:xfrm rot="5400000">
            <a:off x="4810706" y="4030291"/>
            <a:ext cx="566772" cy="71353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9" idx="0"/>
          </p:cNvCxnSpPr>
          <p:nvPr/>
        </p:nvCxnSpPr>
        <p:spPr>
          <a:xfrm rot="16200000" flipH="1">
            <a:off x="5707531" y="3846996"/>
            <a:ext cx="566772" cy="10801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46031" y="5510241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Абонентом</a:t>
            </a:r>
            <a:r>
              <a:rPr lang="ru-RU" dirty="0" smtClean="0"/>
              <a:t> также называют человека, пользователя, 1) как активного участника сети, 2) как конечный пункт доставки информации по сети, 3) как участника правовых отношений.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Поисковые системы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составляющие: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Поисковый робот (</a:t>
            </a:r>
            <a:r>
              <a:rPr lang="en-US" dirty="0" smtClean="0"/>
              <a:t>crawler</a:t>
            </a:r>
            <a:r>
              <a:rPr lang="ru-RU" dirty="0" smtClean="0"/>
              <a:t>, паук</a:t>
            </a:r>
            <a:r>
              <a:rPr lang="en-US" dirty="0" smtClean="0"/>
              <a:t>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Индексатор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Поисковик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2151045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Поисковая система ищет не в Интернете (это было бы слишком долго), а в своем внутреннем индексе с описанием </a:t>
            </a:r>
            <a:r>
              <a:rPr lang="ru-RU" dirty="0" err="1" smtClean="0"/>
              <a:t>веб-страниц</a:t>
            </a:r>
            <a:r>
              <a:rPr lang="ru-RU" dirty="0" smtClean="0"/>
              <a:t> (от краткого до полных копий).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3209922"/>
            <a:ext cx="7923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известные в России: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 smtClean="0"/>
              <a:t>Яндекс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Google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Bing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Yahoo!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trike="sngStrike" dirty="0" smtClean="0"/>
              <a:t>AltaVista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Mail.ru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 smtClean="0"/>
              <a:t>Рамблер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Апорт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err="1" smtClean="0"/>
              <a:t>Нигма.рф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Спутник (бета)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Релевантность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946116"/>
            <a:ext cx="7923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Релевантность</a:t>
            </a:r>
            <a:r>
              <a:rPr lang="ru-RU" dirty="0" smtClean="0"/>
              <a:t> – соответствие ресурса составленному запросу. Влияет на попадание ресурса в результат запроса и ранжирование результата. Механизм расчета релевантности постоянно усложняется. </a:t>
            </a:r>
          </a:p>
          <a:p>
            <a:endParaRPr lang="ru-RU" dirty="0" smtClean="0"/>
          </a:p>
          <a:p>
            <a:r>
              <a:rPr lang="ru-RU" dirty="0" smtClean="0"/>
              <a:t>Учитывается: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название и заголовки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ключевые слова, </a:t>
            </a:r>
            <a:r>
              <a:rPr lang="ru-RU" dirty="0" err="1" smtClean="0"/>
              <a:t>метатеги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непосредственно </a:t>
            </a:r>
            <a:r>
              <a:rPr lang="ru-RU" dirty="0" err="1" smtClean="0"/>
              <a:t>контент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ссылки, ведущие на ресурс (популярность и окружение)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предыдущие результаты поиска данного пользователя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популярность в запросах других пользователей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географическое положение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дополнительные параметры запроса, применение расширенного поиска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особенности языка (морфология, синонимы, перевод на другие языки, транслитерация, опечатки)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искусственные ограничения (законодательство, реклама)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поисковых систем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092168"/>
            <a:ext cx="79233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Избыточность – результатом запроса становятся миллионы страниц, в том числе слабо связанные с запросом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«Пузырь фильтров» - результаты поиска зависят от предыдущих запросов, в результате пользователь замыкается в собственном информационном пространстве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Предвзятость – методы поиска неидеальны, существуют способы влияния на результаты запросов по коммерческим, политическим мотивам. Некоторые результаты закрываются для отдельных стран и регионов по местным законам</a:t>
            </a:r>
          </a:p>
          <a:p>
            <a:pPr marL="355600" indent="-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Поисковые бомбы – получение абсурдного или провокационного результата поиска. Может быть вызвано ошибкой поиска или преднамеренной «подгонки» релевантности страницы.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адресации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3027357"/>
            <a:ext cx="79233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ru-RU" sz="2000" dirty="0" smtClean="0"/>
              <a:t>Сегодня одновременно используется 3 системы адресации: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MAC-</a:t>
            </a:r>
            <a:r>
              <a:rPr lang="ru-RU" sz="2000" b="1" dirty="0" smtClean="0"/>
              <a:t>адресация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IP-</a:t>
            </a:r>
            <a:r>
              <a:rPr lang="ru-RU" sz="2000" b="1" dirty="0" smtClean="0"/>
              <a:t>адресация (</a:t>
            </a:r>
            <a:r>
              <a:rPr lang="en-US" sz="2000" b="1" dirty="0" smtClean="0"/>
              <a:t>IPv4 </a:t>
            </a:r>
            <a:r>
              <a:rPr lang="ru-RU" sz="2000" dirty="0" smtClean="0"/>
              <a:t>и </a:t>
            </a:r>
            <a:r>
              <a:rPr lang="en-US" sz="2000" b="1" dirty="0" smtClean="0"/>
              <a:t>IPv6)</a:t>
            </a:r>
            <a:endParaRPr lang="ru-RU" sz="2000" b="1" dirty="0" smtClean="0"/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/>
              <a:t>Система доменных имен (</a:t>
            </a:r>
            <a:r>
              <a:rPr lang="en-US" sz="2000" b="1" dirty="0" smtClean="0"/>
              <a:t>DNS)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946116"/>
            <a:ext cx="7923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Адрес должен быть: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 smtClean="0"/>
              <a:t>уникальным (не может быть 2 хостов с одинаковым адресом)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 smtClean="0"/>
              <a:t>универсальным (для любых устройств в сети)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 smtClean="0"/>
              <a:t>структурированным (иерархическим)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ru-RU" sz="2000" dirty="0" smtClean="0"/>
              <a:t>удобным (как для людей, так и для машин)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4889520"/>
            <a:ext cx="79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ru-RU" sz="2000" dirty="0" smtClean="0"/>
              <a:t>Также применяются: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номера</a:t>
            </a:r>
            <a:r>
              <a:rPr lang="ru-RU" sz="2000" b="1" dirty="0" smtClean="0"/>
              <a:t> портов</a:t>
            </a:r>
          </a:p>
          <a:p>
            <a:pPr marL="1778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URL</a:t>
            </a:r>
            <a:endParaRPr lang="ru-RU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727038"/>
            <a:ext cx="7923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/>
              <a:t>Задача - обеспечить глобальную связь между всеми устройствами. </a:t>
            </a:r>
          </a:p>
          <a:p>
            <a:pPr indent="361950" algn="just"/>
            <a:endParaRPr lang="ru-RU" sz="2000" dirty="0" smtClean="0"/>
          </a:p>
          <a:p>
            <a:pPr indent="361950" algn="just"/>
            <a:r>
              <a:rPr lang="ru-RU" sz="2000" dirty="0" smtClean="0"/>
              <a:t>Протокол содержит: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 smtClean="0"/>
              <a:t>Формат </a:t>
            </a:r>
            <a:r>
              <a:rPr lang="en-US" sz="2000" dirty="0" smtClean="0"/>
              <a:t>IP</a:t>
            </a:r>
            <a:r>
              <a:rPr lang="ru-RU" sz="2000" dirty="0" smtClean="0"/>
              <a:t>-адреса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sz="2000" dirty="0" smtClean="0"/>
              <a:t>Описание структуры </a:t>
            </a:r>
            <a:r>
              <a:rPr lang="en-US" sz="2000" dirty="0" smtClean="0"/>
              <a:t>IP-</a:t>
            </a:r>
            <a:r>
              <a:rPr lang="ru-RU" sz="2000" dirty="0" smtClean="0"/>
              <a:t>пакета</a:t>
            </a:r>
          </a:p>
          <a:p>
            <a:pPr indent="361950" algn="just"/>
            <a:endParaRPr lang="ru-RU" sz="2000" dirty="0" smtClean="0"/>
          </a:p>
          <a:p>
            <a:pPr indent="361950" algn="just"/>
            <a:r>
              <a:rPr lang="en-US" sz="2000" dirty="0" smtClean="0"/>
              <a:t>IP-</a:t>
            </a:r>
            <a:r>
              <a:rPr lang="ru-RU" sz="2000" dirty="0" smtClean="0"/>
              <a:t>адрес используется для маршрутизации, т.е. по </a:t>
            </a:r>
            <a:r>
              <a:rPr lang="en-US" sz="2000" dirty="0" smtClean="0"/>
              <a:t>IP</a:t>
            </a:r>
            <a:r>
              <a:rPr lang="ru-RU" sz="2000" dirty="0" smtClean="0"/>
              <a:t> должно быть понятно, где (в какой сети) находится узел, куда отправлять пакет.</a:t>
            </a:r>
          </a:p>
          <a:p>
            <a:pPr indent="361950" algn="just"/>
            <a:r>
              <a:rPr lang="ru-RU" sz="2000" dirty="0" smtClean="0"/>
              <a:t>Поэтому </a:t>
            </a:r>
            <a:r>
              <a:rPr lang="en-US" sz="2000" dirty="0" smtClean="0"/>
              <a:t>IP </a:t>
            </a:r>
            <a:r>
              <a:rPr lang="ru-RU" sz="2000" dirty="0" smtClean="0"/>
              <a:t>адрес должен содержать </a:t>
            </a:r>
            <a:r>
              <a:rPr lang="ru-RU" sz="2000" b="1" dirty="0" smtClean="0"/>
              <a:t>две (как минимум) части</a:t>
            </a:r>
            <a:r>
              <a:rPr lang="ru-RU" sz="2000" dirty="0" smtClean="0"/>
              <a:t>:</a:t>
            </a:r>
          </a:p>
          <a:p>
            <a:pPr marL="531813" indent="-169863" algn="just">
              <a:buFont typeface="Arial" pitchFamily="34" charset="0"/>
              <a:buChar char="•"/>
            </a:pPr>
            <a:r>
              <a:rPr lang="ru-RU" sz="2000" b="1" dirty="0" smtClean="0"/>
              <a:t>Адрес сети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NetID</a:t>
            </a:r>
            <a:r>
              <a:rPr lang="en-US" sz="2000" b="1" dirty="0" smtClean="0"/>
              <a:t>)</a:t>
            </a:r>
          </a:p>
          <a:p>
            <a:pPr marL="531813" indent="-169863" algn="just">
              <a:buFont typeface="Arial" pitchFamily="34" charset="0"/>
              <a:buChar char="•"/>
            </a:pPr>
            <a:r>
              <a:rPr lang="ru-RU" sz="2000" b="1" dirty="0" smtClean="0"/>
              <a:t>Адрес хоста (</a:t>
            </a:r>
            <a:r>
              <a:rPr lang="en-US" sz="2000" b="1" dirty="0" err="1" smtClean="0"/>
              <a:t>HostID</a:t>
            </a:r>
            <a:r>
              <a:rPr lang="en-US" sz="2000" b="1" dirty="0" smtClean="0"/>
              <a:t>)</a:t>
            </a:r>
            <a:endParaRPr lang="ru-RU" sz="2000" b="1" dirty="0" smtClean="0"/>
          </a:p>
          <a:p>
            <a:pPr marL="531813" indent="-169863" algn="just"/>
            <a:endParaRPr lang="ru-RU" sz="2000" b="1" dirty="0" smtClean="0"/>
          </a:p>
          <a:p>
            <a:pPr indent="361950" algn="just"/>
            <a:r>
              <a:rPr lang="en-US" sz="2000" dirty="0" smtClean="0"/>
              <a:t>IP-</a:t>
            </a:r>
            <a:r>
              <a:rPr lang="ru-RU" sz="2000" dirty="0" smtClean="0"/>
              <a:t>адрес может быть </a:t>
            </a:r>
            <a:r>
              <a:rPr lang="ru-RU" sz="2000" i="1" dirty="0" smtClean="0"/>
              <a:t>динамическим</a:t>
            </a:r>
            <a:r>
              <a:rPr lang="ru-RU" sz="2000" dirty="0" smtClean="0"/>
              <a:t>, т.е. один адрес назначается разным устройствам, но не одновременно.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</a:t>
            </a:r>
            <a:r>
              <a:rPr lang="en-US" dirty="0" smtClean="0"/>
              <a:t>IPv4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96" y="1406646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Состоит из 4 чисел от 0 до 255, записываемых через точку:</a:t>
            </a:r>
          </a:p>
          <a:p>
            <a:pPr algn="ctr"/>
            <a:r>
              <a:rPr lang="ru-RU" sz="2000" dirty="0" smtClean="0"/>
              <a:t>101.56.45.78	75.45.34.78	10.0.127.1</a:t>
            </a:r>
            <a:endParaRPr lang="en-US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3697994"/>
            <a:ext cx="7923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Способы представления</a:t>
            </a:r>
            <a:r>
              <a:rPr lang="ru-RU" sz="2000" dirty="0" smtClean="0"/>
              <a:t>: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 smtClean="0"/>
              <a:t>двоичный</a:t>
            </a:r>
            <a:r>
              <a:rPr lang="en-US" sz="2000" dirty="0" smtClean="0"/>
              <a:t>	</a:t>
            </a:r>
            <a:r>
              <a:rPr lang="ru-RU" sz="2000" dirty="0" smtClean="0"/>
              <a:t>10010001  11011101  01010101  10010100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 smtClean="0"/>
              <a:t>десятичный</a:t>
            </a:r>
            <a:r>
              <a:rPr lang="en-US" sz="2000" dirty="0" smtClean="0"/>
              <a:t>	</a:t>
            </a:r>
            <a:r>
              <a:rPr lang="ru-RU" sz="2000" dirty="0" smtClean="0"/>
              <a:t>145.219.85.1</a:t>
            </a:r>
            <a:r>
              <a:rPr lang="en-US" sz="2000" dirty="0" smtClean="0"/>
              <a:t>4</a:t>
            </a:r>
            <a:r>
              <a:rPr lang="ru-RU" sz="2000" dirty="0" smtClean="0"/>
              <a:t>8</a:t>
            </a:r>
          </a:p>
          <a:p>
            <a:pPr indent="355600" algn="just">
              <a:tabLst>
                <a:tab pos="3233738" algn="l"/>
              </a:tabLst>
            </a:pPr>
            <a:r>
              <a:rPr lang="ru-RU" sz="2000" dirty="0" smtClean="0"/>
              <a:t>шестнадцатеричный (</a:t>
            </a:r>
            <a:r>
              <a:rPr lang="en-US" sz="2000" dirty="0" smtClean="0"/>
              <a:t>hex)	</a:t>
            </a:r>
            <a:r>
              <a:rPr lang="ru-RU" sz="2000" dirty="0" smtClean="0"/>
              <a:t>0</a:t>
            </a:r>
            <a:r>
              <a:rPr lang="en-US" sz="2000" dirty="0" smtClean="0"/>
              <a:t>x</a:t>
            </a:r>
            <a:r>
              <a:rPr lang="ru-RU" sz="2000" dirty="0" smtClean="0"/>
              <a:t>91</a:t>
            </a:r>
            <a:r>
              <a:rPr lang="en-US" sz="2000" dirty="0" smtClean="0"/>
              <a:t>dd5594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6" y="5313537"/>
            <a:ext cx="7954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Неверные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адреса:</a:t>
            </a:r>
          </a:p>
          <a:p>
            <a:pPr marL="361950" algn="just"/>
            <a:r>
              <a:rPr lang="ru-RU" sz="2000" dirty="0" smtClean="0"/>
              <a:t>111.56.045.78, 221.34.7.8.20, 75.45.301.14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596" y="836577"/>
            <a:ext cx="78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Стандарт протокола </a:t>
            </a:r>
            <a:r>
              <a:rPr lang="ru-RU" sz="2000" b="1" dirty="0" smtClean="0"/>
              <a:t>RFC 791 (1981г.)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596" y="2575062"/>
            <a:ext cx="7923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Максимальное число адресов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= 4 </a:t>
            </a:r>
            <a:r>
              <a:rPr lang="ru-RU" sz="2000" dirty="0" smtClean="0"/>
              <a:t>млрд.  В реальности это число меньше, из-за зарезервированных диапазонов.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2173419"/>
            <a:ext cx="7923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/>
              <a:t>Каждое число = 1 байт, т.е.</a:t>
            </a:r>
            <a:r>
              <a:rPr lang="en-US" sz="2000" dirty="0" smtClean="0"/>
              <a:t> IP-</a:t>
            </a:r>
            <a:r>
              <a:rPr lang="ru-RU" sz="2000" dirty="0" smtClean="0"/>
              <a:t>адрес имеет длину 4 байта (32 бита).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Иерархическая структура </a:t>
            </a:r>
            <a:r>
              <a:rPr lang="en-US" dirty="0" smtClean="0"/>
              <a:t>IPv4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4187" y="1896987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 smtClean="0"/>
              <a:t>15</a:t>
            </a:r>
            <a:r>
              <a:rPr lang="ru-RU" sz="2400" spc="100" dirty="0" smtClean="0"/>
              <a:t>.</a:t>
            </a:r>
            <a:r>
              <a:rPr lang="en-US" sz="2400" spc="100" dirty="0" smtClean="0"/>
              <a:t>7</a:t>
            </a:r>
            <a:r>
              <a:rPr lang="ru-RU" sz="2400" spc="100" dirty="0" smtClean="0"/>
              <a:t>.1</a:t>
            </a:r>
            <a:r>
              <a:rPr lang="en-US" sz="2400" spc="100" dirty="0" smtClean="0"/>
              <a:t>61</a:t>
            </a:r>
            <a:r>
              <a:rPr lang="ru-RU" sz="2400" spc="100" dirty="0" smtClean="0"/>
              <a:t>.</a:t>
            </a:r>
            <a:r>
              <a:rPr lang="en-US" sz="2400" spc="100" dirty="0" smtClean="0"/>
              <a:t>4</a:t>
            </a:r>
            <a:endParaRPr lang="ru-RU" sz="2400" spc="100" dirty="0"/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1121521" y="2024783"/>
            <a:ext cx="219078" cy="69374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1851781" y="2024783"/>
            <a:ext cx="219078" cy="69374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7674" y="251770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NetID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0960" y="2517708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HostID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083" y="654012"/>
            <a:ext cx="795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Сначала записывается адрес сети, потом – адрес хоста. Но граница между ними может проходить в любом месте адреса.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6031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 smtClean="0"/>
              <a:t>15</a:t>
            </a:r>
            <a:r>
              <a:rPr lang="ru-RU" sz="2000" spc="100" dirty="0" smtClean="0"/>
              <a:t>.</a:t>
            </a:r>
            <a:r>
              <a:rPr lang="en-US" sz="2000" spc="100" dirty="0" smtClean="0"/>
              <a:t>7</a:t>
            </a:r>
            <a:r>
              <a:rPr lang="ru-RU" sz="2000" spc="100" dirty="0" smtClean="0"/>
              <a:t>.0.0</a:t>
            </a:r>
            <a:endParaRPr lang="ru-RU" sz="2000" spc="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23986" y="2846325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 smtClean="0"/>
              <a:t>0.0.1</a:t>
            </a:r>
            <a:r>
              <a:rPr lang="en-US" sz="2000" spc="100" dirty="0" smtClean="0"/>
              <a:t>61</a:t>
            </a:r>
            <a:r>
              <a:rPr lang="ru-RU" sz="2000" spc="100" dirty="0" smtClean="0"/>
              <a:t>.</a:t>
            </a:r>
            <a:r>
              <a:rPr lang="en-US" sz="2000" spc="100" dirty="0" smtClean="0"/>
              <a:t>4</a:t>
            </a:r>
            <a:endParaRPr lang="ru-RU" sz="2000" spc="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22662" y="1896987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 smtClean="0"/>
              <a:t>1</a:t>
            </a:r>
            <a:r>
              <a:rPr lang="ru-RU" sz="2400" spc="100" dirty="0" smtClean="0"/>
              <a:t>0.1.0.15</a:t>
            </a:r>
            <a:endParaRPr lang="ru-RU" sz="2400" spc="100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3750457" y="2134322"/>
            <a:ext cx="219077" cy="47466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480717" y="1915245"/>
            <a:ext cx="219077" cy="91282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6610" y="2481195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NetID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43383" y="2481195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HostID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4506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 smtClean="0"/>
              <a:t>1</a:t>
            </a:r>
            <a:r>
              <a:rPr lang="ru-RU" sz="2000" spc="100" dirty="0" smtClean="0"/>
              <a:t>0.0.0.0</a:t>
            </a:r>
            <a:endParaRPr lang="ru-RU" sz="2000" spc="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16409" y="284632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 smtClean="0"/>
              <a:t>0.1.0.15</a:t>
            </a:r>
            <a:endParaRPr lang="ru-RU" sz="2000" spc="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2059" y="1823961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 smtClean="0"/>
              <a:t>1</a:t>
            </a:r>
            <a:r>
              <a:rPr lang="ru-RU" sz="2400" spc="100" dirty="0" smtClean="0"/>
              <a:t>92.168.1.1</a:t>
            </a:r>
            <a:endParaRPr lang="ru-RU" sz="2400" spc="100" dirty="0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6817549" y="1659653"/>
            <a:ext cx="219076" cy="13509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7639093" y="2225606"/>
            <a:ext cx="219076" cy="21907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43702" y="244468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NetID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66066" y="2444682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HostID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96007" y="283710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 smtClean="0"/>
              <a:t>1</a:t>
            </a:r>
            <a:r>
              <a:rPr lang="ru-RU" sz="2000" spc="100" dirty="0" smtClean="0"/>
              <a:t>92.168.1.0</a:t>
            </a:r>
            <a:endParaRPr lang="ru-RU" sz="2000" spc="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02579" y="2837108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 smtClean="0"/>
              <a:t>0.0.0.1</a:t>
            </a:r>
            <a:endParaRPr lang="ru-RU" sz="2000" spc="100" dirty="0"/>
          </a:p>
        </p:txBody>
      </p:sp>
      <p:sp>
        <p:nvSpPr>
          <p:cNvPr id="26" name="TextBox 25"/>
          <p:cNvSpPr txBox="1"/>
          <p:nvPr/>
        </p:nvSpPr>
        <p:spPr>
          <a:xfrm>
            <a:off x="665109" y="1493811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Чаще всего, граница проходит между байтами: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8596" y="3355974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Но может быть и посередине любого байта: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68714" y="3721104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00" dirty="0" smtClean="0"/>
              <a:t>15</a:t>
            </a:r>
            <a:r>
              <a:rPr lang="ru-RU" sz="2400" spc="100" dirty="0" smtClean="0"/>
              <a:t>.</a:t>
            </a:r>
            <a:r>
              <a:rPr lang="en-US" sz="2400" spc="100" dirty="0" smtClean="0"/>
              <a:t>7</a:t>
            </a:r>
            <a:r>
              <a:rPr lang="ru-RU" sz="2400" spc="100" dirty="0" smtClean="0"/>
              <a:t>.1</a:t>
            </a:r>
            <a:r>
              <a:rPr lang="en-US" sz="2400" spc="100" dirty="0" smtClean="0"/>
              <a:t>61</a:t>
            </a:r>
            <a:r>
              <a:rPr lang="ru-RU" sz="2400" spc="100" dirty="0" smtClean="0"/>
              <a:t>.</a:t>
            </a:r>
            <a:r>
              <a:rPr lang="en-US" sz="2400" spc="100" dirty="0" smtClean="0"/>
              <a:t>4</a:t>
            </a:r>
            <a:endParaRPr lang="ru-RU" sz="2400" spc="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23986" y="4159260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100" dirty="0" smtClean="0"/>
              <a:t>00001111  00000111  100</a:t>
            </a:r>
            <a:r>
              <a:rPr lang="en-US" sz="2400" spc="100" dirty="0" smtClean="0"/>
              <a:t>1</a:t>
            </a:r>
            <a:r>
              <a:rPr lang="ru-RU" sz="2400" spc="100" dirty="0" smtClean="0"/>
              <a:t>0001  00000100</a:t>
            </a:r>
            <a:endParaRPr lang="ru-RU" sz="2400" spc="100" dirty="0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3330558" y="3027357"/>
            <a:ext cx="255590" cy="3322684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6215084" y="3465514"/>
            <a:ext cx="255593" cy="2446371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11480" y="477998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NetID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886468" y="4779981"/>
            <a:ext cx="81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HostID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82863" y="5035572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100" dirty="0" smtClean="0"/>
              <a:t>15</a:t>
            </a:r>
            <a:r>
              <a:rPr lang="ru-RU" sz="2000" spc="100" dirty="0" smtClean="0"/>
              <a:t>.</a:t>
            </a:r>
            <a:r>
              <a:rPr lang="en-US" sz="2000" spc="100" dirty="0" smtClean="0"/>
              <a:t>7</a:t>
            </a:r>
            <a:r>
              <a:rPr lang="ru-RU" sz="2000" spc="100" dirty="0" smtClean="0"/>
              <a:t>.</a:t>
            </a:r>
            <a:r>
              <a:rPr lang="en-US" sz="2000" spc="100" dirty="0" smtClean="0"/>
              <a:t>128</a:t>
            </a:r>
            <a:r>
              <a:rPr lang="ru-RU" sz="2000" spc="100" dirty="0" smtClean="0"/>
              <a:t>.0</a:t>
            </a:r>
            <a:endParaRPr lang="ru-RU" sz="2000" spc="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03903" y="503557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0" dirty="0" smtClean="0"/>
              <a:t>0.0.</a:t>
            </a:r>
            <a:r>
              <a:rPr lang="en-US" sz="2000" spc="100" dirty="0" smtClean="0"/>
              <a:t>33</a:t>
            </a:r>
            <a:r>
              <a:rPr lang="ru-RU" sz="2000" spc="100" dirty="0" smtClean="0"/>
              <a:t>.</a:t>
            </a:r>
            <a:r>
              <a:rPr lang="en-US" sz="2000" spc="100" dirty="0" smtClean="0"/>
              <a:t>4</a:t>
            </a:r>
            <a:endParaRPr lang="ru-RU" sz="2000" spc="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768714" y="5400702"/>
            <a:ext cx="216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NetID</a:t>
            </a:r>
            <a:r>
              <a:rPr lang="en-US" sz="2000" dirty="0" smtClean="0"/>
              <a:t> + </a:t>
            </a:r>
            <a:r>
              <a:rPr lang="en-US" sz="2000" dirty="0" err="1" smtClean="0"/>
              <a:t>HostID</a:t>
            </a:r>
            <a:r>
              <a:rPr lang="en-US" sz="2000" dirty="0" smtClean="0"/>
              <a:t> = IP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6031" y="6021423"/>
            <a:ext cx="828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Адреса в формате </a:t>
            </a:r>
            <a:r>
              <a:rPr lang="en-US" sz="2000" dirty="0" err="1" smtClean="0"/>
              <a:t>HostID</a:t>
            </a:r>
            <a:r>
              <a:rPr lang="en-US" sz="2000" dirty="0" smtClean="0"/>
              <a:t>/</a:t>
            </a:r>
            <a:r>
              <a:rPr lang="en-US" sz="2000" dirty="0" err="1" smtClean="0"/>
              <a:t>NetID</a:t>
            </a:r>
            <a:r>
              <a:rPr lang="en-US" sz="2000" dirty="0" smtClean="0"/>
              <a:t> </a:t>
            </a:r>
            <a:r>
              <a:rPr lang="ru-RU" sz="2000" dirty="0" smtClean="0"/>
              <a:t>запрещено назначать конкретным хостам.</a:t>
            </a:r>
            <a:endParaRPr lang="ru-RU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Классовая система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6033" y="1347759"/>
          <a:ext cx="8288449" cy="44958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129"/>
                <a:gridCol w="1350981"/>
                <a:gridCol w="1010827"/>
                <a:gridCol w="1545082"/>
                <a:gridCol w="1648303"/>
                <a:gridCol w="1236224"/>
                <a:gridCol w="113190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Класс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Первые биты IP-адреса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Наименьший </a:t>
                      </a:r>
                      <a:r>
                        <a:rPr lang="en-US" sz="2000" dirty="0" err="1" smtClean="0"/>
                        <a:t>NetID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Наибольший </a:t>
                      </a:r>
                      <a:r>
                        <a:rPr lang="en-US" sz="2000" dirty="0" err="1" smtClean="0"/>
                        <a:t>NetID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Макс. </a:t>
                      </a:r>
                      <a:r>
                        <a:rPr lang="ru-RU" sz="2000" dirty="0"/>
                        <a:t>число сетей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Макс. число узлов в </a:t>
                      </a:r>
                      <a:r>
                        <a:rPr lang="ru-RU" sz="2000" dirty="0" smtClean="0"/>
                        <a:t>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A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Большие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ru-RU" sz="2000" dirty="0"/>
                        <a:t>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0.0.0.0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127.0.0.0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7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126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24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16,8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B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Средние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128.0.0.0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191.255.0.0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14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16,4 тыс.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16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65,5</a:t>
                      </a:r>
                      <a:r>
                        <a:rPr lang="ru-RU" sz="2000" baseline="0" dirty="0" smtClean="0"/>
                        <a:t> тыс.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C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Малые сети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192.0.0.0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223.255.255.0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21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3,1млн.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2</a:t>
                      </a:r>
                      <a:r>
                        <a:rPr lang="ru-RU" sz="2000" baseline="30000" dirty="0"/>
                        <a:t>8</a:t>
                      </a:r>
                      <a:r>
                        <a:rPr lang="ru-RU" sz="2000" dirty="0"/>
                        <a:t> – </a:t>
                      </a:r>
                      <a:r>
                        <a:rPr lang="ru-RU" sz="2000" dirty="0" smtClean="0"/>
                        <a:t>2 = 254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D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Групповые адреса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224.0.0.0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239.255.255.255</a:t>
                      </a:r>
                      <a:endParaRPr lang="ru-RU" sz="18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15 </a:t>
                      </a:r>
                      <a:r>
                        <a:rPr lang="ru-RU" sz="2000" dirty="0" smtClean="0"/>
                        <a:t>* 2</a:t>
                      </a:r>
                      <a:r>
                        <a:rPr lang="ru-RU" sz="2000" baseline="30000" dirty="0" smtClean="0"/>
                        <a:t>24 </a:t>
                      </a:r>
                      <a:r>
                        <a:rPr lang="ru-RU" sz="2000" baseline="0" dirty="0" smtClean="0"/>
                        <a:t>= 251,6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–</a:t>
                      </a:r>
                      <a:endParaRPr lang="ru-RU" sz="24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E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Резерв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11110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2000" dirty="0"/>
                        <a:t>240.0.0.0</a:t>
                      </a:r>
                      <a:endParaRPr lang="ru-RU" sz="20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/>
                        <a:t>255.255.255.255</a:t>
                      </a:r>
                      <a:endParaRPr lang="ru-RU" sz="1800" b="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7 </a:t>
                      </a:r>
                      <a:r>
                        <a:rPr lang="ru-RU" sz="2000" dirty="0" smtClean="0"/>
                        <a:t>* 2</a:t>
                      </a:r>
                      <a:r>
                        <a:rPr lang="ru-RU" sz="2000" baseline="30000" dirty="0" smtClean="0"/>
                        <a:t>24</a:t>
                      </a:r>
                      <a:r>
                        <a:rPr lang="ru-RU" sz="2000" baseline="0" dirty="0" smtClean="0"/>
                        <a:t> = 117,4 млн.</a:t>
                      </a:r>
                      <a:endParaRPr lang="ru-RU" sz="20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–</a:t>
                      </a:r>
                      <a:endParaRPr lang="ru-RU" sz="24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9057" y="6540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err="1" smtClean="0"/>
              <a:t>NetID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HostID</a:t>
            </a:r>
            <a:r>
              <a:rPr lang="ru-RU" dirty="0" smtClean="0"/>
              <a:t> определяется в зависимости от класса сети.</a:t>
            </a:r>
          </a:p>
          <a:p>
            <a:pPr indent="355600" algn="just"/>
            <a:r>
              <a:rPr lang="ru-RU" dirty="0" smtClean="0"/>
              <a:t>Сегодня устарела, но используется для уже созданных сетей.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46031" y="5911884"/>
            <a:ext cx="828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Недостаток – избыточность. Например, одна сеть </a:t>
            </a:r>
            <a:r>
              <a:rPr lang="en-US" dirty="0" smtClean="0"/>
              <a:t>A </a:t>
            </a:r>
            <a:r>
              <a:rPr lang="ru-RU" dirty="0" smtClean="0"/>
              <a:t>«занимает» 16,8 млн. адресов, хотя хостов в ней может быть «всего лишь» 100 тыс.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596" y="690525"/>
            <a:ext cx="7923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Маска</a:t>
            </a:r>
            <a:r>
              <a:rPr lang="ru-RU" sz="2000" dirty="0" smtClean="0"/>
              <a:t> определяет биты, относящиеся к </a:t>
            </a:r>
            <a:r>
              <a:rPr lang="en-US" sz="2000" dirty="0" err="1" smtClean="0"/>
              <a:t>NetID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algn="just"/>
            <a:r>
              <a:rPr lang="ru-RU" sz="2000" dirty="0" smtClean="0"/>
              <a:t>Можно записать количество битов через дробь после адреса: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5109" y="3319461"/>
          <a:ext cx="7923323" cy="3014400"/>
        </p:xfrm>
        <a:graphic>
          <a:graphicData uri="http://schemas.openxmlformats.org/drawingml/2006/table">
            <a:tbl>
              <a:tblPr/>
              <a:tblGrid>
                <a:gridCol w="1592907"/>
                <a:gridCol w="1582604"/>
                <a:gridCol w="1582604"/>
                <a:gridCol w="1582604"/>
                <a:gridCol w="1582604"/>
              </a:tblGrid>
              <a:tr h="217968">
                <a:tc rowSpan="2"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IP-</a:t>
                      </a:r>
                      <a:r>
                        <a:rPr lang="ru-RU" sz="2000" b="1" dirty="0" smtClean="0"/>
                        <a:t>адрес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r>
                        <a:rPr lang="en-US" sz="2000" dirty="0" smtClean="0"/>
                        <a:t>4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11000000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00000000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00000010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001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000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Маска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11111111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11111111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11111111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1110000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224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NetID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11000000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00000000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00000010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001</a:t>
                      </a:r>
                      <a:r>
                        <a:rPr lang="ru-RU" sz="2000" dirty="0" smtClean="0"/>
                        <a:t>0000</a:t>
                      </a:r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 v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HostID</a:t>
                      </a:r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00000000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/>
                        <a:t>00000000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00000000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ru-RU" sz="2000" dirty="0" smtClean="0">
                          <a:solidFill>
                            <a:srgbClr val="00B050"/>
                          </a:solidFill>
                        </a:rPr>
                        <a:t>000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 v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68714" y="1384272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192.0.2.3</a:t>
            </a:r>
            <a:r>
              <a:rPr lang="en-US" sz="2400" dirty="0" smtClean="0"/>
              <a:t>4</a:t>
            </a:r>
            <a:r>
              <a:rPr lang="ru-RU" sz="2400" dirty="0" smtClean="0"/>
              <a:t>/</a:t>
            </a:r>
            <a:r>
              <a:rPr lang="ru-RU" sz="2400" b="1" dirty="0" smtClean="0"/>
              <a:t>27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95" y="2004993"/>
            <a:ext cx="7959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Но чаще используется запись, аналогичная самому </a:t>
            </a:r>
            <a:r>
              <a:rPr lang="en-US" sz="2000" dirty="0" smtClean="0"/>
              <a:t>IP-</a:t>
            </a:r>
            <a:r>
              <a:rPr lang="ru-RU" sz="2000" dirty="0" smtClean="0"/>
              <a:t>адресу.</a:t>
            </a:r>
          </a:p>
          <a:p>
            <a:pPr algn="just"/>
            <a:r>
              <a:rPr lang="ru-RU" sz="2000" dirty="0" smtClean="0"/>
              <a:t>Каждому классу соответствует маска сети по умолчанию:</a:t>
            </a:r>
          </a:p>
          <a:p>
            <a:pPr algn="ctr"/>
            <a:r>
              <a:rPr lang="ru-RU" sz="2400" b="1" dirty="0" smtClean="0"/>
              <a:t>255.0.0.0	255.255.0.0	255.255.255.0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коммутации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5983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spcBef>
                <a:spcPts val="600"/>
              </a:spcBef>
            </a:pPr>
            <a:r>
              <a:rPr lang="ru-RU" b="1" dirty="0" smtClean="0"/>
              <a:t>Коммутация</a:t>
            </a:r>
            <a:r>
              <a:rPr lang="ru-RU" dirty="0" smtClean="0"/>
              <a:t> - установление связи между абонентами сети.</a:t>
            </a:r>
          </a:p>
          <a:p>
            <a:pPr indent="355600" algn="just">
              <a:spcBef>
                <a:spcPts val="600"/>
              </a:spcBef>
            </a:pPr>
            <a:r>
              <a:rPr lang="ru-RU" dirty="0" smtClean="0"/>
              <a:t>Одно из основных отличий современных компьютерных сетей от традиционных (телефонных, радио, телевизионных).</a:t>
            </a:r>
          </a:p>
          <a:p>
            <a:pPr indent="355600" algn="just">
              <a:spcBef>
                <a:spcPts val="600"/>
              </a:spcBef>
            </a:pPr>
            <a:endParaRPr lang="ru-RU" dirty="0" smtClean="0"/>
          </a:p>
          <a:p>
            <a:pPr indent="355600" algn="just">
              <a:spcBef>
                <a:spcPts val="600"/>
              </a:spcBef>
            </a:pPr>
            <a:r>
              <a:rPr lang="ru-RU" dirty="0" smtClean="0"/>
              <a:t>Основные методы: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коммутация каналов (телефонная сеть)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коммутация пакетов (компьютерная сеть)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8596" y="3611565"/>
            <a:ext cx="7923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Пакет (кадр, блок) </a:t>
            </a:r>
            <a:r>
              <a:rPr lang="ru-RU" dirty="0"/>
              <a:t>– «порция» информации, передаваемая в сети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1723986" y="4268799"/>
            <a:ext cx="5859145" cy="655955"/>
            <a:chOff x="3286" y="3955"/>
            <a:chExt cx="9227" cy="1033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86" y="4068"/>
              <a:ext cx="7825" cy="9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294" y="4408"/>
              <a:ext cx="3507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Заголовок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Header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801" y="4408"/>
              <a:ext cx="571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Данные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Data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441" y="3955"/>
              <a:ext cx="23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Пакет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8595" y="5327676"/>
            <a:ext cx="7923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Коммутатор </a:t>
            </a:r>
            <a:r>
              <a:rPr lang="ru-RU" dirty="0"/>
              <a:t>– </a:t>
            </a:r>
            <a:r>
              <a:rPr lang="ru-RU" dirty="0" smtClean="0"/>
              <a:t>промежуточное устройство (узел сети), которое передает данные другим узлам. Задача коммутатора – передать данные от одного узла до другого.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схемы отправки пакетов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026" name="Picture 2" descr="File:Anycas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28700"/>
            <a:ext cx="2667000" cy="1776889"/>
          </a:xfrm>
          <a:prstGeom prst="rect">
            <a:avLst/>
          </a:prstGeom>
          <a:noFill/>
        </p:spPr>
      </p:pic>
      <p:pic>
        <p:nvPicPr>
          <p:cNvPr id="1028" name="Picture 4" descr="File:Broadc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459" y="2673425"/>
            <a:ext cx="2667000" cy="1776889"/>
          </a:xfrm>
          <a:prstGeom prst="rect">
            <a:avLst/>
          </a:prstGeom>
          <a:noFill/>
        </p:spPr>
      </p:pic>
      <p:pic>
        <p:nvPicPr>
          <p:cNvPr id="1032" name="Picture 8" descr="File:Multicast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46" y="2589201"/>
            <a:ext cx="2667000" cy="1776889"/>
          </a:xfrm>
          <a:prstGeom prst="rect">
            <a:avLst/>
          </a:prstGeom>
          <a:noFill/>
        </p:spPr>
      </p:pic>
      <p:pic>
        <p:nvPicPr>
          <p:cNvPr id="1034" name="Picture 10" descr="File:Unicast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48" y="764705"/>
            <a:ext cx="2667000" cy="17768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9518" y="2333610"/>
            <a:ext cx="298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unicast</a:t>
            </a:r>
            <a:endParaRPr lang="ru-RU" b="1" dirty="0" smtClean="0"/>
          </a:p>
          <a:p>
            <a:pPr algn="ctr"/>
            <a:r>
              <a:rPr lang="ru-RU" dirty="0" smtClean="0"/>
              <a:t>индивидуальная рассылка</a:t>
            </a:r>
          </a:p>
          <a:p>
            <a:pPr algn="ctr"/>
            <a:r>
              <a:rPr lang="ru-RU" dirty="0" smtClean="0"/>
              <a:t>(эй, ты!)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7130" y="2333610"/>
            <a:ext cx="233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anycast</a:t>
            </a:r>
            <a:endParaRPr lang="ru-RU" b="1" dirty="0" smtClean="0"/>
          </a:p>
          <a:p>
            <a:r>
              <a:rPr lang="ru-RU" dirty="0" smtClean="0"/>
              <a:t>(ну хоть кто-нибудь!)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90759" y="4305312"/>
            <a:ext cx="3359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broadcast</a:t>
            </a:r>
          </a:p>
          <a:p>
            <a:pPr algn="ctr"/>
            <a:r>
              <a:rPr lang="ru-RU" dirty="0" smtClean="0"/>
              <a:t>широковещательная рассылка</a:t>
            </a:r>
          </a:p>
          <a:p>
            <a:pPr algn="ctr"/>
            <a:r>
              <a:rPr lang="ru-RU" dirty="0" smtClean="0"/>
              <a:t>(всем! всем! всем!)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24" y="4232286"/>
            <a:ext cx="240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multicast</a:t>
            </a:r>
            <a:endParaRPr lang="ru-RU" b="1" dirty="0" smtClean="0"/>
          </a:p>
          <a:p>
            <a:pPr algn="ctr"/>
            <a:r>
              <a:rPr lang="ru-RU" dirty="0" smtClean="0"/>
              <a:t>групповая рассылка</a:t>
            </a:r>
          </a:p>
          <a:p>
            <a:pPr algn="ctr"/>
            <a:r>
              <a:rPr lang="ru-RU" dirty="0" smtClean="0"/>
              <a:t>(эй, вы!)</a:t>
            </a:r>
            <a:endParaRPr lang="ru-RU" dirty="0"/>
          </a:p>
        </p:txBody>
      </p:sp>
      <p:pic>
        <p:nvPicPr>
          <p:cNvPr id="1036" name="Picture 12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1899" b="58211"/>
          <a:stretch>
            <a:fillRect/>
          </a:stretch>
        </p:blipFill>
        <p:spPr bwMode="auto">
          <a:xfrm>
            <a:off x="4425948" y="5489848"/>
            <a:ext cx="4308809" cy="1368152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56034" b="4077"/>
          <a:stretch>
            <a:fillRect/>
          </a:stretch>
        </p:blipFill>
        <p:spPr bwMode="auto">
          <a:xfrm>
            <a:off x="226953" y="5489882"/>
            <a:ext cx="4308809" cy="13681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9979" y="5254650"/>
            <a:ext cx="680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трафика за счет групповой рассылки: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адреса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9520" y="690525"/>
          <a:ext cx="8324962" cy="4915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1298"/>
                <a:gridCol w="1350981"/>
                <a:gridCol w="1314468"/>
                <a:gridCol w="20082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Специальный адрес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NetID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HostID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Пример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Прямой широковещательный </a:t>
                      </a:r>
                      <a:r>
                        <a:rPr lang="ru-RU" sz="2000" b="1" dirty="0" smtClean="0"/>
                        <a:t>адрес (всем хостам</a:t>
                      </a:r>
                      <a:r>
                        <a:rPr lang="ru-RU" sz="2000" b="1" baseline="0" dirty="0" smtClean="0"/>
                        <a:t> в указанной сети)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Заданный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</a:t>
                      </a:r>
                      <a:r>
                        <a:rPr lang="ru-RU" sz="2000" dirty="0" smtClean="0"/>
                        <a:t>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75.</a:t>
                      </a:r>
                      <a:r>
                        <a:rPr lang="en-US" sz="2000" kern="1200" dirty="0" smtClean="0"/>
                        <a:t>10</a:t>
                      </a:r>
                      <a:r>
                        <a:rPr lang="ru-RU" sz="2000" kern="1200" dirty="0" smtClean="0"/>
                        <a:t>.</a:t>
                      </a:r>
                      <a:r>
                        <a:rPr lang="en-US" sz="2000" kern="1200" dirty="0" smtClean="0"/>
                        <a:t>255</a:t>
                      </a:r>
                      <a:r>
                        <a:rPr lang="ru-RU" sz="2000" kern="1200" dirty="0" smtClean="0"/>
                        <a:t>.</a:t>
                      </a:r>
                      <a:r>
                        <a:rPr lang="en-US" sz="2000" kern="1200" dirty="0" smtClean="0"/>
                        <a:t>255/16</a:t>
                      </a:r>
                      <a:endParaRPr lang="ru-RU" sz="2000" kern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Ограниченный широковещательный </a:t>
                      </a:r>
                      <a:r>
                        <a:rPr lang="ru-RU" sz="2000" b="1" dirty="0" smtClean="0"/>
                        <a:t>адрес </a:t>
                      </a:r>
                      <a:r>
                        <a:rPr lang="ru-RU" sz="2000" b="1" kern="1200" dirty="0" smtClean="0"/>
                        <a:t>(всем хостам</a:t>
                      </a:r>
                      <a:r>
                        <a:rPr lang="ru-RU" sz="2000" b="1" kern="1200" baseline="0" dirty="0" smtClean="0"/>
                        <a:t> в текущей сети)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</a:t>
                      </a:r>
                      <a:r>
                        <a:rPr lang="ru-RU" sz="2000" dirty="0" smtClean="0"/>
                        <a:t>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</a:t>
                      </a:r>
                      <a:r>
                        <a:rPr lang="ru-RU" sz="2000" dirty="0" smtClean="0"/>
                        <a:t>биты = 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255.255.255.255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Новый </a:t>
                      </a:r>
                      <a:r>
                        <a:rPr lang="ru-RU" sz="2000" dirty="0"/>
                        <a:t>хост на этой </a:t>
                      </a:r>
                      <a:r>
                        <a:rPr lang="ru-RU" sz="2000" dirty="0" smtClean="0"/>
                        <a:t>сети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</a:t>
                      </a:r>
                      <a:r>
                        <a:rPr lang="ru-RU" sz="2000" dirty="0" smtClean="0"/>
                        <a:t>0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Все </a:t>
                      </a:r>
                      <a:r>
                        <a:rPr lang="ru-RU" sz="2000" dirty="0" smtClean="0"/>
                        <a:t>0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0.0.0.0/8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Локальный адрес (</a:t>
                      </a:r>
                      <a:r>
                        <a:rPr lang="en-US" sz="2000" b="1" dirty="0" err="1" smtClean="0"/>
                        <a:t>localhost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127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Любой</a:t>
                      </a:r>
                      <a:endParaRPr lang="ru-RU" sz="200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127.0.0.1/8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err="1" smtClean="0"/>
                        <a:t>Конференц-связь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224.0.1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224.0.1.16/24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Локальные сети</a:t>
                      </a:r>
                      <a:endParaRPr lang="ru-RU" sz="20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10</a:t>
                      </a:r>
                      <a:r>
                        <a:rPr lang="ru-RU" sz="2000" dirty="0" smtClean="0"/>
                        <a:t>.</a:t>
                      </a:r>
                      <a:r>
                        <a:rPr lang="en-US" sz="2000" dirty="0" smtClean="0"/>
                        <a:t>x</a:t>
                      </a:r>
                      <a:r>
                        <a:rPr lang="ru-RU" sz="2000" dirty="0" smtClean="0"/>
                        <a:t>.</a:t>
                      </a:r>
                      <a:r>
                        <a:rPr lang="en-US" sz="2000" dirty="0" smtClean="0"/>
                        <a:t>x</a:t>
                      </a:r>
                      <a:r>
                        <a:rPr lang="ru-RU" sz="2000" dirty="0" smtClean="0"/>
                        <a:t>.</a:t>
                      </a:r>
                      <a:r>
                        <a:rPr lang="en-US" sz="2000" dirty="0" smtClean="0"/>
                        <a:t>x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10.</a:t>
                      </a:r>
                      <a:r>
                        <a:rPr lang="ru-RU" sz="2000" dirty="0" smtClean="0"/>
                        <a:t>0</a:t>
                      </a:r>
                      <a:r>
                        <a:rPr lang="en-US" sz="2000" dirty="0" smtClean="0"/>
                        <a:t>.</a:t>
                      </a:r>
                      <a:r>
                        <a:rPr lang="ru-RU" sz="2000" dirty="0" smtClean="0"/>
                        <a:t>51</a:t>
                      </a:r>
                      <a:r>
                        <a:rPr lang="en-US" sz="2000" dirty="0" smtClean="0"/>
                        <a:t>.</a:t>
                      </a:r>
                      <a:r>
                        <a:rPr lang="ru-RU" sz="2000" dirty="0" smtClean="0"/>
                        <a:t>1</a:t>
                      </a:r>
                      <a:r>
                        <a:rPr lang="en-US" sz="2000" dirty="0" smtClean="0"/>
                        <a:t>/8</a:t>
                      </a:r>
                    </a:p>
                  </a:txBody>
                  <a:tcPr marL="36000" marR="36000" marT="36000" marB="3600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172.16.x.x-172.31.x.x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172.18.0.15/16</a:t>
                      </a:r>
                    </a:p>
                  </a:txBody>
                  <a:tcPr marL="36000" marR="36000" marT="36000" marB="36000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192.168.x.x</a:t>
                      </a:r>
                      <a:endParaRPr lang="ru-RU" sz="20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Любой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192.168.101.1/24</a:t>
                      </a:r>
                      <a:endParaRPr lang="ru-RU" sz="2000" dirty="0" smtClean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IP-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690525"/>
            <a:ext cx="824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Статический </a:t>
            </a:r>
            <a:r>
              <a:rPr lang="en-US" sz="2000" b="1" dirty="0" smtClean="0"/>
              <a:t>IP-</a:t>
            </a:r>
            <a:r>
              <a:rPr lang="ru-RU" sz="2000" b="1" dirty="0" smtClean="0"/>
              <a:t>адрес </a:t>
            </a:r>
            <a:r>
              <a:rPr lang="ru-RU" sz="2000" dirty="0" smtClean="0"/>
              <a:t>назначается пользователем в настройках устройства, либо </a:t>
            </a:r>
            <a:r>
              <a:rPr lang="ru-RU" sz="2000" dirty="0" err="1" smtClean="0"/>
              <a:t>единоразово</a:t>
            </a:r>
            <a:r>
              <a:rPr lang="ru-RU" sz="2000" dirty="0" smtClean="0"/>
              <a:t> назначается автоматически при подключении устройства к сети и не может быть присвоен другому устройству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544" y="2078019"/>
            <a:ext cx="824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Динамический </a:t>
            </a:r>
            <a:r>
              <a:rPr lang="en-US" sz="2000" b="1" dirty="0" smtClean="0"/>
              <a:t>IP-</a:t>
            </a:r>
            <a:r>
              <a:rPr lang="ru-RU" sz="2000" b="1" dirty="0" smtClean="0"/>
              <a:t>адрес </a:t>
            </a:r>
            <a:r>
              <a:rPr lang="ru-RU" sz="2000" dirty="0" smtClean="0"/>
              <a:t>назначается автоматически при подключении устройства к сети и используется в течение ограниченного промежутка времени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indent="361950" algn="just"/>
            <a:r>
              <a:rPr lang="en-US" sz="2000" dirty="0" smtClean="0"/>
              <a:t>(</a:t>
            </a:r>
            <a:r>
              <a:rPr lang="ru-RU" sz="2000" dirty="0" smtClean="0"/>
              <a:t>Для получения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 чаще всего используют  протокол </a:t>
            </a:r>
            <a:r>
              <a:rPr lang="en-US" sz="2000" b="1" dirty="0" smtClean="0"/>
              <a:t>DHCP</a:t>
            </a:r>
            <a:r>
              <a:rPr lang="en-US" sz="2000" dirty="0" smtClean="0"/>
              <a:t>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057" y="3588455"/>
            <a:ext cx="8105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Частный </a:t>
            </a:r>
            <a:r>
              <a:rPr lang="en-US" sz="2000" b="1" dirty="0" smtClean="0"/>
              <a:t>IP-</a:t>
            </a:r>
            <a:r>
              <a:rPr lang="ru-RU" sz="2000" b="1" dirty="0" smtClean="0"/>
              <a:t>адрес (</a:t>
            </a:r>
            <a:r>
              <a:rPr lang="ru-RU" sz="2000" b="1" dirty="0" err="1" smtClean="0"/>
              <a:t>внутрисетевой</a:t>
            </a:r>
            <a:r>
              <a:rPr lang="ru-RU" sz="2000" b="1" dirty="0" smtClean="0"/>
              <a:t>, «серый») </a:t>
            </a:r>
            <a:r>
              <a:rPr lang="ru-RU" sz="2000" dirty="0" smtClean="0"/>
              <a:t>используется </a:t>
            </a:r>
            <a:r>
              <a:rPr lang="ru-RU" sz="2000" u="sng" dirty="0" smtClean="0"/>
              <a:t>внутри</a:t>
            </a:r>
            <a:r>
              <a:rPr lang="ru-RU" sz="2000" dirty="0" smtClean="0"/>
              <a:t> локальной сети</a:t>
            </a:r>
            <a:r>
              <a:rPr lang="en-US" sz="2000" dirty="0" smtClean="0"/>
              <a:t>.</a:t>
            </a:r>
            <a:r>
              <a:rPr lang="ru-RU" sz="2000" b="1" dirty="0" smtClean="0"/>
              <a:t>  </a:t>
            </a:r>
            <a:r>
              <a:rPr lang="ru-RU" sz="2000" dirty="0" smtClean="0"/>
              <a:t>Назначение таких адресов никто не контролирует, в глобальном масштабе они могут быть неуникальны.</a:t>
            </a:r>
          </a:p>
          <a:p>
            <a:pPr indent="361950" algn="just"/>
            <a:r>
              <a:rPr lang="ru-RU" sz="2000" dirty="0" smtClean="0"/>
              <a:t>Для выхода  в глобальную сеть хосты с частными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адресами могут использовать: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sz="2000" dirty="0" smtClean="0"/>
              <a:t>прокси-сервер;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sz="2000" dirty="0" smtClean="0"/>
              <a:t>маршрутизатор, поддерживающий </a:t>
            </a:r>
            <a:r>
              <a:rPr lang="en-US" sz="2000" b="1" dirty="0" smtClean="0"/>
              <a:t>NAT</a:t>
            </a:r>
            <a:r>
              <a:rPr lang="en-US" sz="2000" dirty="0" smtClean="0"/>
              <a:t> (Network Address Translation)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IP-</a:t>
            </a:r>
            <a:r>
              <a:rPr lang="ru-RU" dirty="0" smtClean="0"/>
              <a:t>адресация версии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9057" y="101914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Адресное пространство</a:t>
            </a:r>
            <a:r>
              <a:rPr lang="ru-RU" sz="2000" dirty="0" smtClean="0"/>
              <a:t>:</a:t>
            </a:r>
          </a:p>
          <a:p>
            <a:pPr indent="355600" algn="just"/>
            <a:r>
              <a:rPr lang="en-US" sz="2000" dirty="0" smtClean="0"/>
              <a:t>IPv6</a:t>
            </a:r>
            <a:r>
              <a:rPr lang="ru-RU" sz="2000" dirty="0" smtClean="0"/>
              <a:t> состоит из </a:t>
            </a:r>
            <a:r>
              <a:rPr lang="en-US" sz="2000" dirty="0" smtClean="0"/>
              <a:t>16</a:t>
            </a:r>
            <a:r>
              <a:rPr lang="ru-RU" sz="2000" dirty="0" smtClean="0"/>
              <a:t> байт (</a:t>
            </a:r>
            <a:r>
              <a:rPr lang="en-US" sz="2000" dirty="0" smtClean="0"/>
              <a:t>128</a:t>
            </a:r>
            <a:r>
              <a:rPr lang="ru-RU" sz="2000" dirty="0" smtClean="0"/>
              <a:t> бит). Максимальное число адресов составляет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128</a:t>
            </a:r>
            <a:r>
              <a:rPr lang="en-US" sz="2000" dirty="0" smtClean="0"/>
              <a:t> = 3,4*10</a:t>
            </a:r>
            <a:r>
              <a:rPr lang="en-US" sz="2000" baseline="30000" dirty="0" smtClean="0"/>
              <a:t>38 </a:t>
            </a:r>
            <a:r>
              <a:rPr lang="ru-RU" sz="2000" dirty="0" smtClean="0"/>
              <a:t>или около 5*10</a:t>
            </a:r>
            <a:r>
              <a:rPr lang="ru-RU" sz="2000" baseline="30000" dirty="0" smtClean="0"/>
              <a:t>28</a:t>
            </a:r>
            <a:r>
              <a:rPr lang="ru-RU" sz="2000" dirty="0" smtClean="0"/>
              <a:t> на каждого жителя Земли. Но как и в </a:t>
            </a:r>
            <a:r>
              <a:rPr lang="en-US" sz="2000" dirty="0" smtClean="0"/>
              <a:t>IPv4 </a:t>
            </a:r>
            <a:r>
              <a:rPr lang="ru-RU" sz="2000" dirty="0" smtClean="0"/>
              <a:t>не все возможные адреса можно использовать.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031" y="2516175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Способ представления</a:t>
            </a:r>
            <a:r>
              <a:rPr lang="ru-RU" sz="2000" dirty="0" smtClean="0"/>
              <a:t>:</a:t>
            </a:r>
          </a:p>
          <a:p>
            <a:pPr marL="361950" lvl="0" algn="just"/>
            <a:r>
              <a:rPr lang="ru-RU" sz="2000" i="1" dirty="0" smtClean="0"/>
              <a:t>Предпочтительная</a:t>
            </a:r>
            <a:r>
              <a:rPr lang="ru-RU" sz="2000" dirty="0" smtClean="0"/>
              <a:t> форма (шестнадцатеричная система счисления с двоеточием) </a:t>
            </a:r>
          </a:p>
          <a:p>
            <a:pPr marL="361950" lvl="0" algn="ctr"/>
            <a:r>
              <a:rPr lang="ru-RU" sz="2000" dirty="0" smtClean="0"/>
              <a:t>FEDC:BA98:7654:3210:FEDC:BA98:7654:3210.</a:t>
            </a:r>
          </a:p>
          <a:p>
            <a:pPr marL="361950" lvl="0" algn="just"/>
            <a:r>
              <a:rPr lang="ru-RU" sz="2000" i="1" dirty="0" smtClean="0"/>
              <a:t>Сжатая</a:t>
            </a:r>
            <a:r>
              <a:rPr lang="ru-RU" sz="2000" dirty="0" smtClean="0"/>
              <a:t> форма – запись длительной последовательности "0" путем введения двойного двоеточия. Двойное двоеточие допускается использовать только в одном месте адреса. </a:t>
            </a:r>
          </a:p>
          <a:p>
            <a:pPr marL="361950" lvl="0" algn="ctr"/>
            <a:r>
              <a:rPr lang="ru-RU" sz="2000" dirty="0" smtClean="0"/>
              <a:t>1080:0000:0000:0000:0008:0800:200C:417A =</a:t>
            </a:r>
            <a:r>
              <a:rPr lang="en-US" sz="2000" dirty="0" smtClean="0"/>
              <a:t>&gt; </a:t>
            </a:r>
            <a:r>
              <a:rPr lang="ru-RU" sz="2000" dirty="0" smtClean="0"/>
              <a:t>1080::8:800:200C:417A</a:t>
            </a:r>
          </a:p>
          <a:p>
            <a:pPr marL="361950" lvl="0" algn="ctr"/>
            <a:r>
              <a:rPr lang="ru-RU" sz="2000" dirty="0" smtClean="0"/>
              <a:t>1::</a:t>
            </a:r>
            <a:r>
              <a:rPr lang="en-US" sz="2000" dirty="0" smtClean="0"/>
              <a:t>F56::8:801:20D =&gt; ?</a:t>
            </a:r>
            <a:r>
              <a:rPr lang="ru-RU" sz="2000" dirty="0" smtClean="0"/>
              <a:t>??</a:t>
            </a:r>
          </a:p>
          <a:p>
            <a:pPr marL="361950" algn="just"/>
            <a:r>
              <a:rPr lang="ru-RU" sz="2000" i="1" dirty="0" smtClean="0"/>
              <a:t>Смешанная</a:t>
            </a:r>
            <a:r>
              <a:rPr lang="ru-RU" sz="2000" dirty="0" smtClean="0"/>
              <a:t> форма – шесть старших чисел (96 бит) записываются в сжатой форме, а младшие числа (32 бита) представляются в виде, принятом в IPv4. </a:t>
            </a:r>
          </a:p>
          <a:p>
            <a:pPr marL="361950" algn="ctr"/>
            <a:r>
              <a:rPr lang="ru-RU" sz="2000" dirty="0" smtClean="0"/>
              <a:t>0:0:0:0:0:0:</a:t>
            </a:r>
            <a:r>
              <a:rPr lang="en-US" sz="2000" dirty="0" smtClean="0"/>
              <a:t>D:</a:t>
            </a:r>
            <a:r>
              <a:rPr lang="ru-RU" sz="2000" dirty="0" smtClean="0"/>
              <a:t>1</a:t>
            </a:r>
            <a:r>
              <a:rPr lang="en-US" sz="2000" dirty="0" smtClean="0"/>
              <a:t>:44:</a:t>
            </a:r>
            <a:r>
              <a:rPr lang="ru-RU" sz="2000" dirty="0" smtClean="0"/>
              <a:t>3 =</a:t>
            </a:r>
            <a:r>
              <a:rPr lang="en-US" sz="2000" dirty="0" smtClean="0"/>
              <a:t>&gt;</a:t>
            </a:r>
            <a:r>
              <a:rPr lang="ru-RU" sz="2000" dirty="0" smtClean="0"/>
              <a:t> ::</a:t>
            </a:r>
            <a:r>
              <a:rPr lang="en-US" sz="2000" dirty="0" smtClean="0"/>
              <a:t>D:</a:t>
            </a:r>
            <a:r>
              <a:rPr lang="ru-RU" sz="2000" dirty="0" smtClean="0"/>
              <a:t>1</a:t>
            </a:r>
            <a:r>
              <a:rPr lang="en-US" sz="2000" dirty="0" smtClean="0"/>
              <a:t>:0.68.0.3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61749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Стандарт протокола </a:t>
            </a:r>
            <a:r>
              <a:rPr lang="ru-RU" sz="2000" b="1" dirty="0" smtClean="0"/>
              <a:t>RFC 2460</a:t>
            </a:r>
            <a:r>
              <a:rPr lang="en-US" sz="2000" b="1" dirty="0" smtClean="0"/>
              <a:t> (1996</a:t>
            </a:r>
            <a:r>
              <a:rPr lang="ru-RU" sz="2000" b="1" dirty="0" smtClean="0"/>
              <a:t>г.)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err="1" smtClean="0"/>
              <a:t>IPv</a:t>
            </a:r>
            <a:r>
              <a:rPr lang="ru-RU" dirty="0" smtClean="0"/>
              <a:t>6</a:t>
            </a:r>
            <a:r>
              <a:rPr lang="en-US" dirty="0" smtClean="0"/>
              <a:t>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150471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Индивидуальный адрес </a:t>
            </a:r>
            <a:r>
              <a:rPr lang="ru-RU" sz="2000" dirty="0" smtClean="0"/>
              <a:t>(один узел)</a:t>
            </a:r>
            <a:r>
              <a:rPr lang="en-US" sz="2000" dirty="0" smtClean="0"/>
              <a:t> </a:t>
            </a:r>
            <a:r>
              <a:rPr lang="ru-RU" sz="2000" dirty="0" smtClean="0"/>
              <a:t>имеет иерархическую структуру: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5570" y="2041506"/>
            <a:ext cx="63205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110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041506"/>
            <a:ext cx="15587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регистрация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6349" y="2041499"/>
            <a:ext cx="1424007" cy="39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поставщик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0357" y="2041506"/>
            <a:ext cx="1387494" cy="399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абонент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7851" y="2041499"/>
            <a:ext cx="1131903" cy="398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подсеть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89754" y="2041506"/>
            <a:ext cx="18066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узел</a:t>
            </a:r>
            <a:endParaRPr lang="ru-RU" sz="20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65109" y="3465513"/>
          <a:ext cx="792332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906"/>
                <a:gridCol w="5762415"/>
              </a:tblGrid>
              <a:tr h="3492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::/128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«этот хост этой сети», аналог 0.0.0.0</a:t>
                      </a:r>
                      <a:endParaRPr lang="ru-RU" sz="2000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::1/128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loopback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аналог 127.</a:t>
                      </a:r>
                      <a:r>
                        <a:rPr lang="en-US" sz="2000" baseline="0" dirty="0" smtClean="0"/>
                        <a:t>0.0.1</a:t>
                      </a:r>
                      <a:endParaRPr lang="ru-RU" sz="2000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::</a:t>
                      </a:r>
                      <a:r>
                        <a:rPr lang="en-US" sz="2000" dirty="0" err="1" smtClean="0"/>
                        <a:t>ffff:xx.xx.xx.xx</a:t>
                      </a:r>
                      <a:r>
                        <a:rPr lang="en-US" sz="2000" dirty="0" smtClean="0"/>
                        <a:t>/96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адрес IPv4, отображенный на IPv6</a:t>
                      </a:r>
                      <a:endParaRPr lang="ru-RU" sz="2000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fe80:: - </a:t>
                      </a:r>
                      <a:r>
                        <a:rPr lang="en-US" sz="2000" dirty="0" err="1" smtClean="0"/>
                        <a:t>febf</a:t>
                      </a:r>
                      <a:r>
                        <a:rPr lang="en-US" sz="2000" dirty="0" smtClean="0"/>
                        <a:t>::/10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link-local (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Адрес местной линии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fec0:: - </a:t>
                      </a:r>
                      <a:r>
                        <a:rPr lang="en-US" sz="2000" dirty="0" err="1" smtClean="0"/>
                        <a:t>feff</a:t>
                      </a:r>
                      <a:r>
                        <a:rPr lang="en-US" sz="2000" dirty="0" smtClean="0"/>
                        <a:t>::/10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site-local (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Местный адрес сайта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устарел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fc00::</a:t>
                      </a:r>
                      <a:r>
                        <a:rPr lang="ru-RU" sz="2000" dirty="0" smtClean="0"/>
                        <a:t>/7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Unique Local </a:t>
                      </a:r>
                      <a:r>
                        <a:rPr lang="en-US" sz="2000" dirty="0" err="1" smtClean="0"/>
                        <a:t>Unicast</a:t>
                      </a:r>
                      <a:r>
                        <a:rPr lang="ru-RU" sz="2000" dirty="0" smtClean="0"/>
                        <a:t> (вместо </a:t>
                      </a:r>
                      <a:r>
                        <a:rPr lang="en-US" sz="2000" dirty="0" smtClean="0"/>
                        <a:t>site-local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6031" y="65401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Префикс</a:t>
            </a:r>
            <a:r>
              <a:rPr lang="ru-RU" sz="2000" dirty="0" smtClean="0"/>
              <a:t> – начало адреса, определяющее тип пакета. Длина префикса записывается после адреса через / (как маска в </a:t>
            </a:r>
            <a:r>
              <a:rPr lang="en-US" sz="2000" dirty="0" smtClean="0"/>
              <a:t>IPv4)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8596" y="2881305"/>
            <a:ext cx="78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/>
              <a:t>Специальные адреса: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45</a:t>
            </a:fld>
            <a:endParaRPr lang="ru-RU"/>
          </a:p>
        </p:txBody>
      </p:sp>
      <p:grpSp>
        <p:nvGrpSpPr>
          <p:cNvPr id="3" name="Группа 17"/>
          <p:cNvGrpSpPr/>
          <p:nvPr/>
        </p:nvGrpSpPr>
        <p:grpSpPr>
          <a:xfrm>
            <a:off x="1030239" y="2662227"/>
            <a:ext cx="7200800" cy="1449452"/>
            <a:chOff x="1007604" y="1448780"/>
            <a:chExt cx="7200800" cy="14494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60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I/G</a:t>
              </a:r>
              <a:endParaRPr lang="ru-RU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U/G</a:t>
              </a:r>
              <a:endParaRPr lang="ru-RU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8772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OUI (</a:t>
              </a:r>
              <a:r>
                <a:rPr lang="ru-RU" sz="2000" dirty="0" smtClean="0">
                  <a:solidFill>
                    <a:schemeClr val="tx1"/>
                  </a:solidFill>
                </a:rPr>
                <a:t>идентификатор)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06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OUA </a:t>
              </a:r>
              <a:r>
                <a:rPr lang="ru-RU" sz="2000" dirty="0" smtClean="0">
                  <a:solidFill>
                    <a:schemeClr val="tx1"/>
                  </a:solidFill>
                </a:rPr>
                <a:t>(сетевой адрес)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 rot="5400000">
              <a:off x="5022050" y="-621450"/>
              <a:ext cx="252028" cy="6120680"/>
            </a:xfrm>
            <a:prstGeom prst="rightBrace">
              <a:avLst>
                <a:gd name="adj1" fmla="val 3772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2528900"/>
              <a:ext cx="2232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UAA (</a:t>
              </a:r>
              <a:r>
                <a:rPr lang="ru-RU" dirty="0" smtClean="0"/>
                <a:t>46 бит</a:t>
              </a:r>
              <a:r>
                <a:rPr lang="en-US" dirty="0" smtClean="0"/>
                <a:t>)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604" y="1448780"/>
              <a:ext cx="540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ru-RU" dirty="0" smtClean="0"/>
                <a:t>бит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1448780"/>
              <a:ext cx="540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1 </a:t>
              </a:r>
              <a:r>
                <a:rPr lang="ru-RU" dirty="0" smtClean="0"/>
                <a:t>бит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144878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dirty="0" smtClean="0"/>
                <a:t>22</a:t>
              </a:r>
              <a:r>
                <a:rPr lang="en-US" dirty="0" smtClean="0"/>
                <a:t> </a:t>
              </a:r>
              <a:r>
                <a:rPr lang="ru-RU" dirty="0" smtClean="0"/>
                <a:t>бита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44878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dirty="0" smtClean="0"/>
                <a:t>24</a:t>
              </a:r>
              <a:r>
                <a:rPr lang="en-US" dirty="0" smtClean="0"/>
                <a:t> </a:t>
              </a:r>
              <a:r>
                <a:rPr lang="ru-RU" dirty="0" smtClean="0"/>
                <a:t>бита</a:t>
              </a:r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9057" y="617499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Каждое сетевое устройство имеет </a:t>
            </a:r>
            <a:r>
              <a:rPr lang="en-US" sz="2000" b="1" dirty="0" smtClean="0"/>
              <a:t>MAC-</a:t>
            </a:r>
            <a:r>
              <a:rPr lang="ru-RU" sz="2000" b="1" dirty="0" smtClean="0"/>
              <a:t>адрес</a:t>
            </a:r>
            <a:r>
              <a:rPr lang="ru-RU" sz="2000" dirty="0" smtClean="0"/>
              <a:t>, назначаемый производителем («вшитый»).</a:t>
            </a:r>
          </a:p>
          <a:p>
            <a:pPr algn="just"/>
            <a:r>
              <a:rPr lang="ru-RU" sz="2000" dirty="0" smtClean="0"/>
              <a:t>Содержит 6 байт (48 бит), записывается в 16-ричном виде:</a:t>
            </a:r>
          </a:p>
          <a:p>
            <a:pPr algn="ctr"/>
            <a:r>
              <a:rPr lang="ru-RU" sz="2400" dirty="0" smtClean="0">
                <a:cs typeface="Courier New" pitchFamily="49" charset="0"/>
              </a:rPr>
              <a:t>00-1</a:t>
            </a:r>
            <a:r>
              <a:rPr lang="en-GB" sz="2400" dirty="0" smtClean="0">
                <a:cs typeface="Courier New" pitchFamily="49" charset="0"/>
              </a:rPr>
              <a:t>D-60-74-8B-E8</a:t>
            </a:r>
            <a:endParaRPr lang="ru-RU" sz="2400" dirty="0" smtClean="0"/>
          </a:p>
          <a:p>
            <a:pPr algn="just"/>
            <a:r>
              <a:rPr lang="ru-RU" sz="2000" dirty="0" smtClean="0"/>
              <a:t>Строго уникален, но не позволяет найти хост в глобальной сети, зато указывает на производителя. Используется в пределах локальной сети.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6031" y="4049721"/>
            <a:ext cx="8244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OUA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Address</a:t>
            </a:r>
            <a:r>
              <a:rPr lang="ru-RU" dirty="0" smtClean="0"/>
              <a:t>) – уникальный адрес карты для данного производителя.</a:t>
            </a:r>
          </a:p>
          <a:p>
            <a:pPr algn="just"/>
            <a:r>
              <a:rPr lang="ru-RU" b="1" dirty="0" smtClean="0"/>
              <a:t>OUI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Identifier</a:t>
            </a:r>
            <a:r>
              <a:rPr lang="ru-RU" dirty="0" smtClean="0"/>
              <a:t>) – идентификатор производителя. Назначается организацией IEEE.</a:t>
            </a:r>
          </a:p>
          <a:p>
            <a:pPr algn="just"/>
            <a:r>
              <a:rPr lang="ru-RU" b="1" dirty="0" smtClean="0"/>
              <a:t>I/G</a:t>
            </a:r>
            <a:r>
              <a:rPr lang="ru-RU" dirty="0" smtClean="0"/>
              <a:t> (</a:t>
            </a:r>
            <a:r>
              <a:rPr lang="ru-RU" dirty="0" err="1" smtClean="0"/>
              <a:t>Individual</a:t>
            </a:r>
            <a:r>
              <a:rPr lang="ru-RU" dirty="0" smtClean="0"/>
              <a:t>/</a:t>
            </a:r>
            <a:r>
              <a:rPr lang="ru-RU" dirty="0" err="1" smtClean="0"/>
              <a:t>Group</a:t>
            </a:r>
            <a:r>
              <a:rPr lang="ru-RU" dirty="0" smtClean="0"/>
              <a:t>) указывает на тип адреса (0 - индивидуальный, 1 - групповой).</a:t>
            </a:r>
          </a:p>
          <a:p>
            <a:pPr algn="just"/>
            <a:r>
              <a:rPr lang="ru-RU" b="1" dirty="0" smtClean="0"/>
              <a:t>U/L</a:t>
            </a:r>
            <a:r>
              <a:rPr lang="ru-RU" dirty="0" smtClean="0"/>
              <a:t> (</a:t>
            </a:r>
            <a:r>
              <a:rPr lang="ru-RU" dirty="0" err="1" smtClean="0"/>
              <a:t>Universal</a:t>
            </a:r>
            <a:r>
              <a:rPr lang="ru-RU" dirty="0" smtClean="0"/>
              <a:t>/</a:t>
            </a:r>
            <a:r>
              <a:rPr lang="ru-RU" dirty="0" err="1" smtClean="0"/>
              <a:t>Local</a:t>
            </a:r>
            <a:r>
              <a:rPr lang="ru-RU" dirty="0" smtClean="0"/>
              <a:t>) - определяет, как был присвоен адрес. Обычно = 0. 1 означает, что адрес задан администратором локальной сети («</a:t>
            </a:r>
            <a:r>
              <a:rPr lang="ru-RU" dirty="0" err="1" smtClean="0"/>
              <a:t>перепрошит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или назначен через драйвер).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38" y="252369"/>
            <a:ext cx="5403924" cy="63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доме</a:t>
            </a:r>
            <a:r>
              <a:rPr lang="ru-RU" dirty="0" err="1" smtClean="0">
                <a:latin typeface="Calibri"/>
                <a:cs typeface="Calibri"/>
              </a:rPr>
              <a:t>́</a:t>
            </a:r>
            <a:r>
              <a:rPr lang="ru-RU" dirty="0" err="1" smtClean="0"/>
              <a:t>нных</a:t>
            </a:r>
            <a:r>
              <a:rPr lang="ru-RU" dirty="0" smtClean="0"/>
              <a:t> имен </a:t>
            </a:r>
            <a:r>
              <a:rPr lang="en-US" dirty="0" smtClean="0"/>
              <a:t>(DNS)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401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Domain Name System </a:t>
            </a:r>
            <a:r>
              <a:rPr lang="ru-RU" sz="2000" dirty="0" smtClean="0"/>
              <a:t>позволяет вместо числовых </a:t>
            </a:r>
            <a:r>
              <a:rPr lang="en-US" sz="2000" dirty="0" smtClean="0"/>
              <a:t>IP-</a:t>
            </a:r>
            <a:r>
              <a:rPr lang="ru-RU" sz="2000" dirty="0" smtClean="0"/>
              <a:t>адресов использовать более понятные человеку символьные имена.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14272"/>
            <a:ext cx="18066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sagmu.ru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35581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yandex.ru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4572000" y="21955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semenychev.ru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2699792" y="2339588"/>
            <a:ext cx="1548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46.20.71.169 </a:t>
            </a:r>
            <a:endParaRPr lang="ru-RU" dirty="0"/>
          </a:p>
        </p:txBody>
      </p:sp>
      <p:cxnSp>
        <p:nvCxnSpPr>
          <p:cNvPr id="179" name="Прямая соединительная линия 178"/>
          <p:cNvCxnSpPr>
            <a:stCxn id="7" idx="3"/>
            <a:endCxn id="177" idx="1"/>
          </p:cNvCxnSpPr>
          <p:nvPr/>
        </p:nvCxnSpPr>
        <p:spPr>
          <a:xfrm>
            <a:off x="2274236" y="2298938"/>
            <a:ext cx="425556" cy="225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572000" y="266362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globmedia.ru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4572000" y="30956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www.uprava.net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7308304" y="274492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184" name="Прямая соединительная линия 183"/>
          <p:cNvCxnSpPr>
            <a:stCxn id="117" idx="3"/>
            <a:endCxn id="182" idx="1"/>
          </p:cNvCxnSpPr>
          <p:nvPr/>
        </p:nvCxnSpPr>
        <p:spPr>
          <a:xfrm>
            <a:off x="6444208" y="2380238"/>
            <a:ext cx="864096" cy="549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80" idx="3"/>
            <a:endCxn id="182" idx="1"/>
          </p:cNvCxnSpPr>
          <p:nvPr/>
        </p:nvCxnSpPr>
        <p:spPr>
          <a:xfrm>
            <a:off x="6444208" y="2848290"/>
            <a:ext cx="864096" cy="8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81" idx="3"/>
            <a:endCxn id="182" idx="1"/>
          </p:cNvCxnSpPr>
          <p:nvPr/>
        </p:nvCxnSpPr>
        <p:spPr>
          <a:xfrm flipV="1">
            <a:off x="6444208" y="2929590"/>
            <a:ext cx="864096" cy="350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67544" y="3158388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moodle.sagmu.ru</a:t>
            </a:r>
            <a:endParaRPr lang="ru-RU" dirty="0"/>
          </a:p>
        </p:txBody>
      </p:sp>
      <p:sp>
        <p:nvSpPr>
          <p:cNvPr id="191" name="TextBox 190"/>
          <p:cNvSpPr txBox="1"/>
          <p:nvPr/>
        </p:nvSpPr>
        <p:spPr>
          <a:xfrm>
            <a:off x="2663788" y="31583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46.20.71.172 </a:t>
            </a:r>
            <a:endParaRPr lang="ru-RU" dirty="0"/>
          </a:p>
        </p:txBody>
      </p:sp>
      <p:cxnSp>
        <p:nvCxnSpPr>
          <p:cNvPr id="192" name="Прямая соединительная линия 191"/>
          <p:cNvCxnSpPr>
            <a:stCxn id="190" idx="3"/>
            <a:endCxn id="191" idx="1"/>
          </p:cNvCxnSpPr>
          <p:nvPr/>
        </p:nvCxnSpPr>
        <p:spPr>
          <a:xfrm>
            <a:off x="2339752" y="3343054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67544" y="2555612"/>
            <a:ext cx="18362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ns.sagmu.ru</a:t>
            </a:r>
            <a:endParaRPr lang="ru-RU" dirty="0"/>
          </a:p>
        </p:txBody>
      </p:sp>
      <p:sp>
        <p:nvSpPr>
          <p:cNvPr id="216" name="TextBox 215"/>
          <p:cNvSpPr txBox="1"/>
          <p:nvPr/>
        </p:nvSpPr>
        <p:spPr>
          <a:xfrm>
            <a:off x="467544" y="374374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isu.smim.ru</a:t>
            </a:r>
            <a:endParaRPr lang="ru-RU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3788" y="3743744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218" name="Прямая соединительная линия 217"/>
          <p:cNvCxnSpPr>
            <a:stCxn id="216" idx="3"/>
            <a:endCxn id="217" idx="1"/>
          </p:cNvCxnSpPr>
          <p:nvPr/>
        </p:nvCxnSpPr>
        <p:spPr>
          <a:xfrm>
            <a:off x="2339752" y="3928410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>
            <a:stCxn id="215" idx="3"/>
            <a:endCxn id="177" idx="1"/>
          </p:cNvCxnSpPr>
          <p:nvPr/>
        </p:nvCxnSpPr>
        <p:spPr>
          <a:xfrm flipV="1">
            <a:off x="2303748" y="2524254"/>
            <a:ext cx="39604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4572000" y="3563724"/>
            <a:ext cx="19082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32" name="Прямая соединительная линия 231"/>
          <p:cNvCxnSpPr>
            <a:stCxn id="231" idx="3"/>
            <a:endCxn id="182" idx="1"/>
          </p:cNvCxnSpPr>
          <p:nvPr/>
        </p:nvCxnSpPr>
        <p:spPr>
          <a:xfrm flipV="1">
            <a:off x="6480212" y="2929590"/>
            <a:ext cx="828092" cy="81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80112" y="475252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213.180.193.11</a:t>
            </a:r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5580112" y="421246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93.158.134.11</a:t>
            </a:r>
            <a:endParaRPr lang="ru-RU" dirty="0"/>
          </a:p>
        </p:txBody>
      </p:sp>
      <p:sp>
        <p:nvSpPr>
          <p:cNvPr id="243" name="TextBox 242"/>
          <p:cNvSpPr txBox="1"/>
          <p:nvPr/>
        </p:nvSpPr>
        <p:spPr>
          <a:xfrm>
            <a:off x="5580112" y="525658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213.180.204.11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1979712" y="5327920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ya.ru</a:t>
            </a:r>
            <a:endParaRPr lang="ru-RU" dirty="0"/>
          </a:p>
        </p:txBody>
      </p:sp>
      <p:cxnSp>
        <p:nvCxnSpPr>
          <p:cNvPr id="245" name="Прямая соединительная линия 244"/>
          <p:cNvCxnSpPr>
            <a:stCxn id="301" idx="6"/>
            <a:endCxn id="242" idx="1"/>
          </p:cNvCxnSpPr>
          <p:nvPr/>
        </p:nvCxnSpPr>
        <p:spPr>
          <a:xfrm flipV="1">
            <a:off x="4680012" y="4397134"/>
            <a:ext cx="900100" cy="1120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580112" y="57966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87.250.250.3</a:t>
            </a:r>
            <a:endParaRPr lang="ru-RU" dirty="0"/>
          </a:p>
        </p:txBody>
      </p:sp>
      <p:cxnSp>
        <p:nvCxnSpPr>
          <p:cNvPr id="249" name="Прямая соединительная линия 248"/>
          <p:cNvCxnSpPr>
            <a:stCxn id="301" idx="6"/>
            <a:endCxn id="241" idx="1"/>
          </p:cNvCxnSpPr>
          <p:nvPr/>
        </p:nvCxnSpPr>
        <p:spPr>
          <a:xfrm flipV="1">
            <a:off x="4680012" y="4937194"/>
            <a:ext cx="900100" cy="580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>
            <a:stCxn id="301" idx="6"/>
            <a:endCxn id="243" idx="1"/>
          </p:cNvCxnSpPr>
          <p:nvPr/>
        </p:nvCxnSpPr>
        <p:spPr>
          <a:xfrm flipV="1">
            <a:off x="4680012" y="5441250"/>
            <a:ext cx="900100" cy="75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301" idx="6"/>
            <a:endCxn id="248" idx="1"/>
          </p:cNvCxnSpPr>
          <p:nvPr/>
        </p:nvCxnSpPr>
        <p:spPr>
          <a:xfrm>
            <a:off x="4680012" y="5517232"/>
            <a:ext cx="900100" cy="464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1979712" y="4859868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www.yandex.ru</a:t>
            </a:r>
            <a:endParaRPr lang="ru-RU" dirty="0"/>
          </a:p>
        </p:txBody>
      </p:sp>
      <p:sp>
        <p:nvSpPr>
          <p:cNvPr id="269" name="TextBox 268"/>
          <p:cNvSpPr txBox="1"/>
          <p:nvPr/>
        </p:nvSpPr>
        <p:spPr>
          <a:xfrm>
            <a:off x="1979712" y="579597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yandx.ru</a:t>
            </a:r>
            <a:endParaRPr lang="ru-RU" dirty="0"/>
          </a:p>
        </p:txBody>
      </p:sp>
      <p:sp>
        <p:nvSpPr>
          <p:cNvPr id="280" name="TextBox 279"/>
          <p:cNvSpPr txBox="1"/>
          <p:nvPr/>
        </p:nvSpPr>
        <p:spPr>
          <a:xfrm>
            <a:off x="5580112" y="6300028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85" name="Прямая соединительная линия 284"/>
          <p:cNvCxnSpPr>
            <a:stCxn id="301" idx="6"/>
            <a:endCxn id="280" idx="1"/>
          </p:cNvCxnSpPr>
          <p:nvPr/>
        </p:nvCxnSpPr>
        <p:spPr>
          <a:xfrm>
            <a:off x="4680012" y="5517232"/>
            <a:ext cx="900100" cy="967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Овал 300"/>
          <p:cNvSpPr/>
          <p:nvPr/>
        </p:nvSpPr>
        <p:spPr>
          <a:xfrm>
            <a:off x="4463988" y="540922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TextBox 316"/>
          <p:cNvSpPr txBox="1"/>
          <p:nvPr/>
        </p:nvSpPr>
        <p:spPr>
          <a:xfrm>
            <a:off x="1979712" y="6264024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319" name="Прямая соединительная линия 318"/>
          <p:cNvCxnSpPr>
            <a:stCxn id="8" idx="3"/>
            <a:endCxn id="301" idx="2"/>
          </p:cNvCxnSpPr>
          <p:nvPr/>
        </p:nvCxnSpPr>
        <p:spPr>
          <a:xfrm>
            <a:off x="3635896" y="4540478"/>
            <a:ext cx="828092" cy="976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>
            <a:stCxn id="263" idx="3"/>
            <a:endCxn id="301" idx="2"/>
          </p:cNvCxnSpPr>
          <p:nvPr/>
        </p:nvCxnSpPr>
        <p:spPr>
          <a:xfrm>
            <a:off x="3635896" y="5044534"/>
            <a:ext cx="828092" cy="472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>
            <a:stCxn id="244" idx="3"/>
            <a:endCxn id="301" idx="2"/>
          </p:cNvCxnSpPr>
          <p:nvPr/>
        </p:nvCxnSpPr>
        <p:spPr>
          <a:xfrm>
            <a:off x="3635896" y="5512586"/>
            <a:ext cx="828092" cy="4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>
            <a:stCxn id="269" idx="3"/>
            <a:endCxn id="301" idx="2"/>
          </p:cNvCxnSpPr>
          <p:nvPr/>
        </p:nvCxnSpPr>
        <p:spPr>
          <a:xfrm flipV="1">
            <a:off x="3635896" y="5517232"/>
            <a:ext cx="828092" cy="463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>
            <a:stCxn id="317" idx="3"/>
            <a:endCxn id="301" idx="2"/>
          </p:cNvCxnSpPr>
          <p:nvPr/>
        </p:nvCxnSpPr>
        <p:spPr>
          <a:xfrm flipV="1">
            <a:off x="3635896" y="5517232"/>
            <a:ext cx="828092" cy="9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446031" y="131124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Одному доменному имени может соответствовать несколько </a:t>
            </a:r>
            <a:r>
              <a:rPr lang="en-US" sz="2000" dirty="0" smtClean="0"/>
              <a:t>IP-</a:t>
            </a:r>
            <a:r>
              <a:rPr lang="ru-RU" sz="2000" dirty="0" smtClean="0"/>
              <a:t>адресов, и наоборот. </a:t>
            </a:r>
            <a:r>
              <a:rPr lang="en-US" sz="2000" b="1" i="1" dirty="0" smtClean="0"/>
              <a:t>DNS </a:t>
            </a:r>
            <a:r>
              <a:rPr lang="ru-RU" sz="2000" b="1" i="1" dirty="0" smtClean="0"/>
              <a:t>не следует путать с </a:t>
            </a:r>
            <a:r>
              <a:rPr lang="en-US" sz="2000" b="1" i="1" dirty="0" smtClean="0"/>
              <a:t>URL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Иерархия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80012" y="872716"/>
            <a:ext cx="6120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611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24228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91780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wikipedia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03748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27884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84068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sagmu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60" y="3537012"/>
            <a:ext cx="93610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moodle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9" idx="2"/>
            <a:endCxn id="10" idx="0"/>
          </p:cNvCxnSpPr>
          <p:nvPr/>
        </p:nvCxnSpPr>
        <p:spPr>
          <a:xfrm rot="5400000">
            <a:off x="3559533" y="238291"/>
            <a:ext cx="422756" cy="243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1" idx="0"/>
          </p:cNvCxnSpPr>
          <p:nvPr/>
        </p:nvCxnSpPr>
        <p:spPr>
          <a:xfrm rot="5400000">
            <a:off x="427961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12" idx="0"/>
          </p:cNvCxnSpPr>
          <p:nvPr/>
        </p:nvCxnSpPr>
        <p:spPr>
          <a:xfrm rot="16200000" flipH="1">
            <a:off x="526972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2"/>
            <a:endCxn id="13" idx="0"/>
          </p:cNvCxnSpPr>
          <p:nvPr/>
        </p:nvCxnSpPr>
        <p:spPr>
          <a:xfrm rot="16200000" flipH="1">
            <a:off x="5773779" y="454315"/>
            <a:ext cx="422756" cy="199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4" idx="0"/>
          </p:cNvCxnSpPr>
          <p:nvPr/>
        </p:nvCxnSpPr>
        <p:spPr>
          <a:xfrm rot="16200000" flipH="1">
            <a:off x="6259833" y="-31739"/>
            <a:ext cx="422756" cy="297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  <a:endCxn id="15" idx="0"/>
          </p:cNvCxnSpPr>
          <p:nvPr/>
        </p:nvCxnSpPr>
        <p:spPr>
          <a:xfrm rot="5400000">
            <a:off x="3321152" y="1916832"/>
            <a:ext cx="55748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2"/>
            <a:endCxn id="16" idx="0"/>
          </p:cNvCxnSpPr>
          <p:nvPr/>
        </p:nvCxnSpPr>
        <p:spPr>
          <a:xfrm rot="5400000">
            <a:off x="2592071" y="2906651"/>
            <a:ext cx="557480" cy="66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17" idx="0"/>
          </p:cNvCxnSpPr>
          <p:nvPr/>
        </p:nvCxnSpPr>
        <p:spPr>
          <a:xfrm rot="5400000">
            <a:off x="2898105" y="3212685"/>
            <a:ext cx="557480" cy="5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2"/>
            <a:endCxn id="18" idx="0"/>
          </p:cNvCxnSpPr>
          <p:nvPr/>
        </p:nvCxnSpPr>
        <p:spPr>
          <a:xfrm rot="16200000" flipH="1">
            <a:off x="3204139" y="2960657"/>
            <a:ext cx="557480" cy="558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2" idx="2"/>
            <a:endCxn id="19" idx="0"/>
          </p:cNvCxnSpPr>
          <p:nvPr/>
        </p:nvCxnSpPr>
        <p:spPr>
          <a:xfrm rot="5400000">
            <a:off x="5607406" y="2222866"/>
            <a:ext cx="55748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2"/>
            <a:endCxn id="20" idx="0"/>
          </p:cNvCxnSpPr>
          <p:nvPr/>
        </p:nvCxnSpPr>
        <p:spPr>
          <a:xfrm rot="5400000">
            <a:off x="5400092" y="3140968"/>
            <a:ext cx="57606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5576" y="1674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755576" y="256490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755576" y="35277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6156176" y="3537012"/>
            <a:ext cx="68407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mail</a:t>
            </a:r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19" idx="2"/>
            <a:endCxn id="80" idx="0"/>
          </p:cNvCxnSpPr>
          <p:nvPr/>
        </p:nvCxnSpPr>
        <p:spPr>
          <a:xfrm rot="16200000" flipH="1">
            <a:off x="5859143" y="2897941"/>
            <a:ext cx="576064" cy="702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08004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edu</a:t>
            </a:r>
            <a:endParaRPr lang="ru-RU" dirty="0"/>
          </a:p>
        </p:txBody>
      </p:sp>
      <p:cxnSp>
        <p:nvCxnSpPr>
          <p:cNvPr id="111" name="Прямая соединительная линия 110"/>
          <p:cNvCxnSpPr>
            <a:stCxn id="9" idx="2"/>
            <a:endCxn id="98" idx="0"/>
          </p:cNvCxnSpPr>
          <p:nvPr/>
        </p:nvCxnSpPr>
        <p:spPr>
          <a:xfrm rot="5400000">
            <a:off x="4765667" y="1444425"/>
            <a:ext cx="422756" cy="18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47964" y="3527720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cxnSp>
        <p:nvCxnSpPr>
          <p:cNvPr id="121" name="Прямая соединительная линия 120"/>
          <p:cNvCxnSpPr>
            <a:stCxn id="19" idx="2"/>
            <a:endCxn id="120" idx="0"/>
          </p:cNvCxnSpPr>
          <p:nvPr/>
        </p:nvCxnSpPr>
        <p:spPr>
          <a:xfrm rot="5400000">
            <a:off x="4927685" y="2659269"/>
            <a:ext cx="566772" cy="1170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55576" y="87271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0 уровень (корень)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6948264" y="2600908"/>
            <a:ext cx="104411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smim</a:t>
            </a:r>
            <a:endParaRPr lang="ru-RU" dirty="0"/>
          </a:p>
        </p:txBody>
      </p:sp>
      <p:cxnSp>
        <p:nvCxnSpPr>
          <p:cNvPr id="147" name="Прямая соединительная линия 146"/>
          <p:cNvCxnSpPr>
            <a:stCxn id="12" idx="2"/>
            <a:endCxn id="145" idx="0"/>
          </p:cNvCxnSpPr>
          <p:nvPr/>
        </p:nvCxnSpPr>
        <p:spPr>
          <a:xfrm rot="16200000" flipH="1">
            <a:off x="6439853" y="1570439"/>
            <a:ext cx="566772" cy="1494166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154" idx="0"/>
            <a:endCxn id="145" idx="2"/>
          </p:cNvCxnSpPr>
          <p:nvPr/>
        </p:nvCxnSpPr>
        <p:spPr>
          <a:xfrm rot="16200000" flipV="1">
            <a:off x="7420962" y="3019600"/>
            <a:ext cx="566772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80" idx="0"/>
            <a:endCxn id="145" idx="2"/>
          </p:cNvCxnSpPr>
          <p:nvPr/>
        </p:nvCxnSpPr>
        <p:spPr>
          <a:xfrm rot="5400000" flipH="1" flipV="1">
            <a:off x="6700882" y="2767572"/>
            <a:ext cx="566772" cy="972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60332" y="3537012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948264" y="3537012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</a:t>
            </a:r>
            <a:endParaRPr lang="ru-RU" dirty="0"/>
          </a:p>
        </p:txBody>
      </p:sp>
      <p:cxnSp>
        <p:nvCxnSpPr>
          <p:cNvPr id="104" name="Прямая соединительная линия 103"/>
          <p:cNvCxnSpPr>
            <a:stCxn id="19" idx="2"/>
            <a:endCxn id="102" idx="0"/>
          </p:cNvCxnSpPr>
          <p:nvPr/>
        </p:nvCxnSpPr>
        <p:spPr>
          <a:xfrm rot="16200000" flipH="1">
            <a:off x="6201181" y="2555903"/>
            <a:ext cx="576064" cy="138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02" idx="0"/>
            <a:endCxn id="145" idx="2"/>
          </p:cNvCxnSpPr>
          <p:nvPr/>
        </p:nvCxnSpPr>
        <p:spPr>
          <a:xfrm rot="5400000" flipH="1" flipV="1">
            <a:off x="7042920" y="3109610"/>
            <a:ext cx="56677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09518" y="4926033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Полностью определенное </a:t>
            </a:r>
            <a:r>
              <a:rPr lang="ru-RU" sz="2000" b="1" dirty="0" smtClean="0"/>
              <a:t>доменное имя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it-IT" sz="2000" dirty="0" smtClean="0"/>
              <a:t>FQDN, Fully Qualified Domain Name)</a:t>
            </a:r>
            <a:r>
              <a:rPr lang="ru-RU" sz="2000" dirty="0" smtClean="0"/>
              <a:t> – завершается </a:t>
            </a:r>
            <a:r>
              <a:rPr lang="ru-RU" sz="2000" dirty="0" err="1" smtClean="0"/>
              <a:t>нуль-меткой</a:t>
            </a:r>
            <a:r>
              <a:rPr lang="ru-RU" sz="2000" dirty="0" smtClean="0"/>
              <a:t> корня (пустой домен):</a:t>
            </a:r>
          </a:p>
          <a:p>
            <a:pPr algn="just"/>
            <a:r>
              <a:rPr lang="en-US" sz="2000" dirty="0" smtClean="0"/>
              <a:t>dom.sagmu.ru</a:t>
            </a:r>
            <a:r>
              <a:rPr lang="en-US" sz="2000" b="1" dirty="0" smtClean="0"/>
              <a:t>.</a:t>
            </a:r>
            <a:r>
              <a:rPr lang="en-US" sz="2000" dirty="0" smtClean="0"/>
              <a:t>	www.google.com</a:t>
            </a:r>
            <a:r>
              <a:rPr lang="en-US" sz="2000" b="1" dirty="0" smtClean="0"/>
              <a:t>.</a:t>
            </a:r>
            <a:r>
              <a:rPr lang="ru-RU" sz="2000" b="1" dirty="0" smtClean="0"/>
              <a:t>	</a:t>
            </a:r>
            <a:r>
              <a:rPr lang="en-US" sz="2000" dirty="0" smtClean="0"/>
              <a:t>myhost.org</a:t>
            </a:r>
            <a:r>
              <a:rPr lang="en-US" sz="2000" b="1" dirty="0" smtClean="0"/>
              <a:t>.</a:t>
            </a:r>
            <a:r>
              <a:rPr lang="en-US" sz="2000" dirty="0" smtClean="0"/>
              <a:t>	</a:t>
            </a:r>
            <a:endParaRPr lang="ru-RU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46031" y="587537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Частично определенное </a:t>
            </a:r>
            <a:r>
              <a:rPr lang="ru-RU" sz="2000" b="1" dirty="0" smtClean="0"/>
              <a:t>доменное имя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dom</a:t>
            </a:r>
            <a:r>
              <a:rPr lang="en-US" sz="2000" dirty="0" smtClean="0"/>
              <a:t>	</a:t>
            </a:r>
            <a:r>
              <a:rPr lang="en-US" sz="2000" dirty="0" err="1" smtClean="0"/>
              <a:t>dom.sagmu</a:t>
            </a:r>
            <a:r>
              <a:rPr lang="en-US" sz="2000" dirty="0" smtClean="0"/>
              <a:t>	sagmu.ru		google.com	</a:t>
            </a:r>
            <a:endParaRPr lang="ru-RU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09518" y="41592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Домен</a:t>
            </a:r>
            <a:r>
              <a:rPr lang="ru-RU" sz="2000" dirty="0" smtClean="0"/>
              <a:t> (</a:t>
            </a:r>
            <a:r>
              <a:rPr lang="en-US" sz="2000" dirty="0" smtClean="0"/>
              <a:t>domain – </a:t>
            </a:r>
            <a:r>
              <a:rPr lang="ru-RU" sz="2000" dirty="0" smtClean="0"/>
              <a:t>область) – ветвь иерархии, со всеми подчиненными </a:t>
            </a:r>
            <a:r>
              <a:rPr lang="ru-RU" sz="2000" b="1" dirty="0" err="1" smtClean="0"/>
              <a:t>поддоменами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Домены верхнего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9979" y="644112"/>
          <a:ext cx="8580555" cy="6132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7754"/>
                <a:gridCol w="1935189"/>
                <a:gridCol w="1058877"/>
                <a:gridCol w="3468735"/>
              </a:tblGrid>
              <a:tr h="2764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Классификаци</a:t>
                      </a:r>
                      <a:r>
                        <a:rPr lang="ru-RU" sz="2000" b="1" baseline="0" dirty="0" smtClean="0"/>
                        <a:t>я</a:t>
                      </a:r>
                      <a:endParaRPr lang="ru-RU" sz="2000" b="1" dirty="0"/>
                    </a:p>
                  </a:txBody>
                  <a:tcPr marL="46800" marR="46800" marT="18000" marB="1800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Метка</a:t>
                      </a:r>
                    </a:p>
                  </a:txBody>
                  <a:tcPr marL="46800" marR="46800" marT="18000" marB="18000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Описание</a:t>
                      </a:r>
                    </a:p>
                  </a:txBody>
                  <a:tcPr marL="46800" marR="46800" marT="18000" marB="18000" anchor="ctr"/>
                </a:tc>
              </a:tr>
              <a:tr h="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Родовые</a:t>
                      </a:r>
                      <a:r>
                        <a:rPr lang="ru-RU" sz="2000" dirty="0" smtClean="0"/>
                        <a:t> –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тип хоста по его роду деятельности, обычно из 3 букв.</a:t>
                      </a:r>
                    </a:p>
                  </a:txBody>
                  <a:tcPr marL="36000" marR="36000" marT="0" marB="0"/>
                </a:tc>
                <a:tc rowSpan="4">
                  <a:txBody>
                    <a:bodyPr/>
                    <a:lstStyle/>
                    <a:p>
                      <a:r>
                        <a:rPr lang="ru-RU" sz="2000" dirty="0" err="1" smtClean="0"/>
                        <a:t>Неспонси-руемые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com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коммерческие организации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net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центры поддержки сетей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org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некоммерческие организации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info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информационные сайты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Спонсируемые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int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международные организации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eco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связанные с экологией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post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почтовые организации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Ограниченного пользования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gov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правительственные учреждения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edu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образовательные учреждения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rowSpan="4" gridSpan="2">
                  <a:txBody>
                    <a:bodyPr/>
                    <a:lstStyle/>
                    <a:p>
                      <a:r>
                        <a:rPr lang="ru-RU" sz="2000" b="1" dirty="0" smtClean="0"/>
                        <a:t>Зарезервированные</a:t>
                      </a:r>
                      <a:endParaRPr lang="it-IT" sz="2000" b="1" i="1" dirty="0"/>
                    </a:p>
                  </a:txBody>
                  <a:tcPr marL="36000" marR="36000" marT="0" marB="0"/>
                </a:tc>
                <a:tc rowSpan="4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 rowSpan="3">
                  <a:txBody>
                    <a:bodyPr/>
                    <a:lstStyle/>
                    <a:p>
                      <a:r>
                        <a:rPr lang="ru-RU" sz="1800" dirty="0" smtClean="0"/>
                        <a:t>для примеров в документации и тестирования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test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invalid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localhost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=127.0.0.1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rowSpan="6" gridSpan="2">
                  <a:txBody>
                    <a:bodyPr/>
                    <a:lstStyle/>
                    <a:p>
                      <a:r>
                        <a:rPr lang="ru-RU" sz="2000" b="1" dirty="0" smtClean="0"/>
                        <a:t>Национальные</a:t>
                      </a:r>
                      <a:r>
                        <a:rPr lang="ru-RU" sz="2000" dirty="0" smtClean="0"/>
                        <a:t> – определяют размещение хоста, обычно из 2 букв.</a:t>
                      </a:r>
                      <a:endParaRPr lang="ru-RU" sz="2000" dirty="0"/>
                    </a:p>
                  </a:txBody>
                  <a:tcPr marL="36000" marR="36000" marT="0" marB="0"/>
                </a:tc>
                <a:tc rowSpan="6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ru</a:t>
                      </a:r>
                      <a:r>
                        <a:rPr lang="en-US" sz="2000" dirty="0" smtClean="0"/>
                        <a:t>, </a:t>
                      </a:r>
                      <a:r>
                        <a:rPr lang="ru-RU" sz="2000" dirty="0" err="1" smtClean="0"/>
                        <a:t>рф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Россия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su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СССР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ua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укр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Украина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kz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Казахстан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Германия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uk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err="1" smtClean="0"/>
                        <a:t>gb</a:t>
                      </a:r>
                      <a:endParaRPr lang="it-IT" sz="20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Великобритания</a:t>
                      </a:r>
                      <a:endParaRPr lang="ru-RU" sz="1800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Коммутация каналов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4853007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phone3"/>
          <p:cNvSpPr>
            <a:spLocks noEditPoints="1" noChangeArrowheads="1"/>
          </p:cNvSpPr>
          <p:nvPr/>
        </p:nvSpPr>
        <p:spPr bwMode="auto">
          <a:xfrm>
            <a:off x="303268" y="4597416"/>
            <a:ext cx="792122" cy="77946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phone3"/>
          <p:cNvSpPr>
            <a:spLocks noEditPoints="1" noChangeArrowheads="1"/>
          </p:cNvSpPr>
          <p:nvPr/>
        </p:nvSpPr>
        <p:spPr bwMode="auto">
          <a:xfrm>
            <a:off x="8121636" y="4305312"/>
            <a:ext cx="777927" cy="8985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522936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29532" y="5327676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3064" y="5218137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2762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19695" y="464135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4372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54565" y="5802345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09365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57532" y="4458788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5700230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74967" y="6057936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6397650" y="555417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07189" y="5919308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34182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62780" y="3976695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1027" idx="3"/>
            <a:endCxn id="1026" idx="8"/>
          </p:cNvCxnSpPr>
          <p:nvPr/>
        </p:nvCxnSpPr>
        <p:spPr>
          <a:xfrm>
            <a:off x="1095390" y="4987150"/>
            <a:ext cx="738135" cy="6935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297157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056506"/>
            <a:ext cx="730260" cy="643724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297157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479722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5640714"/>
            <a:ext cx="876312" cy="26301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1028" idx="7"/>
          </p:cNvCxnSpPr>
          <p:nvPr/>
        </p:nvCxnSpPr>
        <p:spPr>
          <a:xfrm>
            <a:off x="7456527" y="4545324"/>
            <a:ext cx="665109" cy="20925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479722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5640714"/>
            <a:ext cx="949338" cy="116963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799293" y="4670442"/>
            <a:ext cx="255591" cy="88373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479722"/>
            <a:ext cx="985851" cy="107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727038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каналов </a:t>
            </a:r>
            <a:r>
              <a:rPr lang="ru-RU" dirty="0" smtClean="0"/>
              <a:t>- между  абонентами устанавливается непрерывная физическая связь. Промежуточные коммутаторы не задерживают передаваемые данные 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19057" y="1712889"/>
            <a:ext cx="8288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 монополия абонентов на канал</a:t>
            </a:r>
          </a:p>
          <a:p>
            <a:r>
              <a:rPr lang="ru-RU" dirty="0" smtClean="0"/>
              <a:t>+ постоянная и известная скорость во время соединения</a:t>
            </a:r>
          </a:p>
          <a:p>
            <a:r>
              <a:rPr lang="ru-RU" dirty="0" smtClean="0"/>
              <a:t>- отказ любого устройства на линии = обрыв связи</a:t>
            </a:r>
          </a:p>
          <a:p>
            <a:pPr>
              <a:buFontTx/>
              <a:buChar char="-"/>
            </a:pPr>
            <a:r>
              <a:rPr lang="ru-RU" dirty="0" smtClean="0"/>
              <a:t> нерациональное использование пропускной способности каналов</a:t>
            </a:r>
          </a:p>
          <a:p>
            <a:pPr>
              <a:buFontTx/>
              <a:buChar char="-"/>
            </a:pPr>
            <a:r>
              <a:rPr lang="ru-RU" dirty="0" smtClean="0"/>
              <a:t> задержка перед передачей данных для установления соединения</a:t>
            </a:r>
          </a:p>
          <a:p>
            <a:pPr>
              <a:buFontTx/>
              <a:buChar char="-"/>
            </a:pPr>
            <a:r>
              <a:rPr lang="ru-RU" dirty="0" smtClean="0"/>
              <a:t> нехватка каналов</a:t>
            </a:r>
          </a:p>
          <a:p>
            <a:pPr>
              <a:buFontTx/>
              <a:buChar char="-"/>
            </a:pPr>
            <a:r>
              <a:rPr lang="ru-RU" dirty="0" smtClean="0"/>
              <a:t> у каждого абонента только одно соединение 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записи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6" y="946116"/>
            <a:ext cx="78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В доменных именах разрешено использовать только 26 символов латинского алфавита (без различения заглавных и строчных букв), арабские цифры 0-9 и дефис.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8596" y="2224071"/>
            <a:ext cx="78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Максимальный </a:t>
            </a:r>
            <a:r>
              <a:rPr lang="ru-RU" sz="2000" i="1" dirty="0" smtClean="0"/>
              <a:t>уровень</a:t>
            </a:r>
            <a:r>
              <a:rPr lang="ru-RU" sz="2000" dirty="0" smtClean="0"/>
              <a:t> доменного имени - 127. Максимальная длина метки каждого уровня – 63 символа.</a:t>
            </a:r>
          </a:p>
          <a:p>
            <a:pPr indent="355600" algn="just"/>
            <a:r>
              <a:rPr lang="en-US" sz="2000" dirty="0" smtClean="0"/>
              <a:t>zzzzzzzzzzzzzzzzzzzzzzzzzzzzzzzzzzzzzzzzzzzzzzzzzzzzzzzzzzzzzzzz.ru – </a:t>
            </a:r>
            <a:r>
              <a:rPr lang="ru-RU" sz="2000" dirty="0" smtClean="0"/>
              <a:t>«последний домен </a:t>
            </a:r>
            <a:r>
              <a:rPr lang="ru-RU" sz="2000" dirty="0" err="1" smtClean="0"/>
              <a:t>рунета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8596" y="3794130"/>
            <a:ext cx="78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Все прочие символы кодируются на основе </a:t>
            </a:r>
            <a:r>
              <a:rPr lang="en-US" sz="2000" dirty="0" err="1" smtClean="0"/>
              <a:t>Punicode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DNS-</a:t>
            </a:r>
            <a:r>
              <a:rPr lang="ru-RU" dirty="0" smtClean="0"/>
              <a:t>сервер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2" y="81348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Преобразование </a:t>
            </a:r>
            <a:r>
              <a:rPr lang="en-US" sz="2000" dirty="0" smtClean="0"/>
              <a:t>DNS-</a:t>
            </a:r>
            <a:r>
              <a:rPr lang="ru-RU" sz="2000" dirty="0" smtClean="0"/>
              <a:t>имен в </a:t>
            </a:r>
            <a:r>
              <a:rPr lang="en-US" sz="2000" dirty="0" smtClean="0"/>
              <a:t>IP-</a:t>
            </a:r>
            <a:r>
              <a:rPr lang="ru-RU" sz="2000" dirty="0" smtClean="0"/>
              <a:t>адреса и обратно осуществляется </a:t>
            </a:r>
            <a:r>
              <a:rPr lang="en-US" sz="2000" b="1" dirty="0" smtClean="0"/>
              <a:t>DNS-</a:t>
            </a:r>
            <a:r>
              <a:rPr lang="ru-RU" sz="2000" b="1" dirty="0" smtClean="0"/>
              <a:t>серверами</a:t>
            </a:r>
            <a:r>
              <a:rPr lang="ru-RU" sz="2000" dirty="0" smtClean="0"/>
              <a:t>. Соответствия хранятся в хост файле. Каждый </a:t>
            </a:r>
            <a:r>
              <a:rPr lang="en-US" sz="2000" dirty="0" smtClean="0"/>
              <a:t>DNS-</a:t>
            </a:r>
            <a:r>
              <a:rPr lang="ru-RU" sz="2000" dirty="0" smtClean="0"/>
              <a:t>сервер отвечает за определенную </a:t>
            </a:r>
            <a:r>
              <a:rPr lang="ru-RU" sz="2000" b="1" dirty="0" smtClean="0"/>
              <a:t>зону</a:t>
            </a:r>
            <a:r>
              <a:rPr lang="ru-RU" sz="2000" dirty="0" smtClean="0"/>
              <a:t> доменных имен. 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4068" y="414908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Узел 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17697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6031" y="1895454"/>
            <a:ext cx="4527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/>
              <a:t>Пример </a:t>
            </a:r>
            <a:r>
              <a:rPr lang="ru-RU" sz="2000" b="1" i="1" dirty="0" smtClean="0"/>
              <a:t>распознавания имени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А → 1: </a:t>
            </a:r>
            <a:r>
              <a:rPr lang="en-US" sz="2000" dirty="0" smtClean="0"/>
              <a:t>test.example.com?</a:t>
            </a:r>
            <a:endParaRPr lang="ru-RU" sz="2000" dirty="0" smtClean="0"/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1 → 2: </a:t>
            </a:r>
            <a:r>
              <a:rPr lang="en-US" sz="2000" dirty="0" smtClean="0"/>
              <a:t>test.example.com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en-US" sz="2000" dirty="0" smtClean="0"/>
              <a:t>.com</a:t>
            </a:r>
            <a:r>
              <a:rPr lang="ru-RU" sz="2000" dirty="0" smtClean="0"/>
              <a:t> отвечает сервер 3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2 → 1: см. сервер 3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1 → 3: </a:t>
            </a:r>
            <a:r>
              <a:rPr lang="en-US" sz="2000" dirty="0" smtClean="0"/>
              <a:t>test.example.com</a:t>
            </a:r>
            <a:r>
              <a:rPr lang="ru-RU" sz="2000" dirty="0" smtClean="0"/>
              <a:t> ?</a:t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en-US" sz="2000" dirty="0" smtClean="0"/>
              <a:t>example.com</a:t>
            </a:r>
            <a:r>
              <a:rPr lang="ru-RU" sz="2000" dirty="0" smtClean="0"/>
              <a:t> отвечает сервер 4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3 → 4: </a:t>
            </a:r>
            <a:r>
              <a:rPr lang="en-US" sz="2000" dirty="0" smtClean="0"/>
              <a:t>test.example.com</a:t>
            </a:r>
            <a:r>
              <a:rPr lang="ru-RU" sz="2000" dirty="0" smtClean="0"/>
              <a:t> ?</a:t>
            </a:r>
            <a:br>
              <a:rPr lang="ru-RU" sz="2000" dirty="0" smtClean="0"/>
            </a:br>
            <a:r>
              <a:rPr lang="ru-RU" sz="2000" dirty="0" smtClean="0"/>
              <a:t> 200.31.6.17	</a:t>
            </a:r>
            <a:r>
              <a:rPr lang="en-US" sz="2000" dirty="0" smtClean="0"/>
              <a:t> test.example.com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4 → 3: 200.31.6.17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3 → 1: 200.31.6.17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/>
              <a:t>1 → А: 200.31.6.17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20486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00292" y="2528900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0292" y="353701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4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5591642" y="3815102"/>
            <a:ext cx="497268" cy="1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61316" y="2870938"/>
            <a:ext cx="5408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31346" y="2888940"/>
            <a:ext cx="43284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750242" y="2870938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840252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651136" y="3194180"/>
            <a:ext cx="5400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883574" y="3212976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814932" y="3842252"/>
            <a:ext cx="468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472100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508104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084168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588224" y="270892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560332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136396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056276" y="314096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048164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 пакетов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31" y="8000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На передающей станции поток данных разбивается на транспортабельные единицы (пакеты), они нумеруются и один за другим отправляются.</a:t>
            </a:r>
            <a:endParaRPr lang="en-US" dirty="0" smtClean="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984267" y="5337212"/>
            <a:ext cx="1987867" cy="13321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5124" name="computr3"/>
          <p:cNvSpPr>
            <a:spLocks noEditPoints="1" noChangeArrowheads="1"/>
          </p:cNvSpPr>
          <p:nvPr/>
        </p:nvSpPr>
        <p:spPr bwMode="auto">
          <a:xfrm>
            <a:off x="683568" y="2204864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Document"/>
          <p:cNvSpPr>
            <a:spLocks noEditPoints="1" noChangeArrowheads="1"/>
          </p:cNvSpPr>
          <p:nvPr/>
        </p:nvSpPr>
        <p:spPr bwMode="auto">
          <a:xfrm>
            <a:off x="2627784" y="22048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2204864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3203684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3203684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787860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27684" y="4787860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27684" y="5553236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3548" y="5553236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5" y="3599728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3599728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1580" y="1772816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62142" y="1822428"/>
            <a:ext cx="16430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871700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75856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55976" y="4031776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3" y="403177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4644008" y="28889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644008" y="4473116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644008" y="522920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680012" y="598528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347864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190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59932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83968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08004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32040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9208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6561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5364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51368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12575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6300192" y="623731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8028384" y="5517232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modem"/>
          <p:cNvSpPr>
            <a:spLocks noEditPoints="1" noChangeArrowheads="1"/>
          </p:cNvSpPr>
          <p:nvPr/>
        </p:nvSpPr>
        <p:spPr bwMode="auto">
          <a:xfrm>
            <a:off x="7380312" y="616530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modem"/>
          <p:cNvSpPr>
            <a:spLocks noEditPoints="1" noChangeArrowheads="1"/>
          </p:cNvSpPr>
          <p:nvPr/>
        </p:nvSpPr>
        <p:spPr bwMode="auto">
          <a:xfrm>
            <a:off x="6984268" y="544522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330558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695688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279896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29234" y="6240501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3914766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608513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4937130" y="6277014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Деинкапсуляция</a:t>
            </a:r>
            <a:r>
              <a:rPr lang="ru-RU" dirty="0" smtClean="0"/>
              <a:t> пакетов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057" y="763551"/>
            <a:ext cx="4491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На приемнике нужно: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собрать все блоки, пришедшие к одной и той же прикладной программе;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проверить их  на ошибки;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те, которые свободны от ошибок, доставить к программе в виде целого потока данных или поштучно;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если необходимо, блоки с ошибками запросить повторно.</a:t>
            </a:r>
            <a:endParaRPr lang="ru-RU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59532" y="5229200"/>
            <a:ext cx="1826689" cy="12241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7" name="computr3"/>
          <p:cNvSpPr>
            <a:spLocks noEditPoints="1" noChangeArrowheads="1"/>
          </p:cNvSpPr>
          <p:nvPr/>
        </p:nvSpPr>
        <p:spPr bwMode="auto">
          <a:xfrm>
            <a:off x="7668344" y="1340768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480212" y="13047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2140" y="2276872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36196" y="327569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40052" y="327569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12060" y="4859868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4859868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562524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5625244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36195" y="3671736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40052" y="367173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76356" y="90872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86468" y="908720"/>
            <a:ext cx="15335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7092280" y="155679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36196" y="4077072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40053" y="407707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6624228" y="296094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V="1">
            <a:off x="6624228" y="454512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624228" y="530120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V="1">
            <a:off x="6660232" y="6057292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051720" y="6273316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6624228" y="19888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46549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370585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658617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982653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06689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630725" y="638773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990765" y="663976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564297" y="651805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852329" y="650943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6212369" y="650943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6824437" y="6518056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29243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394373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978581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6927919" y="6318913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613451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307198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635815" y="6355426"/>
            <a:ext cx="32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</a:t>
            </a:r>
            <a:r>
              <a:rPr lang="en-US" dirty="0" smtClean="0"/>
              <a:t>UDP</a:t>
            </a:r>
            <a:r>
              <a:rPr lang="ru-RU" dirty="0" smtClean="0"/>
              <a:t> и </a:t>
            </a:r>
            <a:r>
              <a:rPr lang="en-US" dirty="0" smtClean="0"/>
              <a:t>TCP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2083" y="1618521"/>
          <a:ext cx="828092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378"/>
                <a:gridCol w="4410542"/>
              </a:tblGrid>
              <a:tr h="3612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UDP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TCP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50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Отправка пакетов (</a:t>
                      </a:r>
                      <a:r>
                        <a:rPr lang="ru-RU" b="0" i="1" baseline="0" dirty="0" smtClean="0"/>
                        <a:t>дейтаграмм</a:t>
                      </a:r>
                      <a:r>
                        <a:rPr lang="ru-RU" b="0" i="0" baseline="0" dirty="0" smtClean="0"/>
                        <a:t>)</a:t>
                      </a:r>
                      <a:r>
                        <a:rPr lang="ru-RU" b="0" baseline="0" dirty="0" smtClean="0"/>
                        <a:t> без установления соединения</a:t>
                      </a:r>
                      <a:endParaRPr lang="ru-RU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smtClean="0"/>
                        <a:t>Отправка </a:t>
                      </a:r>
                      <a:r>
                        <a:rPr lang="ru-RU" b="0" i="1" dirty="0" smtClean="0"/>
                        <a:t>потока данных </a:t>
                      </a:r>
                      <a:r>
                        <a:rPr lang="ru-RU" b="0" i="0" dirty="0" smtClean="0"/>
                        <a:t>с установлением виртуального канала связи</a:t>
                      </a:r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50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Ненадежный</a:t>
                      </a:r>
                      <a:r>
                        <a:rPr lang="ru-RU" dirty="0" smtClean="0"/>
                        <a:t> (</a:t>
                      </a:r>
                      <a:r>
                        <a:rPr lang="ru-RU" baseline="0" dirty="0" smtClean="0"/>
                        <a:t>возможны потери, ошибки и дублирование)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Надежный </a:t>
                      </a:r>
                      <a:r>
                        <a:rPr lang="ru-RU" i="0" dirty="0" smtClean="0"/>
                        <a:t>(контролирует</a:t>
                      </a:r>
                      <a:r>
                        <a:rPr lang="ru-RU" i="0" baseline="0" dirty="0" smtClean="0"/>
                        <a:t> полную доставку всех данных потока)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3575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Неупорядоченность</a:t>
                      </a:r>
                      <a:r>
                        <a:rPr lang="ru-RU" dirty="0" smtClean="0"/>
                        <a:t> (пакеты могут быть получены не в том порядке, в каком они были отправлены)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Упорядоченность</a:t>
                      </a:r>
                      <a:r>
                        <a:rPr lang="ru-RU" dirty="0" smtClean="0"/>
                        <a:t> (поступившие пакеты упорядочиваются перед передачей приложению)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3575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Легковесность</a:t>
                      </a:r>
                      <a:r>
                        <a:rPr lang="ru-RU" dirty="0" smtClean="0"/>
                        <a:t> (небольшой служебный трафик)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Тяжеловесность</a:t>
                      </a:r>
                      <a:r>
                        <a:rPr lang="ru-RU" dirty="0" smtClean="0"/>
                        <a:t> (дополнительный</a:t>
                      </a:r>
                      <a:r>
                        <a:rPr lang="ru-RU" baseline="0" dirty="0" smtClean="0"/>
                        <a:t> трафик для установления соединения и контроля доставки пакетов)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502"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Быстрая</a:t>
                      </a:r>
                      <a:r>
                        <a:rPr lang="ru-RU" baseline="0" dirty="0" smtClean="0"/>
                        <a:t> доставка данных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</a:t>
                      </a:r>
                      <a:r>
                        <a:rPr lang="ru-RU" baseline="0" dirty="0" smtClean="0"/>
                        <a:t> доставки всех отправленных данных приводит к задержкам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502"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создавать </a:t>
                      </a:r>
                      <a:r>
                        <a:rPr lang="ru-RU" i="1" dirty="0" smtClean="0"/>
                        <a:t>широковещательную</a:t>
                      </a:r>
                      <a:r>
                        <a:rPr lang="ru-RU" dirty="0" smtClean="0"/>
                        <a:t> рассылку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Широковещательная</a:t>
                      </a:r>
                      <a:r>
                        <a:rPr lang="ru-RU" dirty="0" smtClean="0"/>
                        <a:t> рассылка невозможна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596" y="617499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Эти протоколы отвечают за первоначальную «нарезку» данных на пакеты, их передачу от программы до программы и обратную «сборку» данных из пакетов.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Порт</a:t>
            </a:r>
            <a:r>
              <a:rPr lang="ru-RU" dirty="0" smtClean="0"/>
              <a:t> – это уникальный 16-битный номер (идентификатор) от 0 до 65 535, назначаемый каждому приложению для приема/передачи данных. </a:t>
            </a:r>
          </a:p>
          <a:p>
            <a:pPr indent="355600" algn="just"/>
            <a:r>
              <a:rPr lang="ru-RU" dirty="0" smtClean="0"/>
              <a:t>Каждый порт может быть занят только одной программой, и в этот момент не может использоваться другой программой. Но порты TCP не пересекаются с портами UDP. То есть,  передача через порт 1234 по протоколу TCP не будет мешать обмену по UDP через порт 1234.</a:t>
            </a:r>
          </a:p>
          <a:p>
            <a:pPr indent="355600" algn="just"/>
            <a:r>
              <a:rPr lang="ru-RU" dirty="0" smtClean="0"/>
              <a:t>Порт сервера и клиента при передаче </a:t>
            </a:r>
            <a:r>
              <a:rPr lang="ru-RU" b="1" dirty="0" smtClean="0"/>
              <a:t>не</a:t>
            </a:r>
            <a:r>
              <a:rPr lang="ru-RU" dirty="0" smtClean="0"/>
              <a:t> обязаны совпадать.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873839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Типы портов: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0 – зарезервирован (указывается как порт отправителя, если обратной передачи данных не предусмотрено);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1.. 1023 –  </a:t>
            </a:r>
            <a:r>
              <a:rPr lang="ru-RU" b="1" dirty="0" smtClean="0"/>
              <a:t>закрепленные</a:t>
            </a:r>
            <a:r>
              <a:rPr lang="ru-RU" dirty="0" smtClean="0"/>
              <a:t> порты - общеизвестные службы (почта, </a:t>
            </a:r>
            <a:r>
              <a:rPr lang="en-US" dirty="0" smtClean="0"/>
              <a:t>HTTP</a:t>
            </a:r>
            <a:r>
              <a:rPr lang="ru-RU" dirty="0" smtClean="0"/>
              <a:t> и др.);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1024.. 49 151 – </a:t>
            </a:r>
            <a:r>
              <a:rPr lang="ru-RU" b="1" dirty="0" err="1" smtClean="0"/>
              <a:t>регистриуемые</a:t>
            </a:r>
            <a:r>
              <a:rPr lang="ru-RU" dirty="0" smtClean="0"/>
              <a:t> порты - зарегистрированные </a:t>
            </a:r>
            <a:r>
              <a:rPr lang="en-US" dirty="0" smtClean="0"/>
              <a:t>IANA </a:t>
            </a:r>
            <a:r>
              <a:rPr lang="ru-RU" dirty="0" smtClean="0"/>
              <a:t>службы 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49 152.. 65 535 – </a:t>
            </a:r>
            <a:r>
              <a:rPr lang="ru-RU" b="1" dirty="0" smtClean="0"/>
              <a:t>динамические</a:t>
            </a:r>
            <a:r>
              <a:rPr lang="ru-RU" dirty="0" smtClean="0"/>
              <a:t> порты, могут использоваться любыми программами для любых целей. Чаще всего выбирается случайно.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905164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перечень портов для общеизвестных и зарегистрированных служб хранится в файле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%SystemRoot%\system32\drivers\etc\services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97252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сочетании с </a:t>
            </a:r>
            <a:r>
              <a:rPr lang="en-US" dirty="0" smtClean="0"/>
              <a:t>IP-</a:t>
            </a:r>
            <a:r>
              <a:rPr lang="ru-RU" dirty="0" smtClean="0"/>
              <a:t>адресом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DNS</a:t>
            </a:r>
            <a:r>
              <a:rPr lang="ru-RU" dirty="0" smtClean="0"/>
              <a:t> порт обычно записывается через двоеточие: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127.0.0.1:8080	192.169.1.10:51076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example.org:42240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692696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Uniform</a:t>
            </a:r>
            <a:r>
              <a:rPr lang="ru-RU" b="1" dirty="0" smtClean="0"/>
              <a:t> </a:t>
            </a:r>
            <a:r>
              <a:rPr lang="ru-RU" b="1" dirty="0" err="1" smtClean="0"/>
              <a:t>Resource</a:t>
            </a:r>
            <a:r>
              <a:rPr lang="ru-RU" b="1" dirty="0" smtClean="0"/>
              <a:t> </a:t>
            </a:r>
            <a:r>
              <a:rPr lang="ru-RU" b="1" dirty="0" err="1" smtClean="0"/>
              <a:t>Locator</a:t>
            </a:r>
            <a:r>
              <a:rPr lang="ru-RU" dirty="0" smtClean="0"/>
              <a:t> — единообразный локатор (определитель местонахождения) ресурса. Это основной способ определения расположения ресурсов в </a:t>
            </a:r>
            <a:r>
              <a:rPr lang="en-US" dirty="0" smtClean="0"/>
              <a:t>WWW</a:t>
            </a:r>
            <a:r>
              <a:rPr lang="ru-RU" dirty="0" smtClean="0"/>
              <a:t>. </a:t>
            </a:r>
          </a:p>
          <a:p>
            <a:pPr indent="355600" algn="just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9532" y="1628800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&lt;схема&gt;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&lt;логин&gt;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&lt;пароль&gt;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&lt;хост&gt;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&lt;порт&gt;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&lt;путь&gt;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&lt;параметры&gt;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&lt;якорь&gt;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258866"/>
            <a:ext cx="8388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схема</a:t>
            </a:r>
            <a:r>
              <a:rPr lang="ru-RU" dirty="0" smtClean="0"/>
              <a:t>  обращения к ресурсу (обычно</a:t>
            </a:r>
            <a:r>
              <a:rPr lang="en-US" dirty="0" smtClean="0"/>
              <a:t> </a:t>
            </a:r>
            <a:r>
              <a:rPr lang="ru-RU" dirty="0" smtClean="0"/>
              <a:t>это протокол – </a:t>
            </a:r>
            <a:r>
              <a:rPr lang="en-US" dirty="0" smtClean="0"/>
              <a:t>http</a:t>
            </a:r>
            <a:r>
              <a:rPr lang="ru-RU" dirty="0" smtClean="0"/>
              <a:t>, </a:t>
            </a:r>
            <a:r>
              <a:rPr lang="en-US" smtClean="0"/>
              <a:t>https, </a:t>
            </a:r>
            <a:r>
              <a:rPr lang="en-US" dirty="0" smtClean="0"/>
              <a:t>ftp, mailto, file)</a:t>
            </a:r>
            <a:endParaRPr lang="ru-RU" dirty="0" smtClean="0"/>
          </a:p>
          <a:p>
            <a:pPr algn="just"/>
            <a:r>
              <a:rPr lang="ru-RU" b="1" i="1" dirty="0" smtClean="0"/>
              <a:t>хост</a:t>
            </a:r>
            <a:r>
              <a:rPr lang="ru-RU" dirty="0" smtClean="0"/>
              <a:t>  полное имя хоста в системе DNS или IP-адрес в десятичной форме</a:t>
            </a:r>
          </a:p>
          <a:p>
            <a:pPr algn="just"/>
            <a:r>
              <a:rPr lang="ru-RU" b="1" i="1" dirty="0" smtClean="0"/>
              <a:t>путь</a:t>
            </a:r>
            <a:r>
              <a:rPr lang="ru-RU" dirty="0" smtClean="0"/>
              <a:t>  уточняющая информация о месте нахождения ресурса (зависит от протокола, обычно путь к файлу на сервере)</a:t>
            </a:r>
          </a:p>
          <a:p>
            <a:pPr algn="just"/>
            <a:r>
              <a:rPr lang="ru-RU" b="1" i="1" dirty="0" smtClean="0"/>
              <a:t>параметры</a:t>
            </a:r>
            <a:r>
              <a:rPr lang="ru-RU" dirty="0" smtClean="0"/>
              <a:t>  строка запроса с передаваемыми на сервер параметрами (разделитель - знак &amp;)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?параметр_1=значение_1&amp;параметр_2=значение_2&amp;параметр3=значение_3</a:t>
            </a:r>
          </a:p>
          <a:p>
            <a:pPr algn="just"/>
            <a:r>
              <a:rPr lang="ru-RU" b="1" i="1" dirty="0" smtClean="0"/>
              <a:t>якорь</a:t>
            </a:r>
            <a:r>
              <a:rPr lang="ru-RU" dirty="0" smtClean="0"/>
              <a:t>  позволяет ссылаться на некоторую часть (раздел) открываемого документа (в </a:t>
            </a:r>
            <a:r>
              <a:rPr lang="en-US" dirty="0" smtClean="0"/>
              <a:t>HTML </a:t>
            </a:r>
            <a:r>
              <a:rPr lang="ru-RU" dirty="0" smtClean="0"/>
              <a:t>задается тэгом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&lt;a name=“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имя_якоря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”&gt;</a:t>
            </a:r>
            <a:r>
              <a:rPr lang="en-US" dirty="0" smtClean="0"/>
              <a:t>)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217003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http://ru.example.org/mypage.htm#article2 http://en.example.org:80/Special:Search?search=train&amp;go=Go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ftp://myname:mypass@myhost.com:21/etc/motd</a:t>
            </a: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file://vms.myhost.edu/disk$user/my/notes/note123.txt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Кодирование </a:t>
            </a:r>
            <a:r>
              <a:rPr lang="it-IT" dirty="0" smtClean="0"/>
              <a:t>URL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518" y="617499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В </a:t>
            </a:r>
            <a:r>
              <a:rPr lang="en-US" sz="2000" dirty="0" smtClean="0"/>
              <a:t>URL</a:t>
            </a:r>
            <a:r>
              <a:rPr lang="ru-RU" sz="2000" dirty="0" smtClean="0"/>
              <a:t> разрешено использовать лишь ограниченный набор </a:t>
            </a:r>
            <a:r>
              <a:rPr lang="en-US" sz="2000" dirty="0" smtClean="0"/>
              <a:t>ASCII</a:t>
            </a:r>
            <a:r>
              <a:rPr lang="ru-RU" sz="2000" dirty="0" smtClean="0"/>
              <a:t>-символов: латинские буквы, цифры и некоторые знаки препинания.</a:t>
            </a:r>
          </a:p>
          <a:p>
            <a:pPr indent="355600" algn="just"/>
            <a:r>
              <a:rPr lang="ru-RU" sz="2000" dirty="0" smtClean="0"/>
              <a:t>Недопустимые символы представляются в виде </a:t>
            </a:r>
            <a:r>
              <a:rPr lang="it-IT" sz="2000" dirty="0" smtClean="0"/>
              <a:t>«</a:t>
            </a:r>
            <a:r>
              <a:rPr lang="it-IT" sz="2000" b="1" dirty="0" smtClean="0"/>
              <a:t>percent‐encoding</a:t>
            </a:r>
            <a:r>
              <a:rPr lang="it-IT" sz="2000" dirty="0" smtClean="0"/>
              <a:t>»: </a:t>
            </a:r>
            <a:r>
              <a:rPr lang="ru-RU" sz="2000" dirty="0" smtClean="0"/>
              <a:t>знак % и шестнадцатеричный код (2 </a:t>
            </a:r>
            <a:r>
              <a:rPr lang="en-US" sz="2000" dirty="0" smtClean="0"/>
              <a:t>hex-</a:t>
            </a:r>
            <a:r>
              <a:rPr lang="ru-RU" sz="2000" dirty="0" smtClean="0"/>
              <a:t>символа</a:t>
            </a:r>
            <a:r>
              <a:rPr lang="en-US" sz="2000" dirty="0" smtClean="0"/>
              <a:t> = 1 </a:t>
            </a:r>
            <a:r>
              <a:rPr lang="ru-RU" sz="2000" dirty="0" smtClean="0"/>
              <a:t>байт).</a:t>
            </a:r>
          </a:p>
          <a:p>
            <a:pPr indent="355600" algn="just"/>
            <a:r>
              <a:rPr lang="ru-RU" sz="2000" dirty="0" smtClean="0"/>
              <a:t>Например:</a:t>
            </a:r>
            <a:endParaRPr lang="en-US" sz="2000" dirty="0" smtClean="0"/>
          </a:p>
          <a:p>
            <a:pPr indent="355600" algn="just"/>
            <a:r>
              <a:rPr lang="ru-RU" sz="2000" dirty="0" smtClean="0"/>
              <a:t>пробел	→	</a:t>
            </a:r>
            <a:r>
              <a:rPr lang="en-US" sz="2000" dirty="0" smtClean="0"/>
              <a:t>%20</a:t>
            </a:r>
            <a:endParaRPr lang="ru-RU" sz="2000" dirty="0" smtClean="0"/>
          </a:p>
          <a:p>
            <a:pPr indent="355600" algn="just"/>
            <a:r>
              <a:rPr lang="ru-RU" sz="2000" dirty="0" smtClean="0"/>
              <a:t>! 	→	</a:t>
            </a:r>
            <a:r>
              <a:rPr lang="en-US" sz="2000" dirty="0" smtClean="0"/>
              <a:t>%21</a:t>
            </a:r>
          </a:p>
          <a:p>
            <a:pPr indent="355600" algn="just"/>
            <a:r>
              <a:rPr lang="ru-RU" sz="2000" dirty="0" smtClean="0"/>
              <a:t>%	→	</a:t>
            </a:r>
            <a:r>
              <a:rPr lang="en-US" sz="2000" dirty="0" smtClean="0"/>
              <a:t>%25</a:t>
            </a:r>
            <a:endParaRPr lang="ru-RU" sz="2000" dirty="0" smtClean="0"/>
          </a:p>
          <a:p>
            <a:pPr indent="355600" algn="just"/>
            <a:r>
              <a:rPr lang="ru-RU" sz="2000" dirty="0" smtClean="0"/>
              <a:t>*	→	%26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9518" y="342900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000" dirty="0" smtClean="0"/>
              <a:t>Символы нелатинского алфавита представляются в кодировке Юникод (</a:t>
            </a:r>
            <a:r>
              <a:rPr lang="en-US" sz="2000" dirty="0" smtClean="0"/>
              <a:t>UTF-8)</a:t>
            </a:r>
            <a:r>
              <a:rPr lang="ru-RU" sz="2000" dirty="0" smtClean="0"/>
              <a:t>. Но в ней символы</a:t>
            </a:r>
            <a:r>
              <a:rPr lang="en-US" sz="2000" dirty="0" smtClean="0"/>
              <a:t> </a:t>
            </a:r>
            <a:r>
              <a:rPr lang="ru-RU" sz="2000" dirty="0" smtClean="0"/>
              <a:t>кодируются 2 байтами (4 </a:t>
            </a:r>
            <a:r>
              <a:rPr lang="en-US" sz="2000" dirty="0" smtClean="0"/>
              <a:t>hex</a:t>
            </a:r>
            <a:r>
              <a:rPr lang="ru-RU" sz="2000" dirty="0" smtClean="0"/>
              <a:t>-цифры):</a:t>
            </a:r>
          </a:p>
          <a:p>
            <a:pPr indent="355600" algn="just"/>
            <a:r>
              <a:rPr lang="ru-RU" sz="2000" dirty="0" smtClean="0"/>
              <a:t>М	→	%D0%9C </a:t>
            </a:r>
          </a:p>
          <a:p>
            <a:pPr indent="355600" algn="just"/>
            <a:r>
              <a:rPr lang="ru-RU" sz="2000" dirty="0" smtClean="0"/>
              <a:t>и	→	%D0%B8</a:t>
            </a:r>
          </a:p>
          <a:p>
            <a:pPr indent="355600" algn="just"/>
            <a:r>
              <a:rPr lang="ru-RU" sz="2000" dirty="0" smtClean="0"/>
              <a:t>к	→	%D0%BA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9518" y="510859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http://ru.wikipedia.org/wiki/Микрокредит </a:t>
            </a:r>
          </a:p>
          <a:p>
            <a:r>
              <a:rPr lang="ru-RU" sz="2000" dirty="0" smtClean="0"/>
              <a:t>	→</a:t>
            </a:r>
          </a:p>
          <a:p>
            <a:r>
              <a:rPr lang="ru-RU" sz="2000" dirty="0" smtClean="0"/>
              <a:t>http://ru.wikipedia.org/wiki/%D0%9C%D0%B8%D0%BA%D1%80%D0%BE%D0%BA%D1%80%D0%B5%D0%B4%D0%B8%D1%82 </a:t>
            </a:r>
            <a:endParaRPr lang="ru-RU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083" y="800064"/>
            <a:ext cx="792332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 smtClean="0"/>
              <a:t>Ping</a:t>
            </a:r>
            <a:r>
              <a:rPr lang="en-US" sz="2000" dirty="0" smtClean="0"/>
              <a:t> – </a:t>
            </a:r>
            <a:r>
              <a:rPr lang="ru-RU" sz="2000" dirty="0" smtClean="0"/>
              <a:t>это стандартная утилита проверки наличия соединения между узлами.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/>
              <a:t>Ping </a:t>
            </a:r>
            <a:r>
              <a:rPr lang="ru-RU" sz="2000" dirty="0" smtClean="0"/>
              <a:t>позволяет проверить наличие связи между двумя узлами и скорость работы по сети, но ничего не знает о работоспособности сайта, почты и т.п.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/>
              <a:t>Она генерирует серию коротких </a:t>
            </a:r>
            <a:r>
              <a:rPr lang="ru-RU" sz="2000" dirty="0" err="1" smtClean="0"/>
              <a:t>эхо-запросов</a:t>
            </a:r>
            <a:r>
              <a:rPr lang="ru-RU" sz="2000" dirty="0" smtClean="0"/>
              <a:t> и обрабатывает статистику по поступившим </a:t>
            </a:r>
            <a:r>
              <a:rPr lang="ru-RU" sz="2000" dirty="0" err="1" smtClean="0"/>
              <a:t>эхо-ответам</a:t>
            </a:r>
            <a:r>
              <a:rPr lang="ru-RU" sz="2000" dirty="0" smtClean="0"/>
              <a:t>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 smtClean="0"/>
              <a:t>число успешно доставленных пакетов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 smtClean="0"/>
              <a:t>среднее время доставки пакета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2000" dirty="0" smtClean="0"/>
              <a:t>узнать </a:t>
            </a:r>
            <a:r>
              <a:rPr lang="en-US" sz="2000" dirty="0" err="1" smtClean="0"/>
              <a:t>ip</a:t>
            </a:r>
            <a:r>
              <a:rPr lang="en-US" sz="2000" dirty="0" smtClean="0"/>
              <a:t>-</a:t>
            </a:r>
            <a:r>
              <a:rPr lang="ru-RU" sz="2000" dirty="0" smtClean="0"/>
              <a:t>адрес по имени домена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spcBef>
                <a:spcPts val="600"/>
              </a:spcBef>
            </a:pPr>
            <a:r>
              <a:rPr lang="en-US" sz="2000" dirty="0" smtClean="0"/>
              <a:t>Ping </a:t>
            </a:r>
            <a:r>
              <a:rPr lang="ru-RU" sz="2000" dirty="0" smtClean="0"/>
              <a:t>может использоваться злоумышленниками для сетевых атак, поэтому некоторые известные узлы блокируют ее.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утилиты </a:t>
            </a:r>
            <a:r>
              <a:rPr lang="en-US" dirty="0" smtClean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6" y="827268"/>
            <a:ext cx="8617067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D:\&gt;ping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10 -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64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[46.20.71.172] с 64 байтами данных: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время=9мс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время=5мс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время=29мс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время=3мс TTL=60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46.20.71.172: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10, получено = 9, потеряно = 1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(10% потерь)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Приблизительное время приема-передачи в мс: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Минимальное = 2мсек, Максимальное = 29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Среднее = 6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Коммутация пакетов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52763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6492" y="5911884"/>
            <a:ext cx="8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29532" y="5437215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Хост Б</a:t>
            </a:r>
            <a:endParaRPr lang="ru-RU" dirty="0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69953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8605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51696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612353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27273" y="6488668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маршрутизатор</a:t>
            </a:r>
            <a:endParaRPr lang="ru-RU" dirty="0"/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5959494" y="587537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76513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>
            <a:stCxn id="2051" idx="3"/>
            <a:endCxn id="1026" idx="8"/>
          </p:cNvCxnSpPr>
          <p:nvPr/>
        </p:nvCxnSpPr>
        <p:spPr>
          <a:xfrm>
            <a:off x="1138050" y="5427696"/>
            <a:ext cx="695475" cy="5211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720465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479814"/>
            <a:ext cx="730260" cy="643724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72046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90303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6064022"/>
            <a:ext cx="876312" cy="263015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2050" idx="1"/>
          </p:cNvCxnSpPr>
          <p:nvPr/>
        </p:nvCxnSpPr>
        <p:spPr>
          <a:xfrm flipV="1">
            <a:off x="7456527" y="4813901"/>
            <a:ext cx="638244" cy="15473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903030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6064022"/>
            <a:ext cx="511182" cy="148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361137" y="5093750"/>
            <a:ext cx="693747" cy="78162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903030"/>
            <a:ext cx="547695" cy="972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617499"/>
            <a:ext cx="825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пакетов </a:t>
            </a:r>
            <a:r>
              <a:rPr lang="ru-RU" dirty="0" smtClean="0"/>
              <a:t>– между абонентами не создается постоянное соединение. Данные передаются отдельными частями (пакетами), каждый из которых доставляется независимо от других. Коммутаторы накапливают пакеты и анализируют сеть для выбора оптимального маршрута доставки.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6031" y="1931967"/>
            <a:ext cx="828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 высокая общая пропускная способность сети, особенно при передаче «пульсирующего» трафика</a:t>
            </a:r>
          </a:p>
          <a:p>
            <a:r>
              <a:rPr lang="ru-RU" dirty="0" smtClean="0"/>
              <a:t>+ несколько параллельных сеансов связи у каждого абонента (теоретически – бесконечно много)</a:t>
            </a:r>
          </a:p>
          <a:p>
            <a:r>
              <a:rPr lang="ru-RU" dirty="0" smtClean="0"/>
              <a:t>+ при отказе отдельного коммутатора можно найти обходной путь, не прерывая связь (динамическое перераспределение трафика)</a:t>
            </a:r>
          </a:p>
          <a:p>
            <a:r>
              <a:rPr lang="ru-RU" dirty="0" smtClean="0"/>
              <a:t>- скорость передачи не гарантируется, возможны задержки, очереди</a:t>
            </a:r>
          </a:p>
          <a:p>
            <a:r>
              <a:rPr lang="ru-RU" dirty="0" smtClean="0"/>
              <a:t>- возможные потери данных </a:t>
            </a:r>
            <a:endParaRPr lang="ru-RU" dirty="0"/>
          </a:p>
        </p:txBody>
      </p:sp>
      <p:sp>
        <p:nvSpPr>
          <p:cNvPr id="2050" name="laptop"/>
          <p:cNvSpPr>
            <a:spLocks noEditPoints="1" noChangeArrowheads="1"/>
          </p:cNvSpPr>
          <p:nvPr/>
        </p:nvSpPr>
        <p:spPr bwMode="auto">
          <a:xfrm>
            <a:off x="7931196" y="4539238"/>
            <a:ext cx="1050927" cy="82709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computr3"/>
          <p:cNvSpPr>
            <a:spLocks noEditPoints="1" noChangeArrowheads="1"/>
          </p:cNvSpPr>
          <p:nvPr/>
        </p:nvSpPr>
        <p:spPr bwMode="auto">
          <a:xfrm>
            <a:off x="190440" y="5035572"/>
            <a:ext cx="1128667" cy="784247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10156" y="507208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1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762780" y="543721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2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833525" y="5656293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3</a:t>
            </a:r>
            <a:endParaRPr lang="ru-RU" sz="1600" dirty="0"/>
          </a:p>
        </p:txBody>
      </p:sp>
      <p:sp>
        <p:nvSpPr>
          <p:cNvPr id="51" name="Выноска-облако 50"/>
          <p:cNvSpPr/>
          <p:nvPr/>
        </p:nvSpPr>
        <p:spPr>
          <a:xfrm>
            <a:off x="5667390" y="4341825"/>
            <a:ext cx="657234" cy="438156"/>
          </a:xfrm>
          <a:prstGeom prst="cloudCallout">
            <a:avLst>
              <a:gd name="adj1" fmla="val -64513"/>
              <a:gd name="adj2" fmla="val 7220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"/>
              </a:rPr>
              <a:t></a:t>
            </a: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утилиты </a:t>
            </a:r>
            <a:r>
              <a:rPr lang="en-US" dirty="0" smtClean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1582739"/>
            <a:ext cx="8288451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D:\&gt;ping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[134.170.185.46] с 32 байтами данных: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134.170.185.46: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4, получено = 0, потеряно = 4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(100% потерь)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31" y="873090"/>
            <a:ext cx="828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Узел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en-US" dirty="0" smtClean="0"/>
              <a:t> </a:t>
            </a:r>
            <a:r>
              <a:rPr lang="ru-RU" dirty="0" smtClean="0"/>
              <a:t>закрыт для </a:t>
            </a:r>
            <a:r>
              <a:rPr lang="ru-RU" dirty="0" err="1" smtClean="0"/>
              <a:t>эхо-запросов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2527271" y="2996951"/>
            <a:ext cx="6462685" cy="35356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обмена электронной почтой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35477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tower"/>
          <p:cNvSpPr>
            <a:spLocks noEditPoints="1" noChangeArrowheads="1"/>
          </p:cNvSpPr>
          <p:nvPr/>
        </p:nvSpPr>
        <p:spPr bwMode="auto">
          <a:xfrm>
            <a:off x="3691759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4519851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996015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6824107" y="3681028"/>
            <a:ext cx="684075" cy="115212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mputr3"/>
          <p:cNvSpPr>
            <a:spLocks noEditPoints="1" noChangeArrowheads="1"/>
          </p:cNvSpPr>
          <p:nvPr/>
        </p:nvSpPr>
        <p:spPr bwMode="auto">
          <a:xfrm>
            <a:off x="6248043" y="1232756"/>
            <a:ext cx="1404156" cy="1008112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2450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40452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5400000">
            <a:off x="408297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5400000">
            <a:off x="6423233" y="4549954"/>
            <a:ext cx="477712" cy="540060"/>
          </a:xfrm>
          <a:prstGeom prst="arc">
            <a:avLst>
              <a:gd name="adj1" fmla="val 16200000"/>
              <a:gd name="adj2" fmla="val 5201440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7" idx="4"/>
            <a:endCxn id="8" idx="9"/>
          </p:cNvCxnSpPr>
          <p:nvPr/>
        </p:nvCxnSpPr>
        <p:spPr>
          <a:xfrm flipV="1">
            <a:off x="5203926" y="4295923"/>
            <a:ext cx="792089" cy="6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464861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680885" y="2960154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42040" y="2240868"/>
            <a:ext cx="142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клиент-оправитель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703903" y="2204864"/>
            <a:ext cx="138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клиент-получатель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184506" y="4889520"/>
            <a:ext cx="102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 </a:t>
            </a:r>
            <a:r>
              <a:rPr lang="en-US" dirty="0" smtClean="0"/>
              <a:t>MSA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389435" y="4853007"/>
            <a:ext cx="9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 </a:t>
            </a:r>
            <a:r>
              <a:rPr lang="en-US" dirty="0" smtClean="0"/>
              <a:t>MTA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594364" y="4833156"/>
            <a:ext cx="91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 </a:t>
            </a:r>
            <a:r>
              <a:rPr lang="en-US" dirty="0" smtClean="0"/>
              <a:t>MX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906336" y="4833156"/>
            <a:ext cx="95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Сервер </a:t>
            </a:r>
            <a:r>
              <a:rPr lang="en-US" dirty="0" smtClean="0"/>
              <a:t>MDA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26953" y="836577"/>
            <a:ext cx="2932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обмена (агенты):</a:t>
            </a:r>
          </a:p>
          <a:p>
            <a:pPr marL="177800"/>
            <a:r>
              <a:rPr lang="ru-RU" dirty="0" smtClean="0"/>
              <a:t>Клиенты:</a:t>
            </a:r>
          </a:p>
          <a:p>
            <a:pPr marL="363538"/>
            <a:r>
              <a:rPr lang="en-US" dirty="0" smtClean="0"/>
              <a:t>Mail User Agent</a:t>
            </a:r>
          </a:p>
          <a:p>
            <a:pPr marL="177800"/>
            <a:r>
              <a:rPr lang="ru-RU" dirty="0" smtClean="0"/>
              <a:t>Серверы:</a:t>
            </a:r>
            <a:endParaRPr lang="en-US" dirty="0" smtClean="0"/>
          </a:p>
          <a:p>
            <a:pPr marL="363538"/>
            <a:r>
              <a:rPr lang="it-IT" dirty="0" smtClean="0"/>
              <a:t>Mail Submission Agent</a:t>
            </a:r>
          </a:p>
          <a:p>
            <a:pPr marL="363538"/>
            <a:r>
              <a:rPr lang="it-IT" dirty="0" smtClean="0"/>
              <a:t>Mail Transfer Agent</a:t>
            </a:r>
          </a:p>
          <a:p>
            <a:pPr marL="363538"/>
            <a:r>
              <a:rPr lang="it-IT" dirty="0" smtClean="0"/>
              <a:t>Mail eXchanger</a:t>
            </a:r>
          </a:p>
          <a:p>
            <a:pPr marL="363538"/>
            <a:r>
              <a:rPr lang="it-IT" dirty="0" smtClean="0"/>
              <a:t>Mail Delivery Agent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99978" y="3465513"/>
            <a:ext cx="2409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Протоколы:</a:t>
            </a:r>
            <a:endParaRPr lang="en-US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ru-RU" dirty="0" smtClean="0"/>
              <a:t>отправки писем:</a:t>
            </a:r>
            <a:endParaRPr lang="en-US" dirty="0" smtClean="0"/>
          </a:p>
          <a:p>
            <a:pPr marL="363538"/>
            <a:r>
              <a:rPr lang="en-US" dirty="0" smtClean="0"/>
              <a:t>SMTP, ESMTP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ru-RU" dirty="0" smtClean="0"/>
              <a:t>получения писем:</a:t>
            </a:r>
            <a:endParaRPr lang="en-US" dirty="0" smtClean="0"/>
          </a:p>
          <a:p>
            <a:pPr marL="363538"/>
            <a:r>
              <a:rPr lang="en-US" dirty="0" smtClean="0"/>
              <a:t>POP3</a:t>
            </a:r>
          </a:p>
          <a:p>
            <a:pPr marL="363538"/>
            <a:r>
              <a:rPr lang="en-US" dirty="0" smtClean="0"/>
              <a:t>IMAP</a:t>
            </a:r>
            <a:endParaRPr lang="ru-RU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промежуточный (узнать адрес сервера):</a:t>
            </a:r>
          </a:p>
          <a:p>
            <a:pPr marL="355600"/>
            <a:r>
              <a:rPr lang="en-US" dirty="0" smtClean="0"/>
              <a:t>DNS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33929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10392" y="2600908"/>
            <a:ext cx="139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</a:t>
            </a:r>
            <a:r>
              <a:rPr lang="ru-RU" b="1" dirty="0" smtClean="0"/>
              <a:t>3</a:t>
            </a:r>
            <a:r>
              <a:rPr lang="en-US" b="1" dirty="0" smtClean="0"/>
              <a:t>/IMAP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20072" y="43291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SMTP,</a:t>
            </a:r>
          </a:p>
          <a:p>
            <a:r>
              <a:rPr lang="en-US" b="1" dirty="0" smtClean="0"/>
              <a:t>DNS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Почтовые протоколы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763551"/>
            <a:ext cx="7959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Simple</a:t>
            </a:r>
            <a:r>
              <a:rPr lang="ru-RU" b="1" dirty="0" smtClean="0"/>
              <a:t> </a:t>
            </a:r>
            <a:r>
              <a:rPr lang="ru-RU" b="1" dirty="0" err="1" smtClean="0"/>
              <a:t>Mail</a:t>
            </a:r>
            <a:r>
              <a:rPr lang="ru-RU" b="1" dirty="0" smtClean="0"/>
              <a:t> </a:t>
            </a:r>
            <a:r>
              <a:rPr lang="ru-RU" b="1" dirty="0" err="1" smtClean="0"/>
              <a:t>Transfer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 </a:t>
            </a:r>
            <a:r>
              <a:rPr lang="ru-RU" b="1" dirty="0" smtClean="0"/>
              <a:t>(</a:t>
            </a:r>
            <a:r>
              <a:rPr lang="en-US" b="1" dirty="0" smtClean="0"/>
              <a:t>SMTP) </a:t>
            </a:r>
            <a:r>
              <a:rPr lang="ru-RU" dirty="0" smtClean="0"/>
              <a:t>— простой протокол передачи текстовых сообщений</a:t>
            </a:r>
            <a:r>
              <a:rPr lang="en-US" dirty="0" smtClean="0"/>
              <a:t>.</a:t>
            </a:r>
            <a:r>
              <a:rPr lang="ru-RU" dirty="0" smtClean="0"/>
              <a:t> Предназначен для передачи исходящей почты. Сообщает от кого, кому и что нужно передать. Предназначен только для передачи текста.</a:t>
            </a:r>
          </a:p>
          <a:p>
            <a:pPr algn="just"/>
            <a:endParaRPr lang="ru-RU" dirty="0" smtClean="0"/>
          </a:p>
          <a:p>
            <a:pPr algn="just"/>
            <a:r>
              <a:rPr lang="en-US" b="1" dirty="0" smtClean="0"/>
              <a:t>Extended SMTP (ESMTP) </a:t>
            </a:r>
            <a:r>
              <a:rPr lang="ru-RU" dirty="0" smtClean="0"/>
              <a:t>– обеспечивает дополнительные возможности: авторизация, передача любых файлов и др. Любые файлы перекодируются в текст в формате </a:t>
            </a:r>
            <a:r>
              <a:rPr lang="en-US" dirty="0" smtClean="0"/>
              <a:t>MIME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it-IT" b="1" dirty="0" smtClean="0"/>
              <a:t>Post Office Protocol Version 3 </a:t>
            </a:r>
            <a:r>
              <a:rPr lang="ru-RU" b="1" dirty="0" smtClean="0"/>
              <a:t>(POP3) </a:t>
            </a:r>
            <a:r>
              <a:rPr lang="ru-RU" dirty="0" smtClean="0"/>
              <a:t>поддерживает простые требования «</a:t>
            </a:r>
            <a:r>
              <a:rPr lang="ru-RU" dirty="0" err="1" smtClean="0"/>
              <a:t>загрузи-и-удали</a:t>
            </a:r>
            <a:r>
              <a:rPr lang="ru-RU" dirty="0" smtClean="0"/>
              <a:t>» для доступа к почтовым ящикам. Включает 3 шага: 1) авторизация 2) загрузка файлов на компьютер клиента 3) удаление файлов с сервера.</a:t>
            </a:r>
          </a:p>
          <a:p>
            <a:pPr algn="just"/>
            <a:endParaRPr lang="ru-RU" i="1" dirty="0" smtClean="0"/>
          </a:p>
          <a:p>
            <a:pPr algn="just"/>
            <a:r>
              <a:rPr lang="ru-RU" b="1" dirty="0" err="1" smtClean="0"/>
              <a:t>Internet</a:t>
            </a:r>
            <a:r>
              <a:rPr lang="ru-RU" b="1" dirty="0" smtClean="0"/>
              <a:t> </a:t>
            </a:r>
            <a:r>
              <a:rPr lang="ru-RU" b="1" dirty="0" err="1" smtClean="0"/>
              <a:t>Message</a:t>
            </a:r>
            <a:r>
              <a:rPr lang="ru-RU" b="1" dirty="0" smtClean="0"/>
              <a:t> </a:t>
            </a:r>
            <a:r>
              <a:rPr lang="ru-RU" b="1" dirty="0" err="1" smtClean="0"/>
              <a:t>Access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 — протокол доступа к электронной почте с расширенными возможностями: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 smtClean="0"/>
              <a:t>просмотр писем без их загрузки (заголовок, дата, размер)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 smtClean="0"/>
              <a:t>выборочная загрузка писем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 smtClean="0"/>
              <a:t>отметки «прочитано», «важное» и др. (настраиваемые пользователем)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 smtClean="0"/>
              <a:t>сортировка писем по папкам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ru-RU" dirty="0" smtClean="0"/>
              <a:t>удаление писем в «корзину»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Почтовый агент пользователя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809663"/>
            <a:ext cx="8316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функции </a:t>
            </a:r>
            <a:r>
              <a:rPr lang="ru-RU" dirty="0" smtClean="0"/>
              <a:t>почтового агента пользователя: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и оформление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исходящий адрес, адреса отправки копий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тема письма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проверка орфографии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расширенное форматирование (</a:t>
            </a:r>
            <a:r>
              <a:rPr lang="en-US" dirty="0" smtClean="0"/>
              <a:t>HTML)</a:t>
            </a:r>
            <a:endParaRPr lang="ru-RU" dirty="0" smtClean="0"/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вложенные файлы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получение письма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создание ответного сообщения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пересылка полученного письма одному или нескольким адресатам</a:t>
            </a:r>
          </a:p>
          <a:p>
            <a:pPr marL="355600" indent="-177800">
              <a:buFont typeface="Calibri" pitchFamily="34" charset="0"/>
              <a:buChar char="–"/>
            </a:pPr>
            <a:r>
              <a:rPr lang="ru-RU" dirty="0" smtClean="0"/>
              <a:t>работа с почтовым ящиком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сортировка писем по папкам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фильтрация спама</a:t>
            </a:r>
          </a:p>
          <a:p>
            <a:pPr marL="812800" lvl="1" indent="-177800">
              <a:buFont typeface="Calibri" pitchFamily="34" charset="0"/>
              <a:buChar char="–"/>
            </a:pPr>
            <a:r>
              <a:rPr lang="ru-RU" dirty="0" smtClean="0"/>
              <a:t>правила обработки писем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518" y="4779981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Наиболее известные </a:t>
            </a:r>
            <a:r>
              <a:rPr lang="ru-RU" dirty="0" smtClean="0"/>
              <a:t>почтовые клиенты для </a:t>
            </a:r>
            <a:r>
              <a:rPr lang="en-US" dirty="0" smtClean="0"/>
              <a:t>Windows</a:t>
            </a:r>
            <a:r>
              <a:rPr lang="ru-RU" dirty="0" smtClean="0"/>
              <a:t>: </a:t>
            </a:r>
          </a:p>
          <a:p>
            <a:pPr marL="355600"/>
            <a:r>
              <a:rPr lang="en-US" dirty="0" smtClean="0"/>
              <a:t>The Bat!, MS Outlook, MS Outlook Express</a:t>
            </a:r>
            <a:r>
              <a:rPr lang="ru-RU" dirty="0" smtClean="0"/>
              <a:t> (устарел)</a:t>
            </a:r>
            <a:r>
              <a:rPr lang="en-US" dirty="0" smtClean="0"/>
              <a:t>, Windows Mail, Mozilla Thunderbird, Opera Mail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005" y="5729319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Большое распространение имеют </a:t>
            </a:r>
            <a:r>
              <a:rPr lang="en-US" b="1" dirty="0" smtClean="0"/>
              <a:t>web-</a:t>
            </a:r>
            <a:r>
              <a:rPr lang="ru-RU" b="1" dirty="0" smtClean="0"/>
              <a:t>клиенты</a:t>
            </a:r>
            <a:r>
              <a:rPr lang="ru-RU" dirty="0" smtClean="0"/>
              <a:t>, отображаемые через браузер. В этом случае почтовый клиент работает на стороне сервера и автоматически преобразует письма в </a:t>
            </a:r>
            <a:r>
              <a:rPr lang="en-US" dirty="0" smtClean="0"/>
              <a:t>web-</a:t>
            </a:r>
            <a:r>
              <a:rPr lang="ru-RU" dirty="0" smtClean="0"/>
              <a:t>страницы.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составлению электронных писем для деловой переписки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946116"/>
            <a:ext cx="78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Обязательно указывайте </a:t>
            </a:r>
            <a:r>
              <a:rPr lang="ru-RU" b="1" dirty="0" smtClean="0"/>
              <a:t>тему</a:t>
            </a:r>
            <a:r>
              <a:rPr lang="ru-RU" dirty="0" smtClean="0"/>
              <a:t> письма!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Представьтесь</a:t>
            </a:r>
            <a:r>
              <a:rPr lang="ru-RU" dirty="0" smtClean="0"/>
              <a:t>. В поле «от кого» или в настройках почтового ящика можно указать свое имя, которое получатель увидит вместо почтового адреса или вместе с ним. Желательно указывать реальные ФИО.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Невежливо отправлять письма без текста.</a:t>
            </a:r>
          </a:p>
          <a:p>
            <a:pPr marL="273050" indent="-27305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Текст письма должен начинаться с </a:t>
            </a:r>
            <a:r>
              <a:rPr lang="ru-RU" b="1" dirty="0" smtClean="0"/>
              <a:t>приветствия</a:t>
            </a:r>
            <a:r>
              <a:rPr lang="ru-RU" dirty="0" smtClean="0"/>
              <a:t> и заканчиваться </a:t>
            </a:r>
            <a:r>
              <a:rPr lang="ru-RU" b="1" dirty="0" smtClean="0"/>
              <a:t>подписью</a:t>
            </a:r>
            <a:r>
              <a:rPr lang="ru-RU" dirty="0" smtClean="0"/>
              <a:t>. Если вы знакомы с собеседником, в приветствии обратитесь к нему по имени и отчеству. После подписи можно указать должность, организацию и как с вами связаться.</a:t>
            </a:r>
          </a:p>
          <a:p>
            <a:pPr marL="273050" indent="-273050">
              <a:spcBef>
                <a:spcPts val="600"/>
              </a:spcBef>
            </a:pPr>
            <a:endParaRPr lang="ru-RU" sz="1600" dirty="0" smtClean="0"/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Здравствуйте, Иван Сергеевич!</a:t>
            </a:r>
          </a:p>
          <a:p>
            <a:pPr marL="273050" indent="-273050"/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 --</a:t>
            </a:r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С уважением,</a:t>
            </a:r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Корнеева Ирина Владимировна,</a:t>
            </a:r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начальник отдела кадров ООО «Ирис»</a:t>
            </a:r>
          </a:p>
          <a:p>
            <a:pPr marL="273050" indent="-273050"/>
            <a:r>
              <a:rPr lang="ru-RU" sz="1600" dirty="0" smtClean="0">
                <a:latin typeface="Arial" pitchFamily="34" charset="0"/>
                <a:cs typeface="Arial" pitchFamily="34" charset="0"/>
              </a:rPr>
              <a:t>тел.: (846) 111-11-11, 8-999-123-45-67</a:t>
            </a:r>
          </a:p>
          <a:p>
            <a:pPr marL="273050" indent="-273050"/>
            <a:r>
              <a:rPr lang="en-US" sz="1600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KorneevaIV@ooo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iris.ru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составлению электронных писем для деловой переписки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3" y="836577"/>
            <a:ext cx="7886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Сразу обозначьте цель письма, если вы незнакомы с собеседником – поясните, кто вы.</a:t>
            </a:r>
          </a:p>
          <a:p>
            <a:pPr marL="273050" indent="-273050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Пишу в ответ на ваше предложение…</a:t>
            </a:r>
          </a:p>
          <a:p>
            <a:pPr marL="273050" indent="-27305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Хочу сообщить Вам об ошибке на вашем сайте…</a:t>
            </a:r>
          </a:p>
          <a:p>
            <a:pPr marL="273050" indent="-27305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Я много лет являюсь клиентом вашей компании…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Если вы прикрепляете к письму файлы, напишите об этом в тексте письма.</a:t>
            </a:r>
          </a:p>
          <a:p>
            <a:pPr marL="273050" indent="-273050" algn="just">
              <a:spcBef>
                <a:spcPts val="600"/>
              </a:spcBef>
            </a:pPr>
            <a:r>
              <a:rPr lang="ru-RU" sz="1600" dirty="0" smtClean="0"/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Высылаю Вам образец и шаблон заполнения договора.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Если вы ожидаете от собеседника каких-то действий, напишите об этом.</a:t>
            </a:r>
          </a:p>
          <a:p>
            <a:pPr indent="355600" algn="just"/>
            <a:r>
              <a:rPr lang="ru-RU" sz="1600" dirty="0" smtClean="0"/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Пришлите заполненный договор в формате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DOC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скан-копию листа с вашей подписью.</a:t>
            </a:r>
          </a:p>
          <a:p>
            <a:pPr indent="3556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Приходите на наше собрание 21 апреля в 12.00 по адресу: …</a:t>
            </a:r>
          </a:p>
          <a:p>
            <a:pPr marL="273050" indent="-2730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Нежелательно прикреплять к письму большие файлы (более 10 Мб), особенно, если вы не уверены, что у получателя быстрый Интернет. Если нужно отправить такой большой файл: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 smtClean="0"/>
              <a:t>заархивируйте его в </a:t>
            </a:r>
            <a:r>
              <a:rPr lang="en-US" dirty="0" smtClean="0"/>
              <a:t>zip</a:t>
            </a:r>
            <a:r>
              <a:rPr lang="ru-RU" dirty="0" smtClean="0"/>
              <a:t>-архив (открывается на большинстве современных компьютеров), если информация важная – с паролем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 smtClean="0"/>
              <a:t>выложите архив на бесплатный </a:t>
            </a:r>
            <a:r>
              <a:rPr lang="ru-RU" dirty="0" err="1" smtClean="0"/>
              <a:t>файлообменник</a:t>
            </a:r>
            <a:r>
              <a:rPr lang="ru-RU" dirty="0" smtClean="0"/>
              <a:t> или файловое хранилище (</a:t>
            </a:r>
            <a:r>
              <a:rPr lang="ru-RU" dirty="0" err="1" smtClean="0"/>
              <a:t>Яндекс.Диск</a:t>
            </a:r>
            <a:r>
              <a:rPr lang="ru-RU" dirty="0" smtClean="0"/>
              <a:t>, </a:t>
            </a:r>
            <a:r>
              <a:rPr lang="en-US" dirty="0" smtClean="0"/>
              <a:t>Google Drive, </a:t>
            </a:r>
            <a:r>
              <a:rPr lang="en-US" dirty="0" err="1" smtClean="0"/>
              <a:t>RGhost</a:t>
            </a:r>
            <a:r>
              <a:rPr lang="en-US" dirty="0" smtClean="0"/>
              <a:t> </a:t>
            </a:r>
            <a:r>
              <a:rPr lang="ru-RU" dirty="0" smtClean="0"/>
              <a:t>и др.)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ru-RU" dirty="0" smtClean="0"/>
              <a:t>вставьте в письмо ссылку на файл и пароль к архиву, если он нужен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Избегайте грамматических ошибок и опечаток. Не используйте жаргон. Смайлики допустимы только в личной переписке!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FTP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763551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Протокол передачи файлов </a:t>
            </a:r>
            <a:r>
              <a:rPr lang="ru-RU" dirty="0" smtClean="0"/>
              <a:t>(</a:t>
            </a:r>
            <a:r>
              <a:rPr lang="ru-RU" b="1" dirty="0" err="1" smtClean="0"/>
              <a:t>File</a:t>
            </a:r>
            <a:r>
              <a:rPr lang="ru-RU" b="1" dirty="0" smtClean="0"/>
              <a:t> </a:t>
            </a:r>
            <a:r>
              <a:rPr lang="ru-RU" b="1" dirty="0" err="1" smtClean="0"/>
              <a:t>Transfer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) – стандартный механизм для копирования файла от одного хоста на другой через </a:t>
            </a:r>
            <a:r>
              <a:rPr lang="en-US" dirty="0" smtClean="0"/>
              <a:t>TCP-</a:t>
            </a:r>
            <a:r>
              <a:rPr lang="ru-RU" dirty="0" smtClean="0"/>
              <a:t>соединение.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5522" y="144762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FTP – один из старейших прикладных протоколов, появившийся задолго до </a:t>
            </a:r>
            <a:r>
              <a:rPr lang="en-US" dirty="0" smtClean="0"/>
              <a:t>WWW </a:t>
            </a:r>
            <a:r>
              <a:rPr lang="ru-RU" dirty="0" smtClean="0"/>
              <a:t>и HTTP, в 1971г. Первые клиентские FTP-приложения работали через командную строку.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057" y="2552688"/>
            <a:ext cx="81058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Отличия от </a:t>
            </a:r>
            <a:r>
              <a:rPr lang="en-US" b="1" dirty="0" smtClean="0"/>
              <a:t>HTTP: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позволяет работать с файлами на удаленном хосте так, как если бы они находились на компьютере пользователя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позволяет видеть файловую структуру (перечень файлов и папок)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предназначен для передачи любых типов файлов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предназначен для двунаправленной передачи (клиент ↔ сервер)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требует авторизации</a:t>
            </a:r>
            <a:endParaRPr lang="en-US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устанавливает одновременно два соединения с сервером: одно для передачи самих файлов, другое – для передачи управляющей информации. Поэтому клиенту не нужно ждать, когда загрузится файл, чтобы перейти в другую папку и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</a:t>
            </a:r>
            <a:r>
              <a:rPr lang="ru-RU" dirty="0" smtClean="0"/>
              <a:t>клиент </a:t>
            </a:r>
            <a:r>
              <a:rPr lang="en-US" dirty="0" err="1" smtClean="0"/>
              <a:t>FileZilla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69</a:t>
            </a:fld>
            <a:endParaRPr lang="ru-RU"/>
          </a:p>
        </p:txBody>
      </p:sp>
      <p:pic>
        <p:nvPicPr>
          <p:cNvPr id="1026" name="Picture 2" descr="F:\FT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4" y="647699"/>
            <a:ext cx="8496301" cy="621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617499"/>
            <a:ext cx="79233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Протокол</a:t>
            </a:r>
            <a:r>
              <a:rPr lang="ru-RU" dirty="0" smtClean="0"/>
              <a:t> – это набор правил, в соответствии с которыми пакеты передаются по сети.</a:t>
            </a:r>
          </a:p>
          <a:p>
            <a:pPr algn="just"/>
            <a:r>
              <a:rPr lang="ru-RU" dirty="0" smtClean="0"/>
              <a:t>В протоколах описываются такие вопросы как: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«нарезать» исходные данные на пакеты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поместить данные в пакет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узнать, кому предназначен пакет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отделить один пакет от другого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извлечь данные из пакета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проверить полученные данные на наличие ошибок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зашифровать/расшифровать данные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как предать данные в виде электрических сигналов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596" y="4049721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Протоколы позволяют разным устройствам и разным программам от разных производителей «общаться» друг с другом «на одном языке».</a:t>
            </a:r>
          </a:p>
          <a:p>
            <a:pPr algn="just"/>
            <a:r>
              <a:rPr lang="ru-RU" dirty="0" smtClean="0"/>
              <a:t>Общепринятые протоколы записываются в виде открытых </a:t>
            </a:r>
            <a:r>
              <a:rPr lang="ru-RU" b="1" dirty="0" smtClean="0"/>
              <a:t>стандартов</a:t>
            </a:r>
            <a:r>
              <a:rPr lang="ru-RU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96" y="5400702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сети действует одновременно много протоколов, каждый решает свою задачу. Все множество протоколов, управляющих данной сетью, называется </a:t>
            </a:r>
            <a:r>
              <a:rPr lang="ru-RU" b="1" dirty="0" smtClean="0"/>
              <a:t>стеком протоколов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2083" y="800064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HyperText Transfer Protocol</a:t>
            </a:r>
            <a:r>
              <a:rPr lang="ru-RU" b="1" dirty="0" smtClean="0"/>
              <a:t> </a:t>
            </a:r>
            <a:r>
              <a:rPr lang="en-US" b="1" dirty="0" smtClean="0"/>
              <a:t>Secure</a:t>
            </a:r>
            <a:r>
              <a:rPr lang="en-US" dirty="0" smtClean="0"/>
              <a:t> </a:t>
            </a:r>
            <a:r>
              <a:rPr lang="ru-RU" dirty="0" smtClean="0"/>
              <a:t>– «безопасный» </a:t>
            </a:r>
            <a:r>
              <a:rPr lang="en-US" dirty="0" smtClean="0"/>
              <a:t>HTTP</a:t>
            </a:r>
            <a:r>
              <a:rPr lang="ru-RU" dirty="0" smtClean="0"/>
              <a:t>. Расширение </a:t>
            </a:r>
            <a:r>
              <a:rPr lang="en-US" dirty="0" smtClean="0"/>
              <a:t>HTTP </a:t>
            </a:r>
            <a:r>
              <a:rPr lang="ru-RU" dirty="0" smtClean="0"/>
              <a:t>для обеспечения </a:t>
            </a:r>
            <a:r>
              <a:rPr lang="ru-RU" b="1" dirty="0" smtClean="0"/>
              <a:t>защищенного</a:t>
            </a:r>
            <a:r>
              <a:rPr lang="ru-RU" dirty="0" smtClean="0"/>
              <a:t> канала связи. Поддерживается всеми популярными браузерами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3" y="1749402"/>
            <a:ext cx="7923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Позволяет: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Зашифровывать передаваемые данные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Проверять подлинность сервера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Аутентифицировать клиента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083" y="3246435"/>
            <a:ext cx="79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этого используются </a:t>
            </a:r>
            <a:r>
              <a:rPr lang="ru-RU" b="1" dirty="0" smtClean="0"/>
              <a:t>сертификаты</a:t>
            </a:r>
            <a:r>
              <a:rPr lang="ru-RU" dirty="0" smtClean="0"/>
              <a:t>. Обычно выдаются (подписываются) специальными центрами сертификации (платно), но свои сертификаты может генерировать любой (</a:t>
            </a:r>
            <a:r>
              <a:rPr lang="ru-RU" dirty="0" err="1" smtClean="0"/>
              <a:t>самоподписанный</a:t>
            </a:r>
            <a:r>
              <a:rPr lang="ru-RU" dirty="0" smtClean="0"/>
              <a:t> сертификат).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595" y="4378338"/>
            <a:ext cx="7923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Используется для: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Доступа к личным данным и сервисам (почта, личные кабинеты, </a:t>
            </a:r>
            <a:r>
              <a:rPr lang="ru-RU" dirty="0" err="1" smtClean="0"/>
              <a:t>интернет-банкинг</a:t>
            </a:r>
            <a:r>
              <a:rPr lang="ru-RU" dirty="0" smtClean="0"/>
              <a:t>), особенно при передаче паролей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Доступа пользователей к закрытым ресурсам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Передачи секретных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 по безопасности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6" y="702469"/>
            <a:ext cx="865358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buFont typeface="Arial" pitchFamily="34" charset="0"/>
              <a:buChar char="•"/>
            </a:pPr>
            <a:r>
              <a:rPr lang="ru-RU" dirty="0" smtClean="0"/>
              <a:t>Компьютер с доступом в сеть обязательно должен иметь средства защиты: антивирус, сетевой экран (</a:t>
            </a:r>
            <a:r>
              <a:rPr lang="ru-RU" dirty="0" err="1" smtClean="0"/>
              <a:t>файервол</a:t>
            </a:r>
            <a:r>
              <a:rPr lang="ru-RU" dirty="0" smtClean="0"/>
              <a:t>), безопасный ввод паролей и т.п. Смартфон и планшет – </a:t>
            </a:r>
            <a:r>
              <a:rPr lang="ru-RU" b="1" dirty="0" smtClean="0"/>
              <a:t>не</a:t>
            </a:r>
            <a:r>
              <a:rPr lang="ru-RU" dirty="0" smtClean="0"/>
              <a:t> исключение!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Наличие антивируса – важная мера, но не гарантия защиты.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Не заходите на сайты и не запускайте программы, в которых вы не уверены.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Установите известный </a:t>
            </a:r>
            <a:r>
              <a:rPr lang="ru-RU" dirty="0" err="1" smtClean="0"/>
              <a:t>блокировщик</a:t>
            </a:r>
            <a:r>
              <a:rPr lang="ru-RU" dirty="0" smtClean="0"/>
              <a:t> рекламы, например </a:t>
            </a:r>
            <a:r>
              <a:rPr lang="en-US" dirty="0" err="1" smtClean="0"/>
              <a:t>AdBlock</a:t>
            </a:r>
            <a:r>
              <a:rPr lang="ru-RU" dirty="0" smtClean="0"/>
              <a:t>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При установке программ из Интернета внимательно читайте, что именно вы устанавливаете. Зачастую с бесплатными приложениями устанавливается новый браузер, меняется начальная страница, система поиска и т.п.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Обращайте внимание на адресную строку браузера. Злоумышленники могут подменить сайт банка на свой. Все, что связано с авторизацией и денежными операциями, должно происходить по протоколу </a:t>
            </a:r>
            <a:r>
              <a:rPr lang="en-US" dirty="0" smtClean="0"/>
              <a:t>HTTPS</a:t>
            </a:r>
            <a:r>
              <a:rPr lang="ru-RU" dirty="0" smtClean="0"/>
              <a:t> с подтвержденным сертификатом.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Используйте сложные пароли. Не сообщайте никому пароль, не храните его в текстовом файле. 99% всех взломов в сети – банальное «подглядывание» или простые пароли вроде 1234.</a:t>
            </a:r>
          </a:p>
          <a:p>
            <a:pPr indent="1778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/>
              <a:t>Работая на чужом компьютере, не забудьте выйти из почты, социальных сетей и форумов, прежде чем закрыть браузер.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Классификации компьютерных сетей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6031" y="654012"/>
            <a:ext cx="828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зависимости от того, какие абоненты входят в </a:t>
            </a:r>
            <a:r>
              <a:rPr lang="ru-RU" sz="2000" dirty="0" smtClean="0"/>
              <a:t>сеть: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одноранговые</a:t>
            </a:r>
            <a:r>
              <a:rPr lang="ru-RU" sz="2000" dirty="0" smtClean="0"/>
              <a:t> </a:t>
            </a:r>
            <a:r>
              <a:rPr lang="ru-RU" sz="2000" dirty="0"/>
              <a:t>сети </a:t>
            </a:r>
            <a:endParaRPr lang="ru-RU" sz="2000" dirty="0" smtClean="0"/>
          </a:p>
          <a:p>
            <a:pPr>
              <a:buFont typeface="Calibri" pitchFamily="34" charset="0"/>
              <a:buChar char="–"/>
            </a:pPr>
            <a:r>
              <a:rPr lang="ru-RU" sz="2000" dirty="0" smtClean="0"/>
              <a:t> сети </a:t>
            </a:r>
            <a:r>
              <a:rPr lang="ru-RU" sz="2000" b="1" dirty="0"/>
              <a:t>с выделенным сервером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031" y="4706955"/>
            <a:ext cx="828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масштабности выделяют: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 smtClean="0"/>
              <a:t>локальные (ЛВС, LAN, </a:t>
            </a:r>
            <a:r>
              <a:rPr lang="ru-RU" sz="2000" b="1" dirty="0" err="1" smtClean="0"/>
              <a:t>Local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Area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Network</a:t>
            </a:r>
            <a:r>
              <a:rPr lang="ru-RU" sz="2000" b="1" dirty="0" smtClean="0"/>
              <a:t>)</a:t>
            </a:r>
            <a:r>
              <a:rPr lang="ru-RU" sz="2000" dirty="0" smtClean="0"/>
              <a:t> 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 smtClean="0"/>
              <a:t>региональные </a:t>
            </a:r>
            <a:r>
              <a:rPr lang="ru-RU" sz="2000" dirty="0" smtClean="0"/>
              <a:t>(MAN, </a:t>
            </a:r>
            <a:r>
              <a:rPr lang="ru-RU" sz="2000" dirty="0" err="1" smtClean="0"/>
              <a:t>Metropolitan</a:t>
            </a:r>
            <a:r>
              <a:rPr lang="ru-RU" sz="2000" dirty="0" smtClean="0"/>
              <a:t> </a:t>
            </a:r>
            <a:r>
              <a:rPr lang="ru-RU" sz="2000" dirty="0" err="1" smtClean="0"/>
              <a:t>Area</a:t>
            </a:r>
            <a:r>
              <a:rPr lang="ru-RU" sz="2000" dirty="0" smtClean="0"/>
              <a:t> </a:t>
            </a:r>
            <a:r>
              <a:rPr lang="ru-RU" sz="2000" dirty="0" err="1" smtClean="0"/>
              <a:t>Network</a:t>
            </a:r>
            <a:r>
              <a:rPr lang="ru-RU" sz="2000" dirty="0" smtClean="0"/>
              <a:t>) 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 smtClean="0"/>
              <a:t>глобальные</a:t>
            </a:r>
            <a:r>
              <a:rPr lang="ru-RU" sz="2000" dirty="0" smtClean="0"/>
              <a:t> </a:t>
            </a:r>
            <a:r>
              <a:rPr lang="ru-RU" sz="2000" b="1" dirty="0" smtClean="0"/>
              <a:t>(WAN, </a:t>
            </a:r>
            <a:r>
              <a:rPr lang="ru-RU" sz="2000" b="1" dirty="0" err="1" smtClean="0"/>
              <a:t>Wide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Area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Network</a:t>
            </a:r>
            <a:r>
              <a:rPr lang="ru-RU" sz="2000" b="1" dirty="0" smtClean="0"/>
              <a:t> </a:t>
            </a:r>
            <a:r>
              <a:rPr lang="ru-RU" sz="2000" dirty="0" smtClean="0"/>
              <a:t>или</a:t>
            </a:r>
            <a:r>
              <a:rPr lang="ru-RU" sz="2000" b="1" dirty="0" smtClean="0"/>
              <a:t> GAN, </a:t>
            </a:r>
            <a:r>
              <a:rPr lang="ru-RU" sz="2000" b="1" dirty="0" err="1" smtClean="0"/>
              <a:t>Global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Area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Network</a:t>
            </a:r>
            <a:r>
              <a:rPr lang="ru-RU" sz="2000" b="1" dirty="0" smtClean="0"/>
              <a:t>) </a:t>
            </a:r>
            <a:r>
              <a:rPr lang="ru-RU" sz="2000" dirty="0" smtClean="0"/>
              <a:t>сети;</a:t>
            </a:r>
          </a:p>
          <a:p>
            <a:pPr marL="177800" indent="-177800">
              <a:buFont typeface="Calibri" pitchFamily="34" charset="0"/>
              <a:buChar char="–"/>
            </a:pPr>
            <a:r>
              <a:rPr lang="ru-RU" sz="2000" b="1" dirty="0" smtClean="0"/>
              <a:t>корпоративные </a:t>
            </a:r>
            <a:r>
              <a:rPr lang="ru-RU" sz="2000" dirty="0" smtClean="0"/>
              <a:t>сети.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518" y="1749402"/>
            <a:ext cx="828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составу вычислительных средств:</a:t>
            </a:r>
          </a:p>
          <a:p>
            <a:pPr>
              <a:buFont typeface="Calibri" pitchFamily="34" charset="0"/>
              <a:buChar char="–"/>
            </a:pPr>
            <a:r>
              <a:rPr lang="ru-RU" sz="2000" dirty="0" smtClean="0"/>
              <a:t> </a:t>
            </a:r>
            <a:r>
              <a:rPr lang="ru-RU" sz="2000" b="1" dirty="0" smtClean="0"/>
              <a:t>однородные</a:t>
            </a:r>
            <a:r>
              <a:rPr lang="ru-RU" sz="2000" dirty="0" smtClean="0"/>
              <a:t> – объединяют однородные вычислительные средства (компьютеры);</a:t>
            </a:r>
          </a:p>
          <a:p>
            <a:pPr>
              <a:buFont typeface="Calibri" pitchFamily="34" charset="0"/>
              <a:buChar char="–"/>
            </a:pPr>
            <a:r>
              <a:rPr lang="ru-RU" sz="2000" dirty="0" smtClean="0"/>
              <a:t> </a:t>
            </a:r>
            <a:r>
              <a:rPr lang="ru-RU" sz="2000" b="1" dirty="0" smtClean="0"/>
              <a:t>неоднородные</a:t>
            </a:r>
            <a:r>
              <a:rPr lang="ru-RU" sz="2000" dirty="0" smtClean="0"/>
              <a:t> – объединяют различные вычислительные средства (например: ПК, торговые терминалы, </a:t>
            </a:r>
            <a:r>
              <a:rPr lang="ru-RU" sz="2000" dirty="0" err="1" smtClean="0"/>
              <a:t>веб-камеры</a:t>
            </a:r>
            <a:r>
              <a:rPr lang="ru-RU" sz="2000" dirty="0" smtClean="0"/>
              <a:t> и сетевое хранилище данных).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031" y="3721104"/>
            <a:ext cx="828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способу связи: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 smtClean="0"/>
              <a:t> проводные;</a:t>
            </a:r>
          </a:p>
          <a:p>
            <a:pPr>
              <a:buFont typeface="Calibri" pitchFamily="34" charset="0"/>
              <a:buChar char="–"/>
            </a:pPr>
            <a:r>
              <a:rPr lang="ru-RU" sz="2000" b="1" dirty="0" smtClean="0"/>
              <a:t> беспроводные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локальных и глобальных сетей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4518" y="145119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Высокая скорость передачи информации, большая пропускная способность линий связи.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Высококачественные каналы связи (мало ошибок передачи).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Передача данных гарантирована.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Небольшое и ограниченное количество узлов.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Может быть централизованной.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2990" y="1451190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Возможна низкая скорость передачи.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Низкое качество каналов связи на отдельных участках.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Передача данных не гарантирована.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Сеть рассчитана </a:t>
            </a:r>
            <a:r>
              <a:rPr lang="ru-RU" dirty="0"/>
              <a:t>на неограниченное число </a:t>
            </a:r>
            <a:r>
              <a:rPr lang="ru-RU" dirty="0" smtClean="0"/>
              <a:t>абонентов, заранее неизвестное.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Не может быть централизованной.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518" y="10191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Локальная сеть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8974" y="101914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Глобальная сеть</a:t>
            </a:r>
            <a:endParaRPr lang="ru-RU" sz="20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083" y="4853007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Региональные и корпоративные сети могут иметь признаки и глобальных, и локальных сетей.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083" y="5729319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Корпоративные сети обычно закрытые, доступ к ним имеют только сотрудники. На первом плане - безопасность сети.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11714</TotalTime>
  <Words>5998</Words>
  <Application>Microsoft Office PowerPoint</Application>
  <PresentationFormat>Экран (4:3)</PresentationFormat>
  <Paragraphs>1101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Работа в сетях</vt:lpstr>
      <vt:lpstr>Основные понятия</vt:lpstr>
      <vt:lpstr>Из кого состоит сеть?</vt:lpstr>
      <vt:lpstr>Методы коммутации</vt:lpstr>
      <vt:lpstr>Коммутация каналов</vt:lpstr>
      <vt:lpstr>Коммутация пакетов</vt:lpstr>
      <vt:lpstr>Протокол</vt:lpstr>
      <vt:lpstr>Классификации компьютерных сетей</vt:lpstr>
      <vt:lpstr>Особенности локальных и глобальных сетей</vt:lpstr>
      <vt:lpstr> Internet </vt:lpstr>
      <vt:lpstr>Характеристики Интернета</vt:lpstr>
      <vt:lpstr>История сети Интернет</vt:lpstr>
      <vt:lpstr>Доля населения с доступом в Интернет</vt:lpstr>
      <vt:lpstr>Мировая карта Интернета</vt:lpstr>
      <vt:lpstr>Количество сайтов по странам</vt:lpstr>
      <vt:lpstr>Информационный взрыв</vt:lpstr>
      <vt:lpstr>Единицы измерения информации</vt:lpstr>
      <vt:lpstr>Веб</vt:lpstr>
      <vt:lpstr>Всемирная паутина (WWW)</vt:lpstr>
      <vt:lpstr>Архитектура WWW</vt:lpstr>
      <vt:lpstr>Веб-сервер</vt:lpstr>
      <vt:lpstr>Веб-документы</vt:lpstr>
      <vt:lpstr>Веб-клиент</vt:lpstr>
      <vt:lpstr>Cookies</vt:lpstr>
      <vt:lpstr>Кеш</vt:lpstr>
      <vt:lpstr>Плагин (расширение)</vt:lpstr>
      <vt:lpstr>Наиболее распространенные браузеры</vt:lpstr>
      <vt:lpstr>HTTP</vt:lpstr>
      <vt:lpstr>Коды состояния HTTP</vt:lpstr>
      <vt:lpstr>Поисковые системы</vt:lpstr>
      <vt:lpstr>Релевантность</vt:lpstr>
      <vt:lpstr>Проблемы поисковых систем</vt:lpstr>
      <vt:lpstr>Адресация</vt:lpstr>
      <vt:lpstr>Способы адресации</vt:lpstr>
      <vt:lpstr>Протокол IP</vt:lpstr>
      <vt:lpstr>Адрес IPv4</vt:lpstr>
      <vt:lpstr>Иерархическая структура IPv4</vt:lpstr>
      <vt:lpstr>Классовая система</vt:lpstr>
      <vt:lpstr>Маска сети</vt:lpstr>
      <vt:lpstr>Основные схемы отправки пакетов</vt:lpstr>
      <vt:lpstr>Специальные адреса</vt:lpstr>
      <vt:lpstr>Типы IP-адресов</vt:lpstr>
      <vt:lpstr>IP-адресация версии 6</vt:lpstr>
      <vt:lpstr>Типы IPv6-адресов</vt:lpstr>
      <vt:lpstr>MAC-адрес</vt:lpstr>
      <vt:lpstr>Слайд 46</vt:lpstr>
      <vt:lpstr>Система доме́нных имен (DNS)</vt:lpstr>
      <vt:lpstr>Иерархия доменных имен</vt:lpstr>
      <vt:lpstr>Домены верхнего уровня</vt:lpstr>
      <vt:lpstr>Правила записи доменных имен</vt:lpstr>
      <vt:lpstr>DNS-сервер</vt:lpstr>
      <vt:lpstr>Инкапсуляция пакетов</vt:lpstr>
      <vt:lpstr>Деинкапсуляция пакетов</vt:lpstr>
      <vt:lpstr>Протоколы UDP и TCP</vt:lpstr>
      <vt:lpstr>Порт</vt:lpstr>
      <vt:lpstr>URL</vt:lpstr>
      <vt:lpstr>Кодирование URL</vt:lpstr>
      <vt:lpstr>Ping</vt:lpstr>
      <vt:lpstr>Пример работы утилиты Ping</vt:lpstr>
      <vt:lpstr>Пример работы утилиты Ping</vt:lpstr>
      <vt:lpstr>Электронная почта</vt:lpstr>
      <vt:lpstr>Схема обмена электронной почтой</vt:lpstr>
      <vt:lpstr>Почтовые протоколы</vt:lpstr>
      <vt:lpstr>Почтовый агент пользователя</vt:lpstr>
      <vt:lpstr>Рекомендации по составлению электронных писем для деловой переписки</vt:lpstr>
      <vt:lpstr>Рекомендации по составлению электронных писем для деловой переписки</vt:lpstr>
      <vt:lpstr>FTP</vt:lpstr>
      <vt:lpstr>Протокол FTP</vt:lpstr>
      <vt:lpstr>FTP клиент FileZilla</vt:lpstr>
      <vt:lpstr>Безопасность</vt:lpstr>
      <vt:lpstr>HTTPS</vt:lpstr>
      <vt:lpstr>Общие рекомендации по безопасности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Локальные, корпоративные и глобальные компьютерные сети</dc:title>
  <dc:creator>Анастасия</dc:creator>
  <cp:lastModifiedBy>Student</cp:lastModifiedBy>
  <cp:revision>1237</cp:revision>
  <dcterms:created xsi:type="dcterms:W3CDTF">2013-02-10T22:04:26Z</dcterms:created>
  <dcterms:modified xsi:type="dcterms:W3CDTF">2016-04-05T06:13:35Z</dcterms:modified>
</cp:coreProperties>
</file>