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256" r:id="rId2"/>
    <p:sldId id="280" r:id="rId3"/>
    <p:sldId id="270" r:id="rId4"/>
    <p:sldId id="271" r:id="rId5"/>
    <p:sldId id="273" r:id="rId6"/>
    <p:sldId id="278" r:id="rId7"/>
    <p:sldId id="272" r:id="rId8"/>
    <p:sldId id="277" r:id="rId9"/>
    <p:sldId id="275" r:id="rId10"/>
    <p:sldId id="274" r:id="rId11"/>
    <p:sldId id="276" r:id="rId12"/>
    <p:sldId id="279" r:id="rId13"/>
    <p:sldId id="281" r:id="rId14"/>
    <p:sldId id="283" r:id="rId15"/>
    <p:sldId id="289" r:id="rId16"/>
    <p:sldId id="282" r:id="rId17"/>
    <p:sldId id="287" r:id="rId18"/>
    <p:sldId id="286" r:id="rId19"/>
    <p:sldId id="288" r:id="rId20"/>
    <p:sldId id="290" r:id="rId21"/>
    <p:sldId id="284" r:id="rId22"/>
    <p:sldId id="293" r:id="rId23"/>
    <p:sldId id="301" r:id="rId24"/>
    <p:sldId id="291" r:id="rId25"/>
    <p:sldId id="300" r:id="rId26"/>
    <p:sldId id="302" r:id="rId27"/>
    <p:sldId id="292" r:id="rId28"/>
    <p:sldId id="294" r:id="rId29"/>
    <p:sldId id="295" r:id="rId30"/>
    <p:sldId id="296" r:id="rId31"/>
    <p:sldId id="297" r:id="rId32"/>
    <p:sldId id="298" r:id="rId33"/>
    <p:sldId id="299" r:id="rId34"/>
    <p:sldId id="304" r:id="rId35"/>
    <p:sldId id="303" r:id="rId36"/>
    <p:sldId id="308" r:id="rId37"/>
    <p:sldId id="312" r:id="rId38"/>
    <p:sldId id="310" r:id="rId39"/>
    <p:sldId id="307" r:id="rId40"/>
    <p:sldId id="311" r:id="rId41"/>
    <p:sldId id="305" r:id="rId42"/>
    <p:sldId id="316" r:id="rId43"/>
    <p:sldId id="314" r:id="rId44"/>
    <p:sldId id="313" r:id="rId45"/>
    <p:sldId id="317" r:id="rId46"/>
    <p:sldId id="318" r:id="rId47"/>
    <p:sldId id="315" r:id="rId48"/>
    <p:sldId id="306" r:id="rId49"/>
    <p:sldId id="319" r:id="rId50"/>
    <p:sldId id="320" r:id="rId51"/>
    <p:sldId id="321" r:id="rId52"/>
    <p:sldId id="322" r:id="rId53"/>
    <p:sldId id="323" r:id="rId54"/>
    <p:sldId id="324" r:id="rId55"/>
    <p:sldId id="325" r:id="rId56"/>
    <p:sldId id="327" r:id="rId57"/>
    <p:sldId id="326" r:id="rId58"/>
    <p:sldId id="328" r:id="rId59"/>
    <p:sldId id="329" r:id="rId60"/>
    <p:sldId id="330" r:id="rId61"/>
    <p:sldId id="332" r:id="rId62"/>
    <p:sldId id="331" r:id="rId63"/>
    <p:sldId id="334" r:id="rId64"/>
    <p:sldId id="335" r:id="rId65"/>
    <p:sldId id="336" r:id="rId66"/>
    <p:sldId id="337" r:id="rId67"/>
    <p:sldId id="338" r:id="rId68"/>
    <p:sldId id="339" r:id="rId69"/>
    <p:sldId id="340" r:id="rId70"/>
    <p:sldId id="341" r:id="rId71"/>
    <p:sldId id="333" r:id="rId72"/>
    <p:sldId id="342" r:id="rId7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9900"/>
    <a:srgbClr val="006600"/>
    <a:srgbClr val="0033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37" autoAdjust="0"/>
    <p:restoredTop sz="94660"/>
  </p:normalViewPr>
  <p:slideViewPr>
    <p:cSldViewPr>
      <p:cViewPr>
        <p:scale>
          <a:sx n="80" d="100"/>
          <a:sy n="80" d="100"/>
        </p:scale>
        <p:origin x="-918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14" y="-96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81034-A91B-4546-999C-44767BA4D8C5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F3E13-E9A0-4644-8326-8CA66AFE45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F3E13-E9A0-4644-8326-8CA66AFE4592}" type="slidenum">
              <a:rPr lang="ru-RU" smtClean="0"/>
              <a:pPr/>
              <a:t>49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01EC-26EA-4DB7-B83C-AE1D0C6CAB73}" type="datetime1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3CC4-FFF9-4922-85F6-91A6FCD048D6}" type="datetime1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AC88-8C8C-49C2-990E-C2F56590F63B}" type="datetime1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2169-90BA-4C97-89D4-FEA6F6322A90}" type="datetime1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BE6E-CE7B-4E5F-B5E7-BB439D292F12}" type="datetime1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321F-C0A3-4319-9E5D-C1229188A922}" type="datetime1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A110-FA7F-4824-909F-45F3C9A8ED95}" type="datetime1">
              <a:rPr lang="ru-RU" smtClean="0"/>
              <a:pPr/>
              <a:t>18.11.2015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08B9-665E-42EE-803C-49977B615270}" type="datetime1">
              <a:rPr lang="ru-RU" smtClean="0"/>
              <a:pPr/>
              <a:t>18.11.2015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EF741-EF1F-446B-A851-B11D7598244A}" type="datetime1">
              <a:rPr lang="ru-RU" smtClean="0"/>
              <a:pPr/>
              <a:t>18.11.2015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7007-F741-4A2D-BD56-E6972D196CC7}" type="datetime1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9BEE-69B0-402B-91AA-8D152A702D72}" type="datetime1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857232"/>
            <a:ext cx="8229600" cy="5500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428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i="1">
                <a:solidFill>
                  <a:schemeClr val="tx1"/>
                </a:solidFill>
              </a:defRPr>
            </a:lvl1pPr>
          </a:lstStyle>
          <a:p>
            <a:fld id="{6D5D0325-DEAF-4B4A-9D4E-D444C284A05A}" type="datetime1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428728" y="6492875"/>
            <a:ext cx="6753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i="1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15338" y="0"/>
            <a:ext cx="928662" cy="357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rgbClr val="006600"/>
                </a:solidFill>
              </a:defRPr>
            </a:lvl1pPr>
          </a:lstStyle>
          <a:p>
            <a:fld id="{C92996B6-944A-4A11-9064-95E51A78E8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i="0" u="none" kern="1200">
          <a:solidFill>
            <a:srgbClr val="003300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sual-paradigm.com/" TargetMode="External"/><Relationship Id="rId2" Type="http://schemas.openxmlformats.org/officeDocument/2006/relationships/hyperlink" Target="http://www.uml.org/" TargetMode="Externa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Программная инженерия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хорошему ПО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714356"/>
            <a:ext cx="82868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Функциональность</a:t>
            </a:r>
            <a:r>
              <a:rPr lang="ru-RU" sz="2000" dirty="0" smtClean="0"/>
              <a:t> – ПО должно без чрезмерных усилий обеспечивать решение задач пользователя, для которых оно было разработано.</a:t>
            </a:r>
          </a:p>
          <a:p>
            <a:pPr>
              <a:spcBef>
                <a:spcPts val="1200"/>
              </a:spcBef>
            </a:pPr>
            <a:r>
              <a:rPr lang="ru-RU" sz="2000" b="1" dirty="0" err="1" smtClean="0"/>
              <a:t>Сопровождаемость</a:t>
            </a:r>
            <a:r>
              <a:rPr lang="ru-RU" sz="2000" dirty="0" smtClean="0"/>
              <a:t> – ПО должно быть написано таким образом, чтобы оно могло развиваться, чтобы соответствовать  изменяющимся требованиям пользователей. Включает наличие и понятность документации, ее соответствие исходному коду.</a:t>
            </a:r>
          </a:p>
          <a:p>
            <a:pPr>
              <a:spcBef>
                <a:spcPts val="1200"/>
              </a:spcBef>
            </a:pPr>
            <a:r>
              <a:rPr lang="ru-RU" sz="2000" b="1" dirty="0" smtClean="0"/>
              <a:t>Надежность</a:t>
            </a:r>
            <a:r>
              <a:rPr lang="ru-RU" sz="2000" dirty="0" smtClean="0"/>
              <a:t>:</a:t>
            </a:r>
          </a:p>
          <a:p>
            <a:pPr marL="539750" lvl="1" indent="-179388">
              <a:buFont typeface="Arial" pitchFamily="34" charset="0"/>
              <a:buChar char="•"/>
            </a:pPr>
            <a:r>
              <a:rPr lang="ru-RU" sz="2000" dirty="0" smtClean="0"/>
              <a:t>защищенность от угроз</a:t>
            </a:r>
          </a:p>
          <a:p>
            <a:pPr marL="539750" lvl="1" indent="-179388">
              <a:buFont typeface="Arial" pitchFamily="34" charset="0"/>
              <a:buChar char="•"/>
            </a:pPr>
            <a:r>
              <a:rPr lang="ru-RU" sz="2000" dirty="0" smtClean="0"/>
              <a:t>отказоустойчивость – возможность восстановления</a:t>
            </a:r>
          </a:p>
          <a:p>
            <a:pPr marL="539750" lvl="1" indent="-179388">
              <a:buFont typeface="Arial" pitchFamily="34" charset="0"/>
              <a:buChar char="•"/>
            </a:pPr>
            <a:r>
              <a:rPr lang="ru-RU" sz="2000" dirty="0" smtClean="0"/>
              <a:t>безопасность – нет серьезных последствий при сбоях</a:t>
            </a:r>
          </a:p>
          <a:p>
            <a:pPr>
              <a:spcBef>
                <a:spcPts val="1200"/>
              </a:spcBef>
            </a:pPr>
            <a:r>
              <a:rPr lang="ru-RU" sz="2000" b="1" dirty="0" smtClean="0"/>
              <a:t>Эффективность</a:t>
            </a:r>
            <a:r>
              <a:rPr lang="ru-RU" sz="2000" dirty="0" smtClean="0"/>
              <a:t> использования системных ресурсов, загрузки памяти, процессорного времени, сети и т.д.</a:t>
            </a:r>
          </a:p>
          <a:p>
            <a:pPr>
              <a:spcBef>
                <a:spcPts val="1200"/>
              </a:spcBef>
            </a:pPr>
            <a:r>
              <a:rPr lang="ru-RU" sz="2000" b="1" dirty="0" smtClean="0"/>
              <a:t>Удобство (</a:t>
            </a:r>
            <a:r>
              <a:rPr lang="en-US" sz="2000" b="1" dirty="0" smtClean="0"/>
              <a:t>usability) </a:t>
            </a:r>
            <a:r>
              <a:rPr lang="en-US" sz="2000" dirty="0" smtClean="0"/>
              <a:t>– </a:t>
            </a:r>
            <a:r>
              <a:rPr lang="ru-RU" sz="2000" dirty="0" smtClean="0"/>
              <a:t>должно быть удобно для тех пользователей, на которых оно рассчитано.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Жизненный цикл ПО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785794"/>
            <a:ext cx="8286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Набор действий и связанных с ними результатов, направленных на разработку и развитие конкретного ПО.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Непрерывный процесс, начиная с момента принятия решения о разработке ПО и заканчивая полным снятием его с эксплуатации.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2571744"/>
            <a:ext cx="828680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000" dirty="0" smtClean="0"/>
              <a:t>В общем виде включает:</a:t>
            </a:r>
          </a:p>
          <a:p>
            <a:pPr marL="623888" indent="-263525" algn="just">
              <a:spcBef>
                <a:spcPts val="600"/>
              </a:spcBef>
              <a:buAutoNum type="arabicPeriod"/>
            </a:pPr>
            <a:r>
              <a:rPr lang="ru-RU" sz="2000" dirty="0" smtClean="0"/>
              <a:t>Спецификация требований и условий разработки</a:t>
            </a:r>
          </a:p>
          <a:p>
            <a:pPr marL="623888" indent="-263525" algn="just">
              <a:spcBef>
                <a:spcPts val="600"/>
              </a:spcBef>
              <a:buAutoNum type="arabicPeriod"/>
            </a:pPr>
            <a:r>
              <a:rPr lang="ru-RU" sz="2000" dirty="0" smtClean="0"/>
              <a:t>Проектирование</a:t>
            </a:r>
          </a:p>
          <a:p>
            <a:pPr marL="623888" indent="-263525" algn="just">
              <a:spcBef>
                <a:spcPts val="600"/>
              </a:spcBef>
              <a:buAutoNum type="arabicPeriod"/>
            </a:pPr>
            <a:r>
              <a:rPr lang="ru-RU" sz="2000" dirty="0" smtClean="0"/>
              <a:t>Разработка (кодирование)</a:t>
            </a:r>
          </a:p>
          <a:p>
            <a:pPr marL="623888" indent="-263525" algn="just">
              <a:spcBef>
                <a:spcPts val="600"/>
              </a:spcBef>
              <a:buAutoNum type="arabicPeriod"/>
            </a:pPr>
            <a:r>
              <a:rPr lang="ru-RU" sz="2000" dirty="0" err="1" smtClean="0"/>
              <a:t>Валидация</a:t>
            </a:r>
            <a:r>
              <a:rPr lang="ru-RU" sz="2000" dirty="0" smtClean="0"/>
              <a:t> и тестирование</a:t>
            </a:r>
          </a:p>
          <a:p>
            <a:pPr marL="623888" indent="-263525" algn="just">
              <a:spcBef>
                <a:spcPts val="600"/>
              </a:spcBef>
              <a:buAutoNum type="arabicPeriod"/>
            </a:pPr>
            <a:r>
              <a:rPr lang="ru-RU" sz="2000" dirty="0" smtClean="0"/>
              <a:t>Эксплуатация и сопровождение</a:t>
            </a:r>
          </a:p>
          <a:p>
            <a:pPr marL="623888" indent="-263525" algn="just">
              <a:spcBef>
                <a:spcPts val="600"/>
              </a:spcBef>
              <a:buAutoNum type="arabicPeriod"/>
            </a:pPr>
            <a:r>
              <a:rPr lang="ru-RU" sz="2000" dirty="0" smtClean="0"/>
              <a:t>Развитие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1358084" y="5357032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>
            <a:off x="285720" y="5500702"/>
            <a:ext cx="121444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-893007" y="4321975"/>
            <a:ext cx="235745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85720" y="314324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моменты и проблемы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1000108"/>
            <a:ext cx="792961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Идеального и универсального способа разработки ПО </a:t>
            </a:r>
            <a:r>
              <a:rPr lang="ru-RU" sz="2000" u="sng" dirty="0" smtClean="0"/>
              <a:t>не существует</a:t>
            </a:r>
            <a:r>
              <a:rPr lang="ru-RU" sz="2000" dirty="0" smtClean="0"/>
              <a:t>! Но есть модели, методы и рекомендации, которым можно и нужно следовать.</a:t>
            </a:r>
            <a:endParaRPr lang="ru-RU" sz="2000" smtClean="0"/>
          </a:p>
          <a:p>
            <a:pPr algn="just">
              <a:spcBef>
                <a:spcPts val="1200"/>
              </a:spcBef>
            </a:pPr>
            <a:endParaRPr lang="ru-RU" sz="2000" dirty="0" smtClean="0"/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Сопровождение и документирование требует около 60% ресурсов. От оставшегося около 20% занимает кодирование, а остальное – проектирование и тестирование.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Быстрое развитие ПО и компьютеров </a:t>
            </a:r>
            <a:r>
              <a:rPr lang="en-US" sz="2000" dirty="0" err="1" smtClean="0"/>
              <a:t>vs</a:t>
            </a:r>
            <a:r>
              <a:rPr lang="en-US" sz="2000" dirty="0" smtClean="0"/>
              <a:t> </a:t>
            </a:r>
            <a:r>
              <a:rPr lang="ru-RU" sz="2000" dirty="0" smtClean="0"/>
              <a:t>Длительность разработки больших проектов (годы).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Лекция 2. Жизненный цикл (процесс разработки) ПО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Модель</a:t>
            </a:r>
            <a:r>
              <a:rPr lang="en-US" dirty="0" smtClean="0"/>
              <a:t> </a:t>
            </a:r>
            <a:r>
              <a:rPr lang="ru-RU" dirty="0" smtClean="0"/>
              <a:t>ЖЦ ПО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642918"/>
            <a:ext cx="792961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000" b="1" dirty="0" smtClean="0"/>
              <a:t>Модель жизненного цикла ПО </a:t>
            </a:r>
            <a:r>
              <a:rPr lang="ru-RU" sz="2000" dirty="0" smtClean="0"/>
              <a:t>–</a:t>
            </a:r>
            <a:r>
              <a:rPr lang="en-US" sz="2000" dirty="0" smtClean="0"/>
              <a:t> </a:t>
            </a:r>
            <a:r>
              <a:rPr lang="ru-RU" sz="2000" dirty="0" smtClean="0"/>
              <a:t>это абстрактное представление процесса разработки ПО, показывающее данный процесс в определенной перспективе.</a:t>
            </a:r>
          </a:p>
          <a:p>
            <a:pPr algn="just">
              <a:spcAft>
                <a:spcPts val="1200"/>
              </a:spcAft>
            </a:pPr>
            <a:r>
              <a:rPr lang="ru-RU" sz="2000" dirty="0" smtClean="0"/>
              <a:t>Это не всеобъемлющее описание процесса разработки ПО, а только общее описание </a:t>
            </a:r>
            <a:r>
              <a:rPr lang="ru-RU" sz="2000" u="sng" dirty="0" smtClean="0"/>
              <a:t>подхода</a:t>
            </a:r>
            <a:r>
              <a:rPr lang="ru-RU" sz="2000" dirty="0" smtClean="0"/>
              <a:t> к организации этого процесса.</a:t>
            </a:r>
          </a:p>
        </p:txBody>
      </p:sp>
      <p:sp>
        <p:nvSpPr>
          <p:cNvPr id="7" name="Счетверенная стрелка 6"/>
          <p:cNvSpPr/>
          <p:nvPr/>
        </p:nvSpPr>
        <p:spPr>
          <a:xfrm>
            <a:off x="1285852" y="2857496"/>
            <a:ext cx="6643734" cy="3500462"/>
          </a:xfrm>
          <a:prstGeom prst="quadArrow">
            <a:avLst>
              <a:gd name="adj1" fmla="val 1868"/>
              <a:gd name="adj2" fmla="val 4343"/>
              <a:gd name="adj3" fmla="val 475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571868" y="2500306"/>
            <a:ext cx="2083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последовательно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86182" y="6286520"/>
            <a:ext cx="1628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итерационно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596" y="3571876"/>
            <a:ext cx="800219" cy="20002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низкая формализация</a:t>
            </a:r>
          </a:p>
        </p:txBody>
      </p:sp>
      <p:sp>
        <p:nvSpPr>
          <p:cNvPr id="12" name="Овал 11"/>
          <p:cNvSpPr/>
          <p:nvPr/>
        </p:nvSpPr>
        <p:spPr>
          <a:xfrm>
            <a:off x="1857356" y="3071810"/>
            <a:ext cx="1571636" cy="10001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/>
              <a:t>“</a:t>
            </a:r>
            <a:r>
              <a:rPr lang="ru-RU" b="1" dirty="0" smtClean="0"/>
              <a:t>Как получится</a:t>
            </a:r>
            <a:r>
              <a:rPr lang="en-US" b="1" dirty="0" smtClean="0"/>
              <a:t>”</a:t>
            </a:r>
            <a:endParaRPr lang="ru-RU" b="1" dirty="0" smtClean="0"/>
          </a:p>
        </p:txBody>
      </p:sp>
      <p:sp>
        <p:nvSpPr>
          <p:cNvPr id="13" name="Овал 12"/>
          <p:cNvSpPr/>
          <p:nvPr/>
        </p:nvSpPr>
        <p:spPr>
          <a:xfrm>
            <a:off x="5286380" y="3071810"/>
            <a:ext cx="1928826" cy="10001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b="1" dirty="0" smtClean="0"/>
              <a:t>Каскадная модель</a:t>
            </a:r>
          </a:p>
        </p:txBody>
      </p:sp>
      <p:sp>
        <p:nvSpPr>
          <p:cNvPr id="14" name="Овал 13"/>
          <p:cNvSpPr/>
          <p:nvPr/>
        </p:nvSpPr>
        <p:spPr>
          <a:xfrm>
            <a:off x="1714480" y="5000636"/>
            <a:ext cx="6072230" cy="1428760"/>
          </a:xfrm>
          <a:prstGeom prst="ellipse">
            <a:avLst/>
          </a:prstGeom>
          <a:gradFill>
            <a:gsLst>
              <a:gs pos="0">
                <a:schemeClr val="accent5">
                  <a:tint val="50000"/>
                  <a:satMod val="300000"/>
                  <a:alpha val="50000"/>
                </a:schemeClr>
              </a:gs>
              <a:gs pos="35000">
                <a:schemeClr val="accent5">
                  <a:tint val="37000"/>
                  <a:satMod val="300000"/>
                  <a:alpha val="50000"/>
                </a:schemeClr>
              </a:gs>
              <a:gs pos="100000">
                <a:schemeClr val="accent5">
                  <a:tint val="15000"/>
                  <a:satMod val="350000"/>
                  <a:alpha val="51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b"/>
          <a:lstStyle/>
          <a:p>
            <a:pPr algn="r"/>
            <a:r>
              <a:rPr lang="ru-RU" b="1" dirty="0" smtClean="0"/>
              <a:t>Итерационная модель</a:t>
            </a:r>
          </a:p>
        </p:txBody>
      </p:sp>
      <p:sp>
        <p:nvSpPr>
          <p:cNvPr id="15" name="Овал 14"/>
          <p:cNvSpPr/>
          <p:nvPr/>
        </p:nvSpPr>
        <p:spPr>
          <a:xfrm>
            <a:off x="5143504" y="5000636"/>
            <a:ext cx="2143140" cy="92869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b="1" dirty="0" smtClean="0"/>
              <a:t>Спиральная модель</a:t>
            </a:r>
          </a:p>
        </p:txBody>
      </p:sp>
      <p:sp>
        <p:nvSpPr>
          <p:cNvPr id="16" name="Овал 15"/>
          <p:cNvSpPr/>
          <p:nvPr/>
        </p:nvSpPr>
        <p:spPr>
          <a:xfrm>
            <a:off x="1857356" y="5072074"/>
            <a:ext cx="2214578" cy="92869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b="1" dirty="0" smtClean="0"/>
              <a:t>Гибкие модели </a:t>
            </a:r>
            <a:r>
              <a:rPr lang="en-US" b="1" dirty="0" smtClean="0"/>
              <a:t>(Agile)</a:t>
            </a:r>
            <a:endParaRPr lang="ru-RU" b="1" dirty="0" smtClean="0"/>
          </a:p>
        </p:txBody>
      </p:sp>
      <p:sp>
        <p:nvSpPr>
          <p:cNvPr id="17" name="Овал 16"/>
          <p:cNvSpPr/>
          <p:nvPr/>
        </p:nvSpPr>
        <p:spPr>
          <a:xfrm>
            <a:off x="4929190" y="4143380"/>
            <a:ext cx="2643206" cy="1000132"/>
          </a:xfrm>
          <a:prstGeom prst="ellipse">
            <a:avLst/>
          </a:prstGeom>
          <a:gradFill>
            <a:gsLst>
              <a:gs pos="0">
                <a:srgbClr val="D6B19C">
                  <a:alpha val="49000"/>
                </a:srgbClr>
              </a:gs>
              <a:gs pos="30000">
                <a:srgbClr val="D49E6C">
                  <a:alpha val="49000"/>
                </a:srgbClr>
              </a:gs>
              <a:gs pos="70000">
                <a:srgbClr val="A65528">
                  <a:alpha val="51000"/>
                </a:srgbClr>
              </a:gs>
              <a:gs pos="100000">
                <a:srgbClr val="663012">
                  <a:alpha val="51000"/>
                </a:srgbClr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b="1" dirty="0" smtClean="0"/>
              <a:t>Поэтапная модель с промежуточным контролем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29586" y="3571876"/>
            <a:ext cx="800219" cy="200026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Высокая формализация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авнобедренный треугольник 8"/>
          <p:cNvSpPr/>
          <p:nvPr/>
        </p:nvSpPr>
        <p:spPr>
          <a:xfrm>
            <a:off x="714348" y="1500174"/>
            <a:ext cx="5072098" cy="464347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b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</a:t>
            </a: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214414" y="1428736"/>
            <a:ext cx="4071966" cy="3786214"/>
          </a:xfrm>
          <a:prstGeom prst="triangle">
            <a:avLst/>
          </a:prstGeom>
          <a:solidFill>
            <a:srgbClr val="FF99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b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714480" y="1428736"/>
            <a:ext cx="3071834" cy="285752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b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214546" y="1428736"/>
            <a:ext cx="2071702" cy="192882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b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Стоимость исправления ошибки на каждой стадии разработки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714612" y="1428736"/>
            <a:ext cx="1071570" cy="1000132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43372" y="2571744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800" dirty="0" smtClean="0"/>
              <a:t>проектирование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71868" y="1643050"/>
            <a:ext cx="442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800" dirty="0" smtClean="0"/>
              <a:t>определение требований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14876" y="3429000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800" dirty="0" smtClean="0"/>
              <a:t>разработка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43504" y="4357694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800" dirty="0" smtClean="0"/>
              <a:t>тестирование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43570" y="5357826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800" dirty="0" smtClean="0"/>
              <a:t>внедрение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Каскадная (водопадная) модель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571480"/>
            <a:ext cx="792961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000" dirty="0" smtClean="0"/>
              <a:t>Регламентирована множеством нормативных документов (</a:t>
            </a:r>
            <a:r>
              <a:rPr lang="ru-RU" sz="2000" b="1" dirty="0" smtClean="0"/>
              <a:t>ГОСТ 34</a:t>
            </a:r>
            <a:r>
              <a:rPr lang="ru-RU" sz="2000" dirty="0" smtClean="0"/>
              <a:t>).</a:t>
            </a:r>
          </a:p>
          <a:p>
            <a:pPr algn="just">
              <a:spcBef>
                <a:spcPts val="600"/>
              </a:spcBef>
            </a:pPr>
            <a:r>
              <a:rPr lang="ru-RU" sz="2000" dirty="0" smtClean="0"/>
              <a:t>Предусматривает последовательное выполнение всех этапов проекта в строго фиксированном порядке. Переход на следующий этап означает полное завершение работ на предыдущем этапе.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28794" y="2500306"/>
            <a:ext cx="50400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1. Определение требований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28794" y="3232546"/>
            <a:ext cx="50400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2. Проектирование системы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28794" y="3964786"/>
            <a:ext cx="50400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3. Реализация и тестирование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8794" y="4697026"/>
            <a:ext cx="50400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4. Интеграция и комплексное тестирование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28794" y="5429264"/>
            <a:ext cx="50400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5. Ввод в эксплуатацию</a:t>
            </a:r>
          </a:p>
        </p:txBody>
      </p:sp>
      <p:cxnSp>
        <p:nvCxnSpPr>
          <p:cNvPr id="11" name="Прямая со стрелкой 10"/>
          <p:cNvCxnSpPr>
            <a:stCxn id="5" idx="2"/>
            <a:endCxn id="6" idx="0"/>
          </p:cNvCxnSpPr>
          <p:nvPr/>
        </p:nvCxnSpPr>
        <p:spPr>
          <a:xfrm rot="5400000">
            <a:off x="4291659" y="3065687"/>
            <a:ext cx="3142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2"/>
            <a:endCxn id="7" idx="0"/>
          </p:cNvCxnSpPr>
          <p:nvPr/>
        </p:nvCxnSpPr>
        <p:spPr>
          <a:xfrm rot="5400000">
            <a:off x="4291659" y="3797927"/>
            <a:ext cx="3142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2"/>
            <a:endCxn id="8" idx="0"/>
          </p:cNvCxnSpPr>
          <p:nvPr/>
        </p:nvCxnSpPr>
        <p:spPr>
          <a:xfrm rot="5400000">
            <a:off x="4291659" y="4530167"/>
            <a:ext cx="3142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8" idx="2"/>
            <a:endCxn id="9" idx="0"/>
          </p:cNvCxnSpPr>
          <p:nvPr/>
        </p:nvCxnSpPr>
        <p:spPr>
          <a:xfrm rot="5400000">
            <a:off x="4282730" y="5263200"/>
            <a:ext cx="3321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Преимущества и недостатки</a:t>
            </a:r>
            <a:br>
              <a:rPr lang="ru-RU" dirty="0" smtClean="0"/>
            </a:br>
            <a:r>
              <a:rPr lang="ru-RU" dirty="0" smtClean="0"/>
              <a:t>каскадной модели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85720" y="1285860"/>
            <a:ext cx="40719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Calibri" pitchFamily="34" charset="0"/>
              <a:buChar char="+"/>
            </a:pPr>
            <a:r>
              <a:rPr lang="ru-RU" sz="2000" dirty="0" smtClean="0"/>
              <a:t>на каждой стадии формируется законченный набор проектной документации, отвечающий критериям полноты и согласованности;</a:t>
            </a:r>
          </a:p>
          <a:p>
            <a:pPr marL="179388" indent="-179388">
              <a:buFont typeface="Calibri" pitchFamily="34" charset="0"/>
              <a:buChar char="+"/>
            </a:pPr>
            <a:r>
              <a:rPr lang="ru-RU" sz="2000" dirty="0" smtClean="0"/>
              <a:t>позволяет четко планировать сроки завершения всех работ и затраты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3438" y="1285860"/>
            <a:ext cx="40719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Calibri" pitchFamily="34" charset="0"/>
              <a:buChar char="−"/>
            </a:pPr>
            <a:r>
              <a:rPr lang="ru-RU" sz="2000" dirty="0" smtClean="0"/>
              <a:t>реальный процесс создания системы никогда полностью не укладывается в такую жесткую схему;</a:t>
            </a:r>
          </a:p>
          <a:p>
            <a:pPr marL="179388" indent="-179388">
              <a:buFont typeface="Calibri" pitchFamily="34" charset="0"/>
              <a:buChar char="−"/>
            </a:pPr>
            <a:r>
              <a:rPr lang="ru-RU" sz="2000" dirty="0" smtClean="0"/>
              <a:t>позднее обнаружение проблем (только на стадии тестирования);</a:t>
            </a:r>
          </a:p>
          <a:p>
            <a:pPr marL="179388" indent="-179388">
              <a:buFont typeface="Calibri" pitchFamily="34" charset="0"/>
              <a:buChar char="−"/>
            </a:pPr>
            <a:r>
              <a:rPr lang="ru-RU" sz="2000" dirty="0" smtClean="0"/>
              <a:t>длительность, запаздывание с получением результатов;</a:t>
            </a:r>
          </a:p>
          <a:p>
            <a:pPr marL="179388" indent="-179388">
              <a:buFont typeface="Calibri" pitchFamily="34" charset="0"/>
              <a:buChar char="−"/>
            </a:pPr>
            <a:r>
              <a:rPr lang="ru-RU" sz="2000" dirty="0" smtClean="0"/>
              <a:t>избыточное количество документации;</a:t>
            </a:r>
          </a:p>
          <a:p>
            <a:pPr marL="179388" indent="-179388">
              <a:buFont typeface="Calibri" pitchFamily="34" charset="0"/>
              <a:buChar char="−"/>
            </a:pPr>
            <a:r>
              <a:rPr lang="ru-RU" sz="2000" dirty="0" smtClean="0"/>
              <a:t>высокий риск создания системы, не удовлетворяющей изменившимся потребностям пользователей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Поэтапная модель</a:t>
            </a:r>
            <a:br>
              <a:rPr lang="ru-RU" sz="3200" dirty="0" smtClean="0"/>
            </a:br>
            <a:r>
              <a:rPr lang="ru-RU" sz="3200" dirty="0" smtClean="0"/>
              <a:t>с промежуточным контролем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1071546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Добавляет в каскадную циклы обратной связи между этапами. Появляется возможность проведения проверок и корректировок проектируемой системы на каждой </a:t>
            </a:r>
            <a:r>
              <a:rPr lang="ru-RU" sz="2000" smtClean="0"/>
              <a:t>стадии разработки. </a:t>
            </a:r>
            <a:r>
              <a:rPr lang="ru-RU" sz="2000" dirty="0" smtClean="0"/>
              <a:t>Время жизни каждого из этапов растягивается на весь период разработки.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786" y="2643182"/>
            <a:ext cx="1928826" cy="400110"/>
          </a:xfrm>
          <a:prstGeom prst="rect">
            <a:avLst/>
          </a:prstGeom>
          <a:ln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b="1" dirty="0" smtClean="0"/>
              <a:t>1.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14546" y="3429000"/>
            <a:ext cx="1928826" cy="400110"/>
          </a:xfrm>
          <a:prstGeom prst="rect">
            <a:avLst/>
          </a:prstGeom>
          <a:ln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b="1" dirty="0" smtClean="0"/>
              <a:t>2.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3306" y="4214818"/>
            <a:ext cx="1928826" cy="400110"/>
          </a:xfrm>
          <a:prstGeom prst="rect">
            <a:avLst/>
          </a:prstGeom>
          <a:ln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b="1" dirty="0" smtClean="0"/>
              <a:t>3.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72066" y="5000636"/>
            <a:ext cx="1928826" cy="400110"/>
          </a:xfrm>
          <a:prstGeom prst="rect">
            <a:avLst/>
          </a:prstGeom>
          <a:ln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4.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00826" y="5786454"/>
            <a:ext cx="2000264" cy="400110"/>
          </a:xfrm>
          <a:prstGeom prst="rect">
            <a:avLst/>
          </a:prstGeom>
          <a:ln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5. </a:t>
            </a:r>
          </a:p>
        </p:txBody>
      </p:sp>
      <p:cxnSp>
        <p:nvCxnSpPr>
          <p:cNvPr id="23" name="Shape 22"/>
          <p:cNvCxnSpPr>
            <a:stCxn id="5" idx="3"/>
            <a:endCxn id="6" idx="0"/>
          </p:cNvCxnSpPr>
          <p:nvPr/>
        </p:nvCxnSpPr>
        <p:spPr>
          <a:xfrm>
            <a:off x="2714612" y="2843237"/>
            <a:ext cx="464347" cy="585763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stCxn id="6" idx="3"/>
            <a:endCxn id="7" idx="0"/>
          </p:cNvCxnSpPr>
          <p:nvPr/>
        </p:nvCxnSpPr>
        <p:spPr>
          <a:xfrm>
            <a:off x="4143372" y="3629055"/>
            <a:ext cx="464347" cy="585763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7" idx="3"/>
            <a:endCxn id="8" idx="0"/>
          </p:cNvCxnSpPr>
          <p:nvPr/>
        </p:nvCxnSpPr>
        <p:spPr>
          <a:xfrm>
            <a:off x="5572132" y="4414873"/>
            <a:ext cx="464347" cy="585763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8" idx="3"/>
            <a:endCxn id="9" idx="0"/>
          </p:cNvCxnSpPr>
          <p:nvPr/>
        </p:nvCxnSpPr>
        <p:spPr>
          <a:xfrm>
            <a:off x="7000892" y="5200691"/>
            <a:ext cx="500066" cy="585763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hape 36"/>
          <p:cNvCxnSpPr>
            <a:stCxn id="6" idx="1"/>
            <a:endCxn id="5" idx="2"/>
          </p:cNvCxnSpPr>
          <p:nvPr/>
        </p:nvCxnSpPr>
        <p:spPr>
          <a:xfrm rot="10800000">
            <a:off x="1750200" y="3043293"/>
            <a:ext cx="464347" cy="585763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7" idx="1"/>
            <a:endCxn id="5" idx="2"/>
          </p:cNvCxnSpPr>
          <p:nvPr/>
        </p:nvCxnSpPr>
        <p:spPr>
          <a:xfrm rot="10800000">
            <a:off x="1750200" y="3043293"/>
            <a:ext cx="1893107" cy="1371581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hape 40"/>
          <p:cNvCxnSpPr>
            <a:stCxn id="7" idx="1"/>
            <a:endCxn id="6" idx="2"/>
          </p:cNvCxnSpPr>
          <p:nvPr/>
        </p:nvCxnSpPr>
        <p:spPr>
          <a:xfrm rot="10800000">
            <a:off x="3178960" y="3829111"/>
            <a:ext cx="464347" cy="585763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hape 42"/>
          <p:cNvCxnSpPr>
            <a:stCxn id="8" idx="1"/>
            <a:endCxn id="6" idx="2"/>
          </p:cNvCxnSpPr>
          <p:nvPr/>
        </p:nvCxnSpPr>
        <p:spPr>
          <a:xfrm rot="10800000">
            <a:off x="3178960" y="3829111"/>
            <a:ext cx="1893107" cy="1371581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hape 46"/>
          <p:cNvCxnSpPr>
            <a:stCxn id="8" idx="1"/>
            <a:endCxn id="5" idx="2"/>
          </p:cNvCxnSpPr>
          <p:nvPr/>
        </p:nvCxnSpPr>
        <p:spPr>
          <a:xfrm rot="10800000">
            <a:off x="1750200" y="3043293"/>
            <a:ext cx="3321867" cy="2157399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hape 48"/>
          <p:cNvCxnSpPr>
            <a:stCxn id="9" idx="1"/>
            <a:endCxn id="8" idx="2"/>
          </p:cNvCxnSpPr>
          <p:nvPr/>
        </p:nvCxnSpPr>
        <p:spPr>
          <a:xfrm rot="10800000">
            <a:off x="6036480" y="5400747"/>
            <a:ext cx="464347" cy="585763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8" idx="1"/>
            <a:endCxn id="7" idx="2"/>
          </p:cNvCxnSpPr>
          <p:nvPr/>
        </p:nvCxnSpPr>
        <p:spPr>
          <a:xfrm rot="10800000">
            <a:off x="4607720" y="4614929"/>
            <a:ext cx="464347" cy="585763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hape 52"/>
          <p:cNvCxnSpPr>
            <a:stCxn id="9" idx="1"/>
            <a:endCxn id="7" idx="2"/>
          </p:cNvCxnSpPr>
          <p:nvPr/>
        </p:nvCxnSpPr>
        <p:spPr>
          <a:xfrm rot="10800000">
            <a:off x="4607720" y="4614929"/>
            <a:ext cx="1893107" cy="1371581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hape 54"/>
          <p:cNvCxnSpPr>
            <a:stCxn id="9" idx="1"/>
            <a:endCxn id="6" idx="2"/>
          </p:cNvCxnSpPr>
          <p:nvPr/>
        </p:nvCxnSpPr>
        <p:spPr>
          <a:xfrm rot="10800000">
            <a:off x="3178960" y="3829111"/>
            <a:ext cx="3321867" cy="2157399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hape 56"/>
          <p:cNvCxnSpPr>
            <a:stCxn id="9" idx="1"/>
            <a:endCxn id="5" idx="2"/>
          </p:cNvCxnSpPr>
          <p:nvPr/>
        </p:nvCxnSpPr>
        <p:spPr>
          <a:xfrm rot="10800000">
            <a:off x="1750200" y="3043293"/>
            <a:ext cx="4750627" cy="2943217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Итерационная (эволюционная, инкрементальная) модель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4" name="Круговая стрелка 3"/>
          <p:cNvSpPr/>
          <p:nvPr/>
        </p:nvSpPr>
        <p:spPr>
          <a:xfrm>
            <a:off x="3428992" y="2643182"/>
            <a:ext cx="2571768" cy="3000396"/>
          </a:xfrm>
          <a:prstGeom prst="circularArrow">
            <a:avLst>
              <a:gd name="adj1" fmla="val 8644"/>
              <a:gd name="adj2" fmla="val 842142"/>
              <a:gd name="adj3" fmla="val 20253552"/>
              <a:gd name="adj4" fmla="val 16212583"/>
              <a:gd name="adj5" fmla="val 125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5" name="Круговая стрелка 4"/>
          <p:cNvSpPr/>
          <p:nvPr/>
        </p:nvSpPr>
        <p:spPr>
          <a:xfrm rot="5400000">
            <a:off x="3214678" y="2714620"/>
            <a:ext cx="2571768" cy="3000396"/>
          </a:xfrm>
          <a:prstGeom prst="circularArrow">
            <a:avLst>
              <a:gd name="adj1" fmla="val 8644"/>
              <a:gd name="adj2" fmla="val 842142"/>
              <a:gd name="adj3" fmla="val 20253552"/>
              <a:gd name="adj4" fmla="val 16212583"/>
              <a:gd name="adj5" fmla="val 125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6" name="Круговая стрелка 5"/>
          <p:cNvSpPr/>
          <p:nvPr/>
        </p:nvSpPr>
        <p:spPr>
          <a:xfrm rot="10800000">
            <a:off x="3143240" y="2500306"/>
            <a:ext cx="2571768" cy="3000396"/>
          </a:xfrm>
          <a:prstGeom prst="circularArrow">
            <a:avLst>
              <a:gd name="adj1" fmla="val 8644"/>
              <a:gd name="adj2" fmla="val 842142"/>
              <a:gd name="adj3" fmla="val 20253552"/>
              <a:gd name="adj4" fmla="val 16212583"/>
              <a:gd name="adj5" fmla="val 125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7" name="Круговая стрелка 6"/>
          <p:cNvSpPr/>
          <p:nvPr/>
        </p:nvSpPr>
        <p:spPr>
          <a:xfrm rot="16200000">
            <a:off x="3357554" y="2428868"/>
            <a:ext cx="2571768" cy="3000396"/>
          </a:xfrm>
          <a:prstGeom prst="circularArrow">
            <a:avLst>
              <a:gd name="adj1" fmla="val 8644"/>
              <a:gd name="adj2" fmla="val 842142"/>
              <a:gd name="adj3" fmla="val 20253552"/>
              <a:gd name="adj4" fmla="val 16212583"/>
              <a:gd name="adj5" fmla="val 125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8" name="Круговая стрелка 7"/>
          <p:cNvSpPr/>
          <p:nvPr/>
        </p:nvSpPr>
        <p:spPr>
          <a:xfrm rot="5400000" flipV="1">
            <a:off x="1321571" y="321447"/>
            <a:ext cx="3500462" cy="4714908"/>
          </a:xfrm>
          <a:prstGeom prst="circularArrow">
            <a:avLst>
              <a:gd name="adj1" fmla="val 8644"/>
              <a:gd name="adj2" fmla="val 842142"/>
              <a:gd name="adj3" fmla="val 20253552"/>
              <a:gd name="adj4" fmla="val 16212583"/>
              <a:gd name="adj5" fmla="val 125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9" name="Круговая стрелка 8"/>
          <p:cNvSpPr/>
          <p:nvPr/>
        </p:nvSpPr>
        <p:spPr>
          <a:xfrm>
            <a:off x="4071934" y="3571876"/>
            <a:ext cx="4143404" cy="4214842"/>
          </a:xfrm>
          <a:prstGeom prst="circularArrow">
            <a:avLst>
              <a:gd name="adj1" fmla="val 6768"/>
              <a:gd name="adj2" fmla="val 867342"/>
              <a:gd name="adj3" fmla="val 20240886"/>
              <a:gd name="adj4" fmla="val 16095916"/>
              <a:gd name="adj5" fmla="val 987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5918" y="2571744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ru-RU" sz="2000" b="1" dirty="0" smtClean="0"/>
              <a:t>Планирование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72132" y="2786058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b="1" dirty="0" smtClean="0"/>
              <a:t>Реализация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14942" y="5143512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b="1" dirty="0" smtClean="0"/>
              <a:t>Проверка (тестирование)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00166" y="5000636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ru-RU" sz="2000" b="1" dirty="0" smtClean="0"/>
              <a:t>Оценка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1472" y="1142984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Выполнение работ параллельно с непрерывным анализом результатов и корректировкой предыдущих этапов.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1071546"/>
            <a:ext cx="3786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Зачет – 50 баллов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1714488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8760"/>
                <a:gridCol w="46672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Посещение лекций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30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Задания</a:t>
                      </a:r>
                      <a:r>
                        <a:rPr lang="ru-RU" baseline="0" dirty="0" smtClean="0"/>
                        <a:t> по программированию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30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Задания по проектированию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30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Сдача зачета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Преимущества и недостатки</a:t>
            </a:r>
            <a:br>
              <a:rPr lang="ru-RU" dirty="0" smtClean="0"/>
            </a:br>
            <a:r>
              <a:rPr lang="ru-RU" dirty="0" smtClean="0"/>
              <a:t>итерационной модели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786314" y="1357298"/>
            <a:ext cx="392909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Bef>
                <a:spcPts val="1200"/>
              </a:spcBef>
              <a:buFont typeface="Calibri" pitchFamily="34" charset="0"/>
              <a:buChar char="−"/>
            </a:pPr>
            <a:r>
              <a:rPr lang="ru-RU" sz="2000" dirty="0" smtClean="0"/>
              <a:t>целостное представление о проекте очень долгое время отсутствует; </a:t>
            </a:r>
          </a:p>
          <a:p>
            <a:pPr marL="177800" indent="-177800">
              <a:spcBef>
                <a:spcPts val="1200"/>
              </a:spcBef>
              <a:buFont typeface="Calibri" pitchFamily="34" charset="0"/>
              <a:buChar char="−"/>
            </a:pPr>
            <a:r>
              <a:rPr lang="ru-RU" sz="2000" dirty="0" smtClean="0"/>
              <a:t>избыточность - при итерациях приходится отбрасывать часть сделанной ранее работы</a:t>
            </a:r>
          </a:p>
          <a:p>
            <a:pPr marL="177800" indent="-177800">
              <a:spcBef>
                <a:spcPts val="1200"/>
              </a:spcBef>
              <a:buFont typeface="Calibri" pitchFamily="34" charset="0"/>
              <a:buChar char="−"/>
            </a:pPr>
            <a:r>
              <a:rPr lang="ru-RU" sz="2000" dirty="0" smtClean="0"/>
              <a:t>добросовестность выполнения работ снижается(«всё равно всё можно будет переделать и улучшить потом»)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1357298"/>
            <a:ext cx="400052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Bef>
                <a:spcPts val="600"/>
              </a:spcBef>
              <a:buFont typeface="Calibri" pitchFamily="34" charset="0"/>
              <a:buChar char="+"/>
            </a:pPr>
            <a:r>
              <a:rPr lang="ru-RU" sz="2000" dirty="0" smtClean="0"/>
              <a:t>ускорение разработки (раннее получение результата за счет </a:t>
            </a:r>
            <a:r>
              <a:rPr lang="ru-RU" sz="2000" dirty="0" err="1" smtClean="0"/>
              <a:t>прототипирования</a:t>
            </a:r>
            <a:r>
              <a:rPr lang="ru-RU" sz="2000" dirty="0" smtClean="0"/>
              <a:t>);</a:t>
            </a:r>
          </a:p>
          <a:p>
            <a:pPr marL="177800" indent="-177800">
              <a:spcBef>
                <a:spcPts val="600"/>
              </a:spcBef>
              <a:buFont typeface="Calibri" pitchFamily="34" charset="0"/>
              <a:buChar char="+"/>
            </a:pPr>
            <a:r>
              <a:rPr lang="ru-RU" sz="2000" dirty="0" smtClean="0"/>
              <a:t>постоянное участие заказчика в процессе разработки;</a:t>
            </a:r>
          </a:p>
          <a:p>
            <a:pPr marL="177800" indent="-177800">
              <a:spcBef>
                <a:spcPts val="600"/>
              </a:spcBef>
              <a:buFont typeface="Calibri" pitchFamily="34" charset="0"/>
              <a:buChar char="+"/>
            </a:pPr>
            <a:r>
              <a:rPr lang="ru-RU" sz="2000" dirty="0" smtClean="0"/>
              <a:t>разбиение большого объема работы на небольшие части;</a:t>
            </a:r>
          </a:p>
          <a:p>
            <a:pPr marL="177800" indent="-177800">
              <a:spcBef>
                <a:spcPts val="600"/>
              </a:spcBef>
              <a:buFont typeface="Calibri" pitchFamily="34" charset="0"/>
              <a:buChar char="+"/>
            </a:pPr>
            <a:r>
              <a:rPr lang="ru-RU" sz="2000" dirty="0" smtClean="0"/>
              <a:t>акцент усилий на наиболее важных задачах;</a:t>
            </a:r>
          </a:p>
          <a:p>
            <a:pPr marL="177800" indent="-177800">
              <a:spcBef>
                <a:spcPts val="600"/>
              </a:spcBef>
              <a:buFont typeface="Calibri" pitchFamily="34" charset="0"/>
              <a:buChar char="+"/>
            </a:pPr>
            <a:r>
              <a:rPr lang="ru-RU" sz="2000" dirty="0" smtClean="0"/>
              <a:t>снижение риска, устранение ошибок на ранних стадиях;</a:t>
            </a:r>
          </a:p>
          <a:p>
            <a:pPr marL="177800" indent="-177800">
              <a:spcBef>
                <a:spcPts val="600"/>
              </a:spcBef>
              <a:buFont typeface="Calibri" pitchFamily="34" charset="0"/>
              <a:buChar char="+"/>
            </a:pPr>
            <a:r>
              <a:rPr lang="ru-RU" sz="2000" dirty="0" smtClean="0"/>
              <a:t>равномерное распределение затрат по всему проекту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Циклическая (спиральная) модель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500042"/>
            <a:ext cx="8286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Частный случай итерационной. Акцент на рисках (что может пойти не так на каждой стадии). Число итераций может быть разным. На каждом витке разрабатывается версия либо фрагмент ПО.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71538" y="4214818"/>
            <a:ext cx="721523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1965261" y="4249673"/>
            <a:ext cx="5214950" cy="17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 flipH="1">
            <a:off x="3786182" y="3357562"/>
            <a:ext cx="1571636" cy="1714512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flipH="1">
            <a:off x="3428992" y="3357562"/>
            <a:ext cx="2286016" cy="1714512"/>
          </a:xfrm>
          <a:prstGeom prst="arc">
            <a:avLst>
              <a:gd name="adj1" fmla="val 10889016"/>
              <a:gd name="adj2" fmla="val 1620266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flipH="1">
            <a:off x="3428992" y="3214686"/>
            <a:ext cx="2286016" cy="2071702"/>
          </a:xfrm>
          <a:prstGeom prst="arc">
            <a:avLst>
              <a:gd name="adj1" fmla="val 5447742"/>
              <a:gd name="adj2" fmla="val 1104643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flipH="1">
            <a:off x="2928926" y="3143248"/>
            <a:ext cx="3286148" cy="2143140"/>
          </a:xfrm>
          <a:prstGeom prst="arc">
            <a:avLst>
              <a:gd name="adj1" fmla="val 5342"/>
              <a:gd name="adj2" fmla="val 542211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flipH="1">
            <a:off x="2928926" y="2500306"/>
            <a:ext cx="3429024" cy="3429024"/>
          </a:xfrm>
          <a:prstGeom prst="arc">
            <a:avLst>
              <a:gd name="adj1" fmla="val 16364068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flipH="1">
            <a:off x="2357422" y="2500306"/>
            <a:ext cx="4429156" cy="3429024"/>
          </a:xfrm>
          <a:prstGeom prst="arc">
            <a:avLst>
              <a:gd name="adj1" fmla="val 10804250"/>
              <a:gd name="adj2" fmla="val 1620266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flipH="1">
            <a:off x="2357422" y="2571744"/>
            <a:ext cx="4429156" cy="3357586"/>
          </a:xfrm>
          <a:prstGeom prst="arc">
            <a:avLst>
              <a:gd name="adj1" fmla="val 5345536"/>
              <a:gd name="adj2" fmla="val 1104643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flipH="1">
            <a:off x="2000232" y="2500306"/>
            <a:ext cx="5143536" cy="3429024"/>
          </a:xfrm>
          <a:prstGeom prst="arc">
            <a:avLst>
              <a:gd name="adj1" fmla="val 5342"/>
              <a:gd name="adj2" fmla="val 542211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00034" y="1714488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1. Определение требований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00760" y="1643050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ru-RU" sz="2000" dirty="0" smtClean="0"/>
              <a:t>2. Оценка и разрешение </a:t>
            </a:r>
            <a:r>
              <a:rPr lang="ru-RU" sz="2000" b="1" dirty="0" smtClean="0"/>
              <a:t>рисков</a:t>
            </a:r>
          </a:p>
        </p:txBody>
      </p:sp>
      <p:sp>
        <p:nvSpPr>
          <p:cNvPr id="20" name="Дуга 19"/>
          <p:cNvSpPr/>
          <p:nvPr/>
        </p:nvSpPr>
        <p:spPr>
          <a:xfrm flipH="1">
            <a:off x="2000232" y="1857364"/>
            <a:ext cx="5286412" cy="4714908"/>
          </a:xfrm>
          <a:prstGeom prst="arc">
            <a:avLst>
              <a:gd name="adj1" fmla="val 16264606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flipH="1">
            <a:off x="1428728" y="1857364"/>
            <a:ext cx="6286544" cy="4714908"/>
          </a:xfrm>
          <a:prstGeom prst="arc">
            <a:avLst>
              <a:gd name="adj1" fmla="val 10785296"/>
              <a:gd name="adj2" fmla="val 1620266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flipH="1">
            <a:off x="1428728" y="1928802"/>
            <a:ext cx="6286544" cy="4643470"/>
          </a:xfrm>
          <a:prstGeom prst="arc">
            <a:avLst>
              <a:gd name="adj1" fmla="val 5345536"/>
              <a:gd name="adj2" fmla="val 1083863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6429388" y="5857892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ru-RU" sz="2000" dirty="0" smtClean="0"/>
              <a:t>3. Разработка и тестирование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8596" y="5715016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4. Планирование следующей стадии</a:t>
            </a:r>
          </a:p>
        </p:txBody>
      </p:sp>
      <p:sp>
        <p:nvSpPr>
          <p:cNvPr id="30" name="TextBox 29"/>
          <p:cNvSpPr txBox="1"/>
          <p:nvPr/>
        </p:nvSpPr>
        <p:spPr>
          <a:xfrm rot="20800287">
            <a:off x="4530325" y="3808690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1600" dirty="0" smtClean="0"/>
              <a:t>Прототип 1</a:t>
            </a:r>
          </a:p>
        </p:txBody>
      </p:sp>
      <p:sp>
        <p:nvSpPr>
          <p:cNvPr id="31" name="TextBox 30"/>
          <p:cNvSpPr txBox="1"/>
          <p:nvPr/>
        </p:nvSpPr>
        <p:spPr>
          <a:xfrm rot="20703310">
            <a:off x="5596833" y="3811830"/>
            <a:ext cx="135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dirty="0" smtClean="0"/>
              <a:t>Прототип 2</a:t>
            </a:r>
          </a:p>
        </p:txBody>
      </p:sp>
      <p:sp>
        <p:nvSpPr>
          <p:cNvPr id="33" name="TextBox 32"/>
          <p:cNvSpPr txBox="1"/>
          <p:nvPr/>
        </p:nvSpPr>
        <p:spPr>
          <a:xfrm rot="20703310">
            <a:off x="6668403" y="3811831"/>
            <a:ext cx="135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dirty="0" smtClean="0"/>
              <a:t>Прототип 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86182" y="607220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Релиз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214810" y="464344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l-GR" sz="2000" dirty="0" smtClean="0">
                <a:latin typeface="Calibri"/>
                <a:cs typeface="Calibri"/>
              </a:rPr>
              <a:t>α</a:t>
            </a:r>
            <a:endParaRPr lang="ru-RU" sz="200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4214810" y="535782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l-GR" sz="2000" dirty="0" smtClean="0">
                <a:latin typeface="Calibri"/>
                <a:cs typeface="Calibri"/>
              </a:rPr>
              <a:t>β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Прототипирование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71480"/>
            <a:ext cx="82868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Прототип </a:t>
            </a:r>
            <a:r>
              <a:rPr lang="ru-RU" sz="2000" dirty="0" smtClean="0"/>
              <a:t> — макет (черновая, пробная версия) программы, созданный с целью проверки пригодности предлагаемых для применения концепций, архитектурных и/или технологических решений, а также для представления программы заказчику на ранних стадиях процесса разработки.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357430"/>
            <a:ext cx="8286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Быстрое </a:t>
            </a:r>
            <a:r>
              <a:rPr lang="ru-RU" sz="2000" b="1" dirty="0" err="1" smtClean="0"/>
              <a:t>прототипирование</a:t>
            </a:r>
            <a:r>
              <a:rPr lang="ru-RU" sz="2000" b="1" dirty="0" smtClean="0"/>
              <a:t> </a:t>
            </a:r>
            <a:r>
              <a:rPr lang="ru-RU" sz="2000" dirty="0" smtClean="0"/>
              <a:t>(</a:t>
            </a:r>
            <a:r>
              <a:rPr lang="ru-RU" sz="2000" i="1" dirty="0" err="1" smtClean="0"/>
              <a:t>rapid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prototyping</a:t>
            </a:r>
            <a:r>
              <a:rPr lang="ru-RU" sz="2000" dirty="0" smtClean="0"/>
              <a:t>) прототип на каком-то этапе будет оставлен («выброшен») и не станет частью готовой системы.</a:t>
            </a:r>
          </a:p>
          <a:p>
            <a:pPr indent="355600" algn="just"/>
            <a:r>
              <a:rPr lang="ru-RU" sz="2000" dirty="0" smtClean="0"/>
              <a:t>Основное преимущество в скорости: заказчик почти сразу получает прототип интерфейса. Стоимость изменения требований на этом этапе очень низкая, поскольку нет кода, который нужно было бы переписывать.</a:t>
            </a:r>
          </a:p>
          <a:p>
            <a:pPr indent="355600" algn="just"/>
            <a:r>
              <a:rPr lang="ru-RU" sz="2000" dirty="0" smtClean="0"/>
              <a:t>Быстрое </a:t>
            </a:r>
            <a:r>
              <a:rPr lang="ru-RU" sz="2000" dirty="0" err="1" smtClean="0"/>
              <a:t>прототипирование</a:t>
            </a:r>
            <a:r>
              <a:rPr lang="ru-RU" sz="2000" dirty="0" smtClean="0"/>
              <a:t> не обязательно выполняется в рамках той же платформы и тех же технологий, что и разрабатываемая система.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4857760"/>
            <a:ext cx="82868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Эволюционное </a:t>
            </a:r>
            <a:r>
              <a:rPr lang="ru-RU" sz="2000" b="1" dirty="0" err="1" smtClean="0"/>
              <a:t>прототипирование</a:t>
            </a:r>
            <a:r>
              <a:rPr lang="ru-RU" sz="2000" dirty="0" smtClean="0"/>
              <a:t> - последовательное создание макетов системы, которые будут все ближе и ближе к реальному продукту.</a:t>
            </a:r>
          </a:p>
          <a:p>
            <a:pPr indent="355600" algn="just"/>
            <a:r>
              <a:rPr lang="ru-RU" sz="2000" dirty="0" smtClean="0"/>
              <a:t>На каждом шаге мы располагаем работающей системой, пусть и не обладающей всей нужной функциональностью, но улучшающейся с каждой итерацией.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Компонентно-ориентированная разработка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500042"/>
            <a:ext cx="828680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«Конструктор». Программная система = набор </a:t>
            </a:r>
            <a:r>
              <a:rPr lang="ru-RU" sz="2000" i="1" dirty="0" smtClean="0"/>
              <a:t>компонентов</a:t>
            </a:r>
            <a:r>
              <a:rPr lang="ru-RU" sz="2000" dirty="0" smtClean="0"/>
              <a:t> с четко определенным </a:t>
            </a:r>
            <a:r>
              <a:rPr lang="ru-RU" sz="2000" i="1" dirty="0" smtClean="0"/>
              <a:t>интерфейсом</a:t>
            </a:r>
            <a:r>
              <a:rPr lang="ru-RU" sz="2000" dirty="0" smtClean="0"/>
              <a:t>. </a:t>
            </a:r>
          </a:p>
          <a:p>
            <a:pPr algn="just">
              <a:spcBef>
                <a:spcPts val="600"/>
              </a:spcBef>
            </a:pPr>
            <a:r>
              <a:rPr lang="ru-RU" sz="2000" dirty="0" smtClean="0"/>
              <a:t>Основывается на формальном закреплении повторного использования кода. Развитие ООП. Для проектирования и реализации крупных и распределенных программных систем (корпоративных приложений).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6314" y="2428868"/>
            <a:ext cx="407196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1. Определение требований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86314" y="3214686"/>
            <a:ext cx="407196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2. Анализ доступных компонентов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86314" y="4000504"/>
            <a:ext cx="407196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3. Модификация требований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86314" y="4786322"/>
            <a:ext cx="4071966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4. Проектирование системы с учетом повторного использования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86314" y="5857892"/>
            <a:ext cx="407196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5. Разработка и интеграция</a:t>
            </a:r>
            <a:endParaRPr lang="ru-RU" sz="2000" dirty="0"/>
          </a:p>
        </p:txBody>
      </p:sp>
      <p:cxnSp>
        <p:nvCxnSpPr>
          <p:cNvPr id="10" name="Прямая со стрелкой 9"/>
          <p:cNvCxnSpPr>
            <a:stCxn id="5" idx="2"/>
            <a:endCxn id="6" idx="0"/>
          </p:cNvCxnSpPr>
          <p:nvPr/>
        </p:nvCxnSpPr>
        <p:spPr>
          <a:xfrm rot="5400000">
            <a:off x="6629443" y="3021832"/>
            <a:ext cx="38570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6" idx="2"/>
            <a:endCxn id="7" idx="0"/>
          </p:cNvCxnSpPr>
          <p:nvPr/>
        </p:nvCxnSpPr>
        <p:spPr>
          <a:xfrm rot="5400000">
            <a:off x="6629443" y="3807650"/>
            <a:ext cx="38570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7" idx="2"/>
            <a:endCxn id="8" idx="0"/>
          </p:cNvCxnSpPr>
          <p:nvPr/>
        </p:nvCxnSpPr>
        <p:spPr>
          <a:xfrm rot="5400000">
            <a:off x="6629443" y="4593468"/>
            <a:ext cx="38570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8" idx="2"/>
            <a:endCxn id="9" idx="0"/>
          </p:cNvCxnSpPr>
          <p:nvPr/>
        </p:nvCxnSpPr>
        <p:spPr>
          <a:xfrm rot="5400000">
            <a:off x="6640455" y="5676050"/>
            <a:ext cx="3636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Прямоугольник 76"/>
          <p:cNvSpPr/>
          <p:nvPr/>
        </p:nvSpPr>
        <p:spPr>
          <a:xfrm>
            <a:off x="500034" y="2428868"/>
            <a:ext cx="38576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000" b="1" dirty="0" smtClean="0"/>
              <a:t>Программный компонент </a:t>
            </a:r>
            <a:r>
              <a:rPr lang="ru-RU" sz="2000" dirty="0" smtClean="0"/>
              <a:t>– это автономный элемент программного обеспечения, предназначенный для многократного использования, который может распространяться для использования в других программах в виде скомпилированного кода.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Гибкие модели (</a:t>
            </a:r>
            <a:r>
              <a:rPr lang="en-US" dirty="0" smtClean="0"/>
              <a:t>Agile)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571480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err="1" smtClean="0"/>
              <a:t>Низкоформализованный</a:t>
            </a:r>
            <a:r>
              <a:rPr lang="ru-RU" sz="2000" dirty="0" smtClean="0"/>
              <a:t> скоростной подход для небольших «творческих» коллективов.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357298"/>
            <a:ext cx="785818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ru-RU" sz="2000" b="1" dirty="0" err="1" smtClean="0"/>
              <a:t>Agile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Manifesto</a:t>
            </a:r>
            <a:r>
              <a:rPr lang="ru-RU" sz="2000" b="1" dirty="0" smtClean="0"/>
              <a:t> </a:t>
            </a:r>
            <a:r>
              <a:rPr lang="ru-RU" sz="2000" dirty="0" smtClean="0"/>
              <a:t>(2001г.) не содержит практических советов, а только идеи: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люди и взаимодействие важнее процессов и инструментов;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работающий продукт важнее исчерпывающей документации;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сотрудничество с заказчиком важнее согласования условий контракта;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готовность к изменениям важнее следования первоначальному плану.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4286256"/>
            <a:ext cx="750099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000" b="1" dirty="0" smtClean="0"/>
              <a:t>Принципы</a:t>
            </a:r>
            <a:r>
              <a:rPr lang="ru-RU" sz="2000" dirty="0" smtClean="0"/>
              <a:t> гибкой разработки: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Итеративность и постепенное усложнение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Общение без посредников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Быстрая обратная связь и легкая адаптация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Ориентация на качество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Гибкие модели (</a:t>
            </a:r>
            <a:r>
              <a:rPr lang="en-US" dirty="0" smtClean="0"/>
              <a:t>Agile)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42910" y="714356"/>
            <a:ext cx="7858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Преимущества и недостатки: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3643314"/>
            <a:ext cx="80724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Методологии: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Экстремальное программирование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2000" dirty="0" smtClean="0"/>
              <a:t>Scrum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err="1" smtClean="0"/>
              <a:t>Feature</a:t>
            </a:r>
            <a:r>
              <a:rPr lang="ru-RU" sz="2000" dirty="0" smtClean="0"/>
              <a:t> </a:t>
            </a:r>
            <a:r>
              <a:rPr lang="ru-RU" sz="2000" dirty="0" err="1" smtClean="0"/>
              <a:t>driven</a:t>
            </a:r>
            <a:r>
              <a:rPr lang="ru-RU" sz="2000" dirty="0" smtClean="0"/>
              <a:t> </a:t>
            </a:r>
            <a:r>
              <a:rPr lang="ru-RU" sz="2000" dirty="0" err="1" smtClean="0"/>
              <a:t>development</a:t>
            </a:r>
            <a:r>
              <a:rPr lang="ru-RU" sz="2000" dirty="0" smtClean="0"/>
              <a:t> (FDD) - функционально-ориентированная разработка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Метод разработки динамических систем (</a:t>
            </a:r>
            <a:r>
              <a:rPr lang="en-GB" sz="2000" dirty="0" smtClean="0"/>
              <a:t>Dynamic Systems Development Method, DSDM) 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и др.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1071546"/>
            <a:ext cx="400052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</a:pPr>
            <a:r>
              <a:rPr lang="ru-RU" sz="2000" dirty="0" smtClean="0"/>
              <a:t>+	Быстрый запуск</a:t>
            </a:r>
          </a:p>
          <a:p>
            <a:pPr marL="177800" indent="-177800">
              <a:spcAft>
                <a:spcPts val="600"/>
              </a:spcAft>
            </a:pPr>
            <a:r>
              <a:rPr lang="ru-RU" sz="2000" dirty="0" smtClean="0"/>
              <a:t>+	Быстрое реагирование на изменения</a:t>
            </a:r>
          </a:p>
          <a:p>
            <a:pPr marL="177800" indent="-177800">
              <a:spcAft>
                <a:spcPts val="600"/>
              </a:spcAft>
            </a:pPr>
            <a:r>
              <a:rPr lang="ru-RU" sz="2000" dirty="0" smtClean="0"/>
              <a:t>+	Связь в реальном времени между командой и клиентом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1000108"/>
            <a:ext cx="421484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</a:pPr>
            <a:r>
              <a:rPr lang="ru-RU" sz="2000" dirty="0" smtClean="0"/>
              <a:t>-	Требует высококвалифицированных и мотивированных специалистов</a:t>
            </a:r>
          </a:p>
          <a:p>
            <a:pPr marL="177800" indent="-177800">
              <a:spcAft>
                <a:spcPts val="600"/>
              </a:spcAft>
            </a:pPr>
            <a:r>
              <a:rPr lang="ru-RU" sz="2000" dirty="0" smtClean="0"/>
              <a:t>-	Требует много времени от клиента</a:t>
            </a:r>
          </a:p>
          <a:p>
            <a:pPr marL="177800" indent="-177800">
              <a:spcAft>
                <a:spcPts val="600"/>
              </a:spcAft>
            </a:pPr>
            <a:r>
              <a:rPr lang="ru-RU" sz="2000" dirty="0" smtClean="0"/>
              <a:t>-	Отсутствие долгосрочных планов</a:t>
            </a:r>
          </a:p>
          <a:p>
            <a:pPr marL="177800" indent="-177800">
              <a:spcAft>
                <a:spcPts val="600"/>
              </a:spcAft>
            </a:pPr>
            <a:r>
              <a:rPr lang="ru-RU" sz="2000" dirty="0" smtClean="0"/>
              <a:t>-	Малое количество документации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ГОСТ Р ИСО/МЭК 12207-2010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642918"/>
            <a:ext cx="800105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Информационная технология. Системная и программная инженерия. Процессы жизненного цикла программных средств. </a:t>
            </a:r>
            <a:r>
              <a:rPr lang="ru-RU" sz="2000" dirty="0" smtClean="0"/>
              <a:t> (01.03.2012)</a:t>
            </a:r>
          </a:p>
          <a:p>
            <a:pPr algn="just">
              <a:spcBef>
                <a:spcPts val="1200"/>
              </a:spcBef>
            </a:pPr>
            <a:r>
              <a:rPr lang="ru-RU" sz="2000" b="1" dirty="0" smtClean="0"/>
              <a:t>Проект</a:t>
            </a:r>
            <a:r>
              <a:rPr lang="ru-RU" sz="2000" dirty="0" smtClean="0"/>
              <a:t> - попытка действий с определенными начальными и конечными сроками, предпринимаемая для создания продукта или услуги в соответствии с заданными ресурсами и требованиями.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Проект состоит из </a:t>
            </a:r>
            <a:r>
              <a:rPr lang="ru-RU" sz="2000" b="1" dirty="0" smtClean="0"/>
              <a:t>процессов</a:t>
            </a:r>
            <a:r>
              <a:rPr lang="ru-RU" sz="2000" dirty="0" smtClean="0"/>
              <a:t>. ГОСТ описывает множество процессов, не обязательно все входят в конкретный проект.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Каждый</a:t>
            </a:r>
            <a:r>
              <a:rPr lang="ru-RU" sz="2000" b="1" dirty="0" smtClean="0"/>
              <a:t> </a:t>
            </a:r>
            <a:r>
              <a:rPr lang="ru-RU" sz="2000" dirty="0" smtClean="0"/>
              <a:t>процесс</a:t>
            </a:r>
            <a:r>
              <a:rPr lang="ru-RU" sz="2000" b="1" dirty="0" smtClean="0"/>
              <a:t> </a:t>
            </a:r>
            <a:r>
              <a:rPr lang="ru-RU" sz="2000" dirty="0" smtClean="0"/>
              <a:t>стандарта описывается в терминах </a:t>
            </a:r>
            <a:r>
              <a:rPr lang="ru-RU" sz="2000" b="1" dirty="0" smtClean="0"/>
              <a:t>4 атрибутов</a:t>
            </a:r>
            <a:r>
              <a:rPr lang="ru-RU" sz="2000" dirty="0" smtClean="0"/>
              <a:t>: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ru-RU" sz="2000" i="1" dirty="0" smtClean="0"/>
              <a:t>наименование</a:t>
            </a:r>
            <a:r>
              <a:rPr lang="ru-RU" sz="2000" dirty="0" smtClean="0"/>
              <a:t>;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ru-RU" sz="2000" i="1" dirty="0" smtClean="0"/>
              <a:t>выходы</a:t>
            </a:r>
            <a:r>
              <a:rPr lang="ru-RU" sz="2000" dirty="0" smtClean="0"/>
              <a:t> - наблюдаемые результаты, ожидаемые при успешном выполнении процесса;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ru-RU" sz="2000" i="1" dirty="0" smtClean="0"/>
              <a:t>деятельность</a:t>
            </a:r>
            <a:r>
              <a:rPr lang="ru-RU" sz="2000" dirty="0" smtClean="0"/>
              <a:t> - перечень действий для достижения выходов;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ru-RU" sz="2000" i="1" dirty="0" smtClean="0"/>
              <a:t>задачи</a:t>
            </a:r>
            <a:r>
              <a:rPr lang="ru-RU" sz="2000" dirty="0" smtClean="0"/>
              <a:t> - требования, рекомендации или допустимые действия, предназначенные для поддержки достижения выходов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ГОСТ Р ИСО/МЭК 12207-2010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714356"/>
            <a:ext cx="800105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Эталонная модель процесса </a:t>
            </a:r>
            <a:r>
              <a:rPr lang="ru-RU" sz="2000" dirty="0" smtClean="0"/>
              <a:t>не представляет конкретного подхода к осуществлению процесса, как и не предопределяет модель жизненного цикла системы (программного средства), методологию или технологию.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Все процессы собраны в </a:t>
            </a:r>
            <a:r>
              <a:rPr lang="ru-RU" sz="2000" b="1" dirty="0" smtClean="0"/>
              <a:t>7 групп</a:t>
            </a:r>
            <a:r>
              <a:rPr lang="ru-RU" sz="2000" dirty="0" smtClean="0"/>
              <a:t>, разбитых на 2 части:</a:t>
            </a:r>
          </a:p>
          <a:p>
            <a:pPr marL="177800" algn="just"/>
            <a:r>
              <a:rPr lang="ru-RU" sz="2000" dirty="0" smtClean="0"/>
              <a:t>Процессы в контексте системы:</a:t>
            </a:r>
          </a:p>
          <a:p>
            <a:pPr marL="723900" indent="-369888" algn="just">
              <a:buFont typeface="+mj-lt"/>
              <a:buAutoNum type="arabicPeriod"/>
            </a:pPr>
            <a:r>
              <a:rPr lang="ru-RU" sz="2000" dirty="0" smtClean="0"/>
              <a:t>Процессы соглашения (2)</a:t>
            </a:r>
          </a:p>
          <a:p>
            <a:pPr marL="723900" indent="-369888" algn="just">
              <a:buFont typeface="+mj-lt"/>
              <a:buAutoNum type="arabicPeriod"/>
            </a:pPr>
            <a:r>
              <a:rPr lang="ru-RU" sz="2000" dirty="0" smtClean="0"/>
              <a:t>Процессы организационного обеспечения проекта (5)</a:t>
            </a:r>
          </a:p>
          <a:p>
            <a:pPr marL="723900" indent="-369888" algn="just">
              <a:buFont typeface="+mj-lt"/>
              <a:buAutoNum type="arabicPeriod"/>
            </a:pPr>
            <a:r>
              <a:rPr lang="ru-RU" sz="2000" dirty="0" smtClean="0"/>
              <a:t>Процессы проекта (7)</a:t>
            </a:r>
          </a:p>
          <a:p>
            <a:pPr marL="723900" indent="-369888" algn="just">
              <a:buFont typeface="+mj-lt"/>
              <a:buAutoNum type="arabicPeriod"/>
            </a:pPr>
            <a:r>
              <a:rPr lang="ru-RU" sz="2000" dirty="0" smtClean="0"/>
              <a:t>Технические процессы (11)</a:t>
            </a:r>
          </a:p>
          <a:p>
            <a:pPr marL="177800" algn="just"/>
            <a:r>
              <a:rPr lang="ru-RU" sz="2000" dirty="0" smtClean="0"/>
              <a:t>Специальные процессы программных средств:</a:t>
            </a:r>
          </a:p>
          <a:p>
            <a:pPr marL="723900" indent="-369888" algn="just">
              <a:buFont typeface="+mj-lt"/>
              <a:buAutoNum type="arabicPeriod"/>
            </a:pPr>
            <a:r>
              <a:rPr lang="ru-RU" sz="2000" dirty="0" smtClean="0"/>
              <a:t>Процессы реализации программных средств (7)</a:t>
            </a:r>
          </a:p>
          <a:p>
            <a:pPr marL="723900" indent="-369888" algn="just">
              <a:buFont typeface="+mj-lt"/>
              <a:buAutoNum type="arabicPeriod"/>
            </a:pPr>
            <a:r>
              <a:rPr lang="ru-RU" sz="2000" dirty="0" smtClean="0"/>
              <a:t>Процессы поддержки программных средств (8)</a:t>
            </a:r>
          </a:p>
          <a:p>
            <a:pPr marL="723900" indent="-369888" algn="just">
              <a:buFont typeface="+mj-lt"/>
              <a:buAutoNum type="arabicPeriod"/>
            </a:pPr>
            <a:r>
              <a:rPr lang="ru-RU" sz="2000" dirty="0" smtClean="0"/>
              <a:t>Процессы повторного применения программных средств 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28</a:t>
            </a:fld>
            <a:endParaRPr lang="ru-RU"/>
          </a:p>
        </p:txBody>
      </p:sp>
      <p:pic>
        <p:nvPicPr>
          <p:cNvPr id="1026" name="Picture 2" descr="&amp;Gcy;&amp;Ocy;&amp;Scy;&amp;Tcy; &amp;Rcy; &amp;Icy;&amp;Scy;&amp;Ocy;/&amp;Mcy;&amp;Ecy;&amp;Kcy; 12207-2010 &amp;Icy;&amp;ncy;&amp;fcy;&amp;ocy;&amp;rcy;&amp;mcy;&amp;acy;&amp;tscy;&amp;icy;&amp;ocy;&amp;ncy;&amp;ncy;&amp;acy;&amp;yacy; &amp;tcy;&amp;iecy;&amp;khcy;&amp;ncy;&amp;ocy;&amp;lcy;&amp;ocy;&amp;gcy;&amp;icy;&amp;yacy;. &amp;Scy;&amp;icy;&amp;scy;&amp;tcy;&amp;iecy;&amp;mcy;&amp;ncy;&amp;acy;&amp;yacy; &amp;icy; &amp;pcy;&amp;rcy;&amp;ocy;&amp;gcy;&amp;rcy;&amp;acy;&amp;mcy;&amp;mcy;&amp;ncy;&amp;acy;&amp;yacy; &amp;icy;&amp;ncy;&amp;zhcy;&amp;iecy;&amp;ncy;&amp;iecy;&amp;rcy;&amp;icy;&amp;yacy;. &amp;Pcy;&amp;rcy;&amp;ocy;&amp;tscy;&amp;iecy;&amp;scy;&amp;scy;&amp;ycy; &amp;zhcy;&amp;icy;&amp;zcy;&amp;ncy;&amp;iecy;&amp;ncy;&amp;ncy;&amp;ocy;&amp;gcy;&amp;ocy; &amp;tscy;&amp;icy;&amp;kcy;&amp;lcy;&amp;acy; &amp;pcy;&amp;rcy;&amp;ocy;&amp;gcy;&amp;rcy;&amp;acy;&amp;mcy;&amp;mcy;&amp;ncy;&amp;ycy;&amp;khcy; &amp;scy;&amp;rcy;&amp;iecy;&amp;dcy;&amp;scy;&amp;tcy;&amp;v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857256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1. Процессы соглашения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42910" y="785794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000" dirty="0" smtClean="0"/>
              <a:t>Определяют действия, необходимые для выработки соглашений между заказчиком и исполнителем.</a:t>
            </a:r>
          </a:p>
          <a:p>
            <a:pPr marL="627063" indent="-449263" algn="just"/>
            <a:r>
              <a:rPr lang="ru-RU" sz="2000" dirty="0" smtClean="0"/>
              <a:t>1.1	процесс приобретения</a:t>
            </a:r>
          </a:p>
          <a:p>
            <a:pPr marL="627063" indent="-449263" algn="just"/>
            <a:r>
              <a:rPr lang="ru-RU" sz="2000" dirty="0" smtClean="0"/>
              <a:t>1.2	процесс поставки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8596" y="2643206"/>
            <a:ext cx="8229600" cy="8572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Процессы </a:t>
            </a:r>
            <a:r>
              <a:rPr lang="ru-RU" sz="2800" b="1" dirty="0" smtClean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организационного обеспечения проекта </a:t>
            </a:r>
            <a:endParaRPr lang="ru-RU" sz="2800" b="1" dirty="0">
              <a:solidFill>
                <a:srgbClr val="0033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3214686"/>
            <a:ext cx="807249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Обеспечивают ресурсы и инфраструктуру, необходимые для поддержки проектов, и гарантируют удовлетворение организационных целей и установленных соглашений. </a:t>
            </a:r>
          </a:p>
          <a:p>
            <a:pPr marL="627063" indent="-450850" algn="just">
              <a:spcBef>
                <a:spcPts val="1200"/>
              </a:spcBef>
            </a:pPr>
            <a:r>
              <a:rPr lang="ru-RU" sz="2000" dirty="0" smtClean="0"/>
              <a:t>2.1	процесс менеджмента модели жизненного цикла;</a:t>
            </a:r>
          </a:p>
          <a:p>
            <a:pPr marL="627063" indent="-450850"/>
            <a:r>
              <a:rPr lang="ru-RU" sz="2000" dirty="0" smtClean="0"/>
              <a:t>2.2	процесс менеджмента инфраструктуры;</a:t>
            </a:r>
          </a:p>
          <a:p>
            <a:pPr marL="627063" indent="-450850"/>
            <a:r>
              <a:rPr lang="ru-RU" sz="2000" dirty="0" smtClean="0"/>
              <a:t>2.3	процесс менеджмента портфеля проектов;</a:t>
            </a:r>
          </a:p>
          <a:p>
            <a:pPr marL="627063" indent="-450850"/>
            <a:r>
              <a:rPr lang="ru-RU" sz="2000" dirty="0" smtClean="0"/>
              <a:t>2.4	процесс менеджмента людских ресурсов;</a:t>
            </a:r>
          </a:p>
          <a:p>
            <a:pPr marL="627063" indent="-450850"/>
            <a:r>
              <a:rPr lang="ru-RU" sz="2000" dirty="0" smtClean="0"/>
              <a:t>2.5	процесс менеджмента качества.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ЛЕКЦИЯ</a:t>
            </a:r>
            <a:r>
              <a:rPr lang="en-US" dirty="0" smtClean="0"/>
              <a:t> </a:t>
            </a:r>
            <a:r>
              <a:rPr lang="ru-RU" dirty="0" smtClean="0"/>
              <a:t>1.</a:t>
            </a:r>
            <a:br>
              <a:rPr lang="ru-RU" dirty="0" smtClean="0"/>
            </a:br>
            <a:r>
              <a:rPr lang="ru-RU" dirty="0" smtClean="0"/>
              <a:t>Основные понятия и назначение программной инженерии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3. Процессы проекта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42910" y="785794"/>
            <a:ext cx="807249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Используются для планирования, выполнения, оценки и управления продвижением проекта.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ru-RU" sz="2000" dirty="0" smtClean="0"/>
              <a:t>Процессы менеджмента проекта:</a:t>
            </a:r>
          </a:p>
          <a:p>
            <a:pPr marL="627063" indent="-450850"/>
            <a:r>
              <a:rPr lang="ru-RU" sz="2000" dirty="0" smtClean="0"/>
              <a:t>3.1	процесс планирования проекта;</a:t>
            </a:r>
          </a:p>
          <a:p>
            <a:pPr marL="627063" indent="-450850"/>
            <a:r>
              <a:rPr lang="ru-RU" sz="2000" dirty="0" smtClean="0"/>
              <a:t>3.2	процесс управления и оценки проекта.</a:t>
            </a:r>
          </a:p>
          <a:p>
            <a:pPr marL="457200" indent="-457200" algn="just">
              <a:spcBef>
                <a:spcPts val="1200"/>
              </a:spcBef>
              <a:spcAft>
                <a:spcPts val="600"/>
              </a:spcAft>
            </a:pPr>
            <a:r>
              <a:rPr lang="ru-RU" sz="2000" dirty="0" smtClean="0"/>
              <a:t>Процессы поддержки проекта</a:t>
            </a:r>
          </a:p>
          <a:p>
            <a:pPr marL="627063" indent="-450850"/>
            <a:r>
              <a:rPr lang="ru-RU" sz="2000" dirty="0" smtClean="0"/>
              <a:t>3.3	процесс менеджмента решений;</a:t>
            </a:r>
          </a:p>
          <a:p>
            <a:pPr marL="627063" indent="-450850"/>
            <a:r>
              <a:rPr lang="ru-RU" sz="2000" dirty="0" smtClean="0"/>
              <a:t>3.4	процесс менеджмента рисков;</a:t>
            </a:r>
          </a:p>
          <a:p>
            <a:pPr marL="627063" indent="-450850"/>
            <a:r>
              <a:rPr lang="ru-RU" sz="2000" dirty="0" smtClean="0"/>
              <a:t>3.5	процесс менеджмента конфигурации;</a:t>
            </a:r>
          </a:p>
          <a:p>
            <a:pPr marL="627063" indent="-450850"/>
            <a:r>
              <a:rPr lang="ru-RU" sz="2000" dirty="0" smtClean="0"/>
              <a:t>3.6	процесс менеджмента информации;</a:t>
            </a:r>
          </a:p>
          <a:p>
            <a:pPr marL="627063" indent="-450850"/>
            <a:r>
              <a:rPr lang="ru-RU" sz="2000" dirty="0" smtClean="0"/>
              <a:t>3.7	процесс измерений.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4. Технические процессы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42910" y="785794"/>
            <a:ext cx="807249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000" dirty="0" smtClean="0"/>
              <a:t>Используются для определения требований к системе, преобразования требований в полезный продукт, применения продукта, обеспечения требуемых услуг, поддержания обеспечения этих услуг и изъятия продукта из обращения. </a:t>
            </a:r>
          </a:p>
          <a:p>
            <a:pPr marL="723900" indent="-547688"/>
            <a:r>
              <a:rPr lang="ru-RU" sz="2000" dirty="0" smtClean="0"/>
              <a:t>4.1	определение требований правообладателей;</a:t>
            </a:r>
          </a:p>
          <a:p>
            <a:pPr marL="723900" indent="-547688"/>
            <a:r>
              <a:rPr lang="ru-RU" sz="2000" dirty="0" smtClean="0"/>
              <a:t>4.2	анализ системных требований;</a:t>
            </a:r>
          </a:p>
          <a:p>
            <a:pPr marL="723900" indent="-547688"/>
            <a:r>
              <a:rPr lang="ru-RU" sz="2000" dirty="0" smtClean="0"/>
              <a:t>4.3	проектирование архитектуры системы;</a:t>
            </a:r>
          </a:p>
          <a:p>
            <a:pPr marL="723900" indent="-547688"/>
            <a:r>
              <a:rPr lang="ru-RU" sz="2000" dirty="0" smtClean="0"/>
              <a:t>4.4	процесс реализации;</a:t>
            </a:r>
          </a:p>
          <a:p>
            <a:pPr marL="723900" indent="-547688"/>
            <a:r>
              <a:rPr lang="ru-RU" sz="2000" dirty="0" smtClean="0"/>
              <a:t>4.5	процесс комплексирования системы;</a:t>
            </a:r>
          </a:p>
          <a:p>
            <a:pPr marL="723900" indent="-547688"/>
            <a:r>
              <a:rPr lang="ru-RU" sz="2000" dirty="0" smtClean="0"/>
              <a:t>4.6	процесс квалификационного тестирования системы;</a:t>
            </a:r>
          </a:p>
          <a:p>
            <a:pPr marL="723900" indent="-547688"/>
            <a:r>
              <a:rPr lang="ru-RU" sz="2000" dirty="0" smtClean="0"/>
              <a:t>4.7	процесс инсталляции программных средств;</a:t>
            </a:r>
          </a:p>
          <a:p>
            <a:pPr marL="723900" indent="-547688"/>
            <a:r>
              <a:rPr lang="ru-RU" sz="2000" dirty="0" smtClean="0"/>
              <a:t>4.8	процесс поддержки приемки программных средств;</a:t>
            </a:r>
          </a:p>
          <a:p>
            <a:pPr marL="723900" indent="-547688"/>
            <a:r>
              <a:rPr lang="ru-RU" sz="2000" dirty="0" smtClean="0"/>
              <a:t>4.9	процесс функционирования программных средств;</a:t>
            </a:r>
          </a:p>
          <a:p>
            <a:pPr marL="723900" indent="-547688"/>
            <a:r>
              <a:rPr lang="ru-RU" sz="2000" dirty="0" smtClean="0"/>
              <a:t>4.10	процесс сопровождения программных средств;</a:t>
            </a:r>
          </a:p>
          <a:p>
            <a:pPr marL="723900" indent="-547688"/>
            <a:r>
              <a:rPr lang="ru-RU" sz="2000" dirty="0" smtClean="0"/>
              <a:t>4.11	процесс изъятия из обращения программных средств.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5. Процессы реализации программных средств 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642918"/>
            <a:ext cx="828680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000" dirty="0" smtClean="0"/>
              <a:t>Используются для создания конкретного элемента системы. Преобразуют заданные характеристики поведения, интерфейсы и ограничения в действия, результатом которых становится этот системный элемент.</a:t>
            </a:r>
          </a:p>
          <a:p>
            <a:pPr marL="627063" indent="-450850"/>
            <a:r>
              <a:rPr lang="ru-RU" sz="2000" dirty="0" smtClean="0"/>
              <a:t>5.1	процесс анализа требований к программным средствам;</a:t>
            </a:r>
          </a:p>
          <a:p>
            <a:pPr marL="627063" indent="-450850"/>
            <a:r>
              <a:rPr lang="ru-RU" sz="2000" dirty="0" smtClean="0"/>
              <a:t>5.2	процесс проектирования архитектуры программных средств;</a:t>
            </a:r>
          </a:p>
          <a:p>
            <a:pPr marL="627063" indent="-450850"/>
            <a:r>
              <a:rPr lang="ru-RU" sz="2000" dirty="0" smtClean="0"/>
              <a:t>5.3	процесс детального проектирования программных средств;</a:t>
            </a:r>
          </a:p>
          <a:p>
            <a:pPr marL="627063" indent="-450850"/>
            <a:r>
              <a:rPr lang="ru-RU" sz="2000" dirty="0" smtClean="0"/>
              <a:t>5.4	процесс конструирования программных средств;</a:t>
            </a:r>
          </a:p>
          <a:p>
            <a:pPr marL="627063" indent="-450850"/>
            <a:r>
              <a:rPr lang="ru-RU" sz="2000" dirty="0" smtClean="0"/>
              <a:t>5.5	процесс комплексирования программных средств;</a:t>
            </a:r>
          </a:p>
          <a:p>
            <a:pPr marL="627063" indent="-450850"/>
            <a:r>
              <a:rPr lang="ru-RU" sz="2000" dirty="0" smtClean="0"/>
              <a:t>5.6	процесс квалификационного тестирования программных средств.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6. Процессы поддержки программных средств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500042"/>
            <a:ext cx="828680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000" dirty="0" smtClean="0"/>
              <a:t>Любой поддерживающий процесс помогает процессу реализации программных средств.</a:t>
            </a:r>
          </a:p>
          <a:p>
            <a:pPr marL="627063" indent="-450850"/>
            <a:r>
              <a:rPr lang="ru-RU" sz="2000" dirty="0" smtClean="0"/>
              <a:t>6.1	процесс менеджмента документации программных средств;</a:t>
            </a:r>
          </a:p>
          <a:p>
            <a:pPr marL="627063" indent="-450850"/>
            <a:r>
              <a:rPr lang="ru-RU" sz="2000" dirty="0" smtClean="0"/>
              <a:t>6.2	процесс менеджмента конфигурации программных средств;</a:t>
            </a:r>
          </a:p>
          <a:p>
            <a:pPr marL="627063" indent="-450850"/>
            <a:r>
              <a:rPr lang="ru-RU" sz="2000" dirty="0" smtClean="0"/>
              <a:t>6.3	процесс обеспечения гарантии качества программных средств;</a:t>
            </a:r>
          </a:p>
          <a:p>
            <a:pPr marL="627063" indent="-450850"/>
            <a:r>
              <a:rPr lang="ru-RU" sz="2000" dirty="0" smtClean="0"/>
              <a:t>6.4	процесс верификации программных средств;</a:t>
            </a:r>
          </a:p>
          <a:p>
            <a:pPr marL="627063" indent="-450850"/>
            <a:r>
              <a:rPr lang="ru-RU" sz="2000" dirty="0" smtClean="0"/>
              <a:t>6.5	процесс </a:t>
            </a:r>
            <a:r>
              <a:rPr lang="ru-RU" sz="2000" dirty="0" err="1" smtClean="0"/>
              <a:t>валидации</a:t>
            </a:r>
            <a:r>
              <a:rPr lang="ru-RU" sz="2000" dirty="0" smtClean="0"/>
              <a:t> программных средств;</a:t>
            </a:r>
          </a:p>
          <a:p>
            <a:pPr marL="627063" indent="-450850"/>
            <a:r>
              <a:rPr lang="ru-RU" sz="2000" dirty="0" smtClean="0"/>
              <a:t>6.6	процесс ревизии программных средств;</a:t>
            </a:r>
          </a:p>
          <a:p>
            <a:pPr marL="627063" indent="-450850"/>
            <a:r>
              <a:rPr lang="ru-RU" sz="2000" dirty="0" smtClean="0"/>
              <a:t>6.7	процесс аудита программных средств;</a:t>
            </a:r>
          </a:p>
          <a:p>
            <a:pPr marL="627063" indent="-450850"/>
            <a:r>
              <a:rPr lang="ru-RU" sz="2000" dirty="0" smtClean="0"/>
              <a:t>6.8	процесс решения проблем в программных средствах.</a:t>
            </a:r>
            <a:endParaRPr lang="ru-RU" sz="20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85720" y="4143380"/>
            <a:ext cx="8643998" cy="8572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7. Процессы повторного применения программных средств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4643446"/>
            <a:ext cx="82868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000" dirty="0" smtClean="0"/>
              <a:t>Поддерживают возможность повторного использования фрагментов ПО за границами данного проекта.</a:t>
            </a:r>
          </a:p>
          <a:p>
            <a:pPr marL="627063" indent="-450850"/>
            <a:r>
              <a:rPr lang="ru-RU" sz="2000" dirty="0" smtClean="0"/>
              <a:t>7.1	процесс проектирования доменов;</a:t>
            </a:r>
          </a:p>
          <a:p>
            <a:pPr marL="627063" indent="-450850"/>
            <a:r>
              <a:rPr lang="ru-RU" sz="2000" dirty="0" smtClean="0"/>
              <a:t>7.2	процесс менеджмента повторного применения активов;</a:t>
            </a:r>
          </a:p>
          <a:p>
            <a:pPr marL="627063" indent="-450850"/>
            <a:r>
              <a:rPr lang="ru-RU" sz="2000" dirty="0" smtClean="0"/>
              <a:t>7.3	процесс менеджмента повторного применения программ.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Лекция 3. Анализ требований. </a:t>
            </a:r>
            <a:r>
              <a:rPr lang="en-US" dirty="0" smtClean="0"/>
              <a:t>UML. </a:t>
            </a:r>
            <a:r>
              <a:rPr lang="ru-RU" dirty="0" smtClean="0"/>
              <a:t>Диаграмма прецедентов (вариантов использования)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500042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b="1" dirty="0" smtClean="0"/>
              <a:t>Unified Modeling Language – </a:t>
            </a:r>
            <a:r>
              <a:rPr lang="ru-RU" sz="2000" b="1" dirty="0" smtClean="0"/>
              <a:t>Унифицированный язык моделирования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071546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Открытый </a:t>
            </a:r>
            <a:r>
              <a:rPr lang="ru-RU" sz="2000" b="1" dirty="0" smtClean="0"/>
              <a:t>стандарт</a:t>
            </a:r>
            <a:r>
              <a:rPr lang="ru-RU" sz="2000" dirty="0" smtClean="0"/>
              <a:t> для создания абстрактной модели системы (</a:t>
            </a:r>
            <a:r>
              <a:rPr lang="en-US" sz="2000" dirty="0" smtClean="0"/>
              <a:t>UML-</a:t>
            </a:r>
            <a:r>
              <a:rPr lang="ru-RU" sz="2000" dirty="0" smtClean="0"/>
              <a:t>модели). Использует </a:t>
            </a:r>
            <a:r>
              <a:rPr lang="ru-RU" sz="2000" b="1" dirty="0" smtClean="0"/>
              <a:t>графические объекты</a:t>
            </a:r>
            <a:r>
              <a:rPr lang="ru-RU" sz="2000" dirty="0" smtClean="0"/>
              <a:t> и </a:t>
            </a:r>
            <a:r>
              <a:rPr lang="ru-RU" sz="2000" b="1" dirty="0" smtClean="0"/>
              <a:t>текст</a:t>
            </a:r>
            <a:r>
              <a:rPr lang="ru-RU" sz="2000" dirty="0" smtClean="0"/>
              <a:t>. Является </a:t>
            </a:r>
            <a:r>
              <a:rPr lang="ru-RU" sz="2000" b="1" dirty="0" smtClean="0"/>
              <a:t>объектно-ориентированным</a:t>
            </a:r>
            <a:r>
              <a:rPr lang="ru-RU" sz="2000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2143116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Основное назначение: </a:t>
            </a:r>
            <a:r>
              <a:rPr lang="ru-RU" sz="2000" dirty="0" smtClean="0"/>
              <a:t>моделирование ПО, Другие: бизнес-процессы, организационные структуры, проектирование в промышленности и других отраслях.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2910" y="3357562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Основатели</a:t>
            </a:r>
            <a:r>
              <a:rPr lang="ru-RU" sz="2000" dirty="0" smtClean="0"/>
              <a:t>: </a:t>
            </a:r>
            <a:r>
              <a:rPr lang="ru-RU" sz="2000" dirty="0" err="1" smtClean="0"/>
              <a:t>Гради</a:t>
            </a:r>
            <a:r>
              <a:rPr lang="ru-RU" sz="2000" dirty="0" smtClean="0"/>
              <a:t> Буч, Джеймс </a:t>
            </a:r>
            <a:r>
              <a:rPr lang="ru-RU" sz="2000" dirty="0" err="1" smtClean="0"/>
              <a:t>Рамбо</a:t>
            </a:r>
            <a:r>
              <a:rPr lang="ru-RU" sz="2000" dirty="0" smtClean="0"/>
              <a:t>, </a:t>
            </a:r>
            <a:r>
              <a:rPr lang="ru-RU" sz="2000" dirty="0" err="1" smtClean="0"/>
              <a:t>Ивар</a:t>
            </a:r>
            <a:r>
              <a:rPr lang="ru-RU" sz="2000" dirty="0" smtClean="0"/>
              <a:t> Якобсон (</a:t>
            </a:r>
            <a:r>
              <a:rPr lang="ru-RU" sz="2000" dirty="0" err="1" smtClean="0"/>
              <a:t>Джейкобсон</a:t>
            </a:r>
            <a:r>
              <a:rPr lang="ru-RU" sz="2000" dirty="0" smtClean="0"/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2910" y="4000504"/>
            <a:ext cx="7929618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Основные версии </a:t>
            </a:r>
            <a:r>
              <a:rPr lang="ru-RU" sz="2000" dirty="0" smtClean="0"/>
              <a:t>(не все):</a:t>
            </a:r>
          </a:p>
          <a:p>
            <a:pPr marL="1609725" indent="-1431925" algn="just">
              <a:spcBef>
                <a:spcPts val="600"/>
              </a:spcBef>
            </a:pPr>
            <a:r>
              <a:rPr lang="ru-RU" sz="2000" dirty="0" smtClean="0"/>
              <a:t>1.1 (1997) 	– первая версия</a:t>
            </a:r>
          </a:p>
          <a:p>
            <a:pPr marL="1609725" indent="-1431925" algn="just">
              <a:spcBef>
                <a:spcPts val="600"/>
              </a:spcBef>
            </a:pPr>
            <a:r>
              <a:rPr lang="ru-RU" sz="2000" dirty="0" smtClean="0"/>
              <a:t>1.4.2 (2004) 	– международный стандарт ISO/IEC 19501:2005</a:t>
            </a:r>
          </a:p>
          <a:p>
            <a:pPr marL="1609725" indent="-1431925" algn="just">
              <a:spcBef>
                <a:spcPts val="600"/>
              </a:spcBef>
            </a:pPr>
            <a:r>
              <a:rPr lang="ru-RU" sz="2000" dirty="0" smtClean="0"/>
              <a:t>2.0 (2005)	– существенно дополнен, ориентирован на </a:t>
            </a:r>
            <a:r>
              <a:rPr lang="en-US" sz="2000" dirty="0" smtClean="0"/>
              <a:t>MDD (</a:t>
            </a:r>
            <a:r>
              <a:rPr lang="ru-RU" sz="2000" dirty="0" smtClean="0"/>
              <a:t>генерация программного кода из моделей)</a:t>
            </a:r>
          </a:p>
          <a:p>
            <a:pPr marL="1609725" indent="-1431925" algn="just">
              <a:spcBef>
                <a:spcPts val="600"/>
              </a:spcBef>
            </a:pPr>
            <a:r>
              <a:rPr lang="ru-RU" sz="2000" dirty="0" smtClean="0"/>
              <a:t>2.4.1 (2011) 	– международный стандарт ISO/IEC 19505-1, 19505-2</a:t>
            </a:r>
          </a:p>
          <a:p>
            <a:pPr marL="1609725" indent="-1431925" algn="just">
              <a:spcBef>
                <a:spcPts val="600"/>
              </a:spcBef>
            </a:pPr>
            <a:r>
              <a:rPr lang="en-US" sz="2000" dirty="0" smtClean="0"/>
              <a:t>2.5</a:t>
            </a:r>
            <a:r>
              <a:rPr lang="ru-RU" sz="2000" dirty="0" smtClean="0"/>
              <a:t> (2015) 	– последняя версия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</a:t>
            </a:r>
            <a:r>
              <a:rPr lang="en-US" dirty="0" smtClean="0"/>
              <a:t>UML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857232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Черновик</a:t>
            </a:r>
            <a:r>
              <a:rPr lang="ru-RU" sz="2000" dirty="0" smtClean="0"/>
              <a:t> – неполные и неформальные диаграммы, рисуются «на коленке». Для прояснения сложных моментов. Используется в </a:t>
            </a:r>
            <a:r>
              <a:rPr lang="en-US" sz="2000" dirty="0" smtClean="0"/>
              <a:t>Agile</a:t>
            </a:r>
            <a:r>
              <a:rPr lang="ru-RU" sz="200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704322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Для проектной документации </a:t>
            </a:r>
            <a:r>
              <a:rPr lang="ru-RU" sz="2000" dirty="0" smtClean="0"/>
              <a:t>– детализированные диаграммы с полным описанием проекта с соблюдением всех требований. Можно применять: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ru-RU" sz="2000" dirty="0" smtClean="0"/>
              <a:t>Обратную генерацию (программный код </a:t>
            </a:r>
            <a:r>
              <a:rPr lang="en-US" sz="2000" dirty="0" smtClean="0"/>
              <a:t>=&gt; UML</a:t>
            </a:r>
            <a:r>
              <a:rPr lang="ru-RU" sz="2000" dirty="0" smtClean="0"/>
              <a:t>-модели</a:t>
            </a:r>
            <a:r>
              <a:rPr lang="en-US" sz="2000" dirty="0" smtClean="0"/>
              <a:t>)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ru-RU" sz="2000" dirty="0" smtClean="0"/>
              <a:t>Генерацию кода (</a:t>
            </a:r>
            <a:r>
              <a:rPr lang="en-US" sz="2000" dirty="0" smtClean="0"/>
              <a:t>UML</a:t>
            </a:r>
            <a:r>
              <a:rPr lang="ru-RU" sz="2000" dirty="0" smtClean="0"/>
              <a:t>-модели </a:t>
            </a:r>
            <a:r>
              <a:rPr lang="en-US" sz="2000" dirty="0" smtClean="0"/>
              <a:t>=&gt; </a:t>
            </a:r>
            <a:r>
              <a:rPr lang="ru-RU" sz="2000" dirty="0" smtClean="0"/>
              <a:t>программный код), требуется ручная доработка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3643314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В качестве языка программирования </a:t>
            </a:r>
            <a:r>
              <a:rPr lang="ru-RU" sz="2000" dirty="0" smtClean="0"/>
              <a:t>(не всегда возможно) – ПО целиком и полностью описывается в </a:t>
            </a:r>
            <a:r>
              <a:rPr lang="en-US" sz="2000" dirty="0" smtClean="0"/>
              <a:t>UML</a:t>
            </a:r>
            <a:r>
              <a:rPr lang="ru-RU" sz="2000" dirty="0" smtClean="0"/>
              <a:t>. Весь программный код генерируется автоматически.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5214950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b="1" dirty="0" smtClean="0"/>
              <a:t>UML</a:t>
            </a:r>
            <a:r>
              <a:rPr lang="en-US" sz="2000" dirty="0" smtClean="0"/>
              <a:t> </a:t>
            </a:r>
            <a:r>
              <a:rPr lang="ru-RU" sz="2000" dirty="0" smtClean="0"/>
              <a:t>независим от языков программирования и платформ, но есть специальные средства, ориентированные на генерацию кода на определенном языке (</a:t>
            </a:r>
            <a:r>
              <a:rPr lang="en-US" sz="2000" dirty="0" smtClean="0"/>
              <a:t>C#, Java, C++ </a:t>
            </a:r>
            <a:r>
              <a:rPr lang="ru-RU" sz="2000" dirty="0" smtClean="0"/>
              <a:t>и др.).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 и ПО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034" y="714356"/>
            <a:ext cx="80724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ru-RU" sz="2000" dirty="0" err="1" smtClean="0"/>
              <a:t>Гради</a:t>
            </a:r>
            <a:r>
              <a:rPr lang="ru-RU" sz="2000" dirty="0" smtClean="0"/>
              <a:t> Буч, Джеймс </a:t>
            </a:r>
            <a:r>
              <a:rPr lang="ru-RU" sz="2000" dirty="0" err="1" smtClean="0"/>
              <a:t>Рамбо</a:t>
            </a:r>
            <a:r>
              <a:rPr lang="ru-RU" sz="2000" dirty="0" smtClean="0"/>
              <a:t>, </a:t>
            </a:r>
            <a:r>
              <a:rPr lang="ru-RU" sz="2000" dirty="0" err="1" smtClean="0"/>
              <a:t>Ивар</a:t>
            </a:r>
            <a:r>
              <a:rPr lang="ru-RU" sz="2000" dirty="0" smtClean="0"/>
              <a:t> Якобсон. </a:t>
            </a:r>
            <a:r>
              <a:rPr lang="ru-RU" sz="2000" b="1" dirty="0" smtClean="0"/>
              <a:t>Язык UML. Руководство пользователя.</a:t>
            </a:r>
          </a:p>
          <a:p>
            <a:pPr marL="457200" indent="-457200" algn="just">
              <a:spcBef>
                <a:spcPts val="600"/>
              </a:spcBef>
              <a:buFontTx/>
              <a:buAutoNum type="arabicPeriod"/>
            </a:pPr>
            <a:r>
              <a:rPr lang="ru-RU" sz="2000" dirty="0" err="1" smtClean="0"/>
              <a:t>Леоненков</a:t>
            </a:r>
            <a:r>
              <a:rPr lang="ru-RU" sz="2000" dirty="0" smtClean="0"/>
              <a:t> А. </a:t>
            </a:r>
            <a:r>
              <a:rPr lang="ru-RU" sz="2000" b="1" dirty="0" smtClean="0"/>
              <a:t>Самоучитель </a:t>
            </a:r>
            <a:r>
              <a:rPr lang="en-GB" sz="2000" b="1" dirty="0" smtClean="0"/>
              <a:t>UML</a:t>
            </a:r>
            <a:r>
              <a:rPr lang="ru-RU" sz="2000" b="1" dirty="0" smtClean="0"/>
              <a:t>.</a:t>
            </a:r>
            <a:endParaRPr lang="en-GB" sz="2000" b="1" dirty="0" smtClean="0"/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ru-RU" sz="2000" dirty="0" err="1" smtClean="0"/>
              <a:t>Крэг</a:t>
            </a:r>
            <a:r>
              <a:rPr lang="ru-RU" sz="2000" dirty="0" smtClean="0"/>
              <a:t> </a:t>
            </a:r>
            <a:r>
              <a:rPr lang="ru-RU" sz="2000" dirty="0" err="1" smtClean="0"/>
              <a:t>Ларман</a:t>
            </a:r>
            <a:r>
              <a:rPr lang="ru-RU" sz="2000" dirty="0" smtClean="0"/>
              <a:t>. </a:t>
            </a:r>
            <a:r>
              <a:rPr lang="ru-RU" sz="2000" b="1" dirty="0" smtClean="0"/>
              <a:t>Применение </a:t>
            </a:r>
            <a:r>
              <a:rPr lang="en-US" sz="2000" b="1" dirty="0" smtClean="0"/>
              <a:t>UML 2.0 </a:t>
            </a:r>
            <a:r>
              <a:rPr lang="ru-RU" sz="2000" b="1" dirty="0" smtClean="0"/>
              <a:t>и шаблонов проектирования</a:t>
            </a:r>
            <a:r>
              <a:rPr lang="ru-RU" sz="2000" dirty="0" smtClean="0"/>
              <a:t>. Введение в объектно-ориентированный анализ, проектирование и итеративную разработку</a:t>
            </a:r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en-US" sz="2000" dirty="0" smtClean="0">
                <a:hlinkClick r:id="rId2"/>
              </a:rPr>
              <a:t>www.uml.org</a:t>
            </a:r>
            <a:r>
              <a:rPr lang="en-US" sz="2000" dirty="0" smtClean="0"/>
              <a:t> (</a:t>
            </a:r>
            <a:r>
              <a:rPr lang="ru-RU" sz="2000" dirty="0" smtClean="0"/>
              <a:t>англ.)</a:t>
            </a:r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en-GB" sz="2000" dirty="0" smtClean="0">
                <a:hlinkClick r:id="rId3"/>
              </a:rPr>
              <a:t>www.visual-paradigm.com</a:t>
            </a:r>
            <a:r>
              <a:rPr lang="en-GB" sz="2000" dirty="0" smtClean="0"/>
              <a:t> (</a:t>
            </a:r>
            <a:r>
              <a:rPr lang="ru-RU" sz="2000" dirty="0" smtClean="0"/>
              <a:t>англ.)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34" y="3714752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</a:pPr>
            <a:r>
              <a:rPr lang="en-US" sz="2000" b="1" dirty="0" smtClean="0"/>
              <a:t>Rational Rose </a:t>
            </a:r>
            <a:r>
              <a:rPr lang="en-US" sz="2000" dirty="0" smtClean="0"/>
              <a:t>=&gt; </a:t>
            </a:r>
            <a:r>
              <a:rPr lang="en-US" sz="2000" b="1" dirty="0" smtClean="0"/>
              <a:t>Rational Software Architect </a:t>
            </a:r>
            <a:r>
              <a:rPr lang="en-US" sz="2000" dirty="0" smtClean="0"/>
              <a:t>(IBM) </a:t>
            </a:r>
            <a:r>
              <a:rPr lang="ru-RU" sz="2000" dirty="0" smtClean="0"/>
              <a:t>– мощное </a:t>
            </a:r>
            <a:r>
              <a:rPr lang="en-US" sz="2000" dirty="0" smtClean="0"/>
              <a:t>CASE-</a:t>
            </a:r>
            <a:r>
              <a:rPr lang="ru-RU" sz="2000" dirty="0" smtClean="0"/>
              <a:t>средство проектирования. </a:t>
            </a:r>
            <a:r>
              <a:rPr lang="ru-RU" sz="2000" dirty="0" err="1" smtClean="0"/>
              <a:t>Проприетарное</a:t>
            </a:r>
            <a:r>
              <a:rPr lang="ru-RU" sz="2000" dirty="0" smtClean="0"/>
              <a:t>, дорогое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5578634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</a:pPr>
            <a:r>
              <a:rPr lang="en-US" sz="2000" b="1" dirty="0" err="1" smtClean="0"/>
              <a:t>StarUML</a:t>
            </a:r>
            <a:r>
              <a:rPr lang="ru-RU" sz="2000" b="1" dirty="0" smtClean="0"/>
              <a:t> </a:t>
            </a:r>
            <a:r>
              <a:rPr lang="en-US" sz="2000" dirty="0" smtClean="0"/>
              <a:t>=&gt; </a:t>
            </a:r>
            <a:r>
              <a:rPr lang="en-US" sz="2000" b="1" dirty="0" err="1" smtClean="0"/>
              <a:t>WhiteStarUML</a:t>
            </a:r>
            <a:r>
              <a:rPr lang="en-US" sz="2000" dirty="0" smtClean="0"/>
              <a:t> </a:t>
            </a:r>
            <a:r>
              <a:rPr lang="ru-RU" sz="2000" dirty="0" smtClean="0"/>
              <a:t>– доступен весь базовый функционал, генерация кода. Бесплатное, свободно распространяемое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4500570"/>
            <a:ext cx="8072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</a:pPr>
            <a:r>
              <a:rPr lang="en-GB" sz="2000" b="1" dirty="0" smtClean="0"/>
              <a:t>Visual Paradigm </a:t>
            </a:r>
            <a:r>
              <a:rPr lang="ru-RU" sz="2000" dirty="0" smtClean="0"/>
              <a:t>– широкий спектр задач проектирования, документирования, коллективной разработки. </a:t>
            </a:r>
            <a:r>
              <a:rPr lang="ru-RU" sz="2000" dirty="0" err="1" smtClean="0"/>
              <a:t>Проприетарное</a:t>
            </a:r>
            <a:r>
              <a:rPr lang="ru-RU" sz="2000" dirty="0" smtClean="0"/>
              <a:t>, немного дешевле + 30-дневный </a:t>
            </a:r>
            <a:r>
              <a:rPr lang="en-US" sz="2000" dirty="0" smtClean="0"/>
              <a:t>trial</a:t>
            </a:r>
            <a:endParaRPr lang="ru-RU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00034" y="6386476"/>
            <a:ext cx="8072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</a:pPr>
            <a:r>
              <a:rPr lang="en-US" sz="2000" b="1" dirty="0" err="1" smtClean="0"/>
              <a:t>Dia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yEd</a:t>
            </a:r>
            <a:r>
              <a:rPr lang="en-US" sz="2000" b="1" dirty="0" smtClean="0"/>
              <a:t> Graph Editor, MS Visio </a:t>
            </a:r>
            <a:r>
              <a:rPr lang="ru-RU" sz="2000" dirty="0" smtClean="0"/>
              <a:t>– просто графические редакторы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Диаграммы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00100" y="857232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800" dirty="0" smtClean="0"/>
              <a:t>диаграмма </a:t>
            </a:r>
            <a:r>
              <a:rPr lang="ru-RU" sz="3200" dirty="0" smtClean="0">
                <a:solidFill>
                  <a:srgbClr val="FF0000"/>
                </a:solidFill>
                <a:latin typeface="Calibri"/>
                <a:cs typeface="Calibri"/>
              </a:rPr>
              <a:t>≠</a:t>
            </a:r>
            <a:r>
              <a:rPr lang="ru-RU" sz="3200" dirty="0" smtClean="0">
                <a:latin typeface="Calibri"/>
                <a:cs typeface="Calibri"/>
              </a:rPr>
              <a:t> </a:t>
            </a:r>
            <a:r>
              <a:rPr lang="ru-RU" sz="2800" dirty="0" smtClean="0">
                <a:latin typeface="Calibri"/>
                <a:cs typeface="Calibri"/>
              </a:rPr>
              <a:t>модель</a:t>
            </a:r>
            <a:endParaRPr lang="ru-RU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42910" y="1714488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Диаграмма – это визуальное представление модели или ее части.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2357430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Значительная часть информации вносится в модель в виде текстов, внешних файлов.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3286124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Можно удалить объект с диаграммы, но он останется в модели.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143536" cy="5000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Диаграммы </a:t>
            </a:r>
            <a:r>
              <a:rPr lang="en-US" dirty="0" smtClean="0"/>
              <a:t>UML (2.3)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1000108"/>
            <a:ext cx="2143140" cy="70788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Структурные Д</a:t>
            </a:r>
          </a:p>
          <a:p>
            <a:pPr algn="ctr"/>
            <a:r>
              <a:rPr lang="en-US" sz="2000" b="1" i="1" dirty="0" smtClean="0"/>
              <a:t>(Structure</a:t>
            </a:r>
            <a:r>
              <a:rPr lang="ru-RU" sz="2000" b="1" i="1" dirty="0" smtClean="0"/>
              <a:t> </a:t>
            </a:r>
            <a:r>
              <a:rPr lang="en-US" sz="2000" b="1" i="1" dirty="0" smtClean="0"/>
              <a:t>D)</a:t>
            </a:r>
            <a:endParaRPr lang="ru-RU" sz="2000" b="1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500430" y="1000108"/>
            <a:ext cx="2143140" cy="70788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Д поведения</a:t>
            </a:r>
          </a:p>
          <a:p>
            <a:pPr algn="ctr"/>
            <a:r>
              <a:rPr lang="en-US" sz="2000" b="1" i="1" dirty="0" smtClean="0"/>
              <a:t>(Behavior D)</a:t>
            </a:r>
            <a:endParaRPr lang="ru-RU" sz="2000" b="1" i="1" dirty="0" smtClean="0"/>
          </a:p>
        </p:txBody>
      </p:sp>
      <p:cxnSp>
        <p:nvCxnSpPr>
          <p:cNvPr id="9" name="Соединительная линия уступом 8"/>
          <p:cNvCxnSpPr>
            <a:stCxn id="2" idx="2"/>
            <a:endCxn id="4" idx="0"/>
          </p:cNvCxnSpPr>
          <p:nvPr/>
        </p:nvCxnSpPr>
        <p:spPr>
          <a:xfrm rot="5400000">
            <a:off x="2071670" y="71414"/>
            <a:ext cx="500066" cy="13573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>
            <a:stCxn id="2" idx="2"/>
            <a:endCxn id="5" idx="0"/>
          </p:cNvCxnSpPr>
          <p:nvPr/>
        </p:nvCxnSpPr>
        <p:spPr>
          <a:xfrm rot="16200000" flipH="1">
            <a:off x="3536149" y="-35743"/>
            <a:ext cx="500066" cy="157163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1472" y="171448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классов</a:t>
            </a:r>
            <a:endParaRPr lang="en-US" sz="2000" dirty="0" smtClean="0"/>
          </a:p>
          <a:p>
            <a:pPr algn="ctr"/>
            <a:r>
              <a:rPr lang="en-US" sz="2000" i="1" dirty="0" smtClean="0"/>
              <a:t>Class D</a:t>
            </a:r>
            <a:endParaRPr lang="ru-RU" sz="2000" i="1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571472" y="242886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компонентов</a:t>
            </a:r>
            <a:endParaRPr lang="en-US" sz="2000" dirty="0" smtClean="0"/>
          </a:p>
          <a:p>
            <a:pPr algn="ctr"/>
            <a:r>
              <a:rPr lang="en-US" sz="2000" i="1" dirty="0" smtClean="0"/>
              <a:t>Component D</a:t>
            </a:r>
            <a:endParaRPr lang="ru-RU" sz="2000" i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571472" y="314324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кооперации</a:t>
            </a:r>
            <a:endParaRPr lang="en-US" sz="2000" dirty="0" smtClean="0"/>
          </a:p>
          <a:p>
            <a:pPr algn="ctr"/>
            <a:r>
              <a:rPr lang="en-US" sz="2000" i="1" dirty="0" smtClean="0"/>
              <a:t>Collaboration D</a:t>
            </a:r>
            <a:endParaRPr lang="ru-RU" sz="2000" i="1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571472" y="385762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развертывания</a:t>
            </a:r>
            <a:endParaRPr lang="en-US" sz="2000" dirty="0" smtClean="0"/>
          </a:p>
          <a:p>
            <a:pPr algn="ctr"/>
            <a:r>
              <a:rPr lang="en-US" sz="2000" i="1" dirty="0" smtClean="0"/>
              <a:t>Deployment D</a:t>
            </a:r>
            <a:endParaRPr lang="ru-RU" sz="2000" i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6143636" y="2571744"/>
            <a:ext cx="2714644" cy="70788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Д взаимодействия</a:t>
            </a:r>
          </a:p>
          <a:p>
            <a:pPr algn="ctr"/>
            <a:r>
              <a:rPr lang="en-GB" sz="2000" b="1" i="1" dirty="0" smtClean="0"/>
              <a:t>(Interaction</a:t>
            </a:r>
            <a:r>
              <a:rPr lang="ru-RU" sz="2000" b="1" dirty="0" smtClean="0"/>
              <a:t> </a:t>
            </a:r>
            <a:r>
              <a:rPr lang="en-US" sz="2000" b="1" i="1" dirty="0" smtClean="0"/>
              <a:t>D)</a:t>
            </a:r>
            <a:endParaRPr lang="ru-RU" sz="2000" b="1" i="1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571472" y="457200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объектов</a:t>
            </a:r>
            <a:endParaRPr lang="en-US" sz="2000" dirty="0" smtClean="0"/>
          </a:p>
          <a:p>
            <a:pPr algn="ctr"/>
            <a:r>
              <a:rPr lang="en-GB" sz="2000" i="1" dirty="0" smtClean="0"/>
              <a:t>Object</a:t>
            </a:r>
            <a:r>
              <a:rPr lang="ru-RU" sz="2000" dirty="0" smtClean="0"/>
              <a:t>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571472" y="528638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пакетов</a:t>
            </a:r>
            <a:endParaRPr lang="en-US" sz="2000" dirty="0" smtClean="0"/>
          </a:p>
          <a:p>
            <a:pPr algn="ctr"/>
            <a:r>
              <a:rPr lang="en-US" sz="2000" i="1" dirty="0" smtClean="0"/>
              <a:t>Package</a:t>
            </a:r>
            <a:r>
              <a:rPr lang="en-US" sz="2000" dirty="0" smtClean="0"/>
              <a:t>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3500430" y="171448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</a:t>
            </a:r>
            <a:r>
              <a:rPr lang="en-US" sz="2000" dirty="0" smtClean="0"/>
              <a:t> </a:t>
            </a:r>
            <a:r>
              <a:rPr lang="ru-RU" sz="2000" dirty="0" smtClean="0"/>
              <a:t>деятельности</a:t>
            </a:r>
            <a:endParaRPr lang="en-US" sz="2000" dirty="0" smtClean="0"/>
          </a:p>
          <a:p>
            <a:pPr algn="ctr"/>
            <a:r>
              <a:rPr lang="en-US" sz="2000" i="1" dirty="0" smtClean="0"/>
              <a:t>Activity D</a:t>
            </a:r>
            <a:endParaRPr lang="ru-RU" sz="2000" i="1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3500430" y="242886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</a:t>
            </a:r>
            <a:r>
              <a:rPr lang="en-US" sz="2000" dirty="0" smtClean="0"/>
              <a:t> </a:t>
            </a:r>
            <a:r>
              <a:rPr lang="ru-RU" sz="2000" dirty="0" smtClean="0"/>
              <a:t>состояний</a:t>
            </a:r>
            <a:endParaRPr lang="en-US" sz="2000" dirty="0" smtClean="0"/>
          </a:p>
          <a:p>
            <a:pPr algn="ctr"/>
            <a:r>
              <a:rPr lang="en-US" sz="2000" i="1" dirty="0" smtClean="0"/>
              <a:t>State Machine D</a:t>
            </a:r>
            <a:endParaRPr lang="ru-RU" sz="2000" i="1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3500430" y="3136754"/>
            <a:ext cx="214314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</a:t>
            </a:r>
            <a:r>
              <a:rPr lang="en-US" sz="2000" dirty="0" smtClean="0"/>
              <a:t> </a:t>
            </a:r>
            <a:r>
              <a:rPr lang="ru-RU" sz="2000" dirty="0" smtClean="0"/>
              <a:t>вариантов использования</a:t>
            </a:r>
            <a:endParaRPr lang="en-US" sz="2000" dirty="0" smtClean="0"/>
          </a:p>
          <a:p>
            <a:pPr algn="ctr"/>
            <a:r>
              <a:rPr lang="en-US" sz="2000" i="1" dirty="0" smtClean="0"/>
              <a:t>Use Case D</a:t>
            </a:r>
            <a:endParaRPr lang="ru-RU" sz="2000" i="1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6143636" y="3286124"/>
            <a:ext cx="2714612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</a:t>
            </a:r>
            <a:r>
              <a:rPr lang="en-US" sz="2000" dirty="0" smtClean="0"/>
              <a:t> </a:t>
            </a:r>
            <a:r>
              <a:rPr lang="ru-RU" sz="2000" dirty="0" smtClean="0"/>
              <a:t>коммуникации</a:t>
            </a:r>
            <a:endParaRPr lang="en-US" sz="2000" dirty="0" smtClean="0"/>
          </a:p>
          <a:p>
            <a:pPr algn="ctr"/>
            <a:r>
              <a:rPr lang="en-GB" sz="2000" i="1" dirty="0" smtClean="0"/>
              <a:t>Communication</a:t>
            </a:r>
            <a:r>
              <a:rPr lang="en-GB" sz="2000" dirty="0" smtClean="0"/>
              <a:t>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6143636" y="4000504"/>
            <a:ext cx="2714644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</a:t>
            </a:r>
            <a:r>
              <a:rPr lang="en-US" sz="2000" dirty="0" smtClean="0"/>
              <a:t> </a:t>
            </a:r>
            <a:r>
              <a:rPr lang="ru-RU" sz="2000" dirty="0" smtClean="0"/>
              <a:t>обзора взаимодействия</a:t>
            </a:r>
            <a:endParaRPr lang="en-US" sz="2000" dirty="0" smtClean="0"/>
          </a:p>
          <a:p>
            <a:pPr algn="ctr"/>
            <a:r>
              <a:rPr lang="en-GB" sz="2000" i="1" dirty="0" smtClean="0"/>
              <a:t>Interaction overview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6143636" y="5000636"/>
            <a:ext cx="2714644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</a:t>
            </a:r>
            <a:r>
              <a:rPr lang="en-US" sz="2000" dirty="0" smtClean="0"/>
              <a:t> </a:t>
            </a:r>
            <a:r>
              <a:rPr lang="ru-RU" sz="2000" dirty="0" smtClean="0"/>
              <a:t>последовательности</a:t>
            </a:r>
            <a:endParaRPr lang="en-US" sz="2000" dirty="0" smtClean="0"/>
          </a:p>
          <a:p>
            <a:pPr algn="ctr"/>
            <a:r>
              <a:rPr lang="en-GB" sz="2000" i="1" dirty="0" smtClean="0"/>
              <a:t>Sequence</a:t>
            </a:r>
            <a:r>
              <a:rPr lang="en-GB" sz="2000" dirty="0" smtClean="0"/>
              <a:t>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sp>
        <p:nvSpPr>
          <p:cNvPr id="50" name="TextBox 49"/>
          <p:cNvSpPr txBox="1"/>
          <p:nvPr/>
        </p:nvSpPr>
        <p:spPr>
          <a:xfrm>
            <a:off x="571472" y="600076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профилей</a:t>
            </a:r>
            <a:endParaRPr lang="en-US" sz="2000" dirty="0" smtClean="0"/>
          </a:p>
          <a:p>
            <a:pPr algn="ctr"/>
            <a:r>
              <a:rPr lang="en-GB" sz="2000" i="1" dirty="0" smtClean="0"/>
              <a:t>Profile</a:t>
            </a:r>
            <a:r>
              <a:rPr lang="en-GB" sz="2000" dirty="0" smtClean="0"/>
              <a:t>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sp>
        <p:nvSpPr>
          <p:cNvPr id="59" name="TextBox 58"/>
          <p:cNvSpPr txBox="1"/>
          <p:nvPr/>
        </p:nvSpPr>
        <p:spPr>
          <a:xfrm>
            <a:off x="6143636" y="5715016"/>
            <a:ext cx="2714644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</a:t>
            </a:r>
            <a:r>
              <a:rPr lang="en-US" sz="2000" dirty="0" smtClean="0"/>
              <a:t> </a:t>
            </a:r>
            <a:r>
              <a:rPr lang="ru-RU" sz="2000" dirty="0" smtClean="0"/>
              <a:t>синхронизации</a:t>
            </a:r>
            <a:endParaRPr lang="en-US" sz="2000" dirty="0" smtClean="0"/>
          </a:p>
          <a:p>
            <a:pPr algn="ctr"/>
            <a:r>
              <a:rPr lang="en-GB" sz="2000" i="1" dirty="0" smtClean="0"/>
              <a:t>Timing</a:t>
            </a:r>
            <a:r>
              <a:rPr lang="en-GB" sz="2000" dirty="0" smtClean="0"/>
              <a:t>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cxnSp>
        <p:nvCxnSpPr>
          <p:cNvPr id="61" name="Shape 60"/>
          <p:cNvCxnSpPr>
            <a:stCxn id="5" idx="3"/>
            <a:endCxn id="28" idx="0"/>
          </p:cNvCxnSpPr>
          <p:nvPr/>
        </p:nvCxnSpPr>
        <p:spPr>
          <a:xfrm>
            <a:off x="5643570" y="1354051"/>
            <a:ext cx="1857388" cy="121769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Предпосылки и история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2571744"/>
            <a:ext cx="81439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 1995 г. в США из 30000 проектов: </a:t>
            </a:r>
          </a:p>
          <a:p>
            <a:pPr marL="360363" indent="-179388">
              <a:buFont typeface="Arial" pitchFamily="34" charset="0"/>
              <a:buChar char="•"/>
            </a:pPr>
            <a:r>
              <a:rPr lang="ru-RU" sz="2000" b="1" dirty="0" smtClean="0"/>
              <a:t>16,2% успешные</a:t>
            </a:r>
            <a:r>
              <a:rPr lang="ru-RU" sz="2000" dirty="0" smtClean="0"/>
              <a:t> (завершились в срок, не превысили запланированный бюджет и реализовали все требуемые функции); </a:t>
            </a:r>
          </a:p>
          <a:p>
            <a:pPr marL="360363" indent="-179388">
              <a:buFont typeface="Arial" pitchFamily="34" charset="0"/>
              <a:buChar char="•"/>
            </a:pPr>
            <a:r>
              <a:rPr lang="ru-RU" sz="2000" b="1" dirty="0" smtClean="0"/>
              <a:t>52,7% проблемные</a:t>
            </a:r>
            <a:r>
              <a:rPr lang="ru-RU" sz="2000" dirty="0" smtClean="0"/>
              <a:t> (завершились с опозданием, расходы превысили запланированный бюджет, требуемые функции не были реализованы в полном объеме, качество получаемого программного обеспечения не устраивало потребителей); </a:t>
            </a:r>
          </a:p>
          <a:p>
            <a:pPr marL="360363" indent="-179388">
              <a:buFont typeface="Arial" pitchFamily="34" charset="0"/>
              <a:buChar char="•"/>
            </a:pPr>
            <a:r>
              <a:rPr lang="ru-RU" sz="2000" b="1" dirty="0" smtClean="0"/>
              <a:t>31,1% провальные</a:t>
            </a:r>
            <a:r>
              <a:rPr lang="ru-RU" sz="2000" dirty="0" smtClean="0"/>
              <a:t> (были аннулированы до завершения). </a:t>
            </a:r>
          </a:p>
          <a:p>
            <a:pPr indent="1588"/>
            <a:endParaRPr lang="ru-RU" sz="2000" dirty="0" smtClean="0"/>
          </a:p>
          <a:p>
            <a:pPr indent="1588"/>
            <a:r>
              <a:rPr lang="ru-RU" sz="2000" dirty="0" smtClean="0"/>
              <a:t>В 1998г.:</a:t>
            </a:r>
          </a:p>
          <a:p>
            <a:pPr marL="360363" indent="-179388">
              <a:buFont typeface="Arial" pitchFamily="34" charset="0"/>
              <a:buChar char="•"/>
            </a:pPr>
            <a:r>
              <a:rPr lang="ru-RU" sz="2000" dirty="0" smtClean="0"/>
              <a:t>26% успешные</a:t>
            </a:r>
          </a:p>
          <a:p>
            <a:pPr marL="360363" indent="-179388">
              <a:buFont typeface="Arial" pitchFamily="34" charset="0"/>
              <a:buChar char="•"/>
            </a:pPr>
            <a:r>
              <a:rPr lang="ru-RU" sz="2000" dirty="0" smtClean="0"/>
              <a:t>46% проблемные</a:t>
            </a:r>
          </a:p>
          <a:p>
            <a:pPr marL="360363" indent="-179388">
              <a:buFont typeface="Arial" pitchFamily="34" charset="0"/>
              <a:buChar char="•"/>
            </a:pPr>
            <a:r>
              <a:rPr lang="ru-RU" sz="2000" dirty="0" smtClean="0"/>
              <a:t>28% провальные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571480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60-70-е </a:t>
            </a:r>
            <a:r>
              <a:rPr lang="ru-RU" sz="2000" dirty="0" err="1" smtClean="0"/>
              <a:t>гг</a:t>
            </a:r>
            <a:r>
              <a:rPr lang="ru-RU" sz="2000" dirty="0" smtClean="0"/>
              <a:t> – первый кризис программирования. Стоимость программ приблизилась к стоимости оборудования, а сроки разработки возрастали.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1500174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80-90-е </a:t>
            </a:r>
            <a:r>
              <a:rPr lang="ru-RU" sz="2000" dirty="0" err="1" smtClean="0"/>
              <a:t>гг</a:t>
            </a:r>
            <a:r>
              <a:rPr lang="ru-RU" sz="2000" dirty="0" smtClean="0"/>
              <a:t> – из-за начала повсеместной компьютеризации, бурного развития Интернета и средств коммуникации. Возрастает конкуренция, сложность и количество заказов на программы.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Синтаксис </a:t>
            </a:r>
            <a:r>
              <a:rPr lang="en-US" dirty="0" smtClean="0"/>
              <a:t>UML-</a:t>
            </a:r>
            <a:r>
              <a:rPr lang="ru-RU" dirty="0" smtClean="0"/>
              <a:t>диаграммы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857364"/>
            <a:ext cx="7143800" cy="30003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 flipV="1">
            <a:off x="1071538" y="1857364"/>
            <a:ext cx="4500594" cy="500066"/>
          </a:xfrm>
          <a:prstGeom prst="snip1Rect">
            <a:avLst>
              <a:gd name="adj" fmla="val 3004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14414" y="1895765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400" dirty="0" smtClean="0"/>
              <a:t>[&lt;</a:t>
            </a:r>
            <a:r>
              <a:rPr lang="ru-RU" sz="2400" dirty="0" smtClean="0"/>
              <a:t>тип</a:t>
            </a:r>
            <a:r>
              <a:rPr lang="en-US" sz="2400" dirty="0" smtClean="0"/>
              <a:t>&gt;] &lt;</a:t>
            </a:r>
            <a:r>
              <a:rPr lang="ru-RU" sz="2400" dirty="0" smtClean="0"/>
              <a:t>имя</a:t>
            </a:r>
            <a:r>
              <a:rPr lang="en-US" sz="2400" dirty="0" smtClean="0"/>
              <a:t>&gt; [&lt;</a:t>
            </a:r>
            <a:r>
              <a:rPr lang="ru-RU" sz="2400" dirty="0" smtClean="0"/>
              <a:t>параметры</a:t>
            </a:r>
            <a:r>
              <a:rPr lang="en-US" sz="2400" dirty="0" smtClean="0"/>
              <a:t>&gt;]</a:t>
            </a:r>
            <a:endParaRPr lang="ru-RU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857884" y="78579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400" b="1" dirty="0" smtClean="0">
                <a:solidFill>
                  <a:srgbClr val="0000CC"/>
                </a:solidFill>
              </a:rPr>
              <a:t>рамка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28860" y="107154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400" b="1" dirty="0" smtClean="0">
                <a:solidFill>
                  <a:srgbClr val="0000CC"/>
                </a:solidFill>
              </a:rPr>
              <a:t>заголовок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868" y="3286124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400" b="1" dirty="0" smtClean="0">
                <a:solidFill>
                  <a:srgbClr val="0000CC"/>
                </a:solidFill>
              </a:rPr>
              <a:t>содержимое</a:t>
            </a:r>
          </a:p>
        </p:txBody>
      </p:sp>
      <p:cxnSp>
        <p:nvCxnSpPr>
          <p:cNvPr id="11" name="Прямая со стрелкой 10"/>
          <p:cNvCxnSpPr>
            <a:stCxn id="8" idx="2"/>
            <a:endCxn id="6" idx="0"/>
          </p:cNvCxnSpPr>
          <p:nvPr/>
        </p:nvCxnSpPr>
        <p:spPr>
          <a:xfrm rot="16200000" flipH="1">
            <a:off x="3051260" y="1696628"/>
            <a:ext cx="362554" cy="35719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2"/>
          </p:cNvCxnSpPr>
          <p:nvPr/>
        </p:nvCxnSpPr>
        <p:spPr>
          <a:xfrm rot="16200000" flipH="1">
            <a:off x="6320890" y="1391675"/>
            <a:ext cx="609905" cy="321471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требований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571480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Включает: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b="1" dirty="0" smtClean="0"/>
              <a:t>Общение</a:t>
            </a:r>
            <a:r>
              <a:rPr lang="ru-RU" sz="2000" dirty="0" smtClean="0"/>
              <a:t> (интервью, семинары, конференции) с заказчиком и другими заинтересованными сторонами (</a:t>
            </a:r>
            <a:r>
              <a:rPr lang="ru-RU" sz="2000" dirty="0" err="1" smtClean="0"/>
              <a:t>стейкхолдерами</a:t>
            </a:r>
            <a:r>
              <a:rPr lang="ru-RU" sz="2000" dirty="0" smtClean="0"/>
              <a:t>, </a:t>
            </a:r>
            <a:r>
              <a:rPr lang="en-US" sz="2000" dirty="0" smtClean="0"/>
              <a:t>stakeholders)</a:t>
            </a:r>
            <a:endParaRPr lang="ru-RU" sz="2000" dirty="0" smtClean="0"/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b="1" dirty="0" smtClean="0"/>
              <a:t>Согласование</a:t>
            </a:r>
            <a:r>
              <a:rPr lang="ru-RU" sz="2000" dirty="0" smtClean="0"/>
              <a:t> (анализ) собранных требований, их уточнение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b="1" dirty="0" smtClean="0"/>
              <a:t>Документирование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792684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Требования указывают что должно быть сделано, но не говорят как это сделать.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3006866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Требование</a:t>
            </a:r>
            <a:r>
              <a:rPr lang="ru-RU" sz="2000" dirty="0" smtClean="0"/>
              <a:t> – это четкое описание того, что должно быть реализовано в системе.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требований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928670"/>
            <a:ext cx="80010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Чего хотят непосредственные пользователи системы?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Чего хотят другие заинтересованные стороны (например, руководители, специалисты обслуживания, установщики)?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С какими другими системами будем взаимодействовать?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Какие будут аппаратные устройства?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Какие есть правовые и регулирующие ограничения?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Какие есть технические ограничения?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Каковы коммерческие цели?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 анализа требований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896479"/>
            <a:ext cx="41434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err="1" smtClean="0"/>
              <a:t>Стейкхолдеры</a:t>
            </a:r>
            <a:r>
              <a:rPr lang="ru-RU" sz="2000" dirty="0" smtClean="0"/>
              <a:t>: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Нет ясного представления о требованиях.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Не соглашаются с ранее записанными требованиями, настаивают на новых требованиях после утверждения плана. 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Медленная связь, низкая степень участия.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Слабая техническая не подготовка, непонимание процесса разработки ПО.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896479"/>
            <a:ext cx="421484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Разработчики</a:t>
            </a:r>
            <a:r>
              <a:rPr lang="ru-RU" sz="2000" dirty="0" smtClean="0"/>
              <a:t>: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Пытаются сделать, что умеют/хотят, а не что надо.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Не хотят общаться с заказчиком, занимаются «телепатией».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Недостаточно ориентируются в предметной области.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0" y="4111189"/>
            <a:ext cx="41434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Посредники </a:t>
            </a:r>
            <a:r>
              <a:rPr lang="ru-RU" sz="2000" dirty="0" smtClean="0"/>
              <a:t>(специалисты по системному анализу, работе с персоналом, менеджеры):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Работают «в отрыве от производства».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Замедляют коммуникацию.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требований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621172"/>
            <a:ext cx="828680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Функциональные </a:t>
            </a:r>
            <a:r>
              <a:rPr lang="ru-RU" sz="2000" dirty="0" smtClean="0"/>
              <a:t>– какое поведение предоставляет система.  </a:t>
            </a:r>
            <a:r>
              <a:rPr lang="ru-RU" sz="2000" u="sng" dirty="0" smtClean="0"/>
              <a:t>Что</a:t>
            </a:r>
            <a:r>
              <a:rPr lang="ru-RU" sz="2000" dirty="0" smtClean="0"/>
              <a:t> должна делать система?</a:t>
            </a:r>
            <a:endParaRPr lang="en-US" sz="2000" dirty="0" smtClean="0"/>
          </a:p>
          <a:p>
            <a:pPr marL="627063" indent="-285750" algn="just">
              <a:buFont typeface="+mj-lt"/>
              <a:buAutoNum type="arabicPeriod"/>
            </a:pPr>
            <a:r>
              <a:rPr lang="ru-RU" sz="2000" dirty="0" smtClean="0"/>
              <a:t>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</a:t>
            </a:r>
            <a:r>
              <a:rPr lang="ru-RU" sz="2000" dirty="0" smtClean="0"/>
              <a:t> считывать данные с банковских карт.</a:t>
            </a:r>
          </a:p>
          <a:p>
            <a:pPr marL="627063" indent="-285750" algn="just">
              <a:buFont typeface="+mj-lt"/>
              <a:buAutoNum type="arabicPeriod"/>
            </a:pPr>
            <a:r>
              <a:rPr lang="ru-RU" sz="2000" dirty="0" smtClean="0"/>
              <a:t>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 </a:t>
            </a:r>
            <a:r>
              <a:rPr lang="ru-RU" sz="2000" dirty="0" smtClean="0"/>
              <a:t>аутентифицировать владельца карты.</a:t>
            </a:r>
          </a:p>
          <a:p>
            <a:pPr marL="627063" indent="-285750" algn="just">
              <a:buFont typeface="+mj-lt"/>
              <a:buAutoNum type="arabicPeriod"/>
            </a:pPr>
            <a:r>
              <a:rPr lang="ru-RU" sz="2000" dirty="0" smtClean="0"/>
              <a:t>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 </a:t>
            </a:r>
            <a:r>
              <a:rPr lang="ru-RU" sz="2000" dirty="0" smtClean="0"/>
              <a:t>выдавать наличные аутентифицированному пользователю, но не более 30 000 руб. за одну операцию.</a:t>
            </a:r>
          </a:p>
          <a:p>
            <a:pPr algn="just">
              <a:spcBef>
                <a:spcPts val="1200"/>
              </a:spcBef>
            </a:pPr>
            <a:r>
              <a:rPr lang="ru-RU" sz="2000" b="1" dirty="0" smtClean="0"/>
              <a:t>Нефункциональные </a:t>
            </a:r>
            <a:r>
              <a:rPr lang="ru-RU" sz="2000" dirty="0" smtClean="0"/>
              <a:t>– особое свойство или ограничение, накладываемое на систему. </a:t>
            </a:r>
            <a:r>
              <a:rPr lang="ru-RU" sz="2000" u="sng" dirty="0" smtClean="0"/>
              <a:t>Как</a:t>
            </a:r>
            <a:r>
              <a:rPr lang="ru-RU" sz="2000" dirty="0" smtClean="0"/>
              <a:t> должна работать система?</a:t>
            </a:r>
          </a:p>
          <a:p>
            <a:pPr marL="627063" indent="-285750" algn="just">
              <a:buFont typeface="+mj-lt"/>
              <a:buAutoNum type="arabicPeriod" startAt="4"/>
            </a:pPr>
            <a:r>
              <a:rPr lang="ru-RU" sz="2000" dirty="0" smtClean="0"/>
              <a:t>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</a:t>
            </a:r>
            <a:r>
              <a:rPr lang="ru-RU" sz="2000" dirty="0" smtClean="0"/>
              <a:t> проводить транзакцию не более чем за 5 сек.</a:t>
            </a:r>
          </a:p>
          <a:p>
            <a:pPr marL="627063" indent="-285750" algn="just">
              <a:buFont typeface="+mj-lt"/>
              <a:buAutoNum type="arabicPeriod" startAt="4"/>
            </a:pPr>
            <a:r>
              <a:rPr lang="ru-RU" sz="2000" dirty="0" smtClean="0"/>
              <a:t>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 </a:t>
            </a:r>
            <a:r>
              <a:rPr lang="ru-RU" sz="2000" dirty="0" smtClean="0"/>
              <a:t>взаимодействовать с банковской системой по защищенному каналу.</a:t>
            </a:r>
          </a:p>
          <a:p>
            <a:pPr marL="627063" indent="-285750" algn="just">
              <a:buFont typeface="+mj-lt"/>
              <a:buAutoNum type="arabicPeriod" startAt="4"/>
            </a:pPr>
            <a:r>
              <a:rPr lang="ru-RU" sz="2000" dirty="0" smtClean="0"/>
              <a:t>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 </a:t>
            </a:r>
            <a:r>
              <a:rPr lang="ru-RU" sz="2000" dirty="0" smtClean="0"/>
              <a:t>должна быть реализована на </a:t>
            </a:r>
            <a:r>
              <a:rPr lang="en-US" sz="2000" dirty="0" smtClean="0"/>
              <a:t>C++</a:t>
            </a:r>
            <a:r>
              <a:rPr lang="ru-RU" sz="20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ru-RU" sz="2000" b="1" dirty="0" smtClean="0"/>
              <a:t>Производные</a:t>
            </a:r>
            <a:r>
              <a:rPr lang="ru-RU" sz="2000" dirty="0" smtClean="0"/>
              <a:t> – возникают из других требований.</a:t>
            </a:r>
          </a:p>
          <a:p>
            <a:pPr marL="812800" indent="-457200">
              <a:spcBef>
                <a:spcPts val="1200"/>
              </a:spcBef>
              <a:buFont typeface="+mj-lt"/>
              <a:buAutoNum type="arabicPeriod" startAt="7"/>
            </a:pPr>
            <a:r>
              <a:rPr lang="ru-RU" sz="2000" dirty="0" smtClean="0"/>
              <a:t>Чтобы проводить транзакцию не более чем за 5 сек., 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</a:t>
            </a:r>
            <a:r>
              <a:rPr lang="ru-RU" sz="2000" dirty="0" smtClean="0"/>
              <a:t> иметь широкополосное соединение с банковской системой.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Категории требований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857232"/>
            <a:ext cx="792961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Обязательные: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Функциональные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Удобство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Надежность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Производительность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Поддержка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Необязательные: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Реализация (ресурсы, языки, средства, аппаратура)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Интерфейс (взаимодействие с внешними системами)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Операции (способы управления системой)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Пакетирование (упаковка)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Юридические (авторские права и т.п.)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Спецификация требований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785794"/>
            <a:ext cx="792961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Способы спецификации</a:t>
            </a:r>
            <a:r>
              <a:rPr lang="ru-RU" sz="2000" dirty="0" smtClean="0"/>
              <a:t>:</a:t>
            </a:r>
          </a:p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Текстовые списки</a:t>
            </a:r>
          </a:p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Варианты использования (</a:t>
            </a:r>
            <a:r>
              <a:rPr lang="en-US" sz="2000" dirty="0" smtClean="0"/>
              <a:t>UML)</a:t>
            </a:r>
            <a:endParaRPr lang="ru-RU" sz="2000" dirty="0" smtClean="0"/>
          </a:p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Прототипы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2" y="2571744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Традиционное описание – текстовое. </a:t>
            </a:r>
            <a:r>
              <a:rPr lang="ru-RU" sz="2000" dirty="0" smtClean="0"/>
              <a:t>Каждое требование имеет вид:</a:t>
            </a:r>
          </a:p>
          <a:p>
            <a:pPr marL="177800" indent="-177800" algn="just"/>
            <a:r>
              <a:rPr lang="en-US" sz="2000" dirty="0" smtClean="0"/>
              <a:t>&lt;id&gt; &lt;</a:t>
            </a:r>
            <a:r>
              <a:rPr lang="ru-RU" sz="2000" dirty="0" smtClean="0"/>
              <a:t>система</a:t>
            </a:r>
            <a:r>
              <a:rPr lang="en-US" sz="2000" dirty="0" smtClean="0"/>
              <a:t>&gt; </a:t>
            </a:r>
            <a:r>
              <a:rPr lang="ru-RU" sz="2000" b="1" dirty="0" smtClean="0">
                <a:solidFill>
                  <a:srgbClr val="0000CC"/>
                </a:solidFill>
              </a:rPr>
              <a:t>должна</a:t>
            </a:r>
            <a:r>
              <a:rPr lang="ru-RU" sz="2000" dirty="0" smtClean="0"/>
              <a:t> </a:t>
            </a:r>
            <a:r>
              <a:rPr lang="en-US" sz="2000" dirty="0" smtClean="0"/>
              <a:t>&lt;</a:t>
            </a:r>
            <a:r>
              <a:rPr lang="ru-RU" sz="2000" dirty="0" smtClean="0"/>
              <a:t>действие</a:t>
            </a:r>
            <a:r>
              <a:rPr lang="en-US" sz="2000" dirty="0" smtClean="0"/>
              <a:t>&gt;</a:t>
            </a:r>
            <a:endParaRPr lang="ru-RU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71472" y="3429000"/>
            <a:ext cx="39290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Преимущества:</a:t>
            </a:r>
          </a:p>
          <a:p>
            <a:pPr marL="266700" indent="-266700" algn="just">
              <a:spcBef>
                <a:spcPts val="1200"/>
              </a:spcBef>
              <a:buFont typeface="Calibri" pitchFamily="34" charset="0"/>
              <a:buChar char="+"/>
            </a:pPr>
            <a:r>
              <a:rPr lang="ru-RU" sz="2000" dirty="0" smtClean="0"/>
              <a:t>Полнота</a:t>
            </a:r>
          </a:p>
          <a:p>
            <a:pPr marL="266700" indent="-266700" algn="just">
              <a:spcBef>
                <a:spcPts val="1200"/>
              </a:spcBef>
              <a:buFont typeface="Calibri" pitchFamily="34" charset="0"/>
              <a:buChar char="+"/>
            </a:pPr>
            <a:r>
              <a:rPr lang="ru-RU" sz="2000" dirty="0" smtClean="0"/>
              <a:t>Доступность</a:t>
            </a:r>
          </a:p>
          <a:p>
            <a:pPr marL="266700" indent="-266700" algn="just">
              <a:spcBef>
                <a:spcPts val="1200"/>
              </a:spcBef>
              <a:buFont typeface="Calibri" pitchFamily="34" charset="0"/>
              <a:buChar char="+"/>
            </a:pPr>
            <a:r>
              <a:rPr lang="ru-RU" sz="2000" dirty="0" smtClean="0"/>
              <a:t>Не требует спец. средств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3429000"/>
            <a:ext cx="421484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Недостатки:</a:t>
            </a:r>
          </a:p>
          <a:p>
            <a:pPr marL="266700" indent="-266700">
              <a:spcBef>
                <a:spcPts val="1200"/>
              </a:spcBef>
              <a:buFont typeface="Calibri" pitchFamily="34" charset="0"/>
              <a:buChar char="−"/>
            </a:pPr>
            <a:r>
              <a:rPr lang="ru-RU" sz="2000" dirty="0" smtClean="0"/>
              <a:t>Большой объем (сотни страниц)</a:t>
            </a:r>
          </a:p>
          <a:p>
            <a:pPr marL="266700" indent="-266700">
              <a:spcBef>
                <a:spcPts val="1200"/>
              </a:spcBef>
              <a:buFont typeface="Calibri" pitchFamily="34" charset="0"/>
              <a:buChar char="−"/>
            </a:pPr>
            <a:r>
              <a:rPr lang="ru-RU" sz="2000" dirty="0" smtClean="0"/>
              <a:t>Размытое представление о системе в целом</a:t>
            </a:r>
          </a:p>
          <a:p>
            <a:pPr marL="266700" indent="-266700">
              <a:spcBef>
                <a:spcPts val="1200"/>
              </a:spcBef>
              <a:buFont typeface="Calibri" pitchFamily="34" charset="0"/>
              <a:buChar char="−"/>
            </a:pPr>
            <a:r>
              <a:rPr lang="ru-RU" sz="2000" dirty="0" smtClean="0"/>
              <a:t>Трудно отследить взаимосвязи требований</a:t>
            </a:r>
          </a:p>
          <a:p>
            <a:pPr marL="266700" indent="-266700">
              <a:spcBef>
                <a:spcPts val="1200"/>
              </a:spcBef>
              <a:buFont typeface="Calibri" pitchFamily="34" charset="0"/>
              <a:buChar char="−"/>
            </a:pPr>
            <a:r>
              <a:rPr lang="ru-RU" sz="2000" dirty="0" smtClean="0"/>
              <a:t>Ложное ощущение понимания и защищенности интересов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Типовые ошибки словесного описания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500042"/>
            <a:ext cx="8286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Пропуск</a:t>
            </a:r>
          </a:p>
          <a:p>
            <a:pPr marL="355600" algn="just"/>
            <a:r>
              <a:rPr lang="ru-RU" sz="2000" i="1" dirty="0" smtClean="0"/>
              <a:t>Требование</a:t>
            </a:r>
            <a:r>
              <a:rPr lang="ru-RU" sz="2000" dirty="0" smtClean="0"/>
              <a:t>: Система используется для получения книг на время.</a:t>
            </a:r>
          </a:p>
          <a:p>
            <a:pPr marL="355600" algn="just"/>
            <a:r>
              <a:rPr lang="ru-RU" sz="2000" i="1" dirty="0" smtClean="0"/>
              <a:t>Вопрос</a:t>
            </a:r>
            <a:r>
              <a:rPr lang="ru-RU" sz="2000" dirty="0" smtClean="0"/>
              <a:t>: Кем используется?</a:t>
            </a:r>
          </a:p>
          <a:p>
            <a:pPr marL="355600" algn="just"/>
            <a:r>
              <a:rPr lang="ru-RU" sz="2000" i="1" dirty="0" smtClean="0"/>
              <a:t>Ответ</a:t>
            </a:r>
            <a:r>
              <a:rPr lang="ru-RU" sz="2000" dirty="0" smtClean="0"/>
              <a:t>: Читателями, библиотекарями, организациями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1785926"/>
            <a:ext cx="8286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Искажение</a:t>
            </a:r>
          </a:p>
          <a:p>
            <a:pPr marL="355600" algn="just"/>
            <a:r>
              <a:rPr lang="ru-RU" sz="2000" i="1" dirty="0" smtClean="0"/>
              <a:t>Требование</a:t>
            </a:r>
            <a:r>
              <a:rPr lang="ru-RU" sz="2000" dirty="0" smtClean="0"/>
              <a:t>: Тот, у кого срок возврата хотя бы одной книги истек, не может получить другую книгу.</a:t>
            </a:r>
          </a:p>
          <a:p>
            <a:pPr marL="355600" algn="just"/>
            <a:r>
              <a:rPr lang="ru-RU" sz="2000" i="1" dirty="0" smtClean="0"/>
              <a:t>Вопрос</a:t>
            </a:r>
            <a:r>
              <a:rPr lang="ru-RU" sz="2000" dirty="0" smtClean="0"/>
              <a:t>: При каких условиях такой читатель все же сможет получить новую книгу?</a:t>
            </a:r>
          </a:p>
          <a:p>
            <a:pPr marL="355600" algn="just"/>
            <a:r>
              <a:rPr lang="ru-RU" sz="2000" i="1" dirty="0" smtClean="0"/>
              <a:t>Ответ</a:t>
            </a:r>
            <a:r>
              <a:rPr lang="ru-RU" sz="2000" dirty="0" smtClean="0"/>
              <a:t>: Если возместит стоимость невозвращенной, если вернет аналогичную.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4000504"/>
            <a:ext cx="8286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Обобщение</a:t>
            </a:r>
          </a:p>
          <a:p>
            <a:pPr marL="355600" algn="just"/>
            <a:r>
              <a:rPr lang="ru-RU" sz="2000" i="1" dirty="0" smtClean="0"/>
              <a:t>Требование</a:t>
            </a:r>
            <a:r>
              <a:rPr lang="ru-RU" sz="2000" dirty="0" smtClean="0"/>
              <a:t>: Для получения книг у всех должен быть читательский билет.</a:t>
            </a:r>
          </a:p>
          <a:p>
            <a:pPr marL="355600" algn="just"/>
            <a:r>
              <a:rPr lang="ru-RU" sz="2000" i="1" dirty="0" smtClean="0"/>
              <a:t>Вопрос</a:t>
            </a:r>
            <a:r>
              <a:rPr lang="ru-RU" sz="2000" dirty="0" smtClean="0"/>
              <a:t>: Есть ли пользователи, которым не нужен читательский билет?</a:t>
            </a:r>
          </a:p>
          <a:p>
            <a:pPr marL="355600" algn="just"/>
            <a:r>
              <a:rPr lang="ru-RU" sz="2000" i="1" dirty="0" smtClean="0"/>
              <a:t>Ответ</a:t>
            </a:r>
            <a:r>
              <a:rPr lang="ru-RU" sz="2000" dirty="0" smtClean="0"/>
              <a:t>: Да, это клиенты-организации. Они используют специальные договора и формуляры.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6000768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Признаки</a:t>
            </a:r>
            <a:r>
              <a:rPr lang="ru-RU" sz="2000" dirty="0" smtClean="0"/>
              <a:t>: явно присутствуют или подразумеваются кванторы общности – </a:t>
            </a:r>
            <a:r>
              <a:rPr lang="ru-RU" sz="2000" b="1" dirty="0" smtClean="0"/>
              <a:t>все, всегда, каждый, никто, никогда, нисколько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Требования при итерационной разработке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428604"/>
            <a:ext cx="800105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В </a:t>
            </a:r>
            <a:r>
              <a:rPr lang="ru-RU" sz="2000" b="1" i="1" dirty="0" smtClean="0"/>
              <a:t>каскадной</a:t>
            </a:r>
            <a:r>
              <a:rPr lang="ru-RU" sz="2000" dirty="0" smtClean="0"/>
              <a:t> модели все требования должны быть максимально подробно описаны на 1 стадии ЖЦ и потом </a:t>
            </a:r>
            <a:r>
              <a:rPr lang="ru-RU" sz="2000" b="1" dirty="0" smtClean="0"/>
              <a:t>не</a:t>
            </a:r>
            <a:r>
              <a:rPr lang="ru-RU" sz="2000" dirty="0" smtClean="0"/>
              <a:t> </a:t>
            </a:r>
            <a:r>
              <a:rPr lang="ru-RU" sz="2000" b="1" dirty="0" smtClean="0"/>
              <a:t>корректируются</a:t>
            </a:r>
            <a:r>
              <a:rPr lang="ru-RU" sz="2000" dirty="0" smtClean="0"/>
              <a:t>. Анализ требований занимает недели, месяцы.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В </a:t>
            </a:r>
            <a:r>
              <a:rPr lang="ru-RU" sz="2000" b="1" i="1" dirty="0" smtClean="0"/>
              <a:t>итерационной</a:t>
            </a:r>
            <a:r>
              <a:rPr lang="ru-RU" sz="2000" dirty="0" smtClean="0"/>
              <a:t> модели требования </a:t>
            </a:r>
            <a:r>
              <a:rPr lang="ru-RU" sz="2000" b="1" dirty="0" smtClean="0"/>
              <a:t>постоянно</a:t>
            </a:r>
            <a:r>
              <a:rPr lang="ru-RU" sz="2000" dirty="0" smtClean="0"/>
              <a:t> </a:t>
            </a:r>
            <a:r>
              <a:rPr lang="ru-RU" sz="2000" b="1" dirty="0" smtClean="0"/>
              <a:t>уточняются</a:t>
            </a:r>
            <a:r>
              <a:rPr lang="ru-RU" sz="2000" dirty="0" smtClean="0"/>
              <a:t>. Сначала нужно:</a:t>
            </a:r>
          </a:p>
          <a:p>
            <a:pPr marL="266700" indent="-177800" algn="just">
              <a:buFont typeface="Arial" pitchFamily="34" charset="0"/>
              <a:buChar char="•"/>
            </a:pPr>
            <a:r>
              <a:rPr lang="ru-RU" sz="2000" dirty="0" smtClean="0"/>
              <a:t>быстро составить перечень основных требований,</a:t>
            </a:r>
          </a:p>
          <a:p>
            <a:pPr marL="266700" indent="-177800" algn="just">
              <a:buFont typeface="Arial" pitchFamily="34" charset="0"/>
              <a:buChar char="•"/>
            </a:pPr>
            <a:r>
              <a:rPr lang="ru-RU" sz="2000" dirty="0" smtClean="0"/>
              <a:t>детализировать несколько (3-4) самых важных. </a:t>
            </a:r>
          </a:p>
          <a:p>
            <a:pPr algn="just"/>
            <a:r>
              <a:rPr lang="ru-RU" sz="2000" dirty="0" smtClean="0"/>
              <a:t>Остальные добавляются/дорабатываются на следующих итерациях. На каждой итерации анализ требований занимает несколько дней, редко недель.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2" y="3571876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b="1" dirty="0" smtClean="0"/>
              <a:t>Критерии важности </a:t>
            </a:r>
            <a:r>
              <a:rPr lang="en-US" sz="2000" b="1" dirty="0" err="1" smtClean="0"/>
              <a:t>MoSCaW</a:t>
            </a:r>
            <a:r>
              <a:rPr lang="en-US" sz="2000" dirty="0" smtClean="0"/>
              <a:t>:</a:t>
            </a:r>
            <a:endParaRPr lang="ru-RU" sz="2000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3" y="3929066"/>
          <a:ext cx="8072493" cy="2804160"/>
        </p:xfrm>
        <a:graphic>
          <a:graphicData uri="http://schemas.openxmlformats.org/drawingml/2006/table">
            <a:tbl>
              <a:tblPr firstCol="1" bandRow="1">
                <a:tableStyleId>{616DA210-FB5B-4158-B5E0-FEB733F419BA}</a:tableStyleId>
              </a:tblPr>
              <a:tblGrid>
                <a:gridCol w="1500198"/>
                <a:gridCol w="2000263"/>
                <a:gridCol w="45720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Must have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Обязательно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Первоочередная</a:t>
                      </a:r>
                      <a:r>
                        <a:rPr lang="ru-RU" sz="2000" baseline="0" dirty="0" smtClean="0"/>
                        <a:t> разработка, без них система не будет работать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Should have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Важно сделать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Второстепенная разработка, без них система может работать некорректно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Could have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Можно</a:t>
                      </a:r>
                      <a:r>
                        <a:rPr lang="ru-RU" sz="2000" baseline="0" dirty="0" smtClean="0"/>
                        <a:t> сделать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Можно отложить на потом,</a:t>
                      </a:r>
                      <a:r>
                        <a:rPr lang="ru-RU" sz="2000" baseline="0" dirty="0" smtClean="0"/>
                        <a:t> или совсем не сделать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Want to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Хотелось бы иметь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Сделаем, если будет</a:t>
                      </a:r>
                      <a:r>
                        <a:rPr lang="ru-RU" sz="2000" baseline="0" dirty="0" smtClean="0"/>
                        <a:t> время, или в следующей версии ПО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Диаграмма вариантов использования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500042"/>
            <a:ext cx="7858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b="1" dirty="0" smtClean="0"/>
              <a:t>Use Case, </a:t>
            </a:r>
            <a:r>
              <a:rPr lang="ru-RU" sz="2000" b="1" dirty="0" smtClean="0"/>
              <a:t>диаграмма прецедентов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285860"/>
            <a:ext cx="792961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Действующие лица (актеры, актанты, </a:t>
            </a:r>
            <a:r>
              <a:rPr lang="en-US" sz="2000" dirty="0" smtClean="0"/>
              <a:t>actors)</a:t>
            </a:r>
          </a:p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Варианты использования (прецеденты, </a:t>
            </a:r>
            <a:r>
              <a:rPr lang="en-US" sz="2000" dirty="0" smtClean="0"/>
              <a:t>Use Case)</a:t>
            </a:r>
          </a:p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Отношения (связи)</a:t>
            </a:r>
          </a:p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Граница системы (актеры снаружи, прецеденты внутри)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4052" y="3000372"/>
            <a:ext cx="9339522" cy="3857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571868" y="2857496"/>
            <a:ext cx="2303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Пример</a:t>
            </a:r>
            <a:r>
              <a:rPr lang="ru-RU" sz="2000" dirty="0" smtClean="0"/>
              <a:t> Будильник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2910" y="857232"/>
            <a:ext cx="7858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Позволяет описывать </a:t>
            </a:r>
            <a:r>
              <a:rPr lang="ru-RU" sz="2000" u="sng" dirty="0" smtClean="0"/>
              <a:t>функциональные</a:t>
            </a:r>
            <a:r>
              <a:rPr lang="ru-RU" sz="2000" dirty="0" smtClean="0"/>
              <a:t> требования.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проблемы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000108"/>
            <a:ext cx="778674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нечеткая и неполная формулировка требований к ПО; 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недостаточное вовлечение пользователей в работу над проектом; 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отсутствие необходимых ресурсов; 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неудовлетворительное планирование; 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частое изменение требований и спецификаций; 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новизна используемой технологии для организации; 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отсутствие грамотного управления проектом; 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недостаточная поддержка со стороны высшего руководства.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Действующие лица (актеры)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714356"/>
            <a:ext cx="78581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Это </a:t>
            </a:r>
            <a:r>
              <a:rPr lang="ru-RU" sz="2000" b="1" dirty="0" smtClean="0"/>
              <a:t>роли</a:t>
            </a:r>
            <a:r>
              <a:rPr lang="ru-RU" sz="2000" dirty="0" smtClean="0"/>
              <a:t>, исполняемые сущностями, непосредственно взаимодействующими с системой. Одну роль могут исполнять разные реальные сущности.</a:t>
            </a:r>
          </a:p>
          <a:p>
            <a:r>
              <a:rPr lang="ru-RU" sz="2000" u="sng" dirty="0" smtClean="0"/>
              <a:t>Пример</a:t>
            </a:r>
            <a:r>
              <a:rPr lang="ru-RU" sz="2000" dirty="0" smtClean="0"/>
              <a:t>: роль «Покупатель» исполняется разными людьми.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21455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Это </a:t>
            </a:r>
            <a:r>
              <a:rPr lang="ru-RU" sz="2000" b="1" dirty="0" smtClean="0"/>
              <a:t>могут быть</a:t>
            </a:r>
            <a:r>
              <a:rPr lang="ru-RU" sz="2000" dirty="0" smtClean="0"/>
              <a:t>: люди, организации, другие системы, время, сама проектируемая система или ее части (если активно действует),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3143248"/>
            <a:ext cx="78581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Как найти актеров: 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Кто или что использует систему?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Кто устанавливает систему?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Кто или что запускает и выключает систему?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Кто обслуживает систему?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Какие системы взаимодействуют с данной системой?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Кто или что получает и предоставляет информацию системе?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Происходит ли что-нибудь в точно установленное время?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Прецедент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714356"/>
            <a:ext cx="792961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Это </a:t>
            </a:r>
            <a:r>
              <a:rPr lang="ru-RU" sz="2000" b="1" dirty="0" smtClean="0"/>
              <a:t>описание</a:t>
            </a:r>
            <a:r>
              <a:rPr lang="ru-RU" sz="2000" dirty="0" smtClean="0"/>
              <a:t> </a:t>
            </a:r>
            <a:r>
              <a:rPr lang="ru-RU" sz="2000" b="1" dirty="0" smtClean="0"/>
              <a:t>последовательности действий</a:t>
            </a:r>
            <a:r>
              <a:rPr lang="ru-RU" sz="2000" dirty="0" smtClean="0"/>
              <a:t>, включая альтернативные и ошибочные последовательности, которые система, подсистема или класс могут осуществлять, взаимодействуя с внешними актерами.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Что должна делать система для конкретного актера, «вариант использования» системы актером.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2786058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Обозначается глаголом или отглагольным существительным (единообразно на одной диаграмме).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3786190"/>
            <a:ext cx="78581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Как найти прецеденты: 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Зачем нужна система каждому актеру?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Что вообще должна делать система?</a:t>
            </a:r>
          </a:p>
          <a:p>
            <a:pPr marL="177800" indent="-177800" algn="just"/>
            <a:r>
              <a:rPr lang="ru-RU" sz="2000" dirty="0" smtClean="0"/>
              <a:t>При необходимости, добавляются новые актеры.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Отношения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52</a:t>
            </a:fld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58" y="1000108"/>
            <a:ext cx="1571636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43108" y="785794"/>
            <a:ext cx="6572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Ассоциация (ненаправленная связь, между актером и вариантом использования)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57158" y="1785926"/>
            <a:ext cx="1643074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43108" y="1643050"/>
            <a:ext cx="6572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Направленная ассоциация (если надо показать направление взаимодействия)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3108" y="2643182"/>
            <a:ext cx="6572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Обобщение (от частного к общему)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357158" y="2714620"/>
            <a:ext cx="1643074" cy="214314"/>
          </a:xfrm>
          <a:prstGeom prst="rightArrow">
            <a:avLst>
              <a:gd name="adj1" fmla="val 0"/>
              <a:gd name="adj2" fmla="val 50000"/>
            </a:avLst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143108" y="3357562"/>
            <a:ext cx="6572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Зависимость (от зависимого элемента к целевому, изменение целевого влияет на зависимый)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357158" y="3571876"/>
            <a:ext cx="1643074" cy="158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43108" y="4357694"/>
            <a:ext cx="6572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Включение (от целого к части)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357158" y="4572008"/>
            <a:ext cx="1643074" cy="158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7158" y="4214818"/>
            <a:ext cx="1622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&lt;&lt; Include &gt;&gt;</a:t>
            </a:r>
            <a:endParaRPr lang="ru-RU" sz="20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2143108" y="5143512"/>
            <a:ext cx="6572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Расширение (от дополнительного действия к основному)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357158" y="5357826"/>
            <a:ext cx="1643074" cy="158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7158" y="5000636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&lt;&lt; Extend &gt;&gt;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Детализация прецедентов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714356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Кроме диаграммы, модель вариантов использования содержит </a:t>
            </a:r>
            <a:r>
              <a:rPr lang="ru-RU" sz="2000" b="1" dirty="0" smtClean="0"/>
              <a:t>сценарии</a:t>
            </a:r>
            <a:r>
              <a:rPr lang="ru-RU" sz="2000" dirty="0" smtClean="0"/>
              <a:t> - текстовое описание прецедентов – всех либо основных.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643050"/>
            <a:ext cx="79296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Сценарий является спецификацией прецедента. Может быть:</a:t>
            </a:r>
          </a:p>
          <a:p>
            <a:pPr algn="just">
              <a:spcBef>
                <a:spcPts val="1200"/>
              </a:spcBef>
              <a:buFontTx/>
              <a:buChar char="-"/>
            </a:pPr>
            <a:r>
              <a:rPr lang="ru-RU" sz="2000" i="1" dirty="0" smtClean="0"/>
              <a:t>сжатый</a:t>
            </a:r>
            <a:r>
              <a:rPr lang="ru-RU" sz="2000" dirty="0" smtClean="0"/>
              <a:t>, в свободной формулировке описывает обычный режим работы и альтернативное поведение. Указать </a:t>
            </a:r>
            <a:r>
              <a:rPr lang="ru-RU" sz="2000" u="sng" dirty="0" smtClean="0"/>
              <a:t>кто</a:t>
            </a:r>
            <a:r>
              <a:rPr lang="ru-RU" sz="2000" dirty="0" smtClean="0"/>
              <a:t>, </a:t>
            </a:r>
            <a:r>
              <a:rPr lang="ru-RU" sz="2000" u="sng" dirty="0" smtClean="0"/>
              <a:t>что</a:t>
            </a:r>
            <a:r>
              <a:rPr lang="ru-RU" sz="2000" dirty="0" smtClean="0"/>
              <a:t> и </a:t>
            </a:r>
            <a:r>
              <a:rPr lang="ru-RU" sz="2000" u="sng" dirty="0" smtClean="0"/>
              <a:t>в каком порядке</a:t>
            </a:r>
            <a:r>
              <a:rPr lang="ru-RU" sz="2000" dirty="0" smtClean="0"/>
              <a:t> делает.</a:t>
            </a:r>
          </a:p>
          <a:p>
            <a:pPr algn="just">
              <a:spcBef>
                <a:spcPts val="1200"/>
              </a:spcBef>
              <a:buFontTx/>
              <a:buChar char="-"/>
            </a:pPr>
            <a:r>
              <a:rPr lang="ru-RU" sz="2000" i="1" dirty="0" smtClean="0"/>
              <a:t>развернутый</a:t>
            </a:r>
            <a:r>
              <a:rPr lang="ru-RU" sz="2000" dirty="0" smtClean="0"/>
              <a:t>, по следующим пунктам:</a:t>
            </a:r>
          </a:p>
          <a:p>
            <a:pPr marL="177800" algn="just"/>
            <a:r>
              <a:rPr lang="ru-RU" sz="2000" dirty="0" smtClean="0"/>
              <a:t>Название прецедента:</a:t>
            </a:r>
          </a:p>
          <a:p>
            <a:pPr marL="177800" algn="just"/>
            <a:r>
              <a:rPr lang="en-US" sz="2000" dirty="0" smtClean="0"/>
              <a:t>ID</a:t>
            </a:r>
            <a:r>
              <a:rPr lang="ru-RU" sz="2000" dirty="0" smtClean="0"/>
              <a:t>:</a:t>
            </a:r>
            <a:endParaRPr lang="en-US" sz="2000" dirty="0" smtClean="0"/>
          </a:p>
          <a:p>
            <a:pPr marL="177800" algn="just"/>
            <a:r>
              <a:rPr lang="ru-RU" sz="2000" dirty="0" smtClean="0"/>
              <a:t>Краткое описание:</a:t>
            </a:r>
          </a:p>
          <a:p>
            <a:pPr marL="177800" algn="just"/>
            <a:r>
              <a:rPr lang="ru-RU" sz="2000" dirty="0" smtClean="0"/>
              <a:t>Основные исполнители:</a:t>
            </a:r>
          </a:p>
          <a:p>
            <a:pPr marL="177800" algn="just"/>
            <a:r>
              <a:rPr lang="ru-RU" sz="2000" dirty="0" smtClean="0"/>
              <a:t>Предусловия:</a:t>
            </a:r>
          </a:p>
          <a:p>
            <a:pPr marL="177800" algn="just"/>
            <a:r>
              <a:rPr lang="ru-RU" sz="2000" dirty="0" smtClean="0"/>
              <a:t>Постусловия:</a:t>
            </a:r>
          </a:p>
          <a:p>
            <a:pPr marL="177800" algn="just"/>
            <a:r>
              <a:rPr lang="ru-RU" sz="2000" dirty="0" smtClean="0"/>
              <a:t>Основной поток:</a:t>
            </a:r>
          </a:p>
          <a:p>
            <a:pPr marL="177800" algn="just"/>
            <a:r>
              <a:rPr lang="ru-RU" sz="2000" dirty="0" smtClean="0"/>
              <a:t>Альтернативные потоки: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Нужна ли модель прецедентов?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642918"/>
            <a:ext cx="79296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ДА, если: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преобладают функциональные требования;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много типов пользователей (много актеров);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в системе много интерфейсов (много актеров).</a:t>
            </a:r>
          </a:p>
          <a:p>
            <a:r>
              <a:rPr lang="ru-RU" sz="2000" b="1" dirty="0" smtClean="0"/>
              <a:t>НЕТ, если: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преобладают нефункциональные требования;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в системе мало пользователей;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в системе мало интерфейсов.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714356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1. Программа-будильник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3284984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2. ИС «Библиотека» (из курса БД)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Лекция 4. Диаграмма классов. Основы. Применение для БД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928670"/>
            <a:ext cx="8035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Класс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348" y="2143116"/>
            <a:ext cx="3191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Объект (экземпляр класса)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48" y="3214686"/>
            <a:ext cx="2267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Атрибут (свойство)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4348" y="4357694"/>
            <a:ext cx="2349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Метод (поведение)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4348" y="5429264"/>
            <a:ext cx="3823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Класс-предок </a:t>
            </a:r>
            <a:r>
              <a:rPr lang="ru-RU" sz="2000" dirty="0" smtClean="0"/>
              <a:t>и</a:t>
            </a:r>
            <a:r>
              <a:rPr lang="ru-RU" sz="2000" b="1" dirty="0" smtClean="0"/>
              <a:t> класс-наследник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определения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928670"/>
            <a:ext cx="78581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000" b="1" dirty="0" smtClean="0"/>
              <a:t>Класс</a:t>
            </a:r>
            <a:r>
              <a:rPr lang="ru-RU" sz="2000" dirty="0" smtClean="0"/>
              <a:t> – множество однотипных объектов, обладающих общим набором свойств (атрибутов) и методов поведения. Описание класса включает имя, набор атрибутов и набор методов.</a:t>
            </a:r>
            <a:endParaRPr lang="ru-RU" sz="20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48" y="2143116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Объект (экземпляр класса) </a:t>
            </a:r>
            <a:r>
              <a:rPr lang="ru-RU" sz="2000" dirty="0" smtClean="0"/>
              <a:t>– представитель класса с конкретными значениями атрибутов. Обычно объект имеет собственное имя. </a:t>
            </a:r>
            <a:endParaRPr lang="ru-RU" sz="20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14348" y="3214686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Атрибут (свойство) </a:t>
            </a:r>
            <a:r>
              <a:rPr lang="ru-RU" sz="2000" dirty="0" smtClean="0"/>
              <a:t>– именованное свойство, присущее каждому объекту класса. </a:t>
            </a:r>
            <a:endParaRPr lang="ru-RU" sz="20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14348" y="435769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Метод (поведение) </a:t>
            </a:r>
            <a:r>
              <a:rPr lang="ru-RU" sz="2000" dirty="0" smtClean="0"/>
              <a:t>– действие, которое может выполнять любой объект данного класса.</a:t>
            </a:r>
            <a:endParaRPr lang="ru-RU" sz="20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14348" y="5429264"/>
            <a:ext cx="78581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Класс-предок</a:t>
            </a:r>
            <a:r>
              <a:rPr lang="ru-RU" sz="2000" dirty="0" smtClean="0"/>
              <a:t> – класс более высокого уровня абстракции. </a:t>
            </a:r>
            <a:r>
              <a:rPr lang="ru-RU" sz="2000" b="1" dirty="0" smtClean="0"/>
              <a:t>Класс-наследник </a:t>
            </a:r>
            <a:r>
              <a:rPr lang="ru-RU" sz="2000" dirty="0" smtClean="0"/>
              <a:t>получает от него </a:t>
            </a:r>
            <a:r>
              <a:rPr lang="ru-RU" sz="2000" u="sng" dirty="0" smtClean="0"/>
              <a:t>все</a:t>
            </a:r>
            <a:r>
              <a:rPr lang="ru-RU" sz="2000" dirty="0" smtClean="0"/>
              <a:t> </a:t>
            </a:r>
            <a:r>
              <a:rPr lang="ru-RU" sz="2000" u="sng" dirty="0" smtClean="0"/>
              <a:t>атрибуты</a:t>
            </a:r>
            <a:r>
              <a:rPr lang="ru-RU" sz="2000" dirty="0" smtClean="0"/>
              <a:t> и </a:t>
            </a:r>
            <a:r>
              <a:rPr lang="ru-RU" sz="2000" u="sng" dirty="0" smtClean="0"/>
              <a:t>свойства</a:t>
            </a:r>
            <a:r>
              <a:rPr lang="ru-RU" sz="2000" dirty="0" smtClean="0"/>
              <a:t>. </a:t>
            </a:r>
            <a:r>
              <a:rPr lang="ru-RU" sz="2000" u="sng" dirty="0" smtClean="0"/>
              <a:t>Все</a:t>
            </a:r>
            <a:r>
              <a:rPr lang="ru-RU" sz="2000" dirty="0" smtClean="0"/>
              <a:t> </a:t>
            </a:r>
            <a:r>
              <a:rPr lang="ru-RU" sz="2000" u="sng" dirty="0" smtClean="0"/>
              <a:t>экземпляры</a:t>
            </a:r>
            <a:r>
              <a:rPr lang="ru-RU" sz="2000" dirty="0" smtClean="0"/>
              <a:t> класса-наследника относятся и к классу-предку.</a:t>
            </a:r>
            <a:endParaRPr 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Диаграмма классов </a:t>
            </a:r>
            <a:r>
              <a:rPr lang="en-US" dirty="0" smtClean="0"/>
              <a:t>UML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78579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Одна из наиболее часто используемых. Назначение диаграммы может быть разным.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714488"/>
            <a:ext cx="785818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000" dirty="0" smtClean="0"/>
              <a:t>Точки зрения на построение диаграммы в зависимости от цели применения:</a:t>
            </a:r>
          </a:p>
          <a:p>
            <a:pPr marL="723900" indent="-723900">
              <a:spcBef>
                <a:spcPts val="600"/>
              </a:spcBef>
            </a:pPr>
            <a:r>
              <a:rPr lang="ru-RU" sz="2000" b="1" dirty="0" smtClean="0"/>
              <a:t>Концептуальная</a:t>
            </a:r>
            <a:r>
              <a:rPr lang="ru-RU" sz="2000" dirty="0" smtClean="0"/>
              <a:t> </a:t>
            </a:r>
            <a:r>
              <a:rPr lang="ru-RU" sz="2000" dirty="0" err="1" smtClean="0"/>
              <a:t>т.зр</a:t>
            </a:r>
            <a:r>
              <a:rPr lang="ru-RU" sz="2000" dirty="0" smtClean="0"/>
              <a:t>. – описывает модель предметной области, в ней присутствуют только классы прикладных объектов;</a:t>
            </a:r>
          </a:p>
          <a:p>
            <a:pPr marL="723900" indent="-723900">
              <a:spcBef>
                <a:spcPts val="600"/>
              </a:spcBef>
            </a:pPr>
            <a:r>
              <a:rPr lang="ru-RU" sz="2000" dirty="0" smtClean="0"/>
              <a:t>Т. </a:t>
            </a:r>
            <a:r>
              <a:rPr lang="ru-RU" sz="2000" dirty="0" err="1" smtClean="0"/>
              <a:t>зр</a:t>
            </a:r>
            <a:r>
              <a:rPr lang="ru-RU" sz="2000" dirty="0" smtClean="0"/>
              <a:t>. </a:t>
            </a:r>
            <a:r>
              <a:rPr lang="ru-RU" sz="2000" b="1" dirty="0" smtClean="0"/>
              <a:t>спецификации</a:t>
            </a:r>
            <a:r>
              <a:rPr lang="ru-RU" sz="2000" dirty="0" smtClean="0"/>
              <a:t> – применяется при проектировании ИС и БД, может использоваться вместо или вместе с </a:t>
            </a:r>
            <a:r>
              <a:rPr lang="en-US" sz="2000" dirty="0" smtClean="0"/>
              <a:t>ER-</a:t>
            </a:r>
            <a:r>
              <a:rPr lang="ru-RU" sz="2000" dirty="0" smtClean="0"/>
              <a:t>моделью;</a:t>
            </a:r>
          </a:p>
          <a:p>
            <a:pPr marL="723900" indent="-723900">
              <a:spcBef>
                <a:spcPts val="600"/>
              </a:spcBef>
            </a:pPr>
            <a:r>
              <a:rPr lang="ru-RU" sz="2000" dirty="0" smtClean="0"/>
              <a:t>Т. </a:t>
            </a:r>
            <a:r>
              <a:rPr lang="ru-RU" sz="2000" dirty="0" err="1" smtClean="0"/>
              <a:t>зр</a:t>
            </a:r>
            <a:r>
              <a:rPr lang="ru-RU" sz="2000" dirty="0" smtClean="0"/>
              <a:t>. </a:t>
            </a:r>
            <a:r>
              <a:rPr lang="ru-RU" sz="2000" b="1" dirty="0" smtClean="0"/>
              <a:t>реализации</a:t>
            </a:r>
            <a:r>
              <a:rPr lang="ru-RU" sz="2000" dirty="0" smtClean="0"/>
              <a:t> – диаграмма классов содержит классы, используемые непосредственно в программном коде (в ООП).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4929198"/>
            <a:ext cx="78581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Содержит </a:t>
            </a:r>
            <a:r>
              <a:rPr lang="ru-RU" sz="2000" b="1" dirty="0" smtClean="0"/>
              <a:t>классы</a:t>
            </a:r>
            <a:r>
              <a:rPr lang="ru-RU" sz="2000" dirty="0" smtClean="0"/>
              <a:t>, их </a:t>
            </a:r>
            <a:r>
              <a:rPr lang="ru-RU" sz="2000" b="1" dirty="0" smtClean="0"/>
              <a:t>атрибуты</a:t>
            </a:r>
            <a:r>
              <a:rPr lang="ru-RU" sz="2000" dirty="0" smtClean="0"/>
              <a:t> и </a:t>
            </a:r>
            <a:r>
              <a:rPr lang="ru-RU" sz="2000" b="1" dirty="0" smtClean="0"/>
              <a:t>методы</a:t>
            </a:r>
            <a:r>
              <a:rPr lang="ru-RU" sz="2000" dirty="0" smtClean="0"/>
              <a:t>, </a:t>
            </a:r>
            <a:r>
              <a:rPr lang="ru-RU" sz="2000" b="1" dirty="0" smtClean="0"/>
              <a:t>взаимосвязи</a:t>
            </a:r>
            <a:r>
              <a:rPr lang="ru-RU" sz="2000" dirty="0" smtClean="0"/>
              <a:t> классов, </a:t>
            </a:r>
            <a:r>
              <a:rPr lang="ru-RU" sz="2000" b="1" dirty="0" smtClean="0"/>
              <a:t>объекты</a:t>
            </a:r>
            <a:r>
              <a:rPr lang="ru-RU" sz="2000" dirty="0" smtClean="0"/>
              <a:t> и др.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Классы должны отражать сформулированные требования к ПО.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88" name="Picture 4" descr="https://hsto.org/files/8bb/23b/a3a/8bb23ba3aede496395ac3a63d42380f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5784" y="928670"/>
            <a:ext cx="9858444" cy="49292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«Качели», или как создаются программы (1975г.)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класса на диаграмме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0628" y="1000108"/>
            <a:ext cx="2000264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Имя класса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57356" y="642918"/>
            <a:ext cx="2357454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Имя класса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7356" y="1071547"/>
            <a:ext cx="2357454" cy="6429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поля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57356" y="1714489"/>
            <a:ext cx="2357454" cy="6429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методы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29190" y="2928934"/>
            <a:ext cx="2714644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Автомобиль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29190" y="3357562"/>
            <a:ext cx="2714644" cy="16430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ru-RU" sz="2000" dirty="0" smtClean="0"/>
              <a:t>марка</a:t>
            </a:r>
          </a:p>
          <a:p>
            <a:r>
              <a:rPr lang="ru-RU" sz="2000" dirty="0" smtClean="0"/>
              <a:t>модель</a:t>
            </a:r>
          </a:p>
          <a:p>
            <a:r>
              <a:rPr lang="ru-RU" sz="2000" dirty="0" smtClean="0"/>
              <a:t>год выпуска</a:t>
            </a:r>
          </a:p>
          <a:p>
            <a:r>
              <a:rPr lang="ru-RU" sz="2000" dirty="0" err="1" smtClean="0"/>
              <a:t>гос</a:t>
            </a:r>
            <a:r>
              <a:rPr lang="ru-RU" sz="2000" dirty="0" smtClean="0"/>
              <a:t>. номер</a:t>
            </a:r>
          </a:p>
          <a:p>
            <a:r>
              <a:rPr lang="ru-RU" sz="2000" dirty="0" smtClean="0"/>
              <a:t>пробег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29190" y="5000636"/>
            <a:ext cx="2714644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ru-RU" sz="2000" dirty="0" smtClean="0"/>
              <a:t>езда</a:t>
            </a:r>
          </a:p>
          <a:p>
            <a:r>
              <a:rPr lang="ru-RU" sz="2000" dirty="0" smtClean="0"/>
              <a:t>перевозка пассажиров</a:t>
            </a:r>
          </a:p>
          <a:p>
            <a:r>
              <a:rPr lang="ru-RU" sz="2000" dirty="0" smtClean="0"/>
              <a:t>перевозка груза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4414" y="2928934"/>
            <a:ext cx="2714644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Автомобиль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14414" y="3357562"/>
            <a:ext cx="2714644" cy="16430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ru-RU" sz="2000" dirty="0" smtClean="0"/>
              <a:t>марка</a:t>
            </a:r>
          </a:p>
          <a:p>
            <a:r>
              <a:rPr lang="ru-RU" sz="2000" dirty="0" smtClean="0"/>
              <a:t>модель</a:t>
            </a:r>
          </a:p>
          <a:p>
            <a:r>
              <a:rPr lang="ru-RU" sz="2000" dirty="0" smtClean="0"/>
              <a:t>год выпуска</a:t>
            </a:r>
          </a:p>
          <a:p>
            <a:r>
              <a:rPr lang="ru-RU" sz="2000" dirty="0" err="1" smtClean="0"/>
              <a:t>гос</a:t>
            </a:r>
            <a:r>
              <a:rPr lang="ru-RU" sz="2000" dirty="0" smtClean="0"/>
              <a:t>. номер</a:t>
            </a:r>
          </a:p>
          <a:p>
            <a:r>
              <a:rPr lang="ru-RU" sz="2000" dirty="0" smtClean="0"/>
              <a:t>пробег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14414" y="5000636"/>
            <a:ext cx="2714644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ru-RU" sz="2000" dirty="0" smtClean="0"/>
              <a:t>разгон</a:t>
            </a:r>
          </a:p>
          <a:p>
            <a:r>
              <a:rPr lang="ru-RU" sz="2000" dirty="0" smtClean="0"/>
              <a:t>торможение</a:t>
            </a:r>
          </a:p>
          <a:p>
            <a:r>
              <a:rPr lang="ru-RU" sz="2000" dirty="0" smtClean="0"/>
              <a:t>запуск двигателя</a:t>
            </a:r>
          </a:p>
          <a:p>
            <a:r>
              <a:rPr lang="ru-RU" sz="2000" dirty="0" smtClean="0"/>
              <a:t>открытие дверей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00100" y="6429396"/>
            <a:ext cx="31473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 точки зрения реализации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14876" y="6457890"/>
            <a:ext cx="3302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 точки зрения функционала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4187" y="2406636"/>
            <a:ext cx="6138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Имя класса – существительное </a:t>
            </a:r>
            <a:r>
              <a:rPr lang="ru-RU" sz="2000" u="sng" dirty="0" smtClean="0"/>
              <a:t>в единственном числе</a:t>
            </a:r>
            <a:r>
              <a:rPr lang="ru-RU" sz="2000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хорошего класса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85786" y="714356"/>
            <a:ext cx="757242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имя класса отражает его назначение (не нужно называть атрибуты и методы, чтобы понять, зачем нужен класс)</a:t>
            </a:r>
          </a:p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класс имеет одно основное назначение (обязанность) в системе, очень редко 2-3</a:t>
            </a:r>
          </a:p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имеет сильные внутренние связи (атрибуты и методы не могут существовать, не имеют смысла вне класса)</a:t>
            </a:r>
          </a:p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имеет слабые связи с другими классами (объекты других классов могут быть представлены сами по себе)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348" y="4286256"/>
            <a:ext cx="75724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</a:pPr>
            <a:r>
              <a:rPr lang="ru-RU" sz="2200" dirty="0" smtClean="0"/>
              <a:t>Желательно:</a:t>
            </a:r>
          </a:p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3-5 методов в 1 классе</a:t>
            </a:r>
          </a:p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не должен быть изолированным (иметь связи с другими классами)</a:t>
            </a:r>
          </a:p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избегать глубокой иерархии наследования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атрибутов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85720" y="785794"/>
            <a:ext cx="86439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en-US" sz="2200" dirty="0" smtClean="0"/>
              <a:t>&lt;</a:t>
            </a:r>
            <a:r>
              <a:rPr lang="ru-RU" sz="2200" dirty="0" smtClean="0"/>
              <a:t>видимость</a:t>
            </a:r>
            <a:r>
              <a:rPr lang="en-US" sz="2200" dirty="0" smtClean="0"/>
              <a:t>&gt;</a:t>
            </a:r>
            <a:r>
              <a:rPr lang="en-US" sz="2200" dirty="0" smtClean="0">
                <a:solidFill>
                  <a:srgbClr val="00B050"/>
                </a:solidFill>
              </a:rPr>
              <a:t>]</a:t>
            </a:r>
            <a:r>
              <a:rPr lang="en-US" sz="2200" dirty="0" smtClean="0"/>
              <a:t> &lt;</a:t>
            </a:r>
            <a:r>
              <a:rPr lang="ru-RU" sz="2200" dirty="0" smtClean="0"/>
              <a:t>имя</a:t>
            </a:r>
            <a:r>
              <a:rPr lang="en-US" sz="2200" dirty="0" smtClean="0"/>
              <a:t>&gt;</a:t>
            </a:r>
            <a:r>
              <a:rPr lang="ru-RU" sz="2200" dirty="0" smtClean="0"/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ru-RU" sz="2200" b="1" dirty="0" smtClean="0"/>
              <a:t>:</a:t>
            </a:r>
            <a:r>
              <a:rPr lang="ru-RU" sz="2200" dirty="0" smtClean="0"/>
              <a:t> </a:t>
            </a:r>
            <a:r>
              <a:rPr lang="en-US" sz="2200" dirty="0" smtClean="0"/>
              <a:t>&lt;</a:t>
            </a:r>
            <a:r>
              <a:rPr lang="ru-RU" sz="2200" dirty="0" smtClean="0"/>
              <a:t>тип</a:t>
            </a:r>
            <a:r>
              <a:rPr lang="en-US" sz="2200" dirty="0" smtClean="0"/>
              <a:t>&gt;</a:t>
            </a:r>
            <a:r>
              <a:rPr lang="ru-RU" sz="2200" dirty="0" smtClean="0"/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en-US" sz="2200" b="1" dirty="0" smtClean="0"/>
              <a:t>[&lt;</a:t>
            </a:r>
            <a:r>
              <a:rPr lang="ru-RU" sz="2200" dirty="0" smtClean="0"/>
              <a:t>размерность</a:t>
            </a:r>
            <a:r>
              <a:rPr lang="en-US" sz="2200" dirty="0" smtClean="0"/>
              <a:t>&gt;</a:t>
            </a:r>
            <a:r>
              <a:rPr lang="en-US" sz="2200" b="1" dirty="0" smtClean="0"/>
              <a:t>]</a:t>
            </a:r>
            <a:r>
              <a:rPr lang="en-US" sz="2200" dirty="0" smtClean="0">
                <a:solidFill>
                  <a:srgbClr val="00B050"/>
                </a:solidFill>
              </a:rPr>
              <a:t>]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en-US" sz="2200" dirty="0" smtClean="0"/>
              <a:t> </a:t>
            </a:r>
            <a:r>
              <a:rPr lang="en-US" sz="2200" b="1" dirty="0" smtClean="0"/>
              <a:t>=</a:t>
            </a:r>
            <a:r>
              <a:rPr lang="en-US" sz="2200" dirty="0" smtClean="0"/>
              <a:t> &lt;</a:t>
            </a:r>
            <a:r>
              <a:rPr lang="ru-RU" sz="2200" dirty="0" smtClean="0"/>
              <a:t>значение</a:t>
            </a:r>
            <a:r>
              <a:rPr lang="en-US" sz="2200" dirty="0" smtClean="0"/>
              <a:t>&gt;</a:t>
            </a:r>
            <a:r>
              <a:rPr lang="en-US" sz="2200" dirty="0" smtClean="0">
                <a:solidFill>
                  <a:srgbClr val="00B050"/>
                </a:solidFill>
              </a:rPr>
              <a:t>]]</a:t>
            </a:r>
            <a:endParaRPr lang="ru-RU" sz="2200" dirty="0" smtClean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571612"/>
            <a:ext cx="14478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Видимость: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348" y="1928802"/>
          <a:ext cx="2214578" cy="1188720"/>
        </p:xfrm>
        <a:graphic>
          <a:graphicData uri="http://schemas.openxmlformats.org/drawingml/2006/table">
            <a:tbl>
              <a:tblPr/>
              <a:tblGrid>
                <a:gridCol w="571504"/>
                <a:gridCol w="1643074"/>
              </a:tblGrid>
              <a:tr h="0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 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Public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 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Private 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# 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Protected 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28992" y="1571612"/>
            <a:ext cx="196560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Основные типы:</a:t>
            </a:r>
          </a:p>
          <a:p>
            <a:pPr marL="177800" indent="-95250" algn="just">
              <a:buFontTx/>
              <a:buChar char="-"/>
            </a:pPr>
            <a:r>
              <a:rPr lang="en-US" sz="2000" dirty="0" smtClean="0"/>
              <a:t>Integer</a:t>
            </a:r>
          </a:p>
          <a:p>
            <a:pPr marL="177800" indent="-95250" algn="just">
              <a:buFontTx/>
              <a:buChar char="-"/>
            </a:pPr>
            <a:r>
              <a:rPr lang="en-GB" sz="2000" dirty="0" smtClean="0"/>
              <a:t>Real</a:t>
            </a:r>
            <a:endParaRPr lang="ru-RU" sz="2000" dirty="0" smtClean="0"/>
          </a:p>
          <a:p>
            <a:pPr marL="177800" indent="-95250" algn="just">
              <a:buFontTx/>
              <a:buChar char="-"/>
            </a:pPr>
            <a:r>
              <a:rPr lang="en-US" sz="2000" dirty="0" smtClean="0"/>
              <a:t>String</a:t>
            </a:r>
          </a:p>
          <a:p>
            <a:pPr marL="177800" indent="-95250" algn="just">
              <a:buFontTx/>
              <a:buChar char="-"/>
            </a:pPr>
            <a:r>
              <a:rPr lang="en-GB" sz="2000" dirty="0" smtClean="0"/>
              <a:t>Boolean</a:t>
            </a:r>
          </a:p>
          <a:p>
            <a:pPr marL="177800" indent="-95250" algn="just">
              <a:buFontTx/>
              <a:buChar char="-"/>
            </a:pPr>
            <a:r>
              <a:rPr lang="en-GB" sz="2000" dirty="0" smtClean="0"/>
              <a:t>...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472" y="4572008"/>
            <a:ext cx="5143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err="1" smtClean="0"/>
              <a:t>Госномер</a:t>
            </a:r>
            <a:r>
              <a:rPr lang="ru-RU" sz="2000" dirty="0" smtClean="0"/>
              <a:t>: символ </a:t>
            </a:r>
            <a:r>
              <a:rPr lang="en-US" sz="2000" dirty="0" smtClean="0"/>
              <a:t>[9]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Номер телефона: строка </a:t>
            </a:r>
            <a:r>
              <a:rPr lang="en-US" sz="2000" dirty="0" smtClean="0"/>
              <a:t>[1..*]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Кол-во детей: целое = 0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Наличие задолженности: логический = нет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929322" y="1571612"/>
            <a:ext cx="29289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Размерность = множественность = кратность</a:t>
            </a:r>
          </a:p>
          <a:p>
            <a:r>
              <a:rPr lang="en-US" sz="2000" dirty="0" smtClean="0"/>
              <a:t>[</a:t>
            </a:r>
            <a:r>
              <a:rPr lang="en-US" sz="2000" i="1" dirty="0" smtClean="0"/>
              <a:t>n</a:t>
            </a:r>
            <a:r>
              <a:rPr lang="en-US" sz="2000" dirty="0" smtClean="0"/>
              <a:t>] –</a:t>
            </a:r>
            <a:r>
              <a:rPr lang="ru-RU" sz="2000" dirty="0" smtClean="0"/>
              <a:t> ровно </a:t>
            </a:r>
            <a:r>
              <a:rPr lang="en-US" sz="2000" i="1" dirty="0" smtClean="0"/>
              <a:t>n</a:t>
            </a:r>
            <a:r>
              <a:rPr lang="en-US" sz="2000" dirty="0" smtClean="0"/>
              <a:t> </a:t>
            </a:r>
            <a:r>
              <a:rPr lang="ru-RU" sz="2000" dirty="0" smtClean="0"/>
              <a:t>штук</a:t>
            </a:r>
            <a:endParaRPr lang="en-US" sz="2000" dirty="0" smtClean="0"/>
          </a:p>
          <a:p>
            <a:r>
              <a:rPr lang="en-US" sz="2000" dirty="0" smtClean="0"/>
              <a:t>[</a:t>
            </a:r>
            <a:r>
              <a:rPr lang="en-US" sz="2000" i="1" dirty="0" smtClean="0"/>
              <a:t>a</a:t>
            </a:r>
            <a:r>
              <a:rPr lang="en-US" sz="2000" dirty="0" smtClean="0"/>
              <a:t>..</a:t>
            </a:r>
            <a:r>
              <a:rPr lang="en-US" sz="2000" i="1" dirty="0" smtClean="0"/>
              <a:t>b</a:t>
            </a:r>
            <a:r>
              <a:rPr lang="en-US" sz="2000" dirty="0" smtClean="0"/>
              <a:t>]</a:t>
            </a:r>
            <a:r>
              <a:rPr lang="ru-RU" sz="2000" dirty="0" smtClean="0"/>
              <a:t> – от </a:t>
            </a:r>
            <a:r>
              <a:rPr lang="en-US" sz="2000" i="1" dirty="0" smtClean="0"/>
              <a:t>a</a:t>
            </a:r>
            <a:r>
              <a:rPr lang="en-US" sz="2000" dirty="0" smtClean="0"/>
              <a:t> </a:t>
            </a:r>
            <a:r>
              <a:rPr lang="ru-RU" sz="2000" dirty="0" smtClean="0"/>
              <a:t>до </a:t>
            </a:r>
            <a:r>
              <a:rPr lang="en-US" sz="2000" i="1" dirty="0" smtClean="0"/>
              <a:t>b</a:t>
            </a:r>
            <a:r>
              <a:rPr lang="en-US" sz="2000" dirty="0" smtClean="0"/>
              <a:t> </a:t>
            </a:r>
            <a:r>
              <a:rPr lang="ru-RU" sz="2000" dirty="0" smtClean="0"/>
              <a:t>штук</a:t>
            </a:r>
            <a:endParaRPr lang="en-US" sz="2000" dirty="0" smtClean="0"/>
          </a:p>
          <a:p>
            <a:r>
              <a:rPr lang="en-US" sz="2000" dirty="0" smtClean="0"/>
              <a:t>[</a:t>
            </a:r>
            <a:r>
              <a:rPr lang="en-US" sz="2000" i="1" dirty="0" smtClean="0"/>
              <a:t>a</a:t>
            </a:r>
            <a:r>
              <a:rPr lang="en-US" sz="2000" dirty="0" smtClean="0"/>
              <a:t>..*]</a:t>
            </a:r>
            <a:r>
              <a:rPr lang="ru-RU" sz="2000" dirty="0" smtClean="0"/>
              <a:t> – от </a:t>
            </a:r>
            <a:r>
              <a:rPr lang="en-US" sz="2000" i="1" dirty="0" smtClean="0"/>
              <a:t>a</a:t>
            </a:r>
            <a:r>
              <a:rPr lang="en-US" sz="2000" dirty="0" smtClean="0"/>
              <a:t> </a:t>
            </a:r>
            <a:r>
              <a:rPr lang="ru-RU" sz="2000" dirty="0" smtClean="0"/>
              <a:t>до ∞ штук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3643314"/>
            <a:ext cx="70293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</a:rPr>
              <a:t>Значение –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по умолчанию, начальное, общее для всего класса.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5572132" y="4572008"/>
            <a:ext cx="357186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err="1" smtClean="0"/>
              <a:t>RegNum</a:t>
            </a:r>
            <a:r>
              <a:rPr lang="ru-RU" sz="2000" dirty="0" smtClean="0"/>
              <a:t>: </a:t>
            </a:r>
            <a:r>
              <a:rPr lang="en-US" sz="2000" dirty="0" smtClean="0"/>
              <a:t>Literal [9]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Phone</a:t>
            </a:r>
            <a:r>
              <a:rPr lang="ru-RU" sz="2000" dirty="0" smtClean="0"/>
              <a:t>: </a:t>
            </a:r>
            <a:r>
              <a:rPr lang="en-US" sz="2000" dirty="0" smtClean="0"/>
              <a:t>String[1..*]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Children</a:t>
            </a:r>
            <a:r>
              <a:rPr lang="ru-RU" sz="2000" dirty="0" smtClean="0"/>
              <a:t>: </a:t>
            </a:r>
            <a:r>
              <a:rPr lang="en-US" sz="2000" dirty="0" smtClean="0"/>
              <a:t>Integer </a:t>
            </a:r>
            <a:r>
              <a:rPr lang="ru-RU" sz="2000" dirty="0" smtClean="0"/>
              <a:t>= 0</a:t>
            </a:r>
          </a:p>
          <a:p>
            <a:pPr>
              <a:spcBef>
                <a:spcPts val="1200"/>
              </a:spcBef>
            </a:pPr>
            <a:r>
              <a:rPr lang="en-US" sz="2000" dirty="0" err="1" smtClean="0"/>
              <a:t>HasDebt</a:t>
            </a:r>
            <a:r>
              <a:rPr lang="ru-RU" sz="2000" dirty="0" smtClean="0"/>
              <a:t>: </a:t>
            </a:r>
            <a:r>
              <a:rPr lang="en-US" sz="2000" dirty="0" smtClean="0"/>
              <a:t> Boolean </a:t>
            </a:r>
            <a:r>
              <a:rPr lang="ru-RU" sz="2000" dirty="0" smtClean="0"/>
              <a:t>= </a:t>
            </a:r>
            <a:r>
              <a:rPr lang="en-US" sz="2000" dirty="0" smtClean="0"/>
              <a:t>false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методов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785794"/>
            <a:ext cx="8286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en-US" sz="2200" dirty="0" smtClean="0"/>
              <a:t>&lt;</a:t>
            </a:r>
            <a:r>
              <a:rPr lang="ru-RU" sz="2200" dirty="0" smtClean="0"/>
              <a:t>видимость</a:t>
            </a:r>
            <a:r>
              <a:rPr lang="en-US" sz="2200" dirty="0" smtClean="0"/>
              <a:t>&gt;</a:t>
            </a:r>
            <a:r>
              <a:rPr lang="en-US" sz="2200" dirty="0" smtClean="0">
                <a:solidFill>
                  <a:srgbClr val="00B050"/>
                </a:solidFill>
              </a:rPr>
              <a:t>]</a:t>
            </a:r>
            <a:r>
              <a:rPr lang="en-US" sz="2200" dirty="0" smtClean="0"/>
              <a:t> &lt;</a:t>
            </a:r>
            <a:r>
              <a:rPr lang="ru-RU" sz="2200" dirty="0" smtClean="0"/>
              <a:t>имя</a:t>
            </a:r>
            <a:r>
              <a:rPr lang="en-US" sz="2200" dirty="0" smtClean="0"/>
              <a:t>&gt;</a:t>
            </a:r>
            <a:r>
              <a:rPr lang="ru-RU" sz="2200" dirty="0" smtClean="0"/>
              <a:t> </a:t>
            </a:r>
            <a:r>
              <a:rPr lang="ru-RU" sz="2200" b="1" dirty="0" smtClean="0"/>
              <a:t>(</a:t>
            </a:r>
            <a:r>
              <a:rPr lang="en-US" sz="2200" dirty="0" smtClean="0">
                <a:solidFill>
                  <a:srgbClr val="00B050"/>
                </a:solidFill>
              </a:rPr>
              <a:t>{</a:t>
            </a:r>
            <a:r>
              <a:rPr lang="en-US" sz="2200" dirty="0" smtClean="0"/>
              <a:t>&lt;</a:t>
            </a:r>
            <a:r>
              <a:rPr lang="ru-RU" sz="2200" dirty="0" smtClean="0"/>
              <a:t>параметр</a:t>
            </a:r>
            <a:r>
              <a:rPr lang="en-US" sz="2200" dirty="0" smtClean="0"/>
              <a:t>&gt;</a:t>
            </a:r>
            <a:r>
              <a:rPr lang="ru-RU" sz="2200" b="1" dirty="0" smtClean="0"/>
              <a:t>,</a:t>
            </a:r>
            <a:r>
              <a:rPr lang="en-US" sz="2200" dirty="0" smtClean="0">
                <a:solidFill>
                  <a:srgbClr val="00B050"/>
                </a:solidFill>
              </a:rPr>
              <a:t>}</a:t>
            </a:r>
            <a:r>
              <a:rPr lang="ru-RU" sz="2200" b="1" dirty="0" smtClean="0"/>
              <a:t>)</a:t>
            </a:r>
            <a:r>
              <a:rPr lang="ru-RU" sz="2200" dirty="0" smtClean="0"/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ru-RU" sz="2200" b="1" dirty="0" smtClean="0">
                <a:solidFill>
                  <a:srgbClr val="00B050"/>
                </a:solidFill>
              </a:rPr>
              <a:t>:</a:t>
            </a:r>
            <a:r>
              <a:rPr lang="ru-RU" sz="2200" dirty="0" smtClean="0"/>
              <a:t> </a:t>
            </a:r>
            <a:r>
              <a:rPr lang="en-US" sz="2200" dirty="0" smtClean="0"/>
              <a:t>&lt;</a:t>
            </a:r>
            <a:r>
              <a:rPr lang="ru-RU" sz="2200" dirty="0" smtClean="0"/>
              <a:t>тип</a:t>
            </a:r>
            <a:r>
              <a:rPr lang="en-US" sz="2200" dirty="0" smtClean="0"/>
              <a:t>&gt;</a:t>
            </a:r>
            <a:r>
              <a:rPr lang="en-US" sz="2200" dirty="0" smtClean="0">
                <a:solidFill>
                  <a:srgbClr val="00B050"/>
                </a:solidFill>
              </a:rPr>
              <a:t>]</a:t>
            </a:r>
            <a:endParaRPr lang="ru-RU" sz="2200" dirty="0" smtClean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285860"/>
            <a:ext cx="8286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black"/>
                </a:solidFill>
              </a:rPr>
              <a:t>&lt;</a:t>
            </a:r>
            <a:r>
              <a:rPr lang="ru-RU" sz="2200" dirty="0" smtClean="0">
                <a:solidFill>
                  <a:prstClr val="black"/>
                </a:solidFill>
              </a:rPr>
              <a:t>параметр</a:t>
            </a:r>
            <a:r>
              <a:rPr lang="en-US" sz="2200" dirty="0" smtClean="0">
                <a:solidFill>
                  <a:prstClr val="black"/>
                </a:solidFill>
              </a:rPr>
              <a:t>&gt;</a:t>
            </a:r>
            <a:r>
              <a:rPr lang="ru-RU" sz="2200" dirty="0" smtClean="0">
                <a:solidFill>
                  <a:srgbClr val="00B050"/>
                </a:solidFill>
              </a:rPr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::=</a:t>
            </a:r>
            <a:endParaRPr lang="ru-RU" sz="2200" dirty="0" smtClean="0">
              <a:solidFill>
                <a:srgbClr val="00B050"/>
              </a:solidFill>
            </a:endParaRPr>
          </a:p>
          <a:p>
            <a:pPr marL="355600"/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en-US" sz="2200" dirty="0" smtClean="0"/>
              <a:t>&lt;</a:t>
            </a:r>
            <a:r>
              <a:rPr lang="ru-RU" sz="2200" dirty="0" smtClean="0"/>
              <a:t>направление</a:t>
            </a:r>
            <a:r>
              <a:rPr lang="en-US" sz="2200" dirty="0" smtClean="0"/>
              <a:t>&gt;</a:t>
            </a:r>
            <a:r>
              <a:rPr lang="en-US" sz="2200" dirty="0" smtClean="0">
                <a:solidFill>
                  <a:srgbClr val="00B050"/>
                </a:solidFill>
              </a:rPr>
              <a:t>] </a:t>
            </a:r>
            <a:r>
              <a:rPr lang="en-US" sz="2200" dirty="0" smtClean="0"/>
              <a:t>&lt;</a:t>
            </a:r>
            <a:r>
              <a:rPr lang="ru-RU" sz="2200" dirty="0" smtClean="0"/>
              <a:t>имя</a:t>
            </a:r>
            <a:r>
              <a:rPr lang="en-US" sz="2200" dirty="0" smtClean="0"/>
              <a:t>&gt;</a:t>
            </a:r>
            <a:r>
              <a:rPr lang="ru-RU" sz="2200" dirty="0" smtClean="0"/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ru-RU" sz="2200" b="1" dirty="0" smtClean="0"/>
              <a:t>:</a:t>
            </a:r>
            <a:r>
              <a:rPr lang="ru-RU" sz="2200" dirty="0" smtClean="0"/>
              <a:t> </a:t>
            </a:r>
            <a:r>
              <a:rPr lang="en-US" sz="2200" dirty="0" smtClean="0"/>
              <a:t>&lt;</a:t>
            </a:r>
            <a:r>
              <a:rPr lang="ru-RU" sz="2200" dirty="0" smtClean="0"/>
              <a:t>тип</a:t>
            </a:r>
            <a:r>
              <a:rPr lang="en-US" sz="2200" dirty="0" smtClean="0"/>
              <a:t>&gt; </a:t>
            </a: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en-US" sz="2200" dirty="0" smtClean="0"/>
              <a:t> </a:t>
            </a:r>
            <a:r>
              <a:rPr lang="en-US" sz="2200" b="1" dirty="0" smtClean="0"/>
              <a:t>=</a:t>
            </a:r>
            <a:r>
              <a:rPr lang="en-US" sz="2200" dirty="0" smtClean="0"/>
              <a:t> &lt;</a:t>
            </a:r>
            <a:r>
              <a:rPr lang="ru-RU" sz="2200" dirty="0" smtClean="0"/>
              <a:t>значение</a:t>
            </a:r>
            <a:r>
              <a:rPr lang="en-US" sz="2200" dirty="0" smtClean="0"/>
              <a:t>&gt;</a:t>
            </a:r>
            <a:r>
              <a:rPr lang="en-US" sz="2200" dirty="0" smtClean="0">
                <a:solidFill>
                  <a:srgbClr val="00B050"/>
                </a:solidFill>
              </a:rPr>
              <a:t>]]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214554"/>
            <a:ext cx="178677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solidFill>
                  <a:prstClr val="black"/>
                </a:solidFill>
              </a:rPr>
              <a:t>Направление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71472" y="2571744"/>
          <a:ext cx="3714776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94"/>
                <a:gridCol w="2786082"/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Входной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Выходной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inout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Входной и </a:t>
                      </a:r>
                      <a:r>
                        <a:rPr lang="ru-RU" dirty="0" smtClean="0"/>
                        <a:t>выходной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return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Возвращаемое значение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7158" y="4500570"/>
            <a:ext cx="4714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Открыть (</a:t>
            </a:r>
            <a:r>
              <a:rPr lang="ru-RU" sz="2000" dirty="0" err="1" smtClean="0"/>
              <a:t>ИмяФайла</a:t>
            </a:r>
            <a:r>
              <a:rPr lang="ru-RU" sz="2000" dirty="0" smtClean="0"/>
              <a:t>: Строка): Логический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58" y="5000636"/>
            <a:ext cx="4714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Переместить (Из, В: Адрес): Логический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14942" y="4500570"/>
            <a:ext cx="371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/>
              <a:t>Open </a:t>
            </a:r>
            <a:r>
              <a:rPr lang="ru-RU" sz="2000" dirty="0" smtClean="0"/>
              <a:t>(</a:t>
            </a:r>
            <a:r>
              <a:rPr lang="en-US" sz="2000" dirty="0" err="1" smtClean="0"/>
              <a:t>FileName</a:t>
            </a:r>
            <a:r>
              <a:rPr lang="ru-RU" sz="2000" dirty="0" smtClean="0"/>
              <a:t>: </a:t>
            </a:r>
            <a:r>
              <a:rPr lang="en-US" sz="2000" dirty="0" smtClean="0"/>
              <a:t>String</a:t>
            </a:r>
            <a:r>
              <a:rPr lang="ru-RU" sz="2000" dirty="0" smtClean="0"/>
              <a:t>): </a:t>
            </a:r>
            <a:r>
              <a:rPr lang="en-US" sz="2000" dirty="0" smtClean="0"/>
              <a:t>Boolean</a:t>
            </a:r>
            <a:endParaRPr lang="ru-RU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214942" y="5000636"/>
            <a:ext cx="3929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/>
              <a:t>Move </a:t>
            </a:r>
            <a:r>
              <a:rPr lang="ru-RU" sz="2000" dirty="0" smtClean="0"/>
              <a:t>(</a:t>
            </a:r>
            <a:r>
              <a:rPr lang="en-US" sz="2000" dirty="0" smtClean="0"/>
              <a:t>From, To</a:t>
            </a:r>
            <a:r>
              <a:rPr lang="ru-RU" sz="2000" dirty="0" smtClean="0"/>
              <a:t>: </a:t>
            </a:r>
            <a:r>
              <a:rPr lang="en-US" sz="2000" dirty="0" err="1" smtClean="0"/>
              <a:t>TAdress</a:t>
            </a:r>
            <a:r>
              <a:rPr lang="ru-RU" sz="2000" dirty="0" smtClean="0"/>
              <a:t>): </a:t>
            </a:r>
            <a:r>
              <a:rPr lang="en-US" sz="2000" dirty="0" smtClean="0"/>
              <a:t>Boolean</a:t>
            </a:r>
            <a:endParaRPr lang="ru-RU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57158" y="5500702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Езда(</a:t>
            </a:r>
            <a:r>
              <a:rPr lang="en-US" sz="2000" dirty="0" smtClean="0"/>
              <a:t>in </a:t>
            </a:r>
            <a:r>
              <a:rPr lang="ru-RU" sz="2000" dirty="0" smtClean="0"/>
              <a:t>Скорость: Вещественный, </a:t>
            </a:r>
            <a:r>
              <a:rPr lang="en-US" sz="2000" dirty="0" err="1" smtClean="0"/>
              <a:t>inout</a:t>
            </a:r>
            <a:r>
              <a:rPr lang="en-US" sz="2000" dirty="0" smtClean="0"/>
              <a:t> </a:t>
            </a:r>
            <a:r>
              <a:rPr lang="ru-RU" sz="2000" dirty="0" err="1" smtClean="0"/>
              <a:t>ПунктНазначения</a:t>
            </a:r>
            <a:r>
              <a:rPr lang="ru-RU" sz="2000" dirty="0" smtClean="0"/>
              <a:t>: Строка)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14942" y="5500702"/>
            <a:ext cx="3929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/>
              <a:t>Drive </a:t>
            </a:r>
            <a:r>
              <a:rPr lang="ru-RU" sz="2000" dirty="0" smtClean="0"/>
              <a:t>(</a:t>
            </a:r>
            <a:r>
              <a:rPr lang="en-US" sz="2000" dirty="0" smtClean="0"/>
              <a:t>in Speed: Real, </a:t>
            </a:r>
            <a:r>
              <a:rPr lang="en-US" sz="2000" dirty="0" err="1" smtClean="0"/>
              <a:t>inout</a:t>
            </a:r>
            <a:r>
              <a:rPr lang="en-US" sz="2000" dirty="0" smtClean="0"/>
              <a:t> Destination: String</a:t>
            </a:r>
            <a:r>
              <a:rPr lang="ru-RU" sz="20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класса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1214422"/>
            <a:ext cx="4286280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Кошка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1643050"/>
            <a:ext cx="4286280" cy="16430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ru-RU" sz="2000" dirty="0" smtClean="0"/>
              <a:t>Имя: Строка </a:t>
            </a:r>
            <a:r>
              <a:rPr lang="en-US" sz="2000" dirty="0" smtClean="0"/>
              <a:t>[1..*]</a:t>
            </a:r>
          </a:p>
          <a:p>
            <a:r>
              <a:rPr lang="ru-RU" sz="2000" dirty="0" smtClean="0"/>
              <a:t>Пол: Логический</a:t>
            </a:r>
          </a:p>
          <a:p>
            <a:r>
              <a:rPr lang="ru-RU" sz="2000" dirty="0" smtClean="0"/>
              <a:t>Окрас: Строка</a:t>
            </a:r>
          </a:p>
          <a:p>
            <a:r>
              <a:rPr lang="ru-RU" sz="2000" dirty="0" smtClean="0"/>
              <a:t>Шерсть: Строка = </a:t>
            </a:r>
            <a:r>
              <a:rPr lang="en-US" sz="2000" dirty="0" smtClean="0"/>
              <a:t>"</a:t>
            </a:r>
            <a:r>
              <a:rPr lang="ru-RU" sz="2000" dirty="0" smtClean="0"/>
              <a:t>Короткая</a:t>
            </a:r>
            <a:r>
              <a:rPr lang="en-US" sz="2000" dirty="0" smtClean="0"/>
              <a:t>"</a:t>
            </a:r>
            <a:endParaRPr lang="ru-RU" sz="2000" dirty="0" smtClean="0"/>
          </a:p>
          <a:p>
            <a:r>
              <a:rPr lang="ru-RU" sz="2000" dirty="0" smtClean="0"/>
              <a:t>Возраст: Целый =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3286124"/>
            <a:ext cx="4286280" cy="2000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ru-RU" sz="2000" dirty="0" smtClean="0"/>
              <a:t>Мурлыкать ()</a:t>
            </a:r>
            <a:endParaRPr lang="en-US" sz="2000" dirty="0" smtClean="0"/>
          </a:p>
          <a:p>
            <a:r>
              <a:rPr lang="ru-RU" sz="2000" dirty="0" smtClean="0"/>
              <a:t>Мяукать ()</a:t>
            </a:r>
          </a:p>
          <a:p>
            <a:r>
              <a:rPr lang="ru-RU" sz="2000" dirty="0" smtClean="0"/>
              <a:t>Спать (</a:t>
            </a:r>
            <a:r>
              <a:rPr lang="en-US" sz="2000" dirty="0" smtClean="0"/>
              <a:t>in </a:t>
            </a:r>
            <a:r>
              <a:rPr lang="ru-RU" sz="2000" dirty="0" smtClean="0"/>
              <a:t>Место:</a:t>
            </a:r>
            <a:r>
              <a:rPr lang="en-US" sz="2000" dirty="0" smtClean="0"/>
              <a:t> </a:t>
            </a:r>
            <a:r>
              <a:rPr lang="ru-RU" sz="2000" dirty="0" smtClean="0"/>
              <a:t>Строка)</a:t>
            </a:r>
          </a:p>
          <a:p>
            <a:r>
              <a:rPr lang="ru-RU" sz="2000" dirty="0" smtClean="0"/>
              <a:t>Есть (</a:t>
            </a:r>
            <a:r>
              <a:rPr lang="en-US" sz="2000" dirty="0" smtClean="0"/>
              <a:t>in </a:t>
            </a:r>
            <a:r>
              <a:rPr lang="ru-RU" sz="2000" dirty="0" smtClean="0"/>
              <a:t>Еда: Пища): Логический</a:t>
            </a:r>
          </a:p>
          <a:p>
            <a:r>
              <a:rPr lang="ru-RU" sz="2000" dirty="0" smtClean="0"/>
              <a:t>Охотиться (</a:t>
            </a:r>
            <a:r>
              <a:rPr lang="en-US" sz="2000" dirty="0" err="1" smtClean="0"/>
              <a:t>inout</a:t>
            </a:r>
            <a:r>
              <a:rPr lang="en-US" sz="2000" dirty="0" smtClean="0"/>
              <a:t> </a:t>
            </a:r>
            <a:r>
              <a:rPr lang="ru-RU" sz="2000" dirty="0" smtClean="0"/>
              <a:t>Добыча: Животное)</a:t>
            </a:r>
          </a:p>
          <a:p>
            <a:r>
              <a:rPr lang="ru-RU" sz="2000" dirty="0" smtClean="0"/>
              <a:t>Играть ()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2034" y="1214422"/>
            <a:ext cx="3643370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en-US" sz="2000" dirty="0" smtClean="0"/>
              <a:t>Cat</a:t>
            </a:r>
            <a:endParaRPr lang="ru-RU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072034" y="1643050"/>
            <a:ext cx="3643370" cy="16430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en-US" sz="2000" dirty="0" smtClean="0"/>
              <a:t>Name</a:t>
            </a:r>
            <a:r>
              <a:rPr lang="ru-RU" sz="2000" dirty="0" smtClean="0"/>
              <a:t>: </a:t>
            </a:r>
            <a:r>
              <a:rPr lang="en-US" sz="2000" dirty="0" smtClean="0"/>
              <a:t>String [1..*]</a:t>
            </a:r>
          </a:p>
          <a:p>
            <a:r>
              <a:rPr lang="en-US" sz="2000" dirty="0" smtClean="0"/>
              <a:t>Gender</a:t>
            </a:r>
            <a:r>
              <a:rPr lang="ru-RU" sz="2000" dirty="0" smtClean="0"/>
              <a:t>: </a:t>
            </a:r>
            <a:r>
              <a:rPr lang="en-US" sz="2000" dirty="0" smtClean="0"/>
              <a:t>Boolean</a:t>
            </a:r>
            <a:endParaRPr lang="ru-RU" sz="2000" dirty="0" smtClean="0"/>
          </a:p>
          <a:p>
            <a:r>
              <a:rPr lang="en-US" sz="2000" dirty="0" smtClean="0"/>
              <a:t>Color</a:t>
            </a:r>
            <a:r>
              <a:rPr lang="ru-RU" sz="2000" dirty="0" smtClean="0"/>
              <a:t>: </a:t>
            </a:r>
            <a:r>
              <a:rPr lang="en-US" sz="2000" dirty="0" smtClean="0"/>
              <a:t>String </a:t>
            </a:r>
            <a:endParaRPr lang="ru-RU" sz="2000" dirty="0" smtClean="0"/>
          </a:p>
          <a:p>
            <a:r>
              <a:rPr lang="en-US" sz="2000" dirty="0" smtClean="0"/>
              <a:t>Fur</a:t>
            </a:r>
            <a:r>
              <a:rPr lang="ru-RU" sz="2000" dirty="0" smtClean="0"/>
              <a:t>: </a:t>
            </a:r>
            <a:r>
              <a:rPr lang="en-US" sz="2000" dirty="0" smtClean="0"/>
              <a:t>String </a:t>
            </a:r>
            <a:r>
              <a:rPr lang="ru-RU" sz="2000" dirty="0" smtClean="0"/>
              <a:t>= </a:t>
            </a:r>
            <a:r>
              <a:rPr lang="en-US" sz="2000" dirty="0" smtClean="0"/>
              <a:t>"Short"</a:t>
            </a:r>
            <a:endParaRPr lang="ru-RU" sz="2000" dirty="0" smtClean="0"/>
          </a:p>
          <a:p>
            <a:r>
              <a:rPr lang="en-US" sz="2000" dirty="0" smtClean="0"/>
              <a:t>Age</a:t>
            </a:r>
            <a:r>
              <a:rPr lang="ru-RU" sz="2000" dirty="0" smtClean="0"/>
              <a:t>: </a:t>
            </a:r>
            <a:r>
              <a:rPr lang="en-US" sz="2000" dirty="0" smtClean="0"/>
              <a:t>Integer</a:t>
            </a:r>
            <a:r>
              <a:rPr lang="ru-RU" sz="2000" dirty="0" smtClean="0"/>
              <a:t>=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72034" y="3286124"/>
            <a:ext cx="3643370" cy="2000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en-US" sz="2000" dirty="0" smtClean="0"/>
              <a:t>Purr</a:t>
            </a:r>
            <a:r>
              <a:rPr lang="ru-RU" sz="2000" dirty="0" smtClean="0"/>
              <a:t>()</a:t>
            </a:r>
            <a:endParaRPr lang="en-US" sz="2000" dirty="0" smtClean="0"/>
          </a:p>
          <a:p>
            <a:r>
              <a:rPr lang="en-US" sz="2000" dirty="0" smtClean="0"/>
              <a:t>Mew</a:t>
            </a:r>
            <a:r>
              <a:rPr lang="ru-RU" sz="2000" dirty="0" smtClean="0"/>
              <a:t>()</a:t>
            </a:r>
          </a:p>
          <a:p>
            <a:r>
              <a:rPr lang="en-US" sz="2000" dirty="0" smtClean="0"/>
              <a:t>Sleep</a:t>
            </a:r>
            <a:r>
              <a:rPr lang="ru-RU" sz="2000" dirty="0" smtClean="0"/>
              <a:t>(</a:t>
            </a:r>
            <a:r>
              <a:rPr lang="en-US" sz="2000" dirty="0" smtClean="0"/>
              <a:t>in Place</a:t>
            </a:r>
            <a:r>
              <a:rPr lang="ru-RU" sz="2000" dirty="0" smtClean="0"/>
              <a:t>:</a:t>
            </a:r>
            <a:r>
              <a:rPr lang="en-US" sz="2000" dirty="0" smtClean="0"/>
              <a:t> String</a:t>
            </a:r>
            <a:r>
              <a:rPr lang="ru-RU" sz="2000" dirty="0" smtClean="0"/>
              <a:t>)</a:t>
            </a:r>
          </a:p>
          <a:p>
            <a:r>
              <a:rPr lang="en-US" sz="2000" dirty="0" smtClean="0"/>
              <a:t>Eat </a:t>
            </a:r>
            <a:r>
              <a:rPr lang="ru-RU" sz="2000" dirty="0" smtClean="0"/>
              <a:t>(</a:t>
            </a:r>
            <a:r>
              <a:rPr lang="en-US" sz="2000" dirty="0" smtClean="0"/>
              <a:t>in Feed</a:t>
            </a:r>
            <a:r>
              <a:rPr lang="ru-RU" sz="2000" dirty="0" smtClean="0"/>
              <a:t>: </a:t>
            </a:r>
            <a:r>
              <a:rPr lang="en-US" sz="2000" dirty="0" err="1" smtClean="0"/>
              <a:t>TFood</a:t>
            </a:r>
            <a:r>
              <a:rPr lang="ru-RU" sz="2000" dirty="0" smtClean="0"/>
              <a:t>): </a:t>
            </a:r>
            <a:r>
              <a:rPr lang="en-US" sz="2000" dirty="0" smtClean="0"/>
              <a:t>Boolean</a:t>
            </a:r>
            <a:endParaRPr lang="ru-RU" sz="2000" dirty="0" smtClean="0"/>
          </a:p>
          <a:p>
            <a:r>
              <a:rPr lang="en-US" sz="2000" dirty="0" smtClean="0"/>
              <a:t>Hunt </a:t>
            </a:r>
            <a:r>
              <a:rPr lang="ru-RU" sz="2000" dirty="0" smtClean="0"/>
              <a:t>(</a:t>
            </a:r>
            <a:r>
              <a:rPr lang="en-US" sz="2000" dirty="0" err="1" smtClean="0"/>
              <a:t>inout</a:t>
            </a:r>
            <a:r>
              <a:rPr lang="en-US" sz="2000" dirty="0" smtClean="0"/>
              <a:t> Pray</a:t>
            </a:r>
            <a:r>
              <a:rPr lang="ru-RU" sz="2000" dirty="0" smtClean="0"/>
              <a:t>: </a:t>
            </a:r>
            <a:r>
              <a:rPr lang="en-US" sz="2000" dirty="0" smtClean="0"/>
              <a:t>Animal</a:t>
            </a:r>
            <a:r>
              <a:rPr lang="ru-RU" sz="2000" dirty="0" smtClean="0"/>
              <a:t>)</a:t>
            </a:r>
          </a:p>
          <a:p>
            <a:r>
              <a:rPr lang="en-US" sz="2000" dirty="0" smtClean="0"/>
              <a:t>Play</a:t>
            </a:r>
            <a:r>
              <a:rPr lang="ru-RU" sz="2000" dirty="0" smtClean="0"/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Отношения между классами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85786" y="857232"/>
            <a:ext cx="75724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ассоциация</a:t>
            </a:r>
          </a:p>
          <a:p>
            <a:pPr marL="177800" indent="-1778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обобщение</a:t>
            </a:r>
          </a:p>
          <a:p>
            <a:pPr marL="177800" indent="-1778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агрегация</a:t>
            </a:r>
          </a:p>
          <a:p>
            <a:pPr marL="177800" indent="-1778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композиция</a:t>
            </a:r>
          </a:p>
          <a:p>
            <a:pPr marL="177800" indent="-1778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зависимость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786" y="3857628"/>
            <a:ext cx="75724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algn="just">
              <a:spcBef>
                <a:spcPts val="1200"/>
              </a:spcBef>
            </a:pPr>
            <a:r>
              <a:rPr lang="ru-RU" sz="2400" b="1" dirty="0" smtClean="0"/>
              <a:t>Кратность</a:t>
            </a:r>
            <a:r>
              <a:rPr lang="ru-RU" sz="2400" dirty="0" smtClean="0"/>
              <a:t> отношений: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en-US" sz="2400" dirty="0" smtClean="0"/>
              <a:t>0..1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400" dirty="0" smtClean="0"/>
              <a:t>1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en-US" sz="2400" dirty="0" smtClean="0"/>
              <a:t>n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en-US" sz="2400" dirty="0" smtClean="0"/>
              <a:t>1..n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en-US" sz="2400" dirty="0" smtClean="0"/>
              <a:t>n..*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en-US" sz="2400" dirty="0" smtClean="0"/>
              <a:t>*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Ассоциация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642918"/>
            <a:ext cx="7858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«Обычная» связь между равноправными независимыми классами.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348" y="1500174"/>
            <a:ext cx="250033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Преподаватель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00760" y="1500174"/>
            <a:ext cx="250033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Группа</a:t>
            </a:r>
          </a:p>
        </p:txBody>
      </p:sp>
      <p:cxnSp>
        <p:nvCxnSpPr>
          <p:cNvPr id="8" name="Прямая соединительная линия 7"/>
          <p:cNvCxnSpPr>
            <a:stCxn id="5" idx="3"/>
            <a:endCxn id="6" idx="1"/>
          </p:cNvCxnSpPr>
          <p:nvPr/>
        </p:nvCxnSpPr>
        <p:spPr>
          <a:xfrm>
            <a:off x="3214678" y="1700229"/>
            <a:ext cx="2786082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14678" y="1357298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15008" y="1357298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86182" y="1285860"/>
            <a:ext cx="1708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ведет занятия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4348" y="3786190"/>
            <a:ext cx="250033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Заказ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00760" y="3786190"/>
            <a:ext cx="250033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Товар</a:t>
            </a:r>
          </a:p>
        </p:txBody>
      </p:sp>
      <p:cxnSp>
        <p:nvCxnSpPr>
          <p:cNvPr id="15" name="Прямая соединительная линия 14"/>
          <p:cNvCxnSpPr>
            <a:stCxn id="13" idx="3"/>
            <a:endCxn id="14" idx="1"/>
          </p:cNvCxnSpPr>
          <p:nvPr/>
        </p:nvCxnSpPr>
        <p:spPr>
          <a:xfrm>
            <a:off x="3214678" y="3986245"/>
            <a:ext cx="2786082" cy="1588"/>
          </a:xfrm>
          <a:prstGeom prst="line">
            <a:avLst/>
          </a:prstGeom>
          <a:ln>
            <a:headEnd type="none" w="med" len="med"/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14678" y="3643314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15008" y="3643314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29058" y="3571876"/>
            <a:ext cx="1236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содержит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42910" y="2714620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</a:rPr>
              <a:t>Возможность навигации </a:t>
            </a:r>
            <a:r>
              <a:rPr lang="ru-RU" sz="2000" dirty="0" smtClean="0">
                <a:solidFill>
                  <a:prstClr val="black"/>
                </a:solidFill>
              </a:rPr>
              <a:t>– класс, от которого идет стрелка «знает» про другой класс, но не наоборот.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Агрегация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1071546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Класс-контейнер содержит в себе другие классы-части.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571480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A Part Of = APO</a:t>
            </a:r>
            <a:endParaRPr lang="ru-RU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643306" y="1857364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Автомобиль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1736" y="3357562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Двигатель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4876" y="3357562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Кузов</a:t>
            </a:r>
          </a:p>
        </p:txBody>
      </p:sp>
      <p:cxnSp>
        <p:nvCxnSpPr>
          <p:cNvPr id="12" name="Соединительная линия уступом 11"/>
          <p:cNvCxnSpPr>
            <a:stCxn id="7" idx="0"/>
            <a:endCxn id="6" idx="2"/>
          </p:cNvCxnSpPr>
          <p:nvPr/>
        </p:nvCxnSpPr>
        <p:spPr>
          <a:xfrm rot="5400000" flipH="1" flipV="1">
            <a:off x="3557609" y="2271733"/>
            <a:ext cx="1100088" cy="1071570"/>
          </a:xfrm>
          <a:prstGeom prst="bentConnector3">
            <a:avLst>
              <a:gd name="adj1" fmla="val 50000"/>
            </a:avLst>
          </a:prstGeom>
          <a:ln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>
            <a:stCxn id="8" idx="0"/>
            <a:endCxn id="6" idx="2"/>
          </p:cNvCxnSpPr>
          <p:nvPr/>
        </p:nvCxnSpPr>
        <p:spPr>
          <a:xfrm rot="16200000" flipV="1">
            <a:off x="4629179" y="2271733"/>
            <a:ext cx="1100088" cy="107157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Блок-схема: решение 16"/>
          <p:cNvSpPr/>
          <p:nvPr/>
        </p:nvSpPr>
        <p:spPr>
          <a:xfrm>
            <a:off x="4572000" y="2285992"/>
            <a:ext cx="142876" cy="285752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3286116" y="292893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15008" y="292893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286248" y="2285992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43306" y="4357694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Журнал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43306" y="5857892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Статья</a:t>
            </a:r>
          </a:p>
        </p:txBody>
      </p:sp>
      <p:cxnSp>
        <p:nvCxnSpPr>
          <p:cNvPr id="41" name="Соединительная линия уступом 40"/>
          <p:cNvCxnSpPr>
            <a:stCxn id="39" idx="0"/>
            <a:endCxn id="38" idx="2"/>
          </p:cNvCxnSpPr>
          <p:nvPr/>
        </p:nvCxnSpPr>
        <p:spPr>
          <a:xfrm rot="5400000" flipH="1" flipV="1">
            <a:off x="4093394" y="5307848"/>
            <a:ext cx="1100088" cy="1588"/>
          </a:xfrm>
          <a:prstGeom prst="bentConnector3">
            <a:avLst>
              <a:gd name="adj1" fmla="val 50000"/>
            </a:avLst>
          </a:prstGeom>
          <a:ln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Блок-схема: решение 42"/>
          <p:cNvSpPr/>
          <p:nvPr/>
        </p:nvSpPr>
        <p:spPr>
          <a:xfrm>
            <a:off x="4572000" y="4786322"/>
            <a:ext cx="142876" cy="285752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4680012" y="476114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44008" y="5445224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Прямая соединительная линия 68"/>
          <p:cNvCxnSpPr>
            <a:stCxn id="67" idx="0"/>
            <a:endCxn id="58" idx="0"/>
          </p:cNvCxnSpPr>
          <p:nvPr/>
        </p:nvCxnSpPr>
        <p:spPr>
          <a:xfrm rot="5400000" flipH="1" flipV="1">
            <a:off x="1357290" y="4929198"/>
            <a:ext cx="7143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Композиция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1472" y="857232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«Строгая» агрегация: части не могут существовать без контейнера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48" y="2857496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Вуз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4348" y="4143380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Факультет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1271593" y="3700493"/>
            <a:ext cx="88577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Блок-схема: решение 8"/>
          <p:cNvSpPr/>
          <p:nvPr/>
        </p:nvSpPr>
        <p:spPr>
          <a:xfrm>
            <a:off x="1643042" y="3286124"/>
            <a:ext cx="142876" cy="285752"/>
          </a:xfrm>
          <a:prstGeom prst="flowChartDecision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785918" y="328612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5918" y="3786190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4348" y="1785926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Кафедра</a:t>
            </a:r>
          </a:p>
        </p:txBody>
      </p:sp>
      <p:cxnSp>
        <p:nvCxnSpPr>
          <p:cNvPr id="13" name="Прямая соединительная линия 12"/>
          <p:cNvCxnSpPr>
            <a:stCxn id="12" idx="2"/>
            <a:endCxn id="6" idx="0"/>
          </p:cNvCxnSpPr>
          <p:nvPr/>
        </p:nvCxnSpPr>
        <p:spPr>
          <a:xfrm rot="5400000">
            <a:off x="1378750" y="2521766"/>
            <a:ext cx="67146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Блок-схема: решение 13"/>
          <p:cNvSpPr/>
          <p:nvPr/>
        </p:nvSpPr>
        <p:spPr>
          <a:xfrm>
            <a:off x="1643042" y="2571744"/>
            <a:ext cx="142876" cy="285752"/>
          </a:xfrm>
          <a:prstGeom prst="flowChartDecision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785918" y="250030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85918" y="2143116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cxnSp>
        <p:nvCxnSpPr>
          <p:cNvPr id="17" name="Соединительная линия уступом 16"/>
          <p:cNvCxnSpPr>
            <a:stCxn id="12" idx="1"/>
            <a:endCxn id="7" idx="1"/>
          </p:cNvCxnSpPr>
          <p:nvPr/>
        </p:nvCxnSpPr>
        <p:spPr>
          <a:xfrm rot="10800000" flipV="1">
            <a:off x="714348" y="1985981"/>
            <a:ext cx="1588" cy="2357454"/>
          </a:xfrm>
          <a:prstGeom prst="bentConnector3">
            <a:avLst>
              <a:gd name="adj1" fmla="val 1439546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00694" y="3071810"/>
            <a:ext cx="142876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Кошка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00694" y="4357694"/>
            <a:ext cx="142876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Хвост</a:t>
            </a:r>
          </a:p>
        </p:txBody>
      </p:sp>
      <p:cxnSp>
        <p:nvCxnSpPr>
          <p:cNvPr id="20" name="Прямая соединительная линия 19"/>
          <p:cNvCxnSpPr>
            <a:stCxn id="19" idx="0"/>
            <a:endCxn id="18" idx="2"/>
          </p:cNvCxnSpPr>
          <p:nvPr/>
        </p:nvCxnSpPr>
        <p:spPr>
          <a:xfrm rot="5400000" flipH="1" flipV="1">
            <a:off x="5772187" y="3914807"/>
            <a:ext cx="88577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Блок-схема: решение 20"/>
          <p:cNvSpPr/>
          <p:nvPr/>
        </p:nvSpPr>
        <p:spPr>
          <a:xfrm>
            <a:off x="6143636" y="3500438"/>
            <a:ext cx="142876" cy="285752"/>
          </a:xfrm>
          <a:prstGeom prst="flowChartDecision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6357950" y="35004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57950" y="4000504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00694" y="1785926"/>
            <a:ext cx="142876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Лапа</a:t>
            </a:r>
          </a:p>
        </p:txBody>
      </p:sp>
      <p:cxnSp>
        <p:nvCxnSpPr>
          <p:cNvPr id="25" name="Прямая соединительная линия 24"/>
          <p:cNvCxnSpPr>
            <a:stCxn id="24" idx="2"/>
            <a:endCxn id="18" idx="0"/>
          </p:cNvCxnSpPr>
          <p:nvPr/>
        </p:nvCxnSpPr>
        <p:spPr>
          <a:xfrm rot="5400000">
            <a:off x="5772187" y="2628923"/>
            <a:ext cx="88577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Блок-схема: решение 25"/>
          <p:cNvSpPr/>
          <p:nvPr/>
        </p:nvSpPr>
        <p:spPr>
          <a:xfrm>
            <a:off x="6143636" y="2786058"/>
            <a:ext cx="142876" cy="285752"/>
          </a:xfrm>
          <a:prstGeom prst="flowChartDecision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6286512" y="27146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86512" y="214311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86116" y="3071810"/>
            <a:ext cx="142876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Голова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29520" y="3071810"/>
            <a:ext cx="142876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Туловище</a:t>
            </a:r>
          </a:p>
        </p:txBody>
      </p:sp>
      <p:cxnSp>
        <p:nvCxnSpPr>
          <p:cNvPr id="44" name="Прямая соединительная линия 43"/>
          <p:cNvCxnSpPr>
            <a:stCxn id="31" idx="3"/>
            <a:endCxn id="18" idx="1"/>
          </p:cNvCxnSpPr>
          <p:nvPr/>
        </p:nvCxnSpPr>
        <p:spPr>
          <a:xfrm>
            <a:off x="4714876" y="3271865"/>
            <a:ext cx="78581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Блок-схема: решение 47"/>
          <p:cNvSpPr/>
          <p:nvPr/>
        </p:nvSpPr>
        <p:spPr>
          <a:xfrm>
            <a:off x="5214942" y="3214686"/>
            <a:ext cx="285752" cy="142876"/>
          </a:xfrm>
          <a:prstGeom prst="flowChartDecision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cxnSp>
        <p:nvCxnSpPr>
          <p:cNvPr id="51" name="Прямая соединительная линия 50"/>
          <p:cNvCxnSpPr>
            <a:stCxn id="18" idx="3"/>
            <a:endCxn id="37" idx="1"/>
          </p:cNvCxnSpPr>
          <p:nvPr/>
        </p:nvCxnSpPr>
        <p:spPr>
          <a:xfrm>
            <a:off x="6929454" y="3271865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Блок-схема: решение 51"/>
          <p:cNvSpPr/>
          <p:nvPr/>
        </p:nvSpPr>
        <p:spPr>
          <a:xfrm>
            <a:off x="6929454" y="3214686"/>
            <a:ext cx="285752" cy="142876"/>
          </a:xfrm>
          <a:prstGeom prst="flowChartDecision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53" name="TextBox 52"/>
          <p:cNvSpPr txBox="1"/>
          <p:nvPr/>
        </p:nvSpPr>
        <p:spPr>
          <a:xfrm>
            <a:off x="5214942" y="285749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714876" y="285749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858016" y="285749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143768" y="285749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55570" y="6130962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Со стороны целого не может быть кратность 0!</a:t>
            </a:r>
          </a:p>
        </p:txBody>
      </p:sp>
      <p:sp>
        <p:nvSpPr>
          <p:cNvPr id="58" name="Блок-схема: решение 57"/>
          <p:cNvSpPr/>
          <p:nvPr/>
        </p:nvSpPr>
        <p:spPr>
          <a:xfrm>
            <a:off x="1643042" y="4572008"/>
            <a:ext cx="142876" cy="285752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67" name="TextBox 66"/>
          <p:cNvSpPr txBox="1"/>
          <p:nvPr/>
        </p:nvSpPr>
        <p:spPr>
          <a:xfrm>
            <a:off x="714348" y="5286388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Студент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723985" y="4926033"/>
            <a:ext cx="693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1..*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723986" y="4524390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Обобщение (наследование)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28596" y="507960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A Kind Of = AKO</a:t>
            </a:r>
            <a:endParaRPr lang="ru-RU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65109" y="873090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Класс-наследник является частным случаем класса-предка.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49636" y="1311246"/>
            <a:ext cx="235745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Животное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71648" y="2297097"/>
            <a:ext cx="235745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Млекопитающее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29234" y="2297097"/>
            <a:ext cx="235745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Птица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3265" y="3319461"/>
            <a:ext cx="1716111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Кошка</a:t>
            </a:r>
          </a:p>
        </p:txBody>
      </p:sp>
      <p:cxnSp>
        <p:nvCxnSpPr>
          <p:cNvPr id="11" name="Соединительная линия уступом 10"/>
          <p:cNvCxnSpPr>
            <a:stCxn id="6" idx="2"/>
            <a:endCxn id="7" idx="0"/>
          </p:cNvCxnSpPr>
          <p:nvPr/>
        </p:nvCxnSpPr>
        <p:spPr>
          <a:xfrm rot="5400000">
            <a:off x="3596499" y="1165232"/>
            <a:ext cx="585741" cy="16779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>
            <a:stCxn id="6" idx="2"/>
            <a:endCxn id="8" idx="0"/>
          </p:cNvCxnSpPr>
          <p:nvPr/>
        </p:nvCxnSpPr>
        <p:spPr>
          <a:xfrm rot="16200000" flipH="1">
            <a:off x="5275292" y="1164427"/>
            <a:ext cx="585741" cy="167959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Равнобедренный треугольник 13"/>
          <p:cNvSpPr/>
          <p:nvPr/>
        </p:nvSpPr>
        <p:spPr>
          <a:xfrm>
            <a:off x="4579929" y="1712878"/>
            <a:ext cx="292104" cy="21907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cxnSp>
        <p:nvCxnSpPr>
          <p:cNvPr id="16" name="Соединительная линия уступом 15"/>
          <p:cNvCxnSpPr>
            <a:stCxn id="9" idx="0"/>
            <a:endCxn id="7" idx="2"/>
          </p:cNvCxnSpPr>
          <p:nvPr/>
        </p:nvCxnSpPr>
        <p:spPr>
          <a:xfrm rot="5400000" flipH="1" flipV="1">
            <a:off x="2194721" y="2463807"/>
            <a:ext cx="622254" cy="108905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57851" y="3282948"/>
            <a:ext cx="1716111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Орел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94045" y="3319461"/>
            <a:ext cx="1716111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Слон</a:t>
            </a:r>
          </a:p>
        </p:txBody>
      </p:sp>
      <p:cxnSp>
        <p:nvCxnSpPr>
          <p:cNvPr id="29" name="Соединительная линия уступом 28"/>
          <p:cNvCxnSpPr>
            <a:stCxn id="23" idx="0"/>
            <a:endCxn id="7" idx="2"/>
          </p:cNvCxnSpPr>
          <p:nvPr/>
        </p:nvCxnSpPr>
        <p:spPr>
          <a:xfrm rot="16200000" flipV="1">
            <a:off x="3290111" y="2457471"/>
            <a:ext cx="622254" cy="110172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18" idx="0"/>
            <a:endCxn id="8" idx="2"/>
          </p:cNvCxnSpPr>
          <p:nvPr/>
        </p:nvCxnSpPr>
        <p:spPr>
          <a:xfrm rot="16200000" flipV="1">
            <a:off x="6119064" y="2986105"/>
            <a:ext cx="585741" cy="79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Равнобедренный треугольник 39"/>
          <p:cNvSpPr/>
          <p:nvPr/>
        </p:nvSpPr>
        <p:spPr>
          <a:xfrm>
            <a:off x="2928915" y="2698740"/>
            <a:ext cx="292104" cy="21907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41" name="Равнобедренный треугольник 40"/>
          <p:cNvSpPr/>
          <p:nvPr/>
        </p:nvSpPr>
        <p:spPr>
          <a:xfrm>
            <a:off x="6288111" y="2698740"/>
            <a:ext cx="292104" cy="21907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 cstate="print"/>
          <a:srcRect l="4003" t="8704" r="4428" b="9696"/>
          <a:stretch>
            <a:fillRect/>
          </a:stretch>
        </p:blipFill>
        <p:spPr bwMode="auto">
          <a:xfrm>
            <a:off x="1285830" y="3940182"/>
            <a:ext cx="6681879" cy="27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9" name="Стрелка вверх 88"/>
          <p:cNvSpPr/>
          <p:nvPr/>
        </p:nvSpPr>
        <p:spPr>
          <a:xfrm>
            <a:off x="336492" y="1457298"/>
            <a:ext cx="657234" cy="2300319"/>
          </a:xfrm>
          <a:prstGeom prst="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ru-RU" sz="2000" dirty="0" smtClean="0"/>
              <a:t>обобщение</a:t>
            </a:r>
          </a:p>
        </p:txBody>
      </p:sp>
      <p:sp>
        <p:nvSpPr>
          <p:cNvPr id="90" name="Стрелка вниз 89"/>
          <p:cNvSpPr/>
          <p:nvPr/>
        </p:nvSpPr>
        <p:spPr>
          <a:xfrm>
            <a:off x="8040735" y="1311246"/>
            <a:ext cx="657234" cy="2300319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ru-RU" sz="2000" dirty="0" smtClean="0"/>
              <a:t>детализация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программной инженерии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8596" y="785794"/>
            <a:ext cx="828680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>
              <a:spcBef>
                <a:spcPts val="1200"/>
              </a:spcBef>
            </a:pPr>
            <a:r>
              <a:rPr lang="ru-RU" sz="2200" b="1" dirty="0" smtClean="0"/>
              <a:t>Программная </a:t>
            </a:r>
            <a:r>
              <a:rPr lang="ru-RU" sz="2200" b="1" dirty="0" err="1" smtClean="0"/>
              <a:t>инжене́рия</a:t>
            </a:r>
            <a:r>
              <a:rPr lang="ru-RU" sz="2200" b="1" dirty="0" smtClean="0"/>
              <a:t> (</a:t>
            </a:r>
            <a:r>
              <a:rPr lang="en-US" sz="2200" b="1" dirty="0" smtClean="0"/>
              <a:t>software engineering)</a:t>
            </a:r>
            <a:r>
              <a:rPr lang="ru-RU" sz="2200" b="1" dirty="0" smtClean="0"/>
              <a:t> </a:t>
            </a:r>
            <a:r>
              <a:rPr lang="ru-RU" sz="2200" dirty="0" smtClean="0"/>
              <a:t>– это инженерная дисциплина, отражающая все стадии и аспекты разработки ПО – от проектирования и планирования до сдачи в эксплуатацию.</a:t>
            </a:r>
          </a:p>
          <a:p>
            <a:pPr indent="360363" algn="just">
              <a:spcBef>
                <a:spcPts val="1200"/>
              </a:spcBef>
            </a:pPr>
            <a:r>
              <a:rPr lang="ru-RU" sz="2000" dirty="0" smtClean="0"/>
              <a:t>Впервые предложен в 1968г. на конференции подкомитета НАТО по науке и технике. В СССР использовался термин «</a:t>
            </a:r>
            <a:r>
              <a:rPr lang="ru-RU" sz="2000" b="1" dirty="0" smtClean="0"/>
              <a:t>технология программирования</a:t>
            </a:r>
            <a:r>
              <a:rPr lang="ru-RU" sz="2000" dirty="0" smtClean="0"/>
              <a:t>».</a:t>
            </a:r>
          </a:p>
          <a:p>
            <a:pPr algn="just">
              <a:spcBef>
                <a:spcPts val="1200"/>
              </a:spcBef>
            </a:pPr>
            <a:r>
              <a:rPr lang="ru-RU" sz="2000" b="1" i="1" dirty="0" smtClean="0"/>
              <a:t>Инженерная дисциплина </a:t>
            </a:r>
            <a:r>
              <a:rPr lang="en-US" sz="2000" dirty="0" smtClean="0"/>
              <a:t>=&gt; </a:t>
            </a:r>
            <a:r>
              <a:rPr lang="ru-RU" sz="2000" dirty="0" smtClean="0"/>
              <a:t>ориентирована на практику, методы и средства решения задач в заданные сроки и с ограниченными ресурсами.</a:t>
            </a:r>
          </a:p>
          <a:p>
            <a:pPr algn="just">
              <a:spcBef>
                <a:spcPts val="1200"/>
              </a:spcBef>
            </a:pPr>
            <a:r>
              <a:rPr lang="ru-RU" sz="2000" b="1" i="1" dirty="0" smtClean="0"/>
              <a:t>Все аспекты производства ПО </a:t>
            </a:r>
            <a:r>
              <a:rPr lang="en-US" sz="2000" dirty="0" smtClean="0"/>
              <a:t>=&gt; </a:t>
            </a:r>
            <a:r>
              <a:rPr lang="ru-RU" sz="2000" dirty="0" smtClean="0"/>
              <a:t>не только технический (алгоритмы, кодирование, спецификация), но и организационный, управленческий, финансирование, управление коллективом…</a:t>
            </a:r>
          </a:p>
          <a:p>
            <a:pPr algn="just">
              <a:spcBef>
                <a:spcPts val="1200"/>
              </a:spcBef>
            </a:pPr>
            <a:r>
              <a:rPr lang="ru-RU" sz="2200" b="1" dirty="0" smtClean="0"/>
              <a:t>Цель: </a:t>
            </a:r>
            <a:r>
              <a:rPr lang="ru-RU" sz="2200" dirty="0" smtClean="0"/>
              <a:t>получить </a:t>
            </a:r>
            <a:r>
              <a:rPr lang="ru-RU" sz="2200" u="sng" dirty="0" smtClean="0"/>
              <a:t>качественное</a:t>
            </a:r>
            <a:r>
              <a:rPr lang="ru-RU" sz="2200" dirty="0" smtClean="0"/>
              <a:t> ПО, соответствующее </a:t>
            </a:r>
            <a:r>
              <a:rPr lang="ru-RU" sz="2200" u="sng" dirty="0" smtClean="0"/>
              <a:t>требованиям</a:t>
            </a:r>
            <a:r>
              <a:rPr lang="ru-RU" sz="2200" dirty="0" smtClean="0"/>
              <a:t> </a:t>
            </a:r>
            <a:r>
              <a:rPr lang="ru-RU" sz="2200" u="sng" dirty="0" smtClean="0"/>
              <a:t>потребителя</a:t>
            </a:r>
            <a:r>
              <a:rPr lang="ru-RU" sz="2200" dirty="0" smtClean="0"/>
              <a:t>, в </a:t>
            </a:r>
            <a:r>
              <a:rPr lang="ru-RU" sz="2200" u="sng" dirty="0" smtClean="0"/>
              <a:t>заданные сроки </a:t>
            </a:r>
            <a:r>
              <a:rPr lang="ru-RU" sz="2200" dirty="0" smtClean="0"/>
              <a:t>и с </a:t>
            </a:r>
            <a:r>
              <a:rPr lang="ru-RU" sz="2200" u="sng" dirty="0" smtClean="0"/>
              <a:t>доступными ресурсами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Зависимость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70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65109" y="727038"/>
            <a:ext cx="7923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Изменение основного класса приводит к изменению зависимого, хотя он не является частью или наследником.</a:t>
            </a:r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3986" y="1530324"/>
            <a:ext cx="5915106" cy="496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Стереотипы классов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71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28596" y="580986"/>
            <a:ext cx="7923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Стереотип указывается в «» или </a:t>
            </a:r>
            <a:r>
              <a:rPr lang="en-US" sz="2000" dirty="0" smtClean="0"/>
              <a:t>&lt;&lt;&gt;&gt;</a:t>
            </a:r>
            <a:r>
              <a:rPr lang="ru-RU" sz="2000" dirty="0" smtClean="0"/>
              <a:t> перед именем класса или специальным символом.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8596" y="1347759"/>
            <a:ext cx="7959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Существует множество стереотипов. При разработке ИС рекомендуется использовать: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85831" y="2078019"/>
          <a:ext cx="7558190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0519"/>
                <a:gridCol w="1716111"/>
                <a:gridCol w="438156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ru-RU" sz="2000" dirty="0" smtClean="0"/>
                        <a:t>«</a:t>
                      </a:r>
                      <a:r>
                        <a:rPr lang="en-US" sz="2000" dirty="0" smtClean="0"/>
                        <a:t>boundary</a:t>
                      </a:r>
                      <a:r>
                        <a:rPr lang="ru-RU" sz="2000" dirty="0" smtClean="0"/>
                        <a:t>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Граничный</a:t>
                      </a:r>
                      <a:r>
                        <a:rPr lang="ru-RU" sz="2000" baseline="0" dirty="0" smtClean="0"/>
                        <a:t> класс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Осуществляет взаимодействие с пользователем или другими системами (форма,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err="1" smtClean="0"/>
                        <a:t>сокет</a:t>
                      </a:r>
                      <a:r>
                        <a:rPr lang="ru-RU" sz="2000" baseline="0" dirty="0" smtClean="0"/>
                        <a:t>)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ru-RU" sz="2000" dirty="0" smtClean="0"/>
                        <a:t>«</a:t>
                      </a:r>
                      <a:r>
                        <a:rPr lang="en-US" sz="2000" dirty="0" smtClean="0"/>
                        <a:t>entity</a:t>
                      </a:r>
                      <a:r>
                        <a:rPr lang="ru-RU" sz="2000" dirty="0" smtClean="0"/>
                        <a:t>»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Сущностный класс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Соответствует</a:t>
                      </a:r>
                      <a:r>
                        <a:rPr lang="ru-RU" sz="2000" baseline="0" dirty="0" smtClean="0"/>
                        <a:t> сущностям </a:t>
                      </a:r>
                      <a:r>
                        <a:rPr lang="en-US" sz="2000" baseline="0" dirty="0" smtClean="0"/>
                        <a:t>ER-</a:t>
                      </a:r>
                      <a:r>
                        <a:rPr lang="ru-RU" sz="2000" baseline="0" dirty="0" smtClean="0"/>
                        <a:t>модели.</a:t>
                      </a:r>
                      <a:endParaRPr lang="ru-RU" sz="2000" baseline="0" dirty="0" smtClean="0"/>
                    </a:p>
                    <a:p>
                      <a:r>
                        <a:rPr lang="ru-RU" sz="2000" baseline="0" dirty="0" smtClean="0"/>
                        <a:t>Обычно не имеет методов, только содержит данные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ru-RU" sz="2000" dirty="0" smtClean="0"/>
                        <a:t>«</a:t>
                      </a:r>
                      <a:r>
                        <a:rPr lang="en-US" sz="2000" dirty="0" smtClean="0"/>
                        <a:t>control</a:t>
                      </a:r>
                      <a:r>
                        <a:rPr lang="ru-RU" sz="2000" dirty="0" smtClean="0"/>
                        <a:t>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Управляющий</a:t>
                      </a:r>
                      <a:r>
                        <a:rPr lang="ru-RU" sz="2000" baseline="0" dirty="0" smtClean="0"/>
                        <a:t> класс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Выполняет</a:t>
                      </a:r>
                      <a:r>
                        <a:rPr lang="ru-RU" sz="2000" baseline="0" dirty="0" smtClean="0"/>
                        <a:t> активные действия в системе, реализует ее функции (СУБД, клиентское приложение, сервер)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://i.stack.imgur.com/rQPvd.gif"/>
          <p:cNvPicPr>
            <a:picLocks noChangeAspect="1" noChangeArrowheads="1"/>
          </p:cNvPicPr>
          <p:nvPr/>
        </p:nvPicPr>
        <p:blipFill>
          <a:blip r:embed="rId2" cstate="print"/>
          <a:srcRect r="82171" b="33149"/>
          <a:stretch>
            <a:fillRect/>
          </a:stretch>
        </p:blipFill>
        <p:spPr bwMode="auto">
          <a:xfrm>
            <a:off x="409518" y="2114532"/>
            <a:ext cx="839799" cy="771450"/>
          </a:xfrm>
          <a:prstGeom prst="rect">
            <a:avLst/>
          </a:prstGeom>
          <a:noFill/>
        </p:spPr>
      </p:pic>
      <p:pic>
        <p:nvPicPr>
          <p:cNvPr id="8" name="Picture 2" descr="http://i.stack.imgur.com/rQPvd.gif"/>
          <p:cNvPicPr>
            <a:picLocks noChangeAspect="1" noChangeArrowheads="1"/>
          </p:cNvPicPr>
          <p:nvPr/>
        </p:nvPicPr>
        <p:blipFill>
          <a:blip r:embed="rId2" cstate="print"/>
          <a:srcRect l="41860" r="42636" b="33149"/>
          <a:stretch>
            <a:fillRect/>
          </a:stretch>
        </p:blipFill>
        <p:spPr bwMode="auto">
          <a:xfrm>
            <a:off x="409518" y="3173409"/>
            <a:ext cx="730260" cy="771450"/>
          </a:xfrm>
          <a:prstGeom prst="rect">
            <a:avLst/>
          </a:prstGeom>
          <a:noFill/>
        </p:spPr>
      </p:pic>
      <p:pic>
        <p:nvPicPr>
          <p:cNvPr id="9" name="Picture 2" descr="http://i.stack.imgur.com/rQPvd.gif"/>
          <p:cNvPicPr>
            <a:picLocks noChangeAspect="1" noChangeArrowheads="1"/>
          </p:cNvPicPr>
          <p:nvPr/>
        </p:nvPicPr>
        <p:blipFill>
          <a:blip r:embed="rId2" cstate="print"/>
          <a:srcRect l="84496" b="33149"/>
          <a:stretch>
            <a:fillRect/>
          </a:stretch>
        </p:blipFill>
        <p:spPr bwMode="auto">
          <a:xfrm>
            <a:off x="373005" y="4232286"/>
            <a:ext cx="730260" cy="771450"/>
          </a:xfrm>
          <a:prstGeom prst="rect">
            <a:avLst/>
          </a:prstGeom>
          <a:noFill/>
        </p:spPr>
      </p:pic>
      <p:pic>
        <p:nvPicPr>
          <p:cNvPr id="11" name="Picture 2" descr="http://i.stack.imgur.com/rQPvd.gif"/>
          <p:cNvPicPr>
            <a:picLocks noChangeAspect="1" noChangeArrowheads="1"/>
          </p:cNvPicPr>
          <p:nvPr/>
        </p:nvPicPr>
        <p:blipFill>
          <a:blip r:embed="rId2" cstate="print"/>
          <a:srcRect l="41860" r="42636" b="33149"/>
          <a:stretch>
            <a:fillRect/>
          </a:stretch>
        </p:blipFill>
        <p:spPr bwMode="auto">
          <a:xfrm>
            <a:off x="2855889" y="5254650"/>
            <a:ext cx="730260" cy="77145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673324" y="6021423"/>
            <a:ext cx="1160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Читатель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92721" y="5437215"/>
            <a:ext cx="1606572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«</a:t>
            </a:r>
            <a:r>
              <a:rPr lang="en-US" sz="2000" dirty="0" smtClean="0"/>
              <a:t>entity</a:t>
            </a:r>
            <a:r>
              <a:rPr lang="ru-RU" sz="2000" dirty="0" smtClean="0"/>
              <a:t>»</a:t>
            </a:r>
          </a:p>
          <a:p>
            <a:pPr algn="ctr"/>
            <a:r>
              <a:rPr lang="ru-RU" sz="2000" dirty="0" smtClean="0"/>
              <a:t>Читатель</a:t>
            </a:r>
          </a:p>
        </p:txBody>
      </p:sp>
      <p:sp>
        <p:nvSpPr>
          <p:cNvPr id="14" name="Равно 13"/>
          <p:cNvSpPr/>
          <p:nvPr/>
        </p:nvSpPr>
        <p:spPr>
          <a:xfrm>
            <a:off x="4133844" y="5546754"/>
            <a:ext cx="766773" cy="584208"/>
          </a:xfrm>
          <a:prstGeom prst="mathEqual">
            <a:avLst>
              <a:gd name="adj1" fmla="val 18848"/>
              <a:gd name="adj2" fmla="val 1643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72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376"/>
            <a:ext cx="9038253" cy="27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38" y="1500174"/>
            <a:ext cx="3214710" cy="107157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2800" dirty="0" smtClean="0"/>
              <a:t>Программная инженерия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1538" y="3643314"/>
            <a:ext cx="3214710" cy="107157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2800" dirty="0" smtClean="0"/>
              <a:t>Информатика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29190" y="1500174"/>
            <a:ext cx="3214710" cy="107157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2800" dirty="0" smtClean="0"/>
              <a:t>Классическая инженерия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29190" y="3643314"/>
            <a:ext cx="3214710" cy="107157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2800" dirty="0" smtClean="0"/>
              <a:t>Физика</a:t>
            </a:r>
          </a:p>
        </p:txBody>
      </p:sp>
      <p:sp>
        <p:nvSpPr>
          <p:cNvPr id="10" name="Стрелка вправо 9"/>
          <p:cNvSpPr/>
          <p:nvPr/>
        </p:nvSpPr>
        <p:spPr>
          <a:xfrm rot="16200000">
            <a:off x="2357422" y="2643182"/>
            <a:ext cx="714380" cy="857256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11" name="Стрелка вправо 10"/>
          <p:cNvSpPr/>
          <p:nvPr/>
        </p:nvSpPr>
        <p:spPr>
          <a:xfrm rot="16200000">
            <a:off x="6143636" y="2643182"/>
            <a:ext cx="714380" cy="857256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928662" y="714356"/>
            <a:ext cx="3582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400" dirty="0" smtClean="0"/>
              <a:t>Нематериальный продукт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57752" y="714356"/>
            <a:ext cx="3292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400" dirty="0" smtClean="0"/>
              <a:t>Материальный продукт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4282" y="1357298"/>
            <a:ext cx="553998" cy="1500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Практика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4282" y="3357562"/>
            <a:ext cx="553998" cy="1500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400" dirty="0" smtClean="0"/>
              <a:t>Теория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28662" y="5000636"/>
            <a:ext cx="3357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400" dirty="0" smtClean="0"/>
              <a:t>Молодая</a:t>
            </a:r>
            <a:br>
              <a:rPr lang="ru-RU" sz="2400" dirty="0" smtClean="0"/>
            </a:br>
            <a:r>
              <a:rPr lang="ru-RU" sz="2400" dirty="0" smtClean="0"/>
              <a:t>(10-ки лет)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57752" y="5000636"/>
            <a:ext cx="3357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400" dirty="0" smtClean="0"/>
              <a:t>Старая</a:t>
            </a:r>
            <a:br>
              <a:rPr lang="ru-RU" sz="2400" dirty="0" smtClean="0"/>
            </a:br>
            <a:r>
              <a:rPr lang="ru-RU" sz="2400" dirty="0" smtClean="0"/>
              <a:t>(100 и 1000 лет)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Программное обеспечение (</a:t>
            </a:r>
            <a:r>
              <a:rPr lang="en-US" dirty="0" smtClean="0"/>
              <a:t>software)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928670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Программа – сам код в виде исполняемого файла.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1428736"/>
            <a:ext cx="828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200" b="1" dirty="0" smtClean="0"/>
              <a:t>Программное обеспечение</a:t>
            </a:r>
            <a:r>
              <a:rPr lang="en-US" sz="2200" b="1" dirty="0" smtClean="0"/>
              <a:t> (</a:t>
            </a:r>
            <a:r>
              <a:rPr lang="ru-RU" sz="2200" b="1" dirty="0" smtClean="0"/>
              <a:t>ПО) </a:t>
            </a:r>
            <a:r>
              <a:rPr lang="ru-RU" sz="2200" dirty="0" smtClean="0"/>
              <a:t>=</a:t>
            </a:r>
            <a:br>
              <a:rPr lang="ru-RU" sz="2200" dirty="0" smtClean="0"/>
            </a:br>
            <a:r>
              <a:rPr lang="ru-RU" sz="2200" dirty="0" smtClean="0"/>
              <a:t>программа + документация + настройки конфигурации.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2285992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Это набор программ, процедур и связанной с ними документации и данных (</a:t>
            </a:r>
            <a:r>
              <a:rPr lang="en-US" sz="2000" dirty="0" smtClean="0"/>
              <a:t>ISO/IEC 12207)</a:t>
            </a:r>
            <a:r>
              <a:rPr lang="ru-RU" sz="2000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3500438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Программный продукт </a:t>
            </a:r>
            <a:r>
              <a:rPr lang="ru-RU" sz="2000" dirty="0" smtClean="0"/>
              <a:t>– ПО, поставляемое конечному потребителю.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00232" y="4286256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b="1" i="1" dirty="0" smtClean="0"/>
              <a:t>Коробочное ПО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14942" y="4357694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b="1" i="1" dirty="0" smtClean="0"/>
              <a:t>Заказное ПО</a:t>
            </a:r>
          </a:p>
        </p:txBody>
      </p:sp>
      <p:cxnSp>
        <p:nvCxnSpPr>
          <p:cNvPr id="11" name="Прямая со стрелкой 10"/>
          <p:cNvCxnSpPr>
            <a:stCxn id="7" idx="2"/>
            <a:endCxn id="8" idx="0"/>
          </p:cNvCxnSpPr>
          <p:nvPr/>
        </p:nvCxnSpPr>
        <p:spPr>
          <a:xfrm rot="5400000">
            <a:off x="3611188" y="3325444"/>
            <a:ext cx="385708" cy="1535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7" idx="2"/>
            <a:endCxn id="9" idx="0"/>
          </p:cNvCxnSpPr>
          <p:nvPr/>
        </p:nvCxnSpPr>
        <p:spPr>
          <a:xfrm rot="16200000" flipH="1">
            <a:off x="5182823" y="3289724"/>
            <a:ext cx="457146" cy="16787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0034" y="4857760"/>
            <a:ext cx="4071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ru-RU" sz="2000" dirty="0" smtClean="0"/>
              <a:t>Ориентировано на рынок в целом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Задачу формулирует разработчик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Риски выше у исполнителя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86314" y="4857760"/>
            <a:ext cx="3857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ru-RU" sz="2000" dirty="0" smtClean="0"/>
              <a:t>Ориентировано на конкретного заказчика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Задачу ставит заказчик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Риски выше у потребителя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lIns="0" tIns="0" rIns="0" bIns="0" rtlCol="0" anchor="ctr"/>
      <a:lstStyle>
        <a:defPPr algn="ctr">
          <a:defRPr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just">
          <a:spcBef>
            <a:spcPts val="1200"/>
          </a:spcBef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3571</TotalTime>
  <Words>4298</Words>
  <Application>Microsoft Office PowerPoint</Application>
  <PresentationFormat>Экран (4:3)</PresentationFormat>
  <Paragraphs>819</Paragraphs>
  <Slides>72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72</vt:i4>
      </vt:variant>
    </vt:vector>
  </HeadingPairs>
  <TitlesOfParts>
    <vt:vector size="73" baseType="lpstr">
      <vt:lpstr>Тема Office</vt:lpstr>
      <vt:lpstr>Программная инженерия</vt:lpstr>
      <vt:lpstr>Слайд 2</vt:lpstr>
      <vt:lpstr>ЛЕКЦИЯ 1. Основные понятия и назначение программной инженерии</vt:lpstr>
      <vt:lpstr>Предпосылки и история</vt:lpstr>
      <vt:lpstr>Основные проблемы</vt:lpstr>
      <vt:lpstr>«Качели», или как создаются программы (1975г.)</vt:lpstr>
      <vt:lpstr>Понятие программной инженерии</vt:lpstr>
      <vt:lpstr>Сравнение</vt:lpstr>
      <vt:lpstr>Программное обеспечение (software)</vt:lpstr>
      <vt:lpstr>Требования к хорошему ПО</vt:lpstr>
      <vt:lpstr>Жизненный цикл ПО</vt:lpstr>
      <vt:lpstr>Основные моменты и проблемы</vt:lpstr>
      <vt:lpstr>Лекция 2. Жизненный цикл (процесс разработки) ПО</vt:lpstr>
      <vt:lpstr>Модель ЖЦ ПО</vt:lpstr>
      <vt:lpstr>Стоимость исправления ошибки на каждой стадии разработки</vt:lpstr>
      <vt:lpstr>Каскадная (водопадная) модель</vt:lpstr>
      <vt:lpstr>Преимущества и недостатки каскадной модели</vt:lpstr>
      <vt:lpstr>Поэтапная модель с промежуточным контролем</vt:lpstr>
      <vt:lpstr>Итерационная (эволюционная, инкрементальная) модель</vt:lpstr>
      <vt:lpstr>Преимущества и недостатки итерационной модели</vt:lpstr>
      <vt:lpstr>Циклическая (спиральная) модель</vt:lpstr>
      <vt:lpstr>Прототипирование</vt:lpstr>
      <vt:lpstr>Компонентно-ориентированная разработка </vt:lpstr>
      <vt:lpstr>Гибкие модели (Agile)</vt:lpstr>
      <vt:lpstr>Гибкие модели (Agile)</vt:lpstr>
      <vt:lpstr>ГОСТ Р ИСО/МЭК 12207-2010 </vt:lpstr>
      <vt:lpstr>ГОСТ Р ИСО/МЭК 12207-2010 </vt:lpstr>
      <vt:lpstr>Слайд 28</vt:lpstr>
      <vt:lpstr>1. Процессы соглашения</vt:lpstr>
      <vt:lpstr>3. Процессы проекта</vt:lpstr>
      <vt:lpstr>4. Технические процессы</vt:lpstr>
      <vt:lpstr>5. Процессы реализации программных средств </vt:lpstr>
      <vt:lpstr>6. Процессы поддержки программных средств</vt:lpstr>
      <vt:lpstr>Лекция 3. Анализ требований. UML. Диаграмма прецедентов (вариантов использования)</vt:lpstr>
      <vt:lpstr>UML</vt:lpstr>
      <vt:lpstr>Использование UML</vt:lpstr>
      <vt:lpstr>Литература и ПО</vt:lpstr>
      <vt:lpstr>Диаграммы</vt:lpstr>
      <vt:lpstr>Диаграммы UML (2.3)</vt:lpstr>
      <vt:lpstr>Синтаксис UML-диаграммы</vt:lpstr>
      <vt:lpstr>Анализ требований</vt:lpstr>
      <vt:lpstr>Поиск требований</vt:lpstr>
      <vt:lpstr>Проблемы анализа требований</vt:lpstr>
      <vt:lpstr>Виды требований</vt:lpstr>
      <vt:lpstr>Категории требований</vt:lpstr>
      <vt:lpstr>Спецификация требований</vt:lpstr>
      <vt:lpstr>Типовые ошибки словесного описания</vt:lpstr>
      <vt:lpstr>Требования при итерационной разработке</vt:lpstr>
      <vt:lpstr>Диаграмма вариантов использования</vt:lpstr>
      <vt:lpstr>Действующие лица (актеры)</vt:lpstr>
      <vt:lpstr>Прецедент</vt:lpstr>
      <vt:lpstr>Отношения</vt:lpstr>
      <vt:lpstr>Детализация прецедентов</vt:lpstr>
      <vt:lpstr>Нужна ли модель прецедентов?</vt:lpstr>
      <vt:lpstr>Примеры</vt:lpstr>
      <vt:lpstr>Лекция 4. Диаграмма классов. Основы. Применение для БД</vt:lpstr>
      <vt:lpstr>Основные понятия</vt:lpstr>
      <vt:lpstr>Основные определения</vt:lpstr>
      <vt:lpstr>Диаграмма классов UML</vt:lpstr>
      <vt:lpstr>Представление класса на диаграмме</vt:lpstr>
      <vt:lpstr>Признаки хорошего класса</vt:lpstr>
      <vt:lpstr>Описание атрибутов</vt:lpstr>
      <vt:lpstr>Описание методов</vt:lpstr>
      <vt:lpstr>Пример класса</vt:lpstr>
      <vt:lpstr>Отношения между классами</vt:lpstr>
      <vt:lpstr>Ассоциация</vt:lpstr>
      <vt:lpstr>Агрегация</vt:lpstr>
      <vt:lpstr>Композиция</vt:lpstr>
      <vt:lpstr>Обобщение (наследование)</vt:lpstr>
      <vt:lpstr>Зависимость</vt:lpstr>
      <vt:lpstr>Стереотипы классов</vt:lpstr>
      <vt:lpstr>Взаимодействие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системы анализа и оптимизации бизнес-процессов</dc:title>
  <dc:creator>Анастасия</dc:creator>
  <cp:lastModifiedBy>Анастасия</cp:lastModifiedBy>
  <cp:revision>482</cp:revision>
  <dcterms:created xsi:type="dcterms:W3CDTF">2014-02-12T02:59:12Z</dcterms:created>
  <dcterms:modified xsi:type="dcterms:W3CDTF">2015-11-18T04:46:14Z</dcterms:modified>
</cp:coreProperties>
</file>