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7" r:id="rId4"/>
    <p:sldId id="278" r:id="rId5"/>
    <p:sldId id="282" r:id="rId6"/>
    <p:sldId id="292" r:id="rId7"/>
    <p:sldId id="283" r:id="rId8"/>
    <p:sldId id="284" r:id="rId9"/>
    <p:sldId id="279" r:id="rId10"/>
    <p:sldId id="280" r:id="rId11"/>
    <p:sldId id="281" r:id="rId12"/>
    <p:sldId id="286" r:id="rId13"/>
    <p:sldId id="287" r:id="rId14"/>
    <p:sldId id="288" r:id="rId15"/>
    <p:sldId id="289" r:id="rId16"/>
    <p:sldId id="290" r:id="rId17"/>
    <p:sldId id="285" r:id="rId18"/>
    <p:sldId id="29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2" autoAdjust="0"/>
    <p:restoredTop sz="94709" autoAdjust="0"/>
  </p:normalViewPr>
  <p:slideViewPr>
    <p:cSldViewPr>
      <p:cViewPr varScale="1">
        <p:scale>
          <a:sx n="66" d="100"/>
          <a:sy n="66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1034-A91B-4546-999C-44767BA4D8C5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3E13-E9A0-4644-8326-8CA66AFE45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01EC-26EA-4DB7-B83C-AE1D0C6CAB73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3CC4-FFF9-4922-85F6-91A6FCD048D6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AC88-8C8C-49C2-990E-C2F56590F63B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2169-90BA-4C97-89D4-FEA6F6322A90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BE6E-CE7B-4E5F-B5E7-BB439D292F12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321F-C0A3-4319-9E5D-C1229188A922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A110-FA7F-4824-909F-45F3C9A8ED95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08B9-665E-42EE-803C-49977B615270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EF741-EF1F-446B-A851-B11D7598244A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7007-F741-4A2D-BD56-E6972D196CC7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9BEE-69B0-402B-91AA-8D152A702D72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57232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428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i="1">
                <a:solidFill>
                  <a:schemeClr val="tx1"/>
                </a:solidFill>
              </a:defRPr>
            </a:lvl1pPr>
          </a:lstStyle>
          <a:p>
            <a:fld id="{6D5D0325-DEAF-4B4A-9D4E-D444C284A05A}" type="datetime1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28728" y="6492875"/>
            <a:ext cx="6753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15338" y="0"/>
            <a:ext cx="928662" cy="357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rgbClr val="006600"/>
                </a:solidFill>
              </a:defRPr>
            </a:lvl1pPr>
          </a:lstStyle>
          <a:p>
            <a:fld id="{C92996B6-944A-4A11-9064-95E51A78E8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i="0" u="none" kern="1200">
          <a:solidFill>
            <a:srgbClr val="00330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Дополнительные материалы по программированию. ООП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иерархии классов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71480"/>
            <a:ext cx="6572296" cy="6075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Альтернативный вариант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785794"/>
            <a:ext cx="5500726" cy="577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 </a:t>
            </a:r>
            <a:r>
              <a:rPr lang="en-US" dirty="0" err="1" smtClean="0"/>
              <a:t>TFigure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836712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TFigure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//произвольная фигура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endParaRPr lang="ru-RU" sz="1400" b="1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//поля – только для внутреннего использования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//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координаты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String;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//имя фигуры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//свойства – для общего пользования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Name: String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x: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y: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Left: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Top: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GetTop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Bottom: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GetBottom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Right: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//методы</a:t>
            </a: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процедуры перемещения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Move(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Integer);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//на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MoveTo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Integer);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//в координаты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NewY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функции расчета (абстрактные, определены только для конкретных фигур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//периметра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//площади</a:t>
            </a: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процедура рисования фигуры на виртуальном холсте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Canvas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Draw(Canvas: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TCanvas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конструктор – фигура создается в координатах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x, y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Create(x, y: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Класс </a:t>
            </a:r>
            <a:r>
              <a:rPr lang="en-US" sz="2400" dirty="0" err="1" smtClean="0"/>
              <a:t>TFigure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164134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TFigure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endParaRPr lang="ru-RU" sz="1400" b="1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//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координаты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String;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//имя фигуры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protected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GetBottom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GetLeft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GetRight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GetTop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Value: Integer);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Value: Integer);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ru-RU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Name: String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x: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y: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Left: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Top: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GetTop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Bottom: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GetBottom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Right: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Move(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MoveTo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NewY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Draw(Canvas: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TCanvas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Create(x, y: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4046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 smtClean="0"/>
              <a:t>При нажатии </a:t>
            </a:r>
            <a:r>
              <a:rPr lang="en-US" sz="1600" dirty="0" err="1" smtClean="0"/>
              <a:t>Ctrl+Shift+C</a:t>
            </a:r>
            <a:r>
              <a:rPr lang="en-US" sz="1600" dirty="0" smtClean="0"/>
              <a:t> </a:t>
            </a:r>
            <a:r>
              <a:rPr lang="ru-RU" sz="1600" dirty="0" smtClean="0"/>
              <a:t>часть кода сгенерируется автоматически (синий текст). Методы для доступа к свойствам перенесем в раздел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1600" dirty="0" smtClean="0"/>
              <a:t> </a:t>
            </a:r>
            <a:r>
              <a:rPr lang="ru-RU" sz="1600" dirty="0" smtClean="0"/>
              <a:t>и добавим метку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ru-RU" sz="1600" dirty="0" smtClean="0"/>
              <a:t>, чтобы можно было изменить их для наследников класса.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Класс </a:t>
            </a:r>
            <a:r>
              <a:rPr lang="en-US" sz="2400" dirty="0" err="1" smtClean="0"/>
              <a:t>TEllipse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TEllipse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TFigure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Fr1, Fr2: Integer;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protected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GetR1: Integer;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GetR2: Integer;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SetR1(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Value: Integer);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SetR2(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Value: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GetBottom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GetTop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r1: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GetR1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SetR1;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r2: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GetR2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SetR2;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Draw(Canvas: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TCanvas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Create(r1, r2: Integer; x, y: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82089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 smtClean="0"/>
              <a:t>Отличается от обычной фигуры наличием 2-х радиусов (большого и малого), формулами расчета периметра и площади, определения координат границ, методом прорисовки.</a:t>
            </a:r>
          </a:p>
          <a:p>
            <a:pPr algn="just">
              <a:spcBef>
                <a:spcPts val="1200"/>
              </a:spcBef>
            </a:pPr>
            <a:r>
              <a:rPr lang="ru-RU" sz="1600" dirty="0" smtClean="0"/>
              <a:t>Для создания эллипса кроме координат нужно задать оба радиуса.</a:t>
            </a:r>
          </a:p>
        </p:txBody>
      </p:sp>
      <p:sp>
        <p:nvSpPr>
          <p:cNvPr id="6" name="Овал 5"/>
          <p:cNvSpPr/>
          <p:nvPr/>
        </p:nvSpPr>
        <p:spPr>
          <a:xfrm>
            <a:off x="5868144" y="2132856"/>
            <a:ext cx="2736304" cy="7200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8" name="Прямая со стрелкой 7"/>
          <p:cNvCxnSpPr>
            <a:endCxn id="6" idx="0"/>
          </p:cNvCxnSpPr>
          <p:nvPr/>
        </p:nvCxnSpPr>
        <p:spPr>
          <a:xfrm flipV="1">
            <a:off x="7236296" y="21328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6"/>
          </p:cNvCxnSpPr>
          <p:nvPr/>
        </p:nvCxnSpPr>
        <p:spPr>
          <a:xfrm>
            <a:off x="7236296" y="249289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04248" y="2132856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r1</a:t>
            </a:r>
            <a:endParaRPr lang="ru-RU" sz="2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7596336" y="2420888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r2</a:t>
            </a:r>
            <a:endParaRPr lang="ru-RU" sz="2000" dirty="0" smtClean="0"/>
          </a:p>
        </p:txBody>
      </p:sp>
      <p:sp>
        <p:nvSpPr>
          <p:cNvPr id="24" name="Овал 23"/>
          <p:cNvSpPr/>
          <p:nvPr/>
        </p:nvSpPr>
        <p:spPr>
          <a:xfrm>
            <a:off x="6876256" y="3284984"/>
            <a:ext cx="1152128" cy="1584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25" name="Прямая со стрелкой 24"/>
          <p:cNvCxnSpPr>
            <a:endCxn id="24" idx="0"/>
          </p:cNvCxnSpPr>
          <p:nvPr/>
        </p:nvCxnSpPr>
        <p:spPr>
          <a:xfrm flipV="1">
            <a:off x="7452320" y="328498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4" idx="6"/>
          </p:cNvCxnSpPr>
          <p:nvPr/>
        </p:nvCxnSpPr>
        <p:spPr>
          <a:xfrm>
            <a:off x="7452320" y="40770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20272" y="3501008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r1</a:t>
            </a:r>
            <a:endParaRPr lang="ru-RU" sz="2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524328" y="4077072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r2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Класс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TCircle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67544" y="3429000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TCircle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TEllipse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r1;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r2;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protected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SetR1(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Value: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r: Integer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GetR1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SetR1;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S: Real;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Create(r: Integer; x, y: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620688"/>
            <a:ext cx="8208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 smtClean="0"/>
              <a:t>Окружность – частный случай эллипса. У окружности задается только один радиус </a:t>
            </a:r>
            <a:r>
              <a:rPr lang="en-US" sz="1600" dirty="0" smtClean="0"/>
              <a:t>r</a:t>
            </a:r>
            <a:r>
              <a:rPr lang="ru-RU" sz="1600" dirty="0" smtClean="0"/>
              <a:t>, иными словами </a:t>
            </a:r>
            <a:r>
              <a:rPr lang="en-US" sz="1600" dirty="0" smtClean="0"/>
              <a:t>r1 = r2 =</a:t>
            </a:r>
            <a:r>
              <a:rPr lang="ru-RU" sz="1600" dirty="0" smtClean="0"/>
              <a:t> </a:t>
            </a:r>
            <a:r>
              <a:rPr lang="en-US" sz="1600" dirty="0" smtClean="0"/>
              <a:t>r</a:t>
            </a:r>
            <a:r>
              <a:rPr lang="ru-RU" sz="16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ru-RU" sz="1600" dirty="0" smtClean="0"/>
              <a:t>Поэтому </a:t>
            </a:r>
            <a:r>
              <a:rPr lang="en-US" sz="1600" dirty="0" smtClean="0"/>
              <a:t>r1 </a:t>
            </a:r>
            <a:r>
              <a:rPr lang="ru-RU" sz="1600" dirty="0" smtClean="0"/>
              <a:t>и </a:t>
            </a:r>
            <a:r>
              <a:rPr lang="en-US" sz="1600" dirty="0" smtClean="0"/>
              <a:t>r2 </a:t>
            </a:r>
            <a:r>
              <a:rPr lang="ru-RU" sz="1600" dirty="0" smtClean="0"/>
              <a:t>мы скроем (перенесем в приватную часть), и создадим новое свойство </a:t>
            </a:r>
            <a:r>
              <a:rPr lang="en-US" sz="1600" dirty="0" smtClean="0"/>
              <a:t>r</a:t>
            </a:r>
            <a:r>
              <a:rPr lang="ru-RU" sz="1600" dirty="0" smtClean="0"/>
              <a:t>, по сути – синоним </a:t>
            </a:r>
            <a:r>
              <a:rPr lang="en-US" sz="1600" dirty="0" smtClean="0"/>
              <a:t>r1</a:t>
            </a:r>
            <a:r>
              <a:rPr lang="ru-RU" sz="1600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ru-RU" sz="1600" dirty="0" smtClean="0"/>
              <a:t>Для окружности используются более простые и точные формулы расчета периметра и площади, но метод рисования не отличается.</a:t>
            </a:r>
          </a:p>
          <a:p>
            <a:pPr algn="just">
              <a:spcBef>
                <a:spcPts val="1200"/>
              </a:spcBef>
            </a:pPr>
            <a:r>
              <a:rPr lang="ru-RU" sz="1600" dirty="0" smtClean="0"/>
              <a:t>Для создания круга нужен только один радиус.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Класс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TRing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1477808"/>
            <a:ext cx="828092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TRing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class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TFigure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private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FCircle1, FCircle2: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TCircle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GetR1: Integer;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GetR2: Integer;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protected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procedure SetR1(const Value: Integer);</a:t>
            </a:r>
          </a:p>
          <a:p>
            <a:pPr algn="just"/>
            <a:r>
              <a:rPr lang="en-US" sz="14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procedure SetR2(const Value: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procedure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(const Value: Integer);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procedure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(const Value: Integer);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GetBottom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GetTop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Integer;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property r1: Integer read GetR1 write SetR1;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property r2: Integer read GetR2 write SetR2;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P: Real;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function S: Real;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procedure Draw(Canvas: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TCanvas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 override;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constructor Create(r1, r2: Integer; x, y: Integer);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destructor Destroy;</a:t>
            </a:r>
          </a:p>
          <a:p>
            <a:pPr algn="just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end;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47667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 smtClean="0"/>
              <a:t>Кольцо состоит из двух окружностей</a:t>
            </a:r>
            <a:r>
              <a:rPr lang="ru-RU" sz="1600" dirty="0" smtClean="0"/>
              <a:t>. Эти окружности объявим как приватные поля. Т.к. каждая окружность – это тоже объект, их необходимо создавать в конструкторе и удалять в деструкторе.</a:t>
            </a:r>
            <a:endParaRPr lang="ru-RU" sz="1600" dirty="0" smtClean="0"/>
          </a:p>
        </p:txBody>
      </p:sp>
      <p:sp>
        <p:nvSpPr>
          <p:cNvPr id="6" name="Овал 5"/>
          <p:cNvSpPr/>
          <p:nvPr/>
        </p:nvSpPr>
        <p:spPr>
          <a:xfrm>
            <a:off x="6643702" y="1500174"/>
            <a:ext cx="2160240" cy="21602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sp>
        <p:nvSpPr>
          <p:cNvPr id="7" name="Овал 6"/>
          <p:cNvSpPr/>
          <p:nvPr/>
        </p:nvSpPr>
        <p:spPr>
          <a:xfrm>
            <a:off x="7147758" y="2004230"/>
            <a:ext cx="1152128" cy="11521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  <p:cxnSp>
        <p:nvCxnSpPr>
          <p:cNvPr id="9" name="Прямая со стрелкой 8"/>
          <p:cNvCxnSpPr>
            <a:endCxn id="7" idx="6"/>
          </p:cNvCxnSpPr>
          <p:nvPr/>
        </p:nvCxnSpPr>
        <p:spPr>
          <a:xfrm>
            <a:off x="7723822" y="258029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 rot="5400000" flipH="1" flipV="1">
            <a:off x="7170937" y="2033109"/>
            <a:ext cx="1085820" cy="19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75244" y="1585862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r1</a:t>
            </a:r>
            <a:endParaRPr lang="ru-RU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775310" y="2585994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000" dirty="0" smtClean="0"/>
              <a:t>r2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8579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Разработать </a:t>
            </a:r>
            <a:r>
              <a:rPr lang="ru-RU" sz="2000" dirty="0" smtClean="0"/>
              <a:t>пошаговую игру «Трава». На двумерном поле, размеченном на клетки, находится земля, семена и трава. Трава рассеивает семена в соседние свободные клетки с землей. Семена могут прорасти в новую траву или погибнуть, став опять землей. Трава также может погибнуть. Размер поля и вероятности засевания семян, роста и гибели задаются пользователем. Начальное расположение травы случайное</a:t>
            </a:r>
            <a:r>
              <a:rPr lang="ru-RU" sz="2000" dirty="0" smtClean="0"/>
              <a:t>. Игра заканчивается, если на поле не останется травы и семян.</a:t>
            </a:r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03648" y="4149080"/>
            <a:ext cx="165618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Земля</a:t>
            </a: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79912" y="4149080"/>
            <a:ext cx="165618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Семена</a:t>
            </a:r>
            <a:endParaRPr lang="ru-RU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156176" y="4149080"/>
            <a:ext cx="165618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Трава</a:t>
            </a:r>
            <a:endParaRPr lang="ru-RU" sz="2000" dirty="0" smtClean="0"/>
          </a:p>
        </p:txBody>
      </p:sp>
      <p:cxnSp>
        <p:nvCxnSpPr>
          <p:cNvPr id="9" name="Прямая со стрелкой 8"/>
          <p:cNvCxnSpPr>
            <a:stCxn id="5" idx="3"/>
            <a:endCxn id="6" idx="1"/>
          </p:cNvCxnSpPr>
          <p:nvPr/>
        </p:nvCxnSpPr>
        <p:spPr>
          <a:xfrm>
            <a:off x="3059832" y="4349135"/>
            <a:ext cx="720080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3"/>
            <a:endCxn id="7" idx="1"/>
          </p:cNvCxnSpPr>
          <p:nvPr/>
        </p:nvCxnSpPr>
        <p:spPr>
          <a:xfrm>
            <a:off x="5436096" y="4349135"/>
            <a:ext cx="720080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Скругленная соединительная линия 12"/>
          <p:cNvCxnSpPr>
            <a:stCxn id="6" idx="0"/>
            <a:endCxn id="5" idx="0"/>
          </p:cNvCxnSpPr>
          <p:nvPr/>
        </p:nvCxnSpPr>
        <p:spPr>
          <a:xfrm rot="16200000" flipV="1">
            <a:off x="3419872" y="2960948"/>
            <a:ext cx="12700" cy="2376264"/>
          </a:xfrm>
          <a:prstGeom prst="curvedConnector3">
            <a:avLst>
              <a:gd name="adj1" fmla="val 18000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7" idx="2"/>
            <a:endCxn id="5" idx="2"/>
          </p:cNvCxnSpPr>
          <p:nvPr/>
        </p:nvCxnSpPr>
        <p:spPr>
          <a:xfrm rot="5400000">
            <a:off x="4608004" y="2172926"/>
            <a:ext cx="12700" cy="4752528"/>
          </a:xfrm>
          <a:prstGeom prst="curvedConnector3">
            <a:avLst>
              <a:gd name="adj1" fmla="val 18000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51920" y="5733256"/>
            <a:ext cx="165618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 smtClean="0"/>
              <a:t>Игровое поле</a:t>
            </a:r>
            <a:endParaRPr lang="ru-RU" sz="2000" dirty="0" smtClean="0"/>
          </a:p>
        </p:txBody>
      </p:sp>
      <p:sp>
        <p:nvSpPr>
          <p:cNvPr id="21" name="Стрелка вниз 20"/>
          <p:cNvSpPr/>
          <p:nvPr/>
        </p:nvSpPr>
        <p:spPr>
          <a:xfrm>
            <a:off x="4283968" y="4941168"/>
            <a:ext cx="792088" cy="648072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Объектно-ориентированное программирование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5786" y="1071546"/>
            <a:ext cx="764386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Объект</a:t>
            </a:r>
            <a:r>
              <a:rPr lang="ru-RU" sz="2000" dirty="0" smtClean="0"/>
              <a:t> (экземпляр класса)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Класс</a:t>
            </a:r>
            <a:r>
              <a:rPr lang="ru-RU" sz="2000" dirty="0" smtClean="0"/>
              <a:t> – описание однотипных объектов с выделением существенных свойств и методов поведения.</a:t>
            </a:r>
            <a:endParaRPr lang="ru-RU" sz="2000" b="1" dirty="0" smtClean="0"/>
          </a:p>
          <a:p>
            <a:pPr marL="179388" indent="-17938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Атрибуты</a:t>
            </a:r>
          </a:p>
          <a:p>
            <a:pPr marL="179388" indent="-179388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Методы (операции)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Прототип </a:t>
            </a:r>
            <a:r>
              <a:rPr lang="ru-RU" sz="2000" dirty="0" smtClean="0"/>
              <a:t>– частично или полностью готовый объект, который используется для быстрого создания других объектов.</a:t>
            </a:r>
            <a:endParaRPr lang="ru-RU" sz="2000" b="1" dirty="0" smtClean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Принципы ООП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0"/>
            <a:ext cx="792961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b="1" dirty="0" smtClean="0"/>
              <a:t>Инкапсуляция</a:t>
            </a:r>
            <a:r>
              <a:rPr lang="ru-RU" sz="2000" dirty="0" smtClean="0"/>
              <a:t> – объединение свойств и методов в классе и сокрытие его внутренней структуры.</a:t>
            </a:r>
          </a:p>
          <a:p>
            <a:pPr algn="just">
              <a:spcBef>
                <a:spcPts val="1200"/>
              </a:spcBef>
            </a:pPr>
            <a:r>
              <a:rPr lang="ru-RU" i="1" dirty="0" smtClean="0"/>
              <a:t>Вы знаете, что на табуретке можно сидеть. Для этого не нужно знать законы механики, из какого дерева сделана табуретка, каким способом ножки прицеплены к сиденью и т.п.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Наследование </a:t>
            </a:r>
            <a:r>
              <a:rPr lang="ru-RU" sz="2000" dirty="0" smtClean="0"/>
              <a:t>– классы могут строиться на основе уже существующих, частично или полностью наследуя функциональность предков.</a:t>
            </a:r>
            <a:endParaRPr lang="ru-RU" sz="2000" b="1" dirty="0" smtClean="0"/>
          </a:p>
          <a:p>
            <a:pPr algn="just">
              <a:spcBef>
                <a:spcPts val="1200"/>
              </a:spcBef>
            </a:pPr>
            <a:r>
              <a:rPr lang="ru-RU" i="1" dirty="0" smtClean="0"/>
              <a:t>Из табуретки можно сделать стул, если прикрутить спинку. Из стула можно сделать кресло, если приделать подлокотники.</a:t>
            </a:r>
          </a:p>
          <a:p>
            <a:pPr algn="just">
              <a:spcBef>
                <a:spcPts val="1200"/>
              </a:spcBef>
            </a:pPr>
            <a:r>
              <a:rPr lang="ru-RU" sz="2000" b="1" dirty="0" smtClean="0"/>
              <a:t>Полиморфизм </a:t>
            </a:r>
            <a:r>
              <a:rPr lang="ru-RU" sz="2000" dirty="0" smtClean="0"/>
              <a:t>– разные классы с одинаковым интерфейсом могут свободно заменять друг друга.</a:t>
            </a:r>
            <a:endParaRPr lang="ru-RU" sz="2000" b="1" dirty="0" smtClean="0"/>
          </a:p>
          <a:p>
            <a:pPr algn="just">
              <a:spcBef>
                <a:spcPts val="1200"/>
              </a:spcBef>
            </a:pPr>
            <a:r>
              <a:rPr lang="ru-RU" i="1" dirty="0" smtClean="0"/>
              <a:t>Вы можете сидеть на табуретке с любой конструкцией, а также стуле или кресле. Вам не нужно для этого переучиваться и менять форму тела.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Объявление классов в </a:t>
            </a:r>
            <a:r>
              <a:rPr lang="en-US" dirty="0" smtClean="0"/>
              <a:t>Delphi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542901"/>
            <a:ext cx="83582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</a:t>
            </a:r>
          </a:p>
          <a:p>
            <a:pPr algn="just"/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type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FA: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Integer;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Word): Integer; 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Word);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Integer; 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Integer);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n: Integer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Word]: Integer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      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Sum: Integer;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Sort(Descending: Boolean);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Add(B: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virtual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constructor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Create(n: Integer);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destructor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Destroy;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Класс-наследник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857232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type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TMySortedArray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Integer;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Word);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Add(B: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override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переменными-объектами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857232"/>
            <a:ext cx="83582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TMyArray.Create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:= 0 to 9 do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:= Random(100);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AVG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Arr.Sum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Arr.n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Arr.Sort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Arr.Free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Почти то же самое, но без классов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1000108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</a:t>
            </a:r>
          </a:p>
          <a:p>
            <a:pPr algn="just"/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type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record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A: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array of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Integer;</a:t>
            </a:r>
          </a:p>
          <a:p>
            <a:pPr algn="just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): Integer; 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SetN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Integer);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Sum(A: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): Integer;</a:t>
            </a:r>
            <a:endParaRPr lang="ru-RU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Sort(A: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Descending: Boolean);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Add(A, B: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Create(A: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n: Integer);</a:t>
            </a: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Destroy(A: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just"/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AddSorted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(A, B: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83529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AutoNum type="arabicPeriod"/>
            </a:pPr>
            <a:r>
              <a:rPr lang="ru-RU" sz="2000" dirty="0" err="1" smtClean="0"/>
              <a:t>Дарахвелидзе</a:t>
            </a:r>
            <a:r>
              <a:rPr lang="ru-RU" sz="2000" dirty="0" smtClean="0"/>
              <a:t> П. Г., Марков Е. П. Программирование в </a:t>
            </a:r>
            <a:r>
              <a:rPr lang="ru-RU" sz="2000" dirty="0" err="1" smtClean="0"/>
              <a:t>Delphi</a:t>
            </a:r>
            <a:r>
              <a:rPr lang="ru-RU" sz="2000" dirty="0" smtClean="0"/>
              <a:t> 7</a:t>
            </a:r>
          </a:p>
          <a:p>
            <a:pPr marL="457200" indent="-457200" algn="just">
              <a:spcBef>
                <a:spcPts val="1200"/>
              </a:spcBef>
              <a:buAutoNum type="arabicPeriod"/>
            </a:pPr>
            <a:r>
              <a:rPr lang="ru-RU" sz="2000" dirty="0" err="1" smtClean="0"/>
              <a:t>Фаронов</a:t>
            </a:r>
            <a:r>
              <a:rPr lang="ru-RU" sz="2000" dirty="0" smtClean="0"/>
              <a:t> В.В. </a:t>
            </a:r>
            <a:r>
              <a:rPr lang="ru-RU" sz="2000" dirty="0" err="1" smtClean="0"/>
              <a:t>Delphi</a:t>
            </a:r>
            <a:r>
              <a:rPr lang="ru-RU" sz="2000" dirty="0" smtClean="0"/>
              <a:t>. Программирование на языке высокого уровня.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785794"/>
            <a:ext cx="7929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000" dirty="0" smtClean="0"/>
              <a:t>Разработать классы для геометрических фигур. Любая фигура (</a:t>
            </a:r>
            <a:r>
              <a:rPr lang="en-US" sz="2000" dirty="0" err="1" smtClean="0"/>
              <a:t>TFigure</a:t>
            </a:r>
            <a:r>
              <a:rPr lang="ru-RU" sz="2000" dirty="0" smtClean="0"/>
              <a:t>) имеет название, пару координат на плоскости, методы перемещения, координаты ее нижней, верхней, левой и правой границ, вычисления периметра и площади. Реализовать фигуры: эллипс (</a:t>
            </a:r>
            <a:r>
              <a:rPr lang="en-US" sz="2000" dirty="0" err="1" smtClean="0"/>
              <a:t>TEllipse</a:t>
            </a:r>
            <a:r>
              <a:rPr lang="ru-RU" sz="2000" dirty="0" smtClean="0"/>
              <a:t>), окружность (</a:t>
            </a:r>
            <a:r>
              <a:rPr lang="en-US" sz="2000" dirty="0" err="1" smtClean="0"/>
              <a:t>TCircle</a:t>
            </a:r>
            <a:r>
              <a:rPr lang="ru-RU" sz="2000" dirty="0" smtClean="0"/>
              <a:t>), кольцо (</a:t>
            </a:r>
            <a:r>
              <a:rPr lang="en-US" sz="2000" dirty="0" err="1" smtClean="0"/>
              <a:t>TRing</a:t>
            </a:r>
            <a:r>
              <a:rPr lang="ru-RU" sz="2000" dirty="0" smtClean="0"/>
              <a:t>). Эллипс дополнительно задается двумя радиусами, окружность – одним радиусом, кольцо – радиусами двух составляющих его окружностей.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0" tIns="0" rIns="0" bIns="0"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just">
          <a:spcBef>
            <a:spcPts val="1200"/>
          </a:spcBef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1621</Words>
  <Application>Microsoft Office PowerPoint</Application>
  <PresentationFormat>Экран (4:3)</PresentationFormat>
  <Paragraphs>231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Дополнительные материалы по программированию. ООП</vt:lpstr>
      <vt:lpstr>Объектно-ориентированное программирование</vt:lpstr>
      <vt:lpstr>Принципы ООП</vt:lpstr>
      <vt:lpstr>Объявление классов в Delphi</vt:lpstr>
      <vt:lpstr>Класс-наследник</vt:lpstr>
      <vt:lpstr>Работа с переменными-объектами</vt:lpstr>
      <vt:lpstr>Почти то же самое, но без классов</vt:lpstr>
      <vt:lpstr>Литература</vt:lpstr>
      <vt:lpstr>Пример 1</vt:lpstr>
      <vt:lpstr>Разработка иерархии классов</vt:lpstr>
      <vt:lpstr>Альтернативный вариант</vt:lpstr>
      <vt:lpstr>Класс TFigure</vt:lpstr>
      <vt:lpstr>Класс TFigure</vt:lpstr>
      <vt:lpstr>Класс TEllipse</vt:lpstr>
      <vt:lpstr>Класс TCircle</vt:lpstr>
      <vt:lpstr>Класс TRing </vt:lpstr>
      <vt:lpstr>Пример 2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анализа и оптимизации бизнес-процессов</dc:title>
  <dc:creator>Анастасия</dc:creator>
  <cp:lastModifiedBy>Student</cp:lastModifiedBy>
  <cp:revision>523</cp:revision>
  <dcterms:created xsi:type="dcterms:W3CDTF">2014-02-12T02:59:12Z</dcterms:created>
  <dcterms:modified xsi:type="dcterms:W3CDTF">2016-02-19T08:50:16Z</dcterms:modified>
</cp:coreProperties>
</file>