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53" r:id="rId3"/>
    <p:sldId id="351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4" r:id="rId12"/>
    <p:sldId id="303" r:id="rId13"/>
    <p:sldId id="308" r:id="rId14"/>
    <p:sldId id="312" r:id="rId15"/>
    <p:sldId id="310" r:id="rId16"/>
    <p:sldId id="307" r:id="rId17"/>
    <p:sldId id="319" r:id="rId18"/>
    <p:sldId id="320" r:id="rId19"/>
    <p:sldId id="321" r:id="rId20"/>
    <p:sldId id="322" r:id="rId21"/>
    <p:sldId id="323" r:id="rId22"/>
    <p:sldId id="324" r:id="rId23"/>
    <p:sldId id="329" r:id="rId24"/>
    <p:sldId id="328" r:id="rId25"/>
    <p:sldId id="330" r:id="rId26"/>
    <p:sldId id="332" r:id="rId27"/>
    <p:sldId id="331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55" r:id="rId36"/>
    <p:sldId id="341" r:id="rId37"/>
    <p:sldId id="333" r:id="rId38"/>
    <p:sldId id="342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00"/>
    <a:srgbClr val="006600"/>
    <a:srgbClr val="00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37" autoAdjust="0"/>
    <p:restoredTop sz="94660"/>
  </p:normalViewPr>
  <p:slideViewPr>
    <p:cSldViewPr>
      <p:cViewPr>
        <p:scale>
          <a:sx n="70" d="100"/>
          <a:sy n="70" d="100"/>
        </p:scale>
        <p:origin x="-12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14" y="-96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1034-A91B-4546-999C-44767BA4D8C5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3E13-E9A0-4644-8326-8CA66AFE45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F3E13-E9A0-4644-8326-8CA66AFE459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01EC-26EA-4DB7-B83C-AE1D0C6CAB73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3CC4-FFF9-4922-85F6-91A6FCD048D6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AC88-8C8C-49C2-990E-C2F56590F63B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2169-90BA-4C97-89D4-FEA6F6322A90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BE6E-CE7B-4E5F-B5E7-BB439D292F12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321F-C0A3-4319-9E5D-C1229188A922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A110-FA7F-4824-909F-45F3C9A8ED95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08B9-665E-42EE-803C-49977B615270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EF741-EF1F-446B-A851-B11D7598244A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7007-F741-4A2D-BD56-E6972D196CC7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9BEE-69B0-402B-91AA-8D152A702D72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57232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428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i="1">
                <a:solidFill>
                  <a:schemeClr val="tx1"/>
                </a:solidFill>
              </a:defRPr>
            </a:lvl1pPr>
          </a:lstStyle>
          <a:p>
            <a:fld id="{6D5D0325-DEAF-4B4A-9D4E-D444C284A05A}" type="datetime1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28728" y="6492875"/>
            <a:ext cx="6753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15338" y="0"/>
            <a:ext cx="928662" cy="357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rgbClr val="006600"/>
                </a:solidFill>
              </a:defRPr>
            </a:lvl1pPr>
          </a:lstStyle>
          <a:p>
            <a:fld id="{C92996B6-944A-4A11-9064-95E51A78E8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i="0" u="none" kern="1200">
          <a:solidFill>
            <a:srgbClr val="00330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-paradigm.com/" TargetMode="External"/><Relationship Id="rId2" Type="http://schemas.openxmlformats.org/officeDocument/2006/relationships/hyperlink" Target="http://www.uml.org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ИС предприятия. Проектирование. </a:t>
            </a:r>
            <a:r>
              <a:rPr lang="en-US" sz="4800" dirty="0" smtClean="0"/>
              <a:t>UML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Типовые ошибки словесного описания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63466" y="544473"/>
            <a:ext cx="8544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Пропуск</a:t>
            </a:r>
          </a:p>
          <a:p>
            <a:pPr marL="355600" algn="just"/>
            <a:r>
              <a:rPr lang="ru-RU" sz="2000" i="1" dirty="0" smtClean="0"/>
              <a:t>Требование</a:t>
            </a:r>
            <a:r>
              <a:rPr lang="ru-RU" sz="2000" dirty="0" smtClean="0"/>
              <a:t>: Система используется для работы с банковскими картами.</a:t>
            </a:r>
          </a:p>
          <a:p>
            <a:pPr marL="355600" algn="just"/>
            <a:r>
              <a:rPr lang="ru-RU" sz="2000" i="1" dirty="0" smtClean="0"/>
              <a:t>Вопрос</a:t>
            </a:r>
            <a:r>
              <a:rPr lang="ru-RU" sz="2000" dirty="0" smtClean="0"/>
              <a:t>: Кем используется? Где?</a:t>
            </a:r>
          </a:p>
          <a:p>
            <a:pPr marL="355600" algn="just"/>
            <a:r>
              <a:rPr lang="ru-RU" sz="2000" i="1" dirty="0" smtClean="0"/>
              <a:t>Ответ</a:t>
            </a:r>
            <a:r>
              <a:rPr lang="ru-RU" sz="2000" dirty="0" smtClean="0"/>
              <a:t>: Держателями карт, через банковский терминал.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466" y="1858941"/>
            <a:ext cx="85440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Искажение</a:t>
            </a:r>
          </a:p>
          <a:p>
            <a:pPr marL="355600" algn="just"/>
            <a:r>
              <a:rPr lang="ru-RU" sz="2000" i="1" dirty="0" smtClean="0"/>
              <a:t>Требование</a:t>
            </a:r>
            <a:r>
              <a:rPr lang="ru-RU" sz="2000" dirty="0" smtClean="0"/>
              <a:t>: Читатель библиотеки, у кого срок возврата хотя бы одной книги истек, не может получить другую книгу.</a:t>
            </a:r>
          </a:p>
          <a:p>
            <a:pPr marL="355600" algn="just"/>
            <a:r>
              <a:rPr lang="ru-RU" sz="2000" i="1" dirty="0" smtClean="0"/>
              <a:t>Вопрос</a:t>
            </a:r>
            <a:r>
              <a:rPr lang="ru-RU" sz="2000" dirty="0" smtClean="0"/>
              <a:t>: При каких условиях такой читатель все же сможет получить новую книгу?</a:t>
            </a:r>
          </a:p>
          <a:p>
            <a:pPr marL="355600" algn="just"/>
            <a:r>
              <a:rPr lang="ru-RU" sz="2000" i="1" dirty="0" smtClean="0"/>
              <a:t>Ответ</a:t>
            </a:r>
            <a:r>
              <a:rPr lang="ru-RU" sz="2000" dirty="0" smtClean="0"/>
              <a:t>: Если возместит стоимость невозвращенной, если вернет аналогичную.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466" y="4122747"/>
            <a:ext cx="85440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Обобщение</a:t>
            </a:r>
          </a:p>
          <a:p>
            <a:pPr marL="355600" algn="just"/>
            <a:r>
              <a:rPr lang="ru-RU" sz="2000" i="1" dirty="0" smtClean="0"/>
              <a:t>Требование</a:t>
            </a:r>
            <a:r>
              <a:rPr lang="ru-RU" sz="2000" dirty="0" smtClean="0"/>
              <a:t>: Для оплаты товара банковской картой покупатель вставляет карту в терминал и вводит </a:t>
            </a:r>
            <a:r>
              <a:rPr lang="ru-RU" sz="2000" dirty="0" err="1" smtClean="0"/>
              <a:t>пин-код</a:t>
            </a:r>
            <a:r>
              <a:rPr lang="ru-RU" sz="2000" dirty="0" smtClean="0"/>
              <a:t>.</a:t>
            </a:r>
          </a:p>
          <a:p>
            <a:pPr marL="355600" algn="just"/>
            <a:r>
              <a:rPr lang="ru-RU" sz="2000" i="1" dirty="0" smtClean="0"/>
              <a:t>Вопрос</a:t>
            </a:r>
            <a:r>
              <a:rPr lang="ru-RU" sz="2000" dirty="0" smtClean="0"/>
              <a:t>: Всегда ли нужно вводить </a:t>
            </a:r>
            <a:r>
              <a:rPr lang="ru-RU" sz="2000" dirty="0" err="1" smtClean="0"/>
              <a:t>пин-код</a:t>
            </a:r>
            <a:r>
              <a:rPr lang="ru-RU" sz="2000" dirty="0" smtClean="0"/>
              <a:t>?</a:t>
            </a:r>
          </a:p>
          <a:p>
            <a:pPr marL="355600" algn="just"/>
            <a:r>
              <a:rPr lang="ru-RU" sz="2000" i="1" dirty="0" smtClean="0"/>
              <a:t>Ответ</a:t>
            </a:r>
            <a:r>
              <a:rPr lang="ru-RU" sz="2000" dirty="0" smtClean="0"/>
              <a:t>: Нет, иногда проведение транзакции не требует </a:t>
            </a:r>
            <a:r>
              <a:rPr lang="ru-RU" sz="2000" dirty="0" err="1" smtClean="0"/>
              <a:t>пин-кода</a:t>
            </a:r>
            <a:r>
              <a:rPr lang="ru-RU" sz="2000" dirty="0" smtClean="0"/>
              <a:t> (зависит от карты и банка). Кроме того, оплату можно отменить.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031" y="6150114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Признаки</a:t>
            </a:r>
            <a:r>
              <a:rPr lang="ru-RU" sz="2000" dirty="0" smtClean="0"/>
              <a:t>: явно присутствуют или подразумеваются кванторы общности – </a:t>
            </a:r>
            <a:r>
              <a:rPr lang="ru-RU" sz="2000" b="1" dirty="0" smtClean="0"/>
              <a:t>все, всегда, каждый, никто, никогда, нисколько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09518" y="617499"/>
            <a:ext cx="828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>
              <a:spcBef>
                <a:spcPts val="1200"/>
              </a:spcBef>
            </a:pPr>
            <a:r>
              <a:rPr lang="ru-RU" sz="2000" dirty="0" smtClean="0"/>
              <a:t>Эти требования обычно включаются в техническое задание (ТЗ).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596" y="1128681"/>
            <a:ext cx="792332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</a:pPr>
            <a:r>
              <a:rPr lang="ru-RU" sz="2000" dirty="0" smtClean="0"/>
              <a:t>1. </a:t>
            </a:r>
            <a:r>
              <a:rPr lang="ru-RU" sz="2000" b="1" dirty="0" smtClean="0"/>
              <a:t>Характеристика объекта автоматизации</a:t>
            </a:r>
          </a:p>
          <a:p>
            <a:pPr algn="just"/>
            <a:r>
              <a:rPr lang="ru-RU" sz="2000" dirty="0" smtClean="0"/>
              <a:t>Реальная система или процесс, в общих чертах ограничивает предметную область</a:t>
            </a:r>
          </a:p>
          <a:p>
            <a:pPr marL="457200" indent="-457200" algn="just">
              <a:spcBef>
                <a:spcPts val="1200"/>
              </a:spcBef>
            </a:pPr>
            <a:r>
              <a:rPr lang="ru-RU" sz="2000" dirty="0" smtClean="0"/>
              <a:t>2. </a:t>
            </a:r>
            <a:r>
              <a:rPr lang="ru-RU" sz="2000" b="1" dirty="0" smtClean="0"/>
              <a:t>Требования к информационному и методическому обеспечению</a:t>
            </a:r>
          </a:p>
          <a:p>
            <a:pPr algn="just"/>
            <a:r>
              <a:rPr lang="ru-RU" sz="2000" dirty="0" smtClean="0"/>
              <a:t>Внутренние и внешние документы, из которых поступает информация в систему</a:t>
            </a:r>
          </a:p>
          <a:p>
            <a:pPr marL="457200" indent="-457200" algn="just">
              <a:spcBef>
                <a:spcPts val="1200"/>
              </a:spcBef>
            </a:pPr>
            <a:r>
              <a:rPr lang="ru-RU" sz="2000" dirty="0" smtClean="0"/>
              <a:t>3. </a:t>
            </a:r>
            <a:r>
              <a:rPr lang="ru-RU" sz="2000" b="1" dirty="0" smtClean="0"/>
              <a:t>Требования к техническому обеспечению</a:t>
            </a:r>
          </a:p>
          <a:p>
            <a:pPr marL="457200" indent="-457200" algn="just">
              <a:spcBef>
                <a:spcPts val="1200"/>
              </a:spcBef>
            </a:pPr>
            <a:r>
              <a:rPr lang="ru-RU" sz="2000" dirty="0" smtClean="0"/>
              <a:t>4. </a:t>
            </a:r>
            <a:r>
              <a:rPr lang="ru-RU" sz="2000" b="1" dirty="0" smtClean="0"/>
              <a:t>Требования к программному обеспечению</a:t>
            </a:r>
          </a:p>
          <a:p>
            <a:pPr marL="457200" indent="-457200" algn="just">
              <a:spcBef>
                <a:spcPts val="1200"/>
              </a:spcBef>
            </a:pPr>
            <a:r>
              <a:rPr lang="ru-RU" sz="2000" dirty="0" smtClean="0"/>
              <a:t>5. </a:t>
            </a:r>
            <a:r>
              <a:rPr lang="ru-RU" sz="2000" b="1" dirty="0" smtClean="0"/>
              <a:t>Общие требования к проектируемой системе</a:t>
            </a:r>
            <a:r>
              <a:rPr lang="ru-RU" sz="2000" dirty="0" smtClean="0"/>
              <a:t>:</a:t>
            </a:r>
          </a:p>
          <a:p>
            <a:pPr marL="723900" lvl="1" indent="-266700" algn="just">
              <a:buFont typeface="Calibri" pitchFamily="34" charset="0"/>
              <a:buChar char="-"/>
            </a:pPr>
            <a:r>
              <a:rPr lang="ru-RU" sz="2000" dirty="0" smtClean="0"/>
              <a:t>функциональные требования</a:t>
            </a:r>
          </a:p>
          <a:p>
            <a:pPr marL="723900" lvl="1" indent="-266700" algn="just">
              <a:buFont typeface="Calibri" pitchFamily="34" charset="0"/>
              <a:buChar char="-"/>
            </a:pPr>
            <a:r>
              <a:rPr lang="ru-RU" sz="2000" dirty="0" smtClean="0"/>
              <a:t>требования к надежности</a:t>
            </a:r>
          </a:p>
          <a:p>
            <a:pPr marL="723900" lvl="1" indent="-266700" algn="just">
              <a:buFont typeface="Calibri" pitchFamily="34" charset="0"/>
              <a:buChar char="-"/>
            </a:pPr>
            <a:r>
              <a:rPr lang="ru-RU" sz="2000" dirty="0" smtClean="0"/>
              <a:t>условия эксплуатации</a:t>
            </a:r>
          </a:p>
          <a:p>
            <a:pPr marL="457200" indent="-457200" algn="just">
              <a:spcBef>
                <a:spcPts val="1200"/>
              </a:spcBef>
            </a:pPr>
            <a:r>
              <a:rPr lang="ru-RU" sz="2000" dirty="0" smtClean="0"/>
              <a:t>6. </a:t>
            </a:r>
            <a:r>
              <a:rPr lang="ru-RU" sz="2000" b="1" dirty="0" smtClean="0"/>
              <a:t>Требования к документации</a:t>
            </a:r>
          </a:p>
          <a:p>
            <a:pPr algn="just"/>
            <a:r>
              <a:rPr lang="ru-RU" sz="2000" dirty="0" smtClean="0"/>
              <a:t>Какие документы должны сопровождать систему и как они должны быть оформлены (по какому стандарту).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0004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b="1" dirty="0" smtClean="0"/>
              <a:t>Unified Modeling Language – </a:t>
            </a:r>
            <a:r>
              <a:rPr lang="ru-RU" sz="2000" b="1" dirty="0" smtClean="0"/>
              <a:t>Унифицированный язык моделирования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071546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Открытый </a:t>
            </a:r>
            <a:r>
              <a:rPr lang="ru-RU" sz="2000" b="1" dirty="0" smtClean="0"/>
              <a:t>стандарт</a:t>
            </a:r>
            <a:r>
              <a:rPr lang="ru-RU" sz="2000" dirty="0" smtClean="0"/>
              <a:t> для создания абстрактной модели системы (</a:t>
            </a:r>
            <a:r>
              <a:rPr lang="en-US" sz="2000" dirty="0" smtClean="0"/>
              <a:t>UML-</a:t>
            </a:r>
            <a:r>
              <a:rPr lang="ru-RU" sz="2000" dirty="0" smtClean="0"/>
              <a:t>модели). Использует </a:t>
            </a:r>
            <a:r>
              <a:rPr lang="ru-RU" sz="2000" b="1" dirty="0" smtClean="0"/>
              <a:t>графические объекты</a:t>
            </a:r>
            <a:r>
              <a:rPr lang="ru-RU" sz="2000" dirty="0" smtClean="0"/>
              <a:t> и </a:t>
            </a:r>
            <a:r>
              <a:rPr lang="ru-RU" sz="2000" b="1" dirty="0" smtClean="0"/>
              <a:t>текст</a:t>
            </a:r>
            <a:r>
              <a:rPr lang="ru-RU" sz="2000" dirty="0" smtClean="0"/>
              <a:t>. Является </a:t>
            </a:r>
            <a:r>
              <a:rPr lang="ru-RU" sz="2000" b="1" dirty="0" smtClean="0"/>
              <a:t>объектно-ориентированным</a:t>
            </a:r>
            <a:r>
              <a:rPr lang="ru-RU" sz="20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2143116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Основное назначение: </a:t>
            </a:r>
            <a:r>
              <a:rPr lang="ru-RU" sz="2000" dirty="0" smtClean="0"/>
              <a:t>моделирование ПО, Другие: бизнес-процессы, организационные структуры, проектирование в промышленности и других отраслях.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10" y="335756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Основатели</a:t>
            </a:r>
            <a:r>
              <a:rPr lang="ru-RU" sz="2000" dirty="0" smtClean="0"/>
              <a:t>: </a:t>
            </a:r>
            <a:r>
              <a:rPr lang="ru-RU" sz="2000" dirty="0" err="1" smtClean="0"/>
              <a:t>Гради</a:t>
            </a:r>
            <a:r>
              <a:rPr lang="ru-RU" sz="2000" dirty="0" smtClean="0"/>
              <a:t> Буч, Джеймс </a:t>
            </a:r>
            <a:r>
              <a:rPr lang="ru-RU" sz="2000" dirty="0" err="1" smtClean="0"/>
              <a:t>Рамбо</a:t>
            </a:r>
            <a:r>
              <a:rPr lang="ru-RU" sz="2000" dirty="0" smtClean="0"/>
              <a:t>, </a:t>
            </a:r>
            <a:r>
              <a:rPr lang="ru-RU" sz="2000" dirty="0" err="1" smtClean="0"/>
              <a:t>Ивар</a:t>
            </a:r>
            <a:r>
              <a:rPr lang="ru-RU" sz="2000" dirty="0" smtClean="0"/>
              <a:t> Якобсон (</a:t>
            </a:r>
            <a:r>
              <a:rPr lang="ru-RU" sz="2000" dirty="0" err="1" smtClean="0"/>
              <a:t>Джейкобсон</a:t>
            </a:r>
            <a:r>
              <a:rPr lang="ru-RU" sz="2000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4000504"/>
            <a:ext cx="792961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Основные версии </a:t>
            </a:r>
            <a:r>
              <a:rPr lang="ru-RU" sz="2000" dirty="0" smtClean="0"/>
              <a:t>(не все):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1.1 (1997) 	– первая версия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1.4.2 (2004) 	– международный стандарт ISO/IEC 19501:2005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2.0 (2005)	– существенно дополнен, ориентирован на </a:t>
            </a:r>
            <a:r>
              <a:rPr lang="en-US" sz="2000" dirty="0" smtClean="0"/>
              <a:t>MDD (</a:t>
            </a:r>
            <a:r>
              <a:rPr lang="ru-RU" sz="2000" dirty="0" smtClean="0"/>
              <a:t>генерация программного кода из моделей)</a:t>
            </a:r>
          </a:p>
          <a:p>
            <a:pPr marL="1609725" indent="-1431925" algn="just">
              <a:spcBef>
                <a:spcPts val="600"/>
              </a:spcBef>
            </a:pPr>
            <a:r>
              <a:rPr lang="ru-RU" sz="2000" dirty="0" smtClean="0"/>
              <a:t>2.4.1 (2011) 	– международный стандарт ISO/IEC 19505-1, 19505-2</a:t>
            </a:r>
          </a:p>
          <a:p>
            <a:pPr marL="1609725" indent="-1431925" algn="just">
              <a:spcBef>
                <a:spcPts val="600"/>
              </a:spcBef>
            </a:pPr>
            <a:r>
              <a:rPr lang="en-US" sz="2000" dirty="0" smtClean="0"/>
              <a:t>2.5</a:t>
            </a:r>
            <a:r>
              <a:rPr lang="ru-RU" sz="2000" dirty="0" smtClean="0"/>
              <a:t> (2015) 	– последняя версия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UML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857232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Черновик</a:t>
            </a:r>
            <a:r>
              <a:rPr lang="ru-RU" sz="2000" dirty="0" smtClean="0"/>
              <a:t> – неполные и неформальные диаграммы, рисуются «на коленке». Для прояснения сложных моментов. Используется в </a:t>
            </a:r>
            <a:r>
              <a:rPr lang="en-US" sz="2000" dirty="0" smtClean="0"/>
              <a:t>Agile</a:t>
            </a:r>
            <a:r>
              <a:rPr lang="ru-RU" sz="20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704322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Для проектной документации </a:t>
            </a:r>
            <a:r>
              <a:rPr lang="ru-RU" sz="2000" dirty="0" smtClean="0"/>
              <a:t>– детализированные диаграммы с полным описанием проекта с соблюдением всех требований. Можно применять: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dirty="0" smtClean="0"/>
              <a:t>Обратную генерацию (программный код </a:t>
            </a:r>
            <a:r>
              <a:rPr lang="en-US" sz="2000" dirty="0" smtClean="0"/>
              <a:t>=&gt; UML</a:t>
            </a:r>
            <a:r>
              <a:rPr lang="ru-RU" sz="2000" dirty="0" smtClean="0"/>
              <a:t>-модели</a:t>
            </a:r>
            <a:r>
              <a:rPr lang="en-US" sz="2000" dirty="0" smtClean="0"/>
              <a:t>)</a:t>
            </a:r>
          </a:p>
          <a:p>
            <a:pPr marL="355600" indent="-177800" algn="just">
              <a:buFont typeface="Arial" pitchFamily="34" charset="0"/>
              <a:buChar char="•"/>
            </a:pPr>
            <a:r>
              <a:rPr lang="ru-RU" sz="2000" dirty="0" smtClean="0"/>
              <a:t>Генерацию кода (</a:t>
            </a:r>
            <a:r>
              <a:rPr lang="en-US" sz="2000" dirty="0" smtClean="0"/>
              <a:t>UML</a:t>
            </a:r>
            <a:r>
              <a:rPr lang="ru-RU" sz="2000" dirty="0" smtClean="0"/>
              <a:t>-модели </a:t>
            </a:r>
            <a:r>
              <a:rPr lang="en-US" sz="2000" dirty="0" smtClean="0"/>
              <a:t>=&gt; </a:t>
            </a:r>
            <a:r>
              <a:rPr lang="ru-RU" sz="2000" dirty="0" smtClean="0"/>
              <a:t>программный код), требуется ручная доработка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643314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В качестве языка программирования </a:t>
            </a:r>
            <a:r>
              <a:rPr lang="ru-RU" sz="2000" dirty="0" smtClean="0"/>
              <a:t>(не всегда возможно) – ПО целиком и полностью описывается в </a:t>
            </a:r>
            <a:r>
              <a:rPr lang="en-US" sz="2000" dirty="0" smtClean="0"/>
              <a:t>UML</a:t>
            </a:r>
            <a:r>
              <a:rPr lang="ru-RU" sz="2000" dirty="0" smtClean="0"/>
              <a:t>. Весь программный код генерируется автоматически.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5214950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b="1" dirty="0" smtClean="0"/>
              <a:t>UML</a:t>
            </a:r>
            <a:r>
              <a:rPr lang="en-US" sz="2000" dirty="0" smtClean="0"/>
              <a:t> </a:t>
            </a:r>
            <a:r>
              <a:rPr lang="ru-RU" sz="2000" dirty="0" smtClean="0"/>
              <a:t>независим от языков программирования и платформ, но есть специальные средства, ориентированные на генерацию кода на определенном языке (</a:t>
            </a:r>
            <a:r>
              <a:rPr lang="en-US" sz="2000" dirty="0" smtClean="0"/>
              <a:t>C#, Java, C++ </a:t>
            </a:r>
            <a:r>
              <a:rPr lang="ru-RU" sz="2000" dirty="0" smtClean="0"/>
              <a:t>и др.).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и ПО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34" y="714356"/>
            <a:ext cx="80724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000" dirty="0" err="1" smtClean="0"/>
              <a:t>Гради</a:t>
            </a:r>
            <a:r>
              <a:rPr lang="ru-RU" sz="2000" dirty="0" smtClean="0"/>
              <a:t> Буч, Джеймс </a:t>
            </a:r>
            <a:r>
              <a:rPr lang="ru-RU" sz="2000" dirty="0" err="1" smtClean="0"/>
              <a:t>Рамбо</a:t>
            </a:r>
            <a:r>
              <a:rPr lang="ru-RU" sz="2000" dirty="0" smtClean="0"/>
              <a:t>, </a:t>
            </a:r>
            <a:r>
              <a:rPr lang="ru-RU" sz="2000" dirty="0" err="1" smtClean="0"/>
              <a:t>Ивар</a:t>
            </a:r>
            <a:r>
              <a:rPr lang="ru-RU" sz="2000" dirty="0" smtClean="0"/>
              <a:t> Якобсон. </a:t>
            </a:r>
            <a:r>
              <a:rPr lang="ru-RU" sz="2000" b="1" dirty="0" smtClean="0"/>
              <a:t>Язык UML. Руководство пользователя.</a:t>
            </a:r>
          </a:p>
          <a:p>
            <a:pPr marL="457200" indent="-457200" algn="just">
              <a:spcBef>
                <a:spcPts val="600"/>
              </a:spcBef>
              <a:buFontTx/>
              <a:buAutoNum type="arabicPeriod"/>
            </a:pPr>
            <a:r>
              <a:rPr lang="ru-RU" sz="2000" dirty="0" err="1" smtClean="0"/>
              <a:t>Леоненков</a:t>
            </a:r>
            <a:r>
              <a:rPr lang="ru-RU" sz="2000" dirty="0" smtClean="0"/>
              <a:t> А. </a:t>
            </a:r>
            <a:r>
              <a:rPr lang="ru-RU" sz="2000" b="1" dirty="0" smtClean="0"/>
              <a:t>Самоучитель </a:t>
            </a:r>
            <a:r>
              <a:rPr lang="en-GB" sz="2000" b="1" dirty="0" smtClean="0"/>
              <a:t>UML</a:t>
            </a:r>
            <a:r>
              <a:rPr lang="ru-RU" sz="2000" b="1" dirty="0" smtClean="0"/>
              <a:t>.</a:t>
            </a:r>
            <a:endParaRPr lang="en-GB" sz="2000" b="1" dirty="0" smtClean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000" dirty="0" err="1" smtClean="0"/>
              <a:t>Крэг</a:t>
            </a:r>
            <a:r>
              <a:rPr lang="ru-RU" sz="2000" dirty="0" smtClean="0"/>
              <a:t> </a:t>
            </a:r>
            <a:r>
              <a:rPr lang="ru-RU" sz="2000" dirty="0" err="1" smtClean="0"/>
              <a:t>Ларман</a:t>
            </a:r>
            <a:r>
              <a:rPr lang="ru-RU" sz="2000" dirty="0" smtClean="0"/>
              <a:t>. </a:t>
            </a:r>
            <a:r>
              <a:rPr lang="ru-RU" sz="2000" b="1" dirty="0" smtClean="0"/>
              <a:t>Применение </a:t>
            </a:r>
            <a:r>
              <a:rPr lang="en-US" sz="2000" b="1" dirty="0" smtClean="0"/>
              <a:t>UML 2.0 </a:t>
            </a:r>
            <a:r>
              <a:rPr lang="ru-RU" sz="2000" b="1" dirty="0" smtClean="0"/>
              <a:t>и шаблонов проектирования</a:t>
            </a:r>
            <a:r>
              <a:rPr lang="ru-RU" sz="2000" dirty="0" smtClean="0"/>
              <a:t>. Введение в объектно-ориентированный анализ, проектирование и итеративную разработку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n-US" sz="2000" dirty="0" smtClean="0">
                <a:hlinkClick r:id="rId2"/>
              </a:rPr>
              <a:t>www.uml.org</a:t>
            </a:r>
            <a:r>
              <a:rPr lang="en-US" sz="2000" dirty="0" smtClean="0"/>
              <a:t> (</a:t>
            </a:r>
            <a:r>
              <a:rPr lang="ru-RU" sz="2000" dirty="0" smtClean="0"/>
              <a:t>англ.)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n-GB" sz="2000" dirty="0" smtClean="0">
                <a:hlinkClick r:id="rId3"/>
              </a:rPr>
              <a:t>www.visual-paradigm.com</a:t>
            </a:r>
            <a:r>
              <a:rPr lang="en-GB" sz="2000" dirty="0" smtClean="0"/>
              <a:t> (</a:t>
            </a:r>
            <a:r>
              <a:rPr lang="ru-RU" sz="2000" dirty="0" smtClean="0"/>
              <a:t>англ.)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371475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US" sz="2000" b="1" dirty="0" smtClean="0"/>
              <a:t>Rational Rose </a:t>
            </a:r>
            <a:r>
              <a:rPr lang="en-US" sz="2000" dirty="0" smtClean="0"/>
              <a:t>=&gt; </a:t>
            </a:r>
            <a:r>
              <a:rPr lang="en-US" sz="2000" b="1" dirty="0" smtClean="0"/>
              <a:t>Rational Software Architect </a:t>
            </a:r>
            <a:r>
              <a:rPr lang="en-US" sz="2000" dirty="0" smtClean="0"/>
              <a:t>(IBM) </a:t>
            </a:r>
            <a:r>
              <a:rPr lang="ru-RU" sz="2000" dirty="0" smtClean="0"/>
              <a:t>– мощное </a:t>
            </a:r>
            <a:r>
              <a:rPr lang="en-US" sz="2000" dirty="0" smtClean="0"/>
              <a:t>CASE-</a:t>
            </a:r>
            <a:r>
              <a:rPr lang="ru-RU" sz="2000" dirty="0" smtClean="0"/>
              <a:t>средство проектирования. </a:t>
            </a:r>
            <a:r>
              <a:rPr lang="ru-RU" sz="2000" dirty="0" err="1" smtClean="0"/>
              <a:t>Проприетарное</a:t>
            </a:r>
            <a:r>
              <a:rPr lang="ru-RU" sz="2000" dirty="0" smtClean="0"/>
              <a:t>, дорогое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578634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US" sz="2000" b="1" dirty="0" err="1" smtClean="0"/>
              <a:t>StarUML</a:t>
            </a:r>
            <a:r>
              <a:rPr lang="ru-RU" sz="2000" b="1" dirty="0" smtClean="0"/>
              <a:t> </a:t>
            </a:r>
            <a:r>
              <a:rPr lang="en-US" sz="2000" dirty="0" smtClean="0"/>
              <a:t>=&gt; </a:t>
            </a:r>
            <a:r>
              <a:rPr lang="en-US" sz="2000" b="1" u="sng" dirty="0" err="1" smtClean="0"/>
              <a:t>WhiteStarUML</a:t>
            </a:r>
            <a:r>
              <a:rPr lang="en-US" sz="2000" dirty="0" smtClean="0"/>
              <a:t> </a:t>
            </a:r>
            <a:r>
              <a:rPr lang="ru-RU" sz="2000" dirty="0" smtClean="0"/>
              <a:t>– доступен весь базовый функционал, генерация кода. Бесплатное, свободно распространяемое</a:t>
            </a:r>
            <a:r>
              <a:rPr lang="en-US" sz="2000" dirty="0" smtClean="0"/>
              <a:t> </a:t>
            </a:r>
            <a:r>
              <a:rPr lang="ru-RU" sz="2000" dirty="0" smtClean="0"/>
              <a:t>ПО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4500570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GB" sz="2000" b="1" dirty="0" smtClean="0"/>
              <a:t>Visual Paradigm </a:t>
            </a:r>
            <a:r>
              <a:rPr lang="ru-RU" sz="2000" dirty="0" smtClean="0"/>
              <a:t>– широкий спектр задач проектирования, документирования, коллективной разработки. </a:t>
            </a:r>
            <a:r>
              <a:rPr lang="ru-RU" sz="2000" dirty="0" err="1" smtClean="0"/>
              <a:t>Проприетарное</a:t>
            </a:r>
            <a:r>
              <a:rPr lang="ru-RU" sz="2000" dirty="0" smtClean="0"/>
              <a:t>, немного дешевле + 30-дневный </a:t>
            </a:r>
            <a:r>
              <a:rPr lang="en-US" sz="2000" dirty="0" smtClean="0"/>
              <a:t>trial</a:t>
            </a:r>
            <a:endParaRPr lang="ru-RU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0034" y="6386476"/>
            <a:ext cx="807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en-US" sz="2000" b="1" dirty="0" err="1" smtClean="0"/>
              <a:t>Dia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yEd</a:t>
            </a:r>
            <a:r>
              <a:rPr lang="en-US" sz="2000" b="1" dirty="0" smtClean="0"/>
              <a:t> Graph Editor, MS Visio </a:t>
            </a:r>
            <a:r>
              <a:rPr lang="ru-RU" sz="2000" dirty="0" smtClean="0"/>
              <a:t>– просто графические редакторы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0100" y="857232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800" dirty="0" smtClean="0"/>
              <a:t>диаграмма </a:t>
            </a:r>
            <a:r>
              <a:rPr lang="ru-RU" sz="3200" dirty="0" smtClean="0">
                <a:solidFill>
                  <a:srgbClr val="FF0000"/>
                </a:solidFill>
                <a:latin typeface="Calibri"/>
                <a:cs typeface="Calibri"/>
              </a:rPr>
              <a:t>≠</a:t>
            </a:r>
            <a:r>
              <a:rPr lang="ru-RU" sz="3200" dirty="0" smtClean="0">
                <a:latin typeface="Calibri"/>
                <a:cs typeface="Calibri"/>
              </a:rPr>
              <a:t> </a:t>
            </a:r>
            <a:r>
              <a:rPr lang="ru-RU" sz="2800" dirty="0" smtClean="0">
                <a:latin typeface="Calibri"/>
                <a:cs typeface="Calibri"/>
              </a:rPr>
              <a:t>модель</a:t>
            </a:r>
            <a:endParaRPr lang="ru-RU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42910" y="1714488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Диаграмма – это визуальное представление модели или ее части.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2357430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Значительная часть информации вносится в модель в виде текстов, внешних файлов.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3286124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Можно удалить объект с диаграммы, но он останется в модели.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143536" cy="500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Диаграммы </a:t>
            </a:r>
            <a:r>
              <a:rPr lang="en-US" dirty="0" smtClean="0"/>
              <a:t>UML (2.3)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2143140" cy="7078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Структурные Д</a:t>
            </a:r>
          </a:p>
          <a:p>
            <a:pPr algn="ctr"/>
            <a:r>
              <a:rPr lang="en-US" sz="2000" b="1" i="1" dirty="0" smtClean="0"/>
              <a:t>(Structure</a:t>
            </a:r>
            <a:r>
              <a:rPr lang="ru-RU" sz="2000" b="1" i="1" dirty="0" smtClean="0"/>
              <a:t> </a:t>
            </a:r>
            <a:r>
              <a:rPr lang="en-US" sz="2000" b="1" i="1" dirty="0" smtClean="0"/>
              <a:t>D)</a:t>
            </a:r>
            <a:endParaRPr lang="ru-RU" sz="2000" b="1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500430" y="1000108"/>
            <a:ext cx="2143140" cy="7078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 поведения</a:t>
            </a:r>
          </a:p>
          <a:p>
            <a:pPr algn="ctr"/>
            <a:r>
              <a:rPr lang="en-US" sz="2000" b="1" i="1" dirty="0" smtClean="0"/>
              <a:t>(Behavior D)</a:t>
            </a:r>
            <a:endParaRPr lang="ru-RU" sz="2000" b="1" i="1" dirty="0" smtClean="0"/>
          </a:p>
        </p:txBody>
      </p:sp>
      <p:cxnSp>
        <p:nvCxnSpPr>
          <p:cNvPr id="9" name="Соединительная линия уступом 8"/>
          <p:cNvCxnSpPr>
            <a:stCxn id="2" idx="2"/>
            <a:endCxn id="4" idx="0"/>
          </p:cNvCxnSpPr>
          <p:nvPr/>
        </p:nvCxnSpPr>
        <p:spPr>
          <a:xfrm rot="5400000">
            <a:off x="2071670" y="71414"/>
            <a:ext cx="500066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>
            <a:stCxn id="2" idx="2"/>
            <a:endCxn id="5" idx="0"/>
          </p:cNvCxnSpPr>
          <p:nvPr/>
        </p:nvCxnSpPr>
        <p:spPr>
          <a:xfrm rot="16200000" flipH="1">
            <a:off x="3536149" y="-35743"/>
            <a:ext cx="500066" cy="15716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472" y="171448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 классов</a:t>
            </a:r>
            <a:endParaRPr lang="en-US" sz="2000" b="1" dirty="0" smtClean="0"/>
          </a:p>
          <a:p>
            <a:pPr algn="ctr"/>
            <a:r>
              <a:rPr lang="en-US" sz="2000" i="1" dirty="0" smtClean="0"/>
              <a:t>Class D</a:t>
            </a:r>
            <a:endParaRPr lang="ru-RU" sz="2000" i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571472" y="242886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компонентов</a:t>
            </a:r>
            <a:endParaRPr lang="en-US" sz="2000" dirty="0" smtClean="0"/>
          </a:p>
          <a:p>
            <a:pPr algn="ctr"/>
            <a:r>
              <a:rPr lang="en-US" sz="2000" i="1" dirty="0" smtClean="0"/>
              <a:t>Component D</a:t>
            </a:r>
            <a:endParaRPr lang="ru-RU" sz="2000" i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571472" y="314324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кооперации</a:t>
            </a:r>
            <a:endParaRPr lang="en-US" sz="2000" dirty="0" smtClean="0"/>
          </a:p>
          <a:p>
            <a:pPr algn="ctr"/>
            <a:r>
              <a:rPr lang="en-US" sz="2000" i="1" dirty="0" smtClean="0"/>
              <a:t>Collaboration D</a:t>
            </a:r>
            <a:endParaRPr lang="ru-RU" sz="2000" i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71472" y="385762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развертывания</a:t>
            </a:r>
            <a:endParaRPr lang="en-US" sz="2000" dirty="0" smtClean="0"/>
          </a:p>
          <a:p>
            <a:pPr algn="ctr"/>
            <a:r>
              <a:rPr lang="en-US" sz="2000" i="1" dirty="0" smtClean="0"/>
              <a:t>Deployment D</a:t>
            </a:r>
            <a:endParaRPr lang="ru-RU" sz="2000" i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6143636" y="2571744"/>
            <a:ext cx="2714644" cy="7078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 взаимодействия</a:t>
            </a:r>
          </a:p>
          <a:p>
            <a:pPr algn="ctr"/>
            <a:r>
              <a:rPr lang="en-GB" sz="2000" b="1" i="1" dirty="0" smtClean="0"/>
              <a:t>(Interaction</a:t>
            </a:r>
            <a:r>
              <a:rPr lang="ru-RU" sz="2000" b="1" dirty="0" smtClean="0"/>
              <a:t> </a:t>
            </a:r>
            <a:r>
              <a:rPr lang="en-US" sz="2000" b="1" i="1" dirty="0" smtClean="0"/>
              <a:t>D)</a:t>
            </a:r>
            <a:endParaRPr lang="ru-RU" sz="2000" b="1" i="1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71472" y="457200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объектов</a:t>
            </a:r>
            <a:endParaRPr lang="en-US" sz="2000" dirty="0" smtClean="0"/>
          </a:p>
          <a:p>
            <a:pPr algn="ctr"/>
            <a:r>
              <a:rPr lang="en-GB" sz="2000" i="1" dirty="0" smtClean="0"/>
              <a:t>Object</a:t>
            </a:r>
            <a:r>
              <a:rPr lang="ru-RU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571472" y="528638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пакетов</a:t>
            </a:r>
            <a:endParaRPr lang="en-US" sz="2000" dirty="0" smtClean="0"/>
          </a:p>
          <a:p>
            <a:pPr algn="ctr"/>
            <a:r>
              <a:rPr lang="en-US" sz="2000" i="1" dirty="0" smtClean="0"/>
              <a:t>Package</a:t>
            </a:r>
            <a:r>
              <a:rPr lang="en-US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3500430" y="171448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деятельности</a:t>
            </a:r>
            <a:endParaRPr lang="en-US" sz="2000" dirty="0" smtClean="0"/>
          </a:p>
          <a:p>
            <a:pPr algn="ctr"/>
            <a:r>
              <a:rPr lang="en-US" sz="2000" i="1" dirty="0" smtClean="0"/>
              <a:t>Activity D</a:t>
            </a:r>
            <a:endParaRPr lang="ru-RU" sz="2000" i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3500430" y="242886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состояний</a:t>
            </a:r>
            <a:endParaRPr lang="en-US" sz="2000" dirty="0" smtClean="0"/>
          </a:p>
          <a:p>
            <a:pPr algn="ctr"/>
            <a:r>
              <a:rPr lang="en-US" sz="2000" i="1" dirty="0" smtClean="0"/>
              <a:t>State Machine D</a:t>
            </a:r>
            <a:endParaRPr lang="ru-RU" sz="2000" i="1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3500430" y="3136754"/>
            <a:ext cx="214314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 </a:t>
            </a:r>
            <a:r>
              <a:rPr lang="en-US" sz="2000" b="1" dirty="0" smtClean="0"/>
              <a:t> </a:t>
            </a:r>
            <a:r>
              <a:rPr lang="ru-RU" sz="2000" b="1" dirty="0" smtClean="0"/>
              <a:t>вариантов использования</a:t>
            </a:r>
            <a:endParaRPr lang="en-US" sz="2000" b="1" dirty="0" smtClean="0"/>
          </a:p>
          <a:p>
            <a:pPr algn="ctr"/>
            <a:r>
              <a:rPr lang="en-US" sz="2000" i="1" dirty="0" smtClean="0"/>
              <a:t>Use Case D</a:t>
            </a:r>
            <a:endParaRPr lang="ru-RU" sz="2000" i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6143636" y="3286124"/>
            <a:ext cx="271461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коммуникации</a:t>
            </a:r>
            <a:endParaRPr lang="en-US" sz="2000" dirty="0" smtClean="0"/>
          </a:p>
          <a:p>
            <a:pPr algn="ctr"/>
            <a:r>
              <a:rPr lang="en-GB" sz="2000" i="1" dirty="0" smtClean="0"/>
              <a:t>Communication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6143636" y="4000504"/>
            <a:ext cx="271464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обзора взаимодействия</a:t>
            </a:r>
            <a:endParaRPr lang="en-US" sz="2000" dirty="0" smtClean="0"/>
          </a:p>
          <a:p>
            <a:pPr algn="ctr"/>
            <a:r>
              <a:rPr lang="en-GB" sz="2000" i="1" dirty="0" smtClean="0"/>
              <a:t>Interaction overview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6143636" y="5000636"/>
            <a:ext cx="271464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последовательности</a:t>
            </a:r>
            <a:endParaRPr lang="en-US" sz="2000" dirty="0" smtClean="0"/>
          </a:p>
          <a:p>
            <a:pPr algn="ctr"/>
            <a:r>
              <a:rPr lang="en-GB" sz="2000" i="1" dirty="0" smtClean="0"/>
              <a:t>Sequence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571472" y="6000768"/>
            <a:ext cx="21431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профилей</a:t>
            </a:r>
            <a:endParaRPr lang="en-US" sz="2000" dirty="0" smtClean="0"/>
          </a:p>
          <a:p>
            <a:pPr algn="ctr"/>
            <a:r>
              <a:rPr lang="en-GB" sz="2000" i="1" dirty="0" smtClean="0"/>
              <a:t>Profile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6143636" y="5715016"/>
            <a:ext cx="271464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 </a:t>
            </a:r>
            <a:r>
              <a:rPr lang="en-US" sz="2000" dirty="0" smtClean="0"/>
              <a:t> </a:t>
            </a:r>
            <a:r>
              <a:rPr lang="ru-RU" sz="2000" dirty="0" smtClean="0"/>
              <a:t>синхронизации</a:t>
            </a:r>
            <a:endParaRPr lang="en-US" sz="2000" dirty="0" smtClean="0"/>
          </a:p>
          <a:p>
            <a:pPr algn="ctr"/>
            <a:r>
              <a:rPr lang="en-GB" sz="2000" i="1" dirty="0" smtClean="0"/>
              <a:t>Timing</a:t>
            </a:r>
            <a:r>
              <a:rPr lang="en-GB" sz="2000" dirty="0" smtClean="0"/>
              <a:t> </a:t>
            </a:r>
            <a:r>
              <a:rPr lang="en-US" sz="2000" i="1" dirty="0" smtClean="0"/>
              <a:t>D</a:t>
            </a:r>
            <a:endParaRPr lang="ru-RU" sz="2000" i="1" dirty="0" smtClean="0"/>
          </a:p>
        </p:txBody>
      </p:sp>
      <p:cxnSp>
        <p:nvCxnSpPr>
          <p:cNvPr id="61" name="Shape 60"/>
          <p:cNvCxnSpPr>
            <a:stCxn id="5" idx="3"/>
            <a:endCxn id="28" idx="0"/>
          </p:cNvCxnSpPr>
          <p:nvPr/>
        </p:nvCxnSpPr>
        <p:spPr>
          <a:xfrm>
            <a:off x="5643570" y="1354051"/>
            <a:ext cx="1857388" cy="121769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Диаграмма вариантов использования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00042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b="1" dirty="0" smtClean="0"/>
              <a:t>Use Case, </a:t>
            </a:r>
            <a:r>
              <a:rPr lang="ru-RU" sz="2000" b="1" dirty="0" smtClean="0"/>
              <a:t>диаграмма прецедентов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285860"/>
            <a:ext cx="792961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Действующие лица (актеры, актанты, </a:t>
            </a:r>
            <a:r>
              <a:rPr lang="en-US" sz="2000" dirty="0" smtClean="0"/>
              <a:t>actors)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Варианты использования (прецеденты, </a:t>
            </a:r>
            <a:r>
              <a:rPr lang="en-US" sz="2000" dirty="0" smtClean="0"/>
              <a:t>Use Case)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Отношения (связи)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Граница </a:t>
            </a:r>
            <a:r>
              <a:rPr lang="ru-RU" sz="2000" dirty="0" smtClean="0"/>
              <a:t>системы</a:t>
            </a:r>
            <a:endParaRPr lang="ru-RU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4052" y="3000372"/>
            <a:ext cx="9339522" cy="385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71868" y="2857496"/>
            <a:ext cx="2303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Пример</a:t>
            </a:r>
            <a:r>
              <a:rPr lang="ru-RU" sz="2000" dirty="0" smtClean="0"/>
              <a:t> Будильник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857232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Позволяет описывать </a:t>
            </a:r>
            <a:r>
              <a:rPr lang="ru-RU" sz="2000" u="sng" dirty="0" smtClean="0"/>
              <a:t>функциональные</a:t>
            </a:r>
            <a:r>
              <a:rPr lang="ru-RU" sz="2000" dirty="0" smtClean="0"/>
              <a:t> требования.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Действующие лица (актеры)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Это </a:t>
            </a:r>
            <a:r>
              <a:rPr lang="ru-RU" sz="2000" b="1" dirty="0" smtClean="0"/>
              <a:t>роли</a:t>
            </a:r>
            <a:r>
              <a:rPr lang="ru-RU" sz="2000" dirty="0" smtClean="0"/>
              <a:t>, исполняемые сущностями, непосредственно взаимодействующими с системой. Одну роль могут исполнять разные реальные сущности.</a:t>
            </a:r>
          </a:p>
          <a:p>
            <a:r>
              <a:rPr lang="ru-RU" sz="2000" u="sng" dirty="0" smtClean="0"/>
              <a:t>Пример</a:t>
            </a:r>
            <a:r>
              <a:rPr lang="ru-RU" sz="2000" dirty="0" smtClean="0"/>
              <a:t>: роль «Покупатель» исполняется разными людьми.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21455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Это </a:t>
            </a:r>
            <a:r>
              <a:rPr lang="ru-RU" sz="2000" b="1" dirty="0" smtClean="0"/>
              <a:t>могут быть</a:t>
            </a:r>
            <a:r>
              <a:rPr lang="ru-RU" sz="2000" dirty="0" smtClean="0"/>
              <a:t>: люди, организации, другие системы, время, сама проектируемая система или ее части (если активно действует),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3143248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Как найти актеров: 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Кто или что использует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устанавливает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или что запускает и выключает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обслуживает систему?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Какие системы взаимодействуют с данной системой?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Кто или что получает и предоставляет информацию системе?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2000" dirty="0" smtClean="0"/>
              <a:t>Происходит ли что-нибудь в точно установленное время?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использования (прецедент)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896921"/>
            <a:ext cx="792961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Это </a:t>
            </a:r>
            <a:r>
              <a:rPr lang="ru-RU" sz="2000" b="1" dirty="0" smtClean="0"/>
              <a:t>описание</a:t>
            </a:r>
            <a:r>
              <a:rPr lang="ru-RU" sz="2000" dirty="0" smtClean="0"/>
              <a:t> </a:t>
            </a:r>
            <a:r>
              <a:rPr lang="ru-RU" sz="2000" b="1" dirty="0" smtClean="0"/>
              <a:t>последовательности действий</a:t>
            </a:r>
            <a:r>
              <a:rPr lang="ru-RU" sz="2000" dirty="0" smtClean="0"/>
              <a:t>, включая альтернативные последовательности (ошибки и исключения), которые система, подсистема или класс могут осуществлять, взаимодействуя с внешними актерами.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Что </a:t>
            </a:r>
            <a:r>
              <a:rPr lang="ru-RU" sz="2000" b="1" dirty="0" smtClean="0"/>
              <a:t>должна делать система </a:t>
            </a:r>
            <a:r>
              <a:rPr lang="ru-RU" sz="2000" dirty="0" smtClean="0"/>
              <a:t>для конкретного актера, «вариант использования» системы актером.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596" y="3319461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Обозначается </a:t>
            </a:r>
            <a:r>
              <a:rPr lang="ru-RU" sz="2000" b="1" dirty="0" smtClean="0"/>
              <a:t>глаголом</a:t>
            </a:r>
            <a:r>
              <a:rPr lang="ru-RU" sz="2000" dirty="0" smtClean="0"/>
              <a:t> или отглагольным существительным (единообразно на одной диаграмме).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596" y="4378338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Как найти прецеденты: 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Зачем нужна система каждому актеру?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Что вообще должна делать система?</a:t>
            </a:r>
          </a:p>
          <a:p>
            <a:pPr marL="177800" indent="-177800" algn="just"/>
            <a:r>
              <a:rPr lang="ru-RU" sz="2000" dirty="0" smtClean="0"/>
              <a:t>При </a:t>
            </a:r>
            <a:r>
              <a:rPr lang="ru-RU" sz="2000" dirty="0" smtClean="0"/>
              <a:t>необходимости </a:t>
            </a:r>
            <a:r>
              <a:rPr lang="ru-RU" sz="2000" dirty="0" smtClean="0"/>
              <a:t>добавляются новые актеры.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Информационная система (ИС)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286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</a:t>
            </a:r>
            <a:r>
              <a:rPr lang="ru-RU" b="1" i="1" dirty="0" smtClean="0"/>
              <a:t>широком смысле</a:t>
            </a:r>
            <a:r>
              <a:rPr lang="ru-RU" b="1" dirty="0" smtClean="0"/>
              <a:t> </a:t>
            </a:r>
            <a:r>
              <a:rPr lang="ru-RU" dirty="0" smtClean="0"/>
              <a:t>информационная система - это совокупность технического, программного и организационного обеспечения, а также персонала, предназначенная для того, чтобы своевременно обеспечивать надлежащих людей надлежащей информацией.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b="1" i="1" dirty="0" smtClean="0"/>
              <a:t>узком смысле</a:t>
            </a:r>
            <a:r>
              <a:rPr lang="ru-RU" b="1" dirty="0" smtClean="0"/>
              <a:t> </a:t>
            </a:r>
            <a:r>
              <a:rPr lang="ru-RU" dirty="0" smtClean="0"/>
              <a:t>информационной системой называют подмножество компонентов ИС в широком смысле, включая базы данных (БД), системы управления базами данных (СУБД) и специализированные прикладные программы.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2432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ИС = БД</a:t>
            </a:r>
            <a:r>
              <a:rPr lang="en-US" sz="2000" b="1" dirty="0" smtClean="0"/>
              <a:t> + </a:t>
            </a:r>
            <a:r>
              <a:rPr lang="ru-RU" sz="2000" b="1" dirty="0" smtClean="0"/>
              <a:t>СУБД + прикладные программы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9518" y="4049721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Основной задачей ИС</a:t>
            </a:r>
            <a:r>
              <a:rPr lang="ru-RU" dirty="0" smtClean="0"/>
              <a:t> является удовлетворение конкретных информационных потребностей в рамках конкретной предметной области.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6031" y="4962546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Современные ИС де-факто немыслимы без использования баз данных и СУБД, поэтому термин «информационная система» на практике сливается по смыслу с термином «система баз данных».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20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58" y="1000108"/>
            <a:ext cx="1571636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43108" y="785794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Ассоциация</a:t>
            </a:r>
            <a:r>
              <a:rPr lang="ru-RU" sz="2000" dirty="0" smtClean="0"/>
              <a:t> (ненаправленная связь, между актером и вариантом использования)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7158" y="1785926"/>
            <a:ext cx="164307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3108" y="1643050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Направленная ассоциация </a:t>
            </a:r>
            <a:r>
              <a:rPr lang="ru-RU" sz="2000" dirty="0" smtClean="0"/>
              <a:t>(если надо показать направление взаимодействия)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25629" y="2479662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Обобщение</a:t>
            </a:r>
            <a:r>
              <a:rPr lang="ru-RU" sz="2000" dirty="0" smtClean="0"/>
              <a:t> (от частного к общему). Пример: администратор и гость являются частными случаями пользователя системы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339679" y="2551100"/>
            <a:ext cx="1643074" cy="214314"/>
          </a:xfrm>
          <a:prstGeom prst="rightArrow">
            <a:avLst>
              <a:gd name="adj1" fmla="val 0"/>
              <a:gd name="adj2" fmla="val 50000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62142" y="3575052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Зависимость</a:t>
            </a:r>
            <a:r>
              <a:rPr lang="ru-RU" sz="2000" dirty="0" smtClean="0"/>
              <a:t> (от зависимого элемента к целевому, изменение целевого влияет на зависимый)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76192" y="3789366"/>
            <a:ext cx="1643074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43108" y="4357694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Включение</a:t>
            </a:r>
            <a:r>
              <a:rPr lang="ru-RU" sz="2000" dirty="0" smtClean="0"/>
              <a:t> (от целого к части). Пример: авторизация пользователя включает ввод пароля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57158" y="4572008"/>
            <a:ext cx="1643074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7158" y="4214818"/>
            <a:ext cx="1622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&lt;&lt; Include &gt;&gt;</a:t>
            </a:r>
            <a:endParaRPr lang="ru-RU" sz="2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143108" y="5143512"/>
            <a:ext cx="6572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Расширение</a:t>
            </a:r>
            <a:r>
              <a:rPr lang="ru-RU" sz="2000" dirty="0" smtClean="0"/>
              <a:t> (от дополнительного действия к основному). Пример: вариант использования «Запомнить пользователя» расширяет вариант использования «Авторизация пользователя»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357158" y="5357826"/>
            <a:ext cx="1643074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58" y="500063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&lt;&lt; Extend &gt;&gt;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Детализация прецедентов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Кроме диаграммы, модель вариантов использования содержит </a:t>
            </a:r>
            <a:r>
              <a:rPr lang="ru-RU" sz="2000" b="1" dirty="0" smtClean="0"/>
              <a:t>сценарии</a:t>
            </a:r>
            <a:r>
              <a:rPr lang="ru-RU" sz="2000" dirty="0" smtClean="0"/>
              <a:t> – текстовое описание прецедентов.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643050"/>
            <a:ext cx="7929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Сценарий является спецификацией прецедента. Может быть: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i="1" dirty="0" smtClean="0"/>
              <a:t>сжатый</a:t>
            </a:r>
            <a:r>
              <a:rPr lang="ru-RU" sz="2000" dirty="0" smtClean="0"/>
              <a:t>, в свободной формулировке описывает обычный режим работы и альтернативное поведение. Указать </a:t>
            </a:r>
            <a:r>
              <a:rPr lang="ru-RU" sz="2000" u="sng" dirty="0" smtClean="0"/>
              <a:t>кто</a:t>
            </a:r>
            <a:r>
              <a:rPr lang="ru-RU" sz="2000" dirty="0" smtClean="0"/>
              <a:t>, </a:t>
            </a:r>
            <a:r>
              <a:rPr lang="ru-RU" sz="2000" u="sng" dirty="0" smtClean="0"/>
              <a:t>что</a:t>
            </a:r>
            <a:r>
              <a:rPr lang="ru-RU" sz="2000" dirty="0" smtClean="0"/>
              <a:t> и </a:t>
            </a:r>
            <a:r>
              <a:rPr lang="ru-RU" sz="2000" u="sng" dirty="0" smtClean="0"/>
              <a:t>в каком порядке</a:t>
            </a:r>
            <a:r>
              <a:rPr lang="ru-RU" sz="2000" dirty="0" smtClean="0"/>
              <a:t> делает.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i="1" dirty="0" smtClean="0"/>
              <a:t>развернутый</a:t>
            </a:r>
            <a:r>
              <a:rPr lang="ru-RU" sz="2000" dirty="0" smtClean="0"/>
              <a:t>, по следующим пунктам:</a:t>
            </a:r>
          </a:p>
          <a:p>
            <a:pPr marL="177800" algn="just"/>
            <a:r>
              <a:rPr lang="ru-RU" sz="2000" dirty="0" smtClean="0"/>
              <a:t>Название прецедента:</a:t>
            </a:r>
          </a:p>
          <a:p>
            <a:pPr marL="177800" algn="just"/>
            <a:r>
              <a:rPr lang="en-US" sz="2000" dirty="0" smtClean="0"/>
              <a:t>ID</a:t>
            </a:r>
            <a:r>
              <a:rPr lang="ru-RU" sz="2000" dirty="0" smtClean="0"/>
              <a:t>:</a:t>
            </a:r>
            <a:endParaRPr lang="en-US" sz="2000" dirty="0" smtClean="0"/>
          </a:p>
          <a:p>
            <a:pPr marL="177800" algn="just"/>
            <a:r>
              <a:rPr lang="ru-RU" sz="2000" dirty="0" smtClean="0"/>
              <a:t>Краткое описание:</a:t>
            </a:r>
          </a:p>
          <a:p>
            <a:pPr marL="177800" algn="just"/>
            <a:r>
              <a:rPr lang="ru-RU" sz="2000" dirty="0" smtClean="0"/>
              <a:t>Основные исполнители:</a:t>
            </a:r>
          </a:p>
          <a:p>
            <a:pPr marL="177800" algn="just"/>
            <a:r>
              <a:rPr lang="ru-RU" sz="2000" dirty="0" smtClean="0"/>
              <a:t>Предусловия:</a:t>
            </a:r>
          </a:p>
          <a:p>
            <a:pPr marL="177800" algn="just"/>
            <a:r>
              <a:rPr lang="ru-RU" sz="2000" dirty="0" smtClean="0"/>
              <a:t>Постусловия:</a:t>
            </a:r>
          </a:p>
          <a:p>
            <a:pPr marL="177800" algn="just"/>
            <a:r>
              <a:rPr lang="ru-RU" sz="2000" dirty="0" smtClean="0"/>
              <a:t>Основной поток:</a:t>
            </a:r>
          </a:p>
          <a:p>
            <a:pPr marL="177800" algn="just"/>
            <a:r>
              <a:rPr lang="ru-RU" sz="2000" dirty="0" smtClean="0"/>
              <a:t>Альтернативные потоки: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Нужна ли модель прецедентов?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1019142"/>
            <a:ext cx="792961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/>
              <a:t>ДА, если:</a:t>
            </a:r>
          </a:p>
          <a:p>
            <a:pPr marL="177800" indent="-1778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000" dirty="0" smtClean="0"/>
              <a:t>преобладают функциональные требования;</a:t>
            </a:r>
          </a:p>
          <a:p>
            <a:pPr marL="177800" indent="-1778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000" dirty="0" smtClean="0"/>
              <a:t>много типов пользователей (много актеров);</a:t>
            </a:r>
          </a:p>
          <a:p>
            <a:pPr marL="177800" indent="-1778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000" dirty="0" smtClean="0"/>
              <a:t>в системе много интерфейсов (много актеров).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НЕТ, если:</a:t>
            </a:r>
          </a:p>
          <a:p>
            <a:pPr marL="177800" indent="-1778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000" dirty="0" smtClean="0"/>
              <a:t>преобладают нефункциональные требования;</a:t>
            </a:r>
          </a:p>
          <a:p>
            <a:pPr marL="177800" indent="-1778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000" dirty="0" smtClean="0"/>
              <a:t>в системе мало пользователей;</a:t>
            </a:r>
          </a:p>
          <a:p>
            <a:pPr marL="177800" indent="-1778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000" dirty="0" smtClean="0"/>
              <a:t>в системе мало интерфейсов.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классов </a:t>
            </a:r>
            <a:r>
              <a:rPr lang="en-US" dirty="0" smtClean="0"/>
              <a:t>UML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8579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Одна из наиболее часто используемых. Назначение диаграммы может быть разным.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714488"/>
            <a:ext cx="78581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dirty="0" smtClean="0"/>
              <a:t>Точки зрения на построение диаграммы в зависимости от цели применения:</a:t>
            </a:r>
          </a:p>
          <a:p>
            <a:pPr marL="723900" indent="-723900">
              <a:spcBef>
                <a:spcPts val="600"/>
              </a:spcBef>
            </a:pPr>
            <a:r>
              <a:rPr lang="ru-RU" sz="2000" b="1" dirty="0" smtClean="0"/>
              <a:t>Концептуальная</a:t>
            </a:r>
            <a:r>
              <a:rPr lang="ru-RU" sz="2000" dirty="0" smtClean="0"/>
              <a:t> </a:t>
            </a:r>
            <a:r>
              <a:rPr lang="ru-RU" sz="2000" dirty="0" err="1" smtClean="0"/>
              <a:t>т.зр</a:t>
            </a:r>
            <a:r>
              <a:rPr lang="ru-RU" sz="2000" dirty="0" smtClean="0"/>
              <a:t>. – описывает модель предметной области, в ней присутствуют только классы прикладных объектов;</a:t>
            </a:r>
          </a:p>
          <a:p>
            <a:pPr marL="723900" indent="-723900">
              <a:spcBef>
                <a:spcPts val="600"/>
              </a:spcBef>
            </a:pPr>
            <a:r>
              <a:rPr lang="ru-RU" sz="2000" dirty="0" smtClean="0"/>
              <a:t>Т. </a:t>
            </a:r>
            <a:r>
              <a:rPr lang="ru-RU" sz="2000" dirty="0" err="1" smtClean="0"/>
              <a:t>зр</a:t>
            </a:r>
            <a:r>
              <a:rPr lang="ru-RU" sz="2000" dirty="0" smtClean="0"/>
              <a:t>. </a:t>
            </a:r>
            <a:r>
              <a:rPr lang="ru-RU" sz="2000" b="1" dirty="0" smtClean="0"/>
              <a:t>спецификации</a:t>
            </a:r>
            <a:r>
              <a:rPr lang="ru-RU" sz="2000" dirty="0" smtClean="0"/>
              <a:t> – применяется при проектировании ИС и БД, может использоваться вместо или вместе с </a:t>
            </a:r>
            <a:r>
              <a:rPr lang="en-US" sz="2000" dirty="0" smtClean="0"/>
              <a:t>ER-</a:t>
            </a:r>
            <a:r>
              <a:rPr lang="ru-RU" sz="2000" dirty="0" smtClean="0"/>
              <a:t>моделью;</a:t>
            </a:r>
          </a:p>
          <a:p>
            <a:pPr marL="723900" indent="-723900">
              <a:spcBef>
                <a:spcPts val="600"/>
              </a:spcBef>
            </a:pPr>
            <a:r>
              <a:rPr lang="ru-RU" sz="2000" dirty="0" smtClean="0"/>
              <a:t>Т. </a:t>
            </a:r>
            <a:r>
              <a:rPr lang="ru-RU" sz="2000" dirty="0" err="1" smtClean="0"/>
              <a:t>зр</a:t>
            </a:r>
            <a:r>
              <a:rPr lang="ru-RU" sz="2000" dirty="0" smtClean="0"/>
              <a:t>. </a:t>
            </a:r>
            <a:r>
              <a:rPr lang="ru-RU" sz="2000" b="1" dirty="0" smtClean="0"/>
              <a:t>реализации</a:t>
            </a:r>
            <a:r>
              <a:rPr lang="ru-RU" sz="2000" dirty="0" smtClean="0"/>
              <a:t> – диаграмма классов содержит классы, используемые непосредственно в программном коде (в ООП).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929198"/>
            <a:ext cx="78581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Содержит </a:t>
            </a:r>
            <a:r>
              <a:rPr lang="ru-RU" sz="2000" b="1" dirty="0" smtClean="0"/>
              <a:t>классы</a:t>
            </a:r>
            <a:r>
              <a:rPr lang="ru-RU" sz="2000" dirty="0" smtClean="0"/>
              <a:t>, их </a:t>
            </a:r>
            <a:r>
              <a:rPr lang="ru-RU" sz="2000" b="1" dirty="0" smtClean="0"/>
              <a:t>атрибуты</a:t>
            </a:r>
            <a:r>
              <a:rPr lang="ru-RU" sz="2000" dirty="0" smtClean="0"/>
              <a:t> и </a:t>
            </a:r>
            <a:r>
              <a:rPr lang="ru-RU" sz="2000" b="1" dirty="0" smtClean="0"/>
              <a:t>методы</a:t>
            </a:r>
            <a:r>
              <a:rPr lang="ru-RU" sz="2000" dirty="0" smtClean="0"/>
              <a:t>, </a:t>
            </a:r>
            <a:r>
              <a:rPr lang="ru-RU" sz="2000" b="1" dirty="0" smtClean="0"/>
              <a:t>взаимосвязи</a:t>
            </a:r>
            <a:r>
              <a:rPr lang="ru-RU" sz="2000" dirty="0" smtClean="0"/>
              <a:t> классов, </a:t>
            </a:r>
            <a:r>
              <a:rPr lang="ru-RU" sz="2000" b="1" dirty="0" smtClean="0"/>
              <a:t>объекты</a:t>
            </a:r>
            <a:r>
              <a:rPr lang="ru-RU" sz="2000" dirty="0" smtClean="0"/>
              <a:t> и др.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Классы должны отражать сформулированные требования к ПО.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определения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928670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dirty="0" smtClean="0"/>
              <a:t>Класс</a:t>
            </a:r>
            <a:r>
              <a:rPr lang="ru-RU" sz="2000" dirty="0" smtClean="0"/>
              <a:t> – множество однотипных объектов, обладающих общим набором свойств (атрибутов) и методов поведения. Описание класса включает имя, набор атрибутов и набор методов.</a:t>
            </a:r>
            <a:endParaRPr lang="ru-RU" sz="2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48" y="2143116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Объект (экземпляр класса) </a:t>
            </a:r>
            <a:r>
              <a:rPr lang="ru-RU" sz="2000" dirty="0" smtClean="0"/>
              <a:t>– представитель класса с конкретными значениями атрибутов. Обычно объект имеет собственное имя. </a:t>
            </a:r>
            <a:endParaRPr lang="ru-RU" sz="2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4348" y="3214686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Атрибут (свойство) </a:t>
            </a:r>
            <a:r>
              <a:rPr lang="ru-RU" sz="2000" dirty="0" smtClean="0"/>
              <a:t>– именованное свойство, присущее каждому объекту класса. </a:t>
            </a:r>
            <a:endParaRPr lang="ru-RU" sz="2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14348" y="435769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Метод (поведение) </a:t>
            </a:r>
            <a:r>
              <a:rPr lang="ru-RU" sz="2000" dirty="0" smtClean="0"/>
              <a:t>– действие, которое может выполнять любой объект данного класса.</a:t>
            </a: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класса на диаграмме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000108"/>
            <a:ext cx="2000264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Имя класса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7356" y="642918"/>
            <a:ext cx="235745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Имя класса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56" y="1071547"/>
            <a:ext cx="2357454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поля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57356" y="1714489"/>
            <a:ext cx="2357454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методы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9190" y="2928934"/>
            <a:ext cx="271464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Автомобиль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29190" y="3357562"/>
            <a:ext cx="2714644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марка</a:t>
            </a:r>
          </a:p>
          <a:p>
            <a:r>
              <a:rPr lang="ru-RU" sz="2000" dirty="0" smtClean="0"/>
              <a:t>модель</a:t>
            </a:r>
          </a:p>
          <a:p>
            <a:r>
              <a:rPr lang="ru-RU" sz="2000" dirty="0" smtClean="0"/>
              <a:t>год выпуска</a:t>
            </a:r>
          </a:p>
          <a:p>
            <a:r>
              <a:rPr lang="ru-RU" sz="2000" dirty="0" err="1" smtClean="0"/>
              <a:t>гос</a:t>
            </a:r>
            <a:r>
              <a:rPr lang="ru-RU" sz="2000" dirty="0" smtClean="0"/>
              <a:t>. номер</a:t>
            </a:r>
          </a:p>
          <a:p>
            <a:r>
              <a:rPr lang="ru-RU" sz="2000" dirty="0" smtClean="0"/>
              <a:t>пробег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9190" y="5000636"/>
            <a:ext cx="271464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езда</a:t>
            </a:r>
          </a:p>
          <a:p>
            <a:r>
              <a:rPr lang="ru-RU" sz="2000" dirty="0" smtClean="0"/>
              <a:t>перевозка пассажиров</a:t>
            </a:r>
          </a:p>
          <a:p>
            <a:r>
              <a:rPr lang="ru-RU" sz="2000" dirty="0" smtClean="0"/>
              <a:t>перевозка груза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4414" y="2928934"/>
            <a:ext cx="271464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Автомобиль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4414" y="3357562"/>
            <a:ext cx="2714644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марка</a:t>
            </a:r>
          </a:p>
          <a:p>
            <a:r>
              <a:rPr lang="ru-RU" sz="2000" dirty="0" smtClean="0"/>
              <a:t>модель</a:t>
            </a:r>
          </a:p>
          <a:p>
            <a:r>
              <a:rPr lang="ru-RU" sz="2000" dirty="0" smtClean="0"/>
              <a:t>год выпуска</a:t>
            </a:r>
          </a:p>
          <a:p>
            <a:r>
              <a:rPr lang="ru-RU" sz="2000" dirty="0" err="1" smtClean="0"/>
              <a:t>гос</a:t>
            </a:r>
            <a:r>
              <a:rPr lang="ru-RU" sz="2000" dirty="0" smtClean="0"/>
              <a:t>. номер</a:t>
            </a:r>
          </a:p>
          <a:p>
            <a:r>
              <a:rPr lang="ru-RU" sz="2000" dirty="0" smtClean="0"/>
              <a:t>пробег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4414" y="5000636"/>
            <a:ext cx="271464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разгон</a:t>
            </a:r>
          </a:p>
          <a:p>
            <a:r>
              <a:rPr lang="ru-RU" sz="2000" dirty="0" smtClean="0"/>
              <a:t>торможение</a:t>
            </a:r>
          </a:p>
          <a:p>
            <a:r>
              <a:rPr lang="ru-RU" sz="2000" dirty="0" smtClean="0"/>
              <a:t>запуск двигателя</a:t>
            </a:r>
          </a:p>
          <a:p>
            <a:r>
              <a:rPr lang="ru-RU" sz="2000" dirty="0" smtClean="0"/>
              <a:t>открытие дверей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0100" y="6429396"/>
            <a:ext cx="314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 точки зрения реализации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4876" y="6457890"/>
            <a:ext cx="3302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 точки зрения функционала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4187" y="2406636"/>
            <a:ext cx="6138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Имя класса – существительное </a:t>
            </a:r>
            <a:r>
              <a:rPr lang="ru-RU" sz="2000" u="sng" dirty="0" smtClean="0"/>
              <a:t>в единственном числе</a:t>
            </a:r>
            <a:r>
              <a:rPr lang="ru-RU" sz="20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хорошего класса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74648" y="617499"/>
            <a:ext cx="75724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имя класса отражает его назначение (не нужно </a:t>
            </a:r>
            <a:r>
              <a:rPr lang="ru-RU" sz="2200" dirty="0" smtClean="0"/>
              <a:t>перечислять атрибуты </a:t>
            </a:r>
            <a:r>
              <a:rPr lang="ru-RU" sz="2200" dirty="0" smtClean="0"/>
              <a:t>и методы, чтобы понять, зачем нужен класс)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класс имеет одно основное назначение (обязанность) в системе, очень редко 2-3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имеет сильные внутренние связи (атрибуты и методы не могут существовать, не имеют смысла вне класса)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имеет слабые связи с другими классами (объекты других классов могут быть представлены сами по себе)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1622" y="4378338"/>
            <a:ext cx="75724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</a:pPr>
            <a:r>
              <a:rPr lang="ru-RU" sz="2200" dirty="0" smtClean="0"/>
              <a:t>Желательно: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3-5 методов в 1 классе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не должен быть изолированным (иметь связи с другими классами)</a:t>
            </a:r>
          </a:p>
          <a:p>
            <a:pPr marL="355600" indent="-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избегать глубокой иерархии наследования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атрибутов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785794"/>
            <a:ext cx="86439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&lt;</a:t>
            </a:r>
            <a:r>
              <a:rPr lang="ru-RU" sz="2200" dirty="0" smtClean="0"/>
              <a:t>видимость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r>
              <a:rPr lang="en-US" sz="2200" dirty="0" smtClean="0"/>
              <a:t> &lt;</a:t>
            </a:r>
            <a:r>
              <a:rPr lang="ru-RU" sz="2200" dirty="0" smtClean="0"/>
              <a:t>имя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ru-RU" sz="2200" b="1" dirty="0" smtClean="0"/>
              <a:t>:</a:t>
            </a:r>
            <a:r>
              <a:rPr lang="ru-RU" sz="2200" dirty="0" smtClean="0"/>
              <a:t> </a:t>
            </a:r>
            <a:r>
              <a:rPr lang="en-US" sz="2200" dirty="0" smtClean="0"/>
              <a:t>&lt;</a:t>
            </a:r>
            <a:r>
              <a:rPr lang="ru-RU" sz="2200" dirty="0" smtClean="0"/>
              <a:t>тип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b="1" dirty="0" smtClean="0"/>
              <a:t>[&lt;</a:t>
            </a:r>
            <a:r>
              <a:rPr lang="ru-RU" sz="2200" dirty="0" smtClean="0"/>
              <a:t>размерность</a:t>
            </a:r>
            <a:r>
              <a:rPr lang="en-US" sz="2200" dirty="0" smtClean="0"/>
              <a:t>&gt;</a:t>
            </a:r>
            <a:r>
              <a:rPr lang="en-US" sz="2200" b="1" dirty="0" smtClean="0"/>
              <a:t>]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 </a:t>
            </a:r>
            <a:r>
              <a:rPr lang="en-US" sz="2200" b="1" dirty="0" smtClean="0"/>
              <a:t>=</a:t>
            </a:r>
            <a:r>
              <a:rPr lang="en-US" sz="2200" dirty="0" smtClean="0"/>
              <a:t> &lt;</a:t>
            </a:r>
            <a:r>
              <a:rPr lang="ru-RU" sz="2200" dirty="0" smtClean="0"/>
              <a:t>значение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]]</a:t>
            </a:r>
            <a:endParaRPr lang="ru-RU" sz="2200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571612"/>
            <a:ext cx="1447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Видимость: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1928802"/>
          <a:ext cx="2214578" cy="1188720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</a:tblGrid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Public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#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Protected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8992" y="1571612"/>
            <a:ext cx="19656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Основные типы:</a:t>
            </a:r>
          </a:p>
          <a:p>
            <a:pPr marL="177800" indent="-95250" algn="just">
              <a:buFontTx/>
              <a:buChar char="-"/>
            </a:pPr>
            <a:r>
              <a:rPr lang="en-US" sz="2000" dirty="0" smtClean="0"/>
              <a:t>Integer</a:t>
            </a:r>
          </a:p>
          <a:p>
            <a:pPr marL="177800" indent="-95250" algn="just">
              <a:buFontTx/>
              <a:buChar char="-"/>
            </a:pPr>
            <a:r>
              <a:rPr lang="en-GB" sz="2000" dirty="0" smtClean="0"/>
              <a:t>Real</a:t>
            </a:r>
            <a:endParaRPr lang="ru-RU" sz="2000" dirty="0" smtClean="0"/>
          </a:p>
          <a:p>
            <a:pPr marL="177800" indent="-95250" algn="just">
              <a:buFontTx/>
              <a:buChar char="-"/>
            </a:pPr>
            <a:r>
              <a:rPr lang="en-US" sz="2000" dirty="0" smtClean="0"/>
              <a:t>String</a:t>
            </a:r>
          </a:p>
          <a:p>
            <a:pPr marL="177800" indent="-95250" algn="just">
              <a:buFontTx/>
              <a:buChar char="-"/>
            </a:pPr>
            <a:r>
              <a:rPr lang="en-GB" sz="2000" dirty="0" smtClean="0"/>
              <a:t>Boolean</a:t>
            </a:r>
          </a:p>
          <a:p>
            <a:pPr marL="177800" indent="-95250" algn="just">
              <a:buFontTx/>
              <a:buChar char="-"/>
            </a:pPr>
            <a:r>
              <a:rPr lang="en-GB" sz="2000" dirty="0" smtClean="0"/>
              <a:t>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4572008"/>
            <a:ext cx="5143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err="1" smtClean="0"/>
              <a:t>Госномер</a:t>
            </a:r>
            <a:r>
              <a:rPr lang="ru-RU" sz="2000" dirty="0" smtClean="0"/>
              <a:t>: символ </a:t>
            </a:r>
            <a:r>
              <a:rPr lang="en-US" sz="2000" dirty="0" smtClean="0"/>
              <a:t>[9]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Номер телефона: строка </a:t>
            </a:r>
            <a:r>
              <a:rPr lang="en-US" sz="2000" dirty="0" smtClean="0"/>
              <a:t>[1..*]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Кол-во детей: целое = 0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Наличие задолженности: логический = нет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1571612"/>
            <a:ext cx="2928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Размерность = множественность = кратность</a:t>
            </a:r>
          </a:p>
          <a:p>
            <a:r>
              <a:rPr lang="en-US" sz="2000" dirty="0" smtClean="0"/>
              <a:t>[</a:t>
            </a:r>
            <a:r>
              <a:rPr lang="en-US" sz="2000" i="1" dirty="0" smtClean="0"/>
              <a:t>n</a:t>
            </a:r>
            <a:r>
              <a:rPr lang="en-US" sz="2000" dirty="0" smtClean="0"/>
              <a:t>] –</a:t>
            </a:r>
            <a:r>
              <a:rPr lang="ru-RU" sz="2000" dirty="0" smtClean="0"/>
              <a:t> ровно </a:t>
            </a:r>
            <a:r>
              <a:rPr lang="en-US" sz="2000" i="1" dirty="0" smtClean="0"/>
              <a:t>n</a:t>
            </a:r>
            <a:r>
              <a:rPr lang="en-US" sz="2000" dirty="0" smtClean="0"/>
              <a:t> </a:t>
            </a:r>
            <a:r>
              <a:rPr lang="ru-RU" sz="2000" dirty="0" smtClean="0"/>
              <a:t>штук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i="1" dirty="0" smtClean="0"/>
              <a:t>a</a:t>
            </a:r>
            <a:r>
              <a:rPr lang="en-US" sz="2000" dirty="0" smtClean="0"/>
              <a:t>..</a:t>
            </a:r>
            <a:r>
              <a:rPr lang="en-US" sz="2000" i="1" dirty="0" smtClean="0"/>
              <a:t>b</a:t>
            </a:r>
            <a:r>
              <a:rPr lang="en-US" sz="2000" dirty="0" smtClean="0"/>
              <a:t>]</a:t>
            </a:r>
            <a:r>
              <a:rPr lang="ru-RU" sz="2000" dirty="0" smtClean="0"/>
              <a:t> – от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ru-RU" sz="2000" dirty="0" smtClean="0"/>
              <a:t>до </a:t>
            </a: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ru-RU" sz="2000" dirty="0" smtClean="0"/>
              <a:t>штук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i="1" dirty="0" smtClean="0"/>
              <a:t>a</a:t>
            </a:r>
            <a:r>
              <a:rPr lang="en-US" sz="2000" dirty="0" smtClean="0"/>
              <a:t>..*]</a:t>
            </a:r>
            <a:r>
              <a:rPr lang="ru-RU" sz="2000" dirty="0" smtClean="0"/>
              <a:t> – от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ru-RU" sz="2000" dirty="0" smtClean="0"/>
              <a:t>до ∞ штук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643314"/>
            <a:ext cx="7029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</a:rPr>
              <a:t>Значение –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по умолчанию, начальное, общее для всего класса.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572132" y="4572008"/>
            <a:ext cx="35718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err="1" smtClean="0"/>
              <a:t>RegNum</a:t>
            </a:r>
            <a:r>
              <a:rPr lang="ru-RU" sz="2000" dirty="0" smtClean="0"/>
              <a:t>: </a:t>
            </a:r>
            <a:r>
              <a:rPr lang="en-US" sz="2000" dirty="0" smtClean="0"/>
              <a:t>Literal [9]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Phone</a:t>
            </a:r>
            <a:r>
              <a:rPr lang="ru-RU" sz="2000" dirty="0" smtClean="0"/>
              <a:t>: </a:t>
            </a:r>
            <a:r>
              <a:rPr lang="en-US" sz="2000" dirty="0" smtClean="0"/>
              <a:t>String[1..*]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Children</a:t>
            </a:r>
            <a:r>
              <a:rPr lang="ru-RU" sz="2000" dirty="0" smtClean="0"/>
              <a:t>: </a:t>
            </a:r>
            <a:r>
              <a:rPr lang="en-US" sz="2000" dirty="0" smtClean="0"/>
              <a:t>Integer </a:t>
            </a:r>
            <a:r>
              <a:rPr lang="ru-RU" sz="2000" dirty="0" smtClean="0"/>
              <a:t>= 0</a:t>
            </a:r>
          </a:p>
          <a:p>
            <a:pPr>
              <a:spcBef>
                <a:spcPts val="1200"/>
              </a:spcBef>
            </a:pPr>
            <a:r>
              <a:rPr lang="en-US" sz="2000" dirty="0" err="1" smtClean="0"/>
              <a:t>HasDebt</a:t>
            </a:r>
            <a:r>
              <a:rPr lang="ru-RU" sz="2000" dirty="0" smtClean="0"/>
              <a:t>: </a:t>
            </a:r>
            <a:r>
              <a:rPr lang="en-US" sz="2000" dirty="0" smtClean="0"/>
              <a:t> Boolean </a:t>
            </a:r>
            <a:r>
              <a:rPr lang="ru-RU" sz="2000" dirty="0" smtClean="0"/>
              <a:t>= </a:t>
            </a:r>
            <a:r>
              <a:rPr lang="en-US" sz="2000" dirty="0" smtClean="0"/>
              <a:t>false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методов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28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&lt;</a:t>
            </a:r>
            <a:r>
              <a:rPr lang="ru-RU" sz="2200" dirty="0" smtClean="0"/>
              <a:t>видимость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r>
              <a:rPr lang="en-US" sz="2200" dirty="0" smtClean="0"/>
              <a:t> &lt;</a:t>
            </a:r>
            <a:r>
              <a:rPr lang="ru-RU" sz="2200" dirty="0" smtClean="0"/>
              <a:t>имя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ru-RU" sz="2200" b="1" dirty="0" smtClean="0"/>
              <a:t>(</a:t>
            </a:r>
            <a:r>
              <a:rPr lang="en-US" sz="2200" dirty="0" smtClean="0">
                <a:solidFill>
                  <a:srgbClr val="00B050"/>
                </a:solidFill>
              </a:rPr>
              <a:t>{</a:t>
            </a:r>
            <a:r>
              <a:rPr lang="en-US" sz="2200" dirty="0" smtClean="0"/>
              <a:t>&lt;</a:t>
            </a:r>
            <a:r>
              <a:rPr lang="ru-RU" sz="2200" dirty="0" smtClean="0"/>
              <a:t>параметр</a:t>
            </a:r>
            <a:r>
              <a:rPr lang="en-US" sz="2200" dirty="0" smtClean="0"/>
              <a:t>&gt;</a:t>
            </a:r>
            <a:r>
              <a:rPr lang="ru-RU" sz="2200" b="1" dirty="0" smtClean="0"/>
              <a:t>,</a:t>
            </a:r>
            <a:r>
              <a:rPr lang="en-US" sz="2200" dirty="0" smtClean="0">
                <a:solidFill>
                  <a:srgbClr val="00B050"/>
                </a:solidFill>
              </a:rPr>
              <a:t>}</a:t>
            </a:r>
            <a:r>
              <a:rPr lang="ru-RU" sz="2200" b="1" dirty="0" smtClean="0"/>
              <a:t>)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ru-RU" sz="2200" b="1" dirty="0" smtClean="0">
                <a:solidFill>
                  <a:srgbClr val="00B050"/>
                </a:solidFill>
              </a:rPr>
              <a:t>:</a:t>
            </a:r>
            <a:r>
              <a:rPr lang="ru-RU" sz="2200" dirty="0" smtClean="0"/>
              <a:t> </a:t>
            </a:r>
            <a:r>
              <a:rPr lang="en-US" sz="2200" dirty="0" smtClean="0"/>
              <a:t>&lt;</a:t>
            </a:r>
            <a:r>
              <a:rPr lang="ru-RU" sz="2200" dirty="0" smtClean="0"/>
              <a:t>тип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</a:t>
            </a:r>
            <a:endParaRPr lang="ru-RU" sz="2200" dirty="0" smtClean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285860"/>
            <a:ext cx="8286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black"/>
                </a:solidFill>
              </a:rPr>
              <a:t>&lt;</a:t>
            </a:r>
            <a:r>
              <a:rPr lang="ru-RU" sz="2200" dirty="0" smtClean="0">
                <a:solidFill>
                  <a:prstClr val="black"/>
                </a:solidFill>
              </a:rPr>
              <a:t>параметр</a:t>
            </a:r>
            <a:r>
              <a:rPr lang="en-US" sz="2200" dirty="0" smtClean="0">
                <a:solidFill>
                  <a:prstClr val="black"/>
                </a:solidFill>
              </a:rPr>
              <a:t>&gt;</a:t>
            </a:r>
            <a:r>
              <a:rPr lang="ru-RU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::=</a:t>
            </a:r>
            <a:endParaRPr lang="ru-RU" sz="2200" dirty="0" smtClean="0">
              <a:solidFill>
                <a:srgbClr val="00B050"/>
              </a:solidFill>
            </a:endParaRPr>
          </a:p>
          <a:p>
            <a:pPr marL="355600"/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&lt;</a:t>
            </a:r>
            <a:r>
              <a:rPr lang="ru-RU" sz="2200" dirty="0" smtClean="0"/>
              <a:t>направление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 </a:t>
            </a:r>
            <a:r>
              <a:rPr lang="en-US" sz="2200" dirty="0" smtClean="0"/>
              <a:t>&lt;</a:t>
            </a:r>
            <a:r>
              <a:rPr lang="ru-RU" sz="2200" dirty="0" smtClean="0"/>
              <a:t>имя</a:t>
            </a:r>
            <a:r>
              <a:rPr lang="en-US" sz="2200" dirty="0" smtClean="0"/>
              <a:t>&gt;</a:t>
            </a:r>
            <a:r>
              <a:rPr lang="ru-RU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ru-RU" sz="2200" b="1" dirty="0" smtClean="0"/>
              <a:t>:</a:t>
            </a:r>
            <a:r>
              <a:rPr lang="ru-RU" sz="2200" dirty="0" smtClean="0"/>
              <a:t> </a:t>
            </a:r>
            <a:r>
              <a:rPr lang="en-US" sz="2200" dirty="0" smtClean="0"/>
              <a:t>&lt;</a:t>
            </a:r>
            <a:r>
              <a:rPr lang="ru-RU" sz="2200" dirty="0" smtClean="0"/>
              <a:t>тип</a:t>
            </a:r>
            <a:r>
              <a:rPr lang="en-US" sz="2200" dirty="0" smtClean="0"/>
              <a:t>&gt; </a:t>
            </a:r>
            <a:r>
              <a:rPr lang="en-US" sz="2200" dirty="0" smtClean="0">
                <a:solidFill>
                  <a:srgbClr val="00B050"/>
                </a:solidFill>
              </a:rPr>
              <a:t>[</a:t>
            </a:r>
            <a:r>
              <a:rPr lang="en-US" sz="2200" dirty="0" smtClean="0"/>
              <a:t> </a:t>
            </a:r>
            <a:r>
              <a:rPr lang="en-US" sz="2200" b="1" dirty="0" smtClean="0"/>
              <a:t>=</a:t>
            </a:r>
            <a:r>
              <a:rPr lang="en-US" sz="2200" dirty="0" smtClean="0"/>
              <a:t> &lt;</a:t>
            </a:r>
            <a:r>
              <a:rPr lang="ru-RU" sz="2200" dirty="0" smtClean="0"/>
              <a:t>значение</a:t>
            </a:r>
            <a:r>
              <a:rPr lang="en-US" sz="2200" dirty="0" smtClean="0"/>
              <a:t>&gt;</a:t>
            </a:r>
            <a:r>
              <a:rPr lang="en-US" sz="2200" dirty="0" smtClean="0">
                <a:solidFill>
                  <a:srgbClr val="00B050"/>
                </a:solidFill>
              </a:rPr>
              <a:t>]]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214554"/>
            <a:ext cx="17867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prstClr val="black"/>
                </a:solidFill>
              </a:rPr>
              <a:t>Направление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2" y="2571744"/>
          <a:ext cx="3714776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  <a:gridCol w="2786082"/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Входной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Выходной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inout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Входной и </a:t>
                      </a:r>
                      <a:r>
                        <a:rPr lang="ru-RU" dirty="0" smtClean="0"/>
                        <a:t>выходной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return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Возвращаемое значение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4500570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Открыть (</a:t>
            </a:r>
            <a:r>
              <a:rPr lang="ru-RU" sz="2000" dirty="0" err="1" smtClean="0"/>
              <a:t>ИмяФайла</a:t>
            </a:r>
            <a:r>
              <a:rPr lang="ru-RU" sz="2000" dirty="0" smtClean="0"/>
              <a:t>: Строка): Логический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5000636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Переместить (Из, В: Адрес): Логический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14942" y="4500570"/>
            <a:ext cx="371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Open </a:t>
            </a:r>
            <a:r>
              <a:rPr lang="ru-RU" sz="2000" dirty="0" smtClean="0"/>
              <a:t>(</a:t>
            </a:r>
            <a:r>
              <a:rPr lang="en-US" sz="2000" dirty="0" err="1" smtClean="0"/>
              <a:t>FileName</a:t>
            </a:r>
            <a:r>
              <a:rPr lang="ru-RU" sz="2000" dirty="0" smtClean="0"/>
              <a:t>: </a:t>
            </a:r>
            <a:r>
              <a:rPr lang="en-US" sz="2000" dirty="0" smtClean="0"/>
              <a:t>String</a:t>
            </a:r>
            <a:r>
              <a:rPr lang="ru-RU" sz="2000" dirty="0" smtClean="0"/>
              <a:t>): </a:t>
            </a:r>
            <a:r>
              <a:rPr lang="en-US" sz="2000" dirty="0" smtClean="0"/>
              <a:t>Boolean</a:t>
            </a:r>
            <a:endParaRPr lang="ru-R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214942" y="5000636"/>
            <a:ext cx="3929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Move </a:t>
            </a:r>
            <a:r>
              <a:rPr lang="ru-RU" sz="2000" dirty="0" smtClean="0"/>
              <a:t>(</a:t>
            </a:r>
            <a:r>
              <a:rPr lang="en-US" sz="2000" dirty="0" smtClean="0"/>
              <a:t>From, To</a:t>
            </a:r>
            <a:r>
              <a:rPr lang="ru-RU" sz="2000" dirty="0" smtClean="0"/>
              <a:t>: </a:t>
            </a:r>
            <a:r>
              <a:rPr lang="en-US" sz="2000" dirty="0" err="1" smtClean="0"/>
              <a:t>TAdress</a:t>
            </a:r>
            <a:r>
              <a:rPr lang="ru-RU" sz="2000" dirty="0" smtClean="0"/>
              <a:t>): </a:t>
            </a:r>
            <a:r>
              <a:rPr lang="en-US" sz="2000" dirty="0" smtClean="0"/>
              <a:t>Boolean</a:t>
            </a:r>
            <a:endParaRPr lang="ru-R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57158" y="5500702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Езда(</a:t>
            </a:r>
            <a:r>
              <a:rPr lang="en-US" sz="2000" dirty="0" smtClean="0"/>
              <a:t>in </a:t>
            </a:r>
            <a:r>
              <a:rPr lang="ru-RU" sz="2000" dirty="0" smtClean="0"/>
              <a:t>Скорость: Вещественный, </a:t>
            </a:r>
            <a:r>
              <a:rPr lang="en-US" sz="2000" dirty="0" err="1" smtClean="0"/>
              <a:t>inout</a:t>
            </a:r>
            <a:r>
              <a:rPr lang="en-US" sz="2000" dirty="0" smtClean="0"/>
              <a:t> </a:t>
            </a:r>
            <a:r>
              <a:rPr lang="ru-RU" sz="2000" dirty="0" err="1" smtClean="0"/>
              <a:t>ПунктНазначения</a:t>
            </a:r>
            <a:r>
              <a:rPr lang="ru-RU" sz="2000" dirty="0" smtClean="0"/>
              <a:t>: Строка)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42" y="5500702"/>
            <a:ext cx="3929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Drive </a:t>
            </a:r>
            <a:r>
              <a:rPr lang="ru-RU" sz="2000" dirty="0" smtClean="0"/>
              <a:t>(</a:t>
            </a:r>
            <a:r>
              <a:rPr lang="en-US" sz="2000" dirty="0" smtClean="0"/>
              <a:t>in Speed: Real, </a:t>
            </a:r>
            <a:r>
              <a:rPr lang="en-US" sz="2000" dirty="0" err="1" smtClean="0"/>
              <a:t>inout</a:t>
            </a:r>
            <a:r>
              <a:rPr lang="en-US" sz="2000" dirty="0" smtClean="0"/>
              <a:t> Destination: String</a:t>
            </a:r>
            <a:r>
              <a:rPr lang="ru-RU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класса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1214422"/>
            <a:ext cx="4286280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Кошка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643050"/>
            <a:ext cx="4286280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Имя: Строка </a:t>
            </a:r>
            <a:r>
              <a:rPr lang="en-US" sz="2000" dirty="0" smtClean="0"/>
              <a:t>[1..*]</a:t>
            </a:r>
          </a:p>
          <a:p>
            <a:r>
              <a:rPr lang="ru-RU" sz="2000" dirty="0" smtClean="0"/>
              <a:t>Пол: Логический</a:t>
            </a:r>
          </a:p>
          <a:p>
            <a:r>
              <a:rPr lang="ru-RU" sz="2000" dirty="0" smtClean="0"/>
              <a:t>Окрас: Строка</a:t>
            </a:r>
          </a:p>
          <a:p>
            <a:r>
              <a:rPr lang="ru-RU" sz="2000" dirty="0" smtClean="0"/>
              <a:t>Шерсть: Строка = </a:t>
            </a:r>
            <a:r>
              <a:rPr lang="en-US" sz="2000" dirty="0" smtClean="0"/>
              <a:t>"</a:t>
            </a:r>
            <a:r>
              <a:rPr lang="ru-RU" sz="2000" dirty="0" smtClean="0"/>
              <a:t>Короткая</a:t>
            </a:r>
            <a:r>
              <a:rPr lang="en-US" sz="2000" dirty="0" smtClean="0"/>
              <a:t>"</a:t>
            </a:r>
            <a:endParaRPr lang="ru-RU" sz="2000" dirty="0" smtClean="0"/>
          </a:p>
          <a:p>
            <a:r>
              <a:rPr lang="ru-RU" sz="2000" dirty="0" smtClean="0"/>
              <a:t>Возраст: Целый =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3286124"/>
            <a:ext cx="4286280" cy="2000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ru-RU" sz="2000" dirty="0" smtClean="0"/>
              <a:t>Мурлыкать ()</a:t>
            </a:r>
            <a:endParaRPr lang="en-US" sz="2000" dirty="0" smtClean="0"/>
          </a:p>
          <a:p>
            <a:r>
              <a:rPr lang="ru-RU" sz="2000" dirty="0" smtClean="0"/>
              <a:t>Мяукать ()</a:t>
            </a:r>
          </a:p>
          <a:p>
            <a:r>
              <a:rPr lang="ru-RU" sz="2000" dirty="0" smtClean="0"/>
              <a:t>Спать (</a:t>
            </a:r>
            <a:r>
              <a:rPr lang="en-US" sz="2000" dirty="0" smtClean="0"/>
              <a:t>in </a:t>
            </a:r>
            <a:r>
              <a:rPr lang="ru-RU" sz="2000" dirty="0" smtClean="0"/>
              <a:t>Место:</a:t>
            </a:r>
            <a:r>
              <a:rPr lang="en-US" sz="2000" dirty="0" smtClean="0"/>
              <a:t> </a:t>
            </a:r>
            <a:r>
              <a:rPr lang="ru-RU" sz="2000" dirty="0" smtClean="0"/>
              <a:t>Строка)</a:t>
            </a:r>
          </a:p>
          <a:p>
            <a:r>
              <a:rPr lang="ru-RU" sz="2000" dirty="0" smtClean="0"/>
              <a:t>Есть (</a:t>
            </a:r>
            <a:r>
              <a:rPr lang="en-US" sz="2000" dirty="0" smtClean="0"/>
              <a:t>in </a:t>
            </a:r>
            <a:r>
              <a:rPr lang="ru-RU" sz="2000" dirty="0" smtClean="0"/>
              <a:t>Еда: Пища): Логический</a:t>
            </a:r>
          </a:p>
          <a:p>
            <a:r>
              <a:rPr lang="ru-RU" sz="2000" dirty="0" smtClean="0"/>
              <a:t>Охотиться (</a:t>
            </a:r>
            <a:r>
              <a:rPr lang="en-US" sz="2000" dirty="0" err="1" smtClean="0"/>
              <a:t>inout</a:t>
            </a:r>
            <a:r>
              <a:rPr lang="en-US" sz="2000" dirty="0" smtClean="0"/>
              <a:t> </a:t>
            </a:r>
            <a:r>
              <a:rPr lang="ru-RU" sz="2000" dirty="0" smtClean="0"/>
              <a:t>Добыча: Животное)</a:t>
            </a:r>
          </a:p>
          <a:p>
            <a:r>
              <a:rPr lang="ru-RU" sz="2000" dirty="0" smtClean="0"/>
              <a:t>Играть 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2034" y="1214422"/>
            <a:ext cx="3643370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en-US" sz="2000" dirty="0" smtClean="0"/>
              <a:t>Cat</a:t>
            </a:r>
            <a:endParaRPr lang="ru-RU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72034" y="1643050"/>
            <a:ext cx="3643370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en-US" sz="2000" dirty="0" smtClean="0"/>
              <a:t>Name</a:t>
            </a:r>
            <a:r>
              <a:rPr lang="ru-RU" sz="2000" dirty="0" smtClean="0"/>
              <a:t>: </a:t>
            </a:r>
            <a:r>
              <a:rPr lang="en-US" sz="2000" dirty="0" smtClean="0"/>
              <a:t>String [1..*]</a:t>
            </a:r>
          </a:p>
          <a:p>
            <a:r>
              <a:rPr lang="en-US" sz="2000" dirty="0" smtClean="0"/>
              <a:t>Gender</a:t>
            </a:r>
            <a:r>
              <a:rPr lang="ru-RU" sz="2000" dirty="0" smtClean="0"/>
              <a:t>: </a:t>
            </a:r>
            <a:r>
              <a:rPr lang="en-US" sz="2000" dirty="0" smtClean="0"/>
              <a:t>Boolean</a:t>
            </a:r>
            <a:endParaRPr lang="ru-RU" sz="2000" dirty="0" smtClean="0"/>
          </a:p>
          <a:p>
            <a:r>
              <a:rPr lang="en-US" sz="2000" dirty="0" smtClean="0"/>
              <a:t>Color</a:t>
            </a:r>
            <a:r>
              <a:rPr lang="ru-RU" sz="2000" dirty="0" smtClean="0"/>
              <a:t>: </a:t>
            </a:r>
            <a:r>
              <a:rPr lang="en-US" sz="2000" dirty="0" smtClean="0"/>
              <a:t>String </a:t>
            </a:r>
            <a:endParaRPr lang="ru-RU" sz="2000" dirty="0" smtClean="0"/>
          </a:p>
          <a:p>
            <a:r>
              <a:rPr lang="en-US" sz="2000" dirty="0" smtClean="0"/>
              <a:t>Fur</a:t>
            </a:r>
            <a:r>
              <a:rPr lang="ru-RU" sz="2000" dirty="0" smtClean="0"/>
              <a:t>: </a:t>
            </a:r>
            <a:r>
              <a:rPr lang="en-US" sz="2000" dirty="0" smtClean="0"/>
              <a:t>String </a:t>
            </a:r>
            <a:r>
              <a:rPr lang="ru-RU" sz="2000" dirty="0" smtClean="0"/>
              <a:t>= </a:t>
            </a:r>
            <a:r>
              <a:rPr lang="en-US" sz="2000" dirty="0" smtClean="0"/>
              <a:t>"Short"</a:t>
            </a:r>
            <a:endParaRPr lang="ru-RU" sz="2000" dirty="0" smtClean="0"/>
          </a:p>
          <a:p>
            <a:r>
              <a:rPr lang="en-US" sz="2000" dirty="0" smtClean="0"/>
              <a:t>Age</a:t>
            </a:r>
            <a:r>
              <a:rPr lang="ru-RU" sz="2000" dirty="0" smtClean="0"/>
              <a:t>: </a:t>
            </a:r>
            <a:r>
              <a:rPr lang="en-US" sz="2000" dirty="0" smtClean="0"/>
              <a:t>Integer</a:t>
            </a:r>
            <a:r>
              <a:rPr lang="ru-RU" sz="2000" dirty="0" smtClean="0"/>
              <a:t>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72034" y="3286124"/>
            <a:ext cx="3643370" cy="2000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en-US" sz="2000" dirty="0" smtClean="0"/>
              <a:t>Purr</a:t>
            </a:r>
            <a:r>
              <a:rPr lang="ru-RU" sz="2000" dirty="0" smtClean="0"/>
              <a:t>()</a:t>
            </a:r>
            <a:endParaRPr lang="en-US" sz="2000" dirty="0" smtClean="0"/>
          </a:p>
          <a:p>
            <a:r>
              <a:rPr lang="en-US" sz="2000" dirty="0" smtClean="0"/>
              <a:t>Mew</a:t>
            </a:r>
            <a:r>
              <a:rPr lang="ru-RU" sz="2000" dirty="0" smtClean="0"/>
              <a:t>()</a:t>
            </a:r>
          </a:p>
          <a:p>
            <a:r>
              <a:rPr lang="en-US" sz="2000" dirty="0" smtClean="0"/>
              <a:t>Sleep</a:t>
            </a:r>
            <a:r>
              <a:rPr lang="ru-RU" sz="2000" dirty="0" smtClean="0"/>
              <a:t>(</a:t>
            </a:r>
            <a:r>
              <a:rPr lang="en-US" sz="2000" dirty="0" smtClean="0"/>
              <a:t>in Place</a:t>
            </a:r>
            <a:r>
              <a:rPr lang="ru-RU" sz="2000" dirty="0" smtClean="0"/>
              <a:t>:</a:t>
            </a:r>
            <a:r>
              <a:rPr lang="en-US" sz="2000" dirty="0" smtClean="0"/>
              <a:t> String</a:t>
            </a:r>
            <a:r>
              <a:rPr lang="ru-RU" sz="2000" dirty="0" smtClean="0"/>
              <a:t>)</a:t>
            </a:r>
          </a:p>
          <a:p>
            <a:r>
              <a:rPr lang="en-US" sz="2000" dirty="0" smtClean="0"/>
              <a:t>Eat </a:t>
            </a:r>
            <a:r>
              <a:rPr lang="ru-RU" sz="2000" dirty="0" smtClean="0"/>
              <a:t>(</a:t>
            </a:r>
            <a:r>
              <a:rPr lang="en-US" sz="2000" dirty="0" smtClean="0"/>
              <a:t>in Feed</a:t>
            </a:r>
            <a:r>
              <a:rPr lang="ru-RU" sz="2000" dirty="0" smtClean="0"/>
              <a:t>: </a:t>
            </a:r>
            <a:r>
              <a:rPr lang="en-US" sz="2000" dirty="0" err="1" smtClean="0"/>
              <a:t>TFood</a:t>
            </a:r>
            <a:r>
              <a:rPr lang="ru-RU" sz="2000" dirty="0" smtClean="0"/>
              <a:t>): </a:t>
            </a:r>
            <a:r>
              <a:rPr lang="en-US" sz="2000" dirty="0" smtClean="0"/>
              <a:t>Boolean</a:t>
            </a:r>
            <a:endParaRPr lang="ru-RU" sz="2000" dirty="0" smtClean="0"/>
          </a:p>
          <a:p>
            <a:r>
              <a:rPr lang="en-US" sz="2000" dirty="0" smtClean="0"/>
              <a:t>Hunt </a:t>
            </a:r>
            <a:r>
              <a:rPr lang="ru-RU" sz="2000" dirty="0" smtClean="0"/>
              <a:t>(</a:t>
            </a:r>
            <a:r>
              <a:rPr lang="en-US" sz="2000" dirty="0" err="1" smtClean="0"/>
              <a:t>inout</a:t>
            </a:r>
            <a:r>
              <a:rPr lang="en-US" sz="2000" dirty="0" smtClean="0"/>
              <a:t> Pray</a:t>
            </a:r>
            <a:r>
              <a:rPr lang="ru-RU" sz="2000" dirty="0" smtClean="0"/>
              <a:t>: </a:t>
            </a:r>
            <a:r>
              <a:rPr lang="en-US" sz="2000" dirty="0" smtClean="0"/>
              <a:t>Animal</a:t>
            </a:r>
            <a:r>
              <a:rPr lang="ru-RU" sz="2000" dirty="0" smtClean="0"/>
              <a:t>)</a:t>
            </a:r>
          </a:p>
          <a:p>
            <a:r>
              <a:rPr lang="en-US" sz="2000" dirty="0" smtClean="0"/>
              <a:t>Play</a:t>
            </a:r>
            <a:r>
              <a:rPr lang="ru-RU" sz="2000" dirty="0" smtClean="0"/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авнобедренный треугольник 8"/>
          <p:cNvSpPr/>
          <p:nvPr/>
        </p:nvSpPr>
        <p:spPr>
          <a:xfrm>
            <a:off x="714348" y="1500174"/>
            <a:ext cx="5072098" cy="464347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214414" y="1428736"/>
            <a:ext cx="4071966" cy="3786214"/>
          </a:xfrm>
          <a:prstGeom prst="triangle">
            <a:avLst/>
          </a:prstGeom>
          <a:solidFill>
            <a:srgbClr val="FF99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714480" y="1428736"/>
            <a:ext cx="3071834" cy="285752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214546" y="1428736"/>
            <a:ext cx="2071702" cy="192882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Стоимость исправления ошибки на каждой стадии разработки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714612" y="1428736"/>
            <a:ext cx="1071570" cy="1000132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372" y="257174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проектирование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1868" y="1643050"/>
            <a:ext cx="442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определение требований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14876" y="3429000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разработка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3504" y="435769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тестирование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43570" y="5357826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внедрение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Отношения между классами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857232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ассоциация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обобщение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агрегация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композиция</a:t>
            </a:r>
          </a:p>
          <a:p>
            <a:pPr marL="177800" indent="-1778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/>
              <a:t>зависимость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3857628"/>
            <a:ext cx="7572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1200"/>
              </a:spcBef>
            </a:pPr>
            <a:r>
              <a:rPr lang="ru-RU" sz="2400" b="1" dirty="0" smtClean="0"/>
              <a:t>Кратность</a:t>
            </a:r>
            <a:r>
              <a:rPr lang="ru-RU" sz="2400" dirty="0" smtClean="0"/>
              <a:t> отношений: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0..1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400" dirty="0" smtClean="0"/>
              <a:t>1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n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1..n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n..*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400" dirty="0" smtClean="0"/>
              <a:t>*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Ассоциация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642918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«Обычная» связь между равноправными независимыми классами.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1500174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Преподаватель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0760" y="1500174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Группа</a:t>
            </a:r>
          </a:p>
        </p:txBody>
      </p:sp>
      <p:cxnSp>
        <p:nvCxnSpPr>
          <p:cNvPr id="8" name="Прямая соединительная линия 7"/>
          <p:cNvCxnSpPr>
            <a:stCxn id="5" idx="3"/>
            <a:endCxn id="6" idx="1"/>
          </p:cNvCxnSpPr>
          <p:nvPr/>
        </p:nvCxnSpPr>
        <p:spPr>
          <a:xfrm>
            <a:off x="3214678" y="1700229"/>
            <a:ext cx="2786082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14678" y="135729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8" y="135729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6182" y="1285860"/>
            <a:ext cx="17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ведет занятия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4348" y="3786190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Заказ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00760" y="3786190"/>
            <a:ext cx="25003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Товар</a:t>
            </a:r>
          </a:p>
        </p:txBody>
      </p:sp>
      <p:cxnSp>
        <p:nvCxnSpPr>
          <p:cNvPr id="15" name="Прямая соединительная линия 14"/>
          <p:cNvCxnSpPr>
            <a:stCxn id="13" idx="3"/>
            <a:endCxn id="14" idx="1"/>
          </p:cNvCxnSpPr>
          <p:nvPr/>
        </p:nvCxnSpPr>
        <p:spPr>
          <a:xfrm>
            <a:off x="3214678" y="3986245"/>
            <a:ext cx="2786082" cy="1588"/>
          </a:xfrm>
          <a:prstGeom prst="line">
            <a:avLst/>
          </a:prstGeom>
          <a:ln>
            <a:headEnd type="none" w="med" len="med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14678" y="364331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5008" y="364331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9058" y="3571876"/>
            <a:ext cx="1236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содержит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42910" y="2714620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</a:rPr>
              <a:t>Возможность навигации </a:t>
            </a:r>
            <a:r>
              <a:rPr lang="ru-RU" sz="2000" dirty="0" smtClean="0">
                <a:solidFill>
                  <a:prstClr val="black"/>
                </a:solidFill>
              </a:rPr>
              <a:t>– класс, от которого идет стрелка «знает» про другой класс, но не наоборот.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Агрегация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071546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Класс-контейнер содержит в себе другие классы-части.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571480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A Part Of = APO</a:t>
            </a: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43306" y="1857364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Автомобиль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1736" y="3357562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Двигатель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3357562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Кузов</a:t>
            </a:r>
          </a:p>
        </p:txBody>
      </p:sp>
      <p:cxnSp>
        <p:nvCxnSpPr>
          <p:cNvPr id="12" name="Соединительная линия уступом 11"/>
          <p:cNvCxnSpPr>
            <a:stCxn id="7" idx="0"/>
            <a:endCxn id="6" idx="2"/>
          </p:cNvCxnSpPr>
          <p:nvPr/>
        </p:nvCxnSpPr>
        <p:spPr>
          <a:xfrm rot="5400000" flipH="1" flipV="1">
            <a:off x="3557609" y="2271733"/>
            <a:ext cx="1100088" cy="1071570"/>
          </a:xfrm>
          <a:prstGeom prst="bentConnector3">
            <a:avLst>
              <a:gd name="adj1" fmla="val 50000"/>
            </a:avLst>
          </a:prstGeom>
          <a:ln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8" idx="0"/>
            <a:endCxn id="6" idx="2"/>
          </p:cNvCxnSpPr>
          <p:nvPr/>
        </p:nvCxnSpPr>
        <p:spPr>
          <a:xfrm rot="16200000" flipV="1">
            <a:off x="4629179" y="2271733"/>
            <a:ext cx="1100088" cy="107157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Блок-схема: решение 16"/>
          <p:cNvSpPr/>
          <p:nvPr/>
        </p:nvSpPr>
        <p:spPr>
          <a:xfrm>
            <a:off x="4572000" y="2285992"/>
            <a:ext cx="142876" cy="28575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286116" y="292893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5008" y="292893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86248" y="2285992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43306" y="4357694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Журнал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3306" y="5857892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Статья</a:t>
            </a:r>
          </a:p>
        </p:txBody>
      </p:sp>
      <p:cxnSp>
        <p:nvCxnSpPr>
          <p:cNvPr id="41" name="Соединительная линия уступом 40"/>
          <p:cNvCxnSpPr>
            <a:stCxn id="39" idx="0"/>
            <a:endCxn id="38" idx="2"/>
          </p:cNvCxnSpPr>
          <p:nvPr/>
        </p:nvCxnSpPr>
        <p:spPr>
          <a:xfrm rot="5400000" flipH="1" flipV="1">
            <a:off x="4093394" y="5307848"/>
            <a:ext cx="1100088" cy="1588"/>
          </a:xfrm>
          <a:prstGeom prst="bentConnector3">
            <a:avLst>
              <a:gd name="adj1" fmla="val 50000"/>
            </a:avLst>
          </a:prstGeom>
          <a:ln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Блок-схема: решение 42"/>
          <p:cNvSpPr/>
          <p:nvPr/>
        </p:nvSpPr>
        <p:spPr>
          <a:xfrm>
            <a:off x="4572000" y="4786322"/>
            <a:ext cx="142876" cy="28575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4680012" y="476114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44008" y="544522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Прямая соединительная линия 68"/>
          <p:cNvCxnSpPr>
            <a:stCxn id="67" idx="0"/>
            <a:endCxn id="58" idx="0"/>
          </p:cNvCxnSpPr>
          <p:nvPr/>
        </p:nvCxnSpPr>
        <p:spPr>
          <a:xfrm rot="5400000" flipH="1" flipV="1">
            <a:off x="1357290" y="4929198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85723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«Строгая» агрегация: части не могут существовать без контейнера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48" y="2857496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Вуз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4143380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Факультет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1271593" y="3700493"/>
            <a:ext cx="8857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Блок-схема: решение 8"/>
          <p:cNvSpPr/>
          <p:nvPr/>
        </p:nvSpPr>
        <p:spPr>
          <a:xfrm>
            <a:off x="1643042" y="3286124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785918" y="328612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18" y="3786190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348" y="1785926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Кафедра</a:t>
            </a:r>
          </a:p>
        </p:txBody>
      </p:sp>
      <p:cxnSp>
        <p:nvCxnSpPr>
          <p:cNvPr id="13" name="Прямая соединительная линия 12"/>
          <p:cNvCxnSpPr>
            <a:stCxn id="12" idx="2"/>
            <a:endCxn id="6" idx="0"/>
          </p:cNvCxnSpPr>
          <p:nvPr/>
        </p:nvCxnSpPr>
        <p:spPr>
          <a:xfrm rot="5400000">
            <a:off x="1378750" y="2521766"/>
            <a:ext cx="67146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Блок-схема: решение 13"/>
          <p:cNvSpPr/>
          <p:nvPr/>
        </p:nvSpPr>
        <p:spPr>
          <a:xfrm>
            <a:off x="1643042" y="2571744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785918" y="25003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85918" y="2143116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  <p:cxnSp>
        <p:nvCxnSpPr>
          <p:cNvPr id="17" name="Соединительная линия уступом 16"/>
          <p:cNvCxnSpPr>
            <a:stCxn id="12" idx="1"/>
            <a:endCxn id="7" idx="1"/>
          </p:cNvCxnSpPr>
          <p:nvPr/>
        </p:nvCxnSpPr>
        <p:spPr>
          <a:xfrm rot="10800000" flipV="1">
            <a:off x="714348" y="1985981"/>
            <a:ext cx="1588" cy="2357454"/>
          </a:xfrm>
          <a:prstGeom prst="bentConnector3">
            <a:avLst>
              <a:gd name="adj1" fmla="val 1439546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00694" y="3071810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Кошка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0694" y="4357694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Хвост</a:t>
            </a:r>
          </a:p>
        </p:txBody>
      </p:sp>
      <p:cxnSp>
        <p:nvCxnSpPr>
          <p:cNvPr id="20" name="Прямая соединительная линия 19"/>
          <p:cNvCxnSpPr>
            <a:stCxn id="19" idx="0"/>
            <a:endCxn id="18" idx="2"/>
          </p:cNvCxnSpPr>
          <p:nvPr/>
        </p:nvCxnSpPr>
        <p:spPr>
          <a:xfrm rot="5400000" flipH="1" flipV="1">
            <a:off x="5772187" y="3914807"/>
            <a:ext cx="8857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Блок-схема: решение 20"/>
          <p:cNvSpPr/>
          <p:nvPr/>
        </p:nvSpPr>
        <p:spPr>
          <a:xfrm>
            <a:off x="6143636" y="3500438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357950" y="350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57950" y="4000504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0694" y="1785926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Лапа</a:t>
            </a:r>
          </a:p>
        </p:txBody>
      </p:sp>
      <p:cxnSp>
        <p:nvCxnSpPr>
          <p:cNvPr id="25" name="Прямая соединительная линия 24"/>
          <p:cNvCxnSpPr>
            <a:stCxn id="24" idx="2"/>
            <a:endCxn id="18" idx="0"/>
          </p:cNvCxnSpPr>
          <p:nvPr/>
        </p:nvCxnSpPr>
        <p:spPr>
          <a:xfrm rot="5400000">
            <a:off x="5772187" y="2628923"/>
            <a:ext cx="8857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Блок-схема: решение 25"/>
          <p:cNvSpPr/>
          <p:nvPr/>
        </p:nvSpPr>
        <p:spPr>
          <a:xfrm>
            <a:off x="6143636" y="2786058"/>
            <a:ext cx="142876" cy="285752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6286512" y="27146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512" y="214311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86116" y="3071810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Голова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29520" y="3071810"/>
            <a:ext cx="1428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Туловище</a:t>
            </a:r>
          </a:p>
        </p:txBody>
      </p:sp>
      <p:cxnSp>
        <p:nvCxnSpPr>
          <p:cNvPr id="44" name="Прямая соединительная линия 43"/>
          <p:cNvCxnSpPr>
            <a:stCxn id="31" idx="3"/>
            <a:endCxn id="18" idx="1"/>
          </p:cNvCxnSpPr>
          <p:nvPr/>
        </p:nvCxnSpPr>
        <p:spPr>
          <a:xfrm>
            <a:off x="4714876" y="3271865"/>
            <a:ext cx="7858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Блок-схема: решение 47"/>
          <p:cNvSpPr/>
          <p:nvPr/>
        </p:nvSpPr>
        <p:spPr>
          <a:xfrm>
            <a:off x="5214942" y="3214686"/>
            <a:ext cx="285752" cy="142876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51" name="Прямая соединительная линия 50"/>
          <p:cNvCxnSpPr>
            <a:stCxn id="18" idx="3"/>
            <a:endCxn id="37" idx="1"/>
          </p:cNvCxnSpPr>
          <p:nvPr/>
        </p:nvCxnSpPr>
        <p:spPr>
          <a:xfrm>
            <a:off x="6929454" y="3271865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Блок-схема: решение 51"/>
          <p:cNvSpPr/>
          <p:nvPr/>
        </p:nvSpPr>
        <p:spPr>
          <a:xfrm>
            <a:off x="6929454" y="3214686"/>
            <a:ext cx="285752" cy="142876"/>
          </a:xfrm>
          <a:prstGeom prst="flowChartDecision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5214942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14876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16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43768" y="2857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55570" y="6130962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Со стороны целого не может быть кратность 0!</a:t>
            </a:r>
          </a:p>
        </p:txBody>
      </p:sp>
      <p:sp>
        <p:nvSpPr>
          <p:cNvPr id="58" name="Блок-схема: решение 57"/>
          <p:cNvSpPr/>
          <p:nvPr/>
        </p:nvSpPr>
        <p:spPr>
          <a:xfrm>
            <a:off x="1643042" y="4572008"/>
            <a:ext cx="142876" cy="285752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67" name="TextBox 66"/>
          <p:cNvSpPr txBox="1"/>
          <p:nvPr/>
        </p:nvSpPr>
        <p:spPr>
          <a:xfrm>
            <a:off x="714348" y="5286388"/>
            <a:ext cx="2000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Студент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723985" y="4926033"/>
            <a:ext cx="693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1..*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23986" y="4524390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Обобщение (наследование)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507960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A Kind Of = AKO</a:t>
            </a:r>
            <a:endParaRPr lang="ru-R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65109" y="873090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Класс-наследник является частным случаем класса-предка.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9636" y="1311246"/>
            <a:ext cx="235745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Животное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71648" y="2297097"/>
            <a:ext cx="235745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Млекопитающее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9234" y="2297097"/>
            <a:ext cx="235745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Птица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3265" y="3319461"/>
            <a:ext cx="171611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Кошка</a:t>
            </a:r>
          </a:p>
        </p:txBody>
      </p:sp>
      <p:cxnSp>
        <p:nvCxnSpPr>
          <p:cNvPr id="11" name="Соединительная линия уступом 10"/>
          <p:cNvCxnSpPr>
            <a:stCxn id="6" idx="2"/>
            <a:endCxn id="7" idx="0"/>
          </p:cNvCxnSpPr>
          <p:nvPr/>
        </p:nvCxnSpPr>
        <p:spPr>
          <a:xfrm rot="5400000">
            <a:off x="3596499" y="1165232"/>
            <a:ext cx="585741" cy="16779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6" idx="2"/>
            <a:endCxn id="8" idx="0"/>
          </p:cNvCxnSpPr>
          <p:nvPr/>
        </p:nvCxnSpPr>
        <p:spPr>
          <a:xfrm rot="16200000" flipH="1">
            <a:off x="5275292" y="1164427"/>
            <a:ext cx="585741" cy="167959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Равнобедренный треугольник 13"/>
          <p:cNvSpPr/>
          <p:nvPr/>
        </p:nvSpPr>
        <p:spPr>
          <a:xfrm>
            <a:off x="4579929" y="1712878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16" name="Соединительная линия уступом 15"/>
          <p:cNvCxnSpPr>
            <a:stCxn id="9" idx="0"/>
            <a:endCxn id="7" idx="2"/>
          </p:cNvCxnSpPr>
          <p:nvPr/>
        </p:nvCxnSpPr>
        <p:spPr>
          <a:xfrm rot="5400000" flipH="1" flipV="1">
            <a:off x="2194721" y="2463807"/>
            <a:ext cx="622254" cy="108905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57851" y="3282948"/>
            <a:ext cx="171611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Орел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94045" y="3319461"/>
            <a:ext cx="171611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Слон</a:t>
            </a:r>
          </a:p>
        </p:txBody>
      </p:sp>
      <p:cxnSp>
        <p:nvCxnSpPr>
          <p:cNvPr id="29" name="Соединительная линия уступом 28"/>
          <p:cNvCxnSpPr>
            <a:stCxn id="23" idx="0"/>
            <a:endCxn id="7" idx="2"/>
          </p:cNvCxnSpPr>
          <p:nvPr/>
        </p:nvCxnSpPr>
        <p:spPr>
          <a:xfrm rot="16200000" flipV="1">
            <a:off x="3290111" y="2457471"/>
            <a:ext cx="622254" cy="11017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8" idx="0"/>
            <a:endCxn id="8" idx="2"/>
          </p:cNvCxnSpPr>
          <p:nvPr/>
        </p:nvCxnSpPr>
        <p:spPr>
          <a:xfrm rot="16200000" flipV="1">
            <a:off x="6119064" y="2986105"/>
            <a:ext cx="585741" cy="7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Равнобедренный треугольник 39"/>
          <p:cNvSpPr/>
          <p:nvPr/>
        </p:nvSpPr>
        <p:spPr>
          <a:xfrm>
            <a:off x="2928915" y="2698740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41" name="Равнобедренный треугольник 40"/>
          <p:cNvSpPr/>
          <p:nvPr/>
        </p:nvSpPr>
        <p:spPr>
          <a:xfrm>
            <a:off x="6288111" y="2698740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 l="4003" t="8704" r="4428" b="9696"/>
          <a:stretch>
            <a:fillRect/>
          </a:stretch>
        </p:blipFill>
        <p:spPr bwMode="auto">
          <a:xfrm>
            <a:off x="1285830" y="3940182"/>
            <a:ext cx="6681879" cy="27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9" name="Стрелка вверх 88"/>
          <p:cNvSpPr/>
          <p:nvPr/>
        </p:nvSpPr>
        <p:spPr>
          <a:xfrm>
            <a:off x="336492" y="1457298"/>
            <a:ext cx="657234" cy="2300319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2000" dirty="0" smtClean="0"/>
              <a:t>обобщение</a:t>
            </a:r>
          </a:p>
        </p:txBody>
      </p:sp>
      <p:sp>
        <p:nvSpPr>
          <p:cNvPr id="90" name="Стрелка вниз 89"/>
          <p:cNvSpPr/>
          <p:nvPr/>
        </p:nvSpPr>
        <p:spPr>
          <a:xfrm>
            <a:off x="8040735" y="1311246"/>
            <a:ext cx="657234" cy="2300319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ru-RU" sz="2000" dirty="0" smtClean="0"/>
              <a:t>детализация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обобщение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65109" y="617499"/>
            <a:ext cx="78502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>
                <a:solidFill>
                  <a:srgbClr val="FF0000"/>
                </a:solidFill>
              </a:rPr>
              <a:t>Распространенная ошибка</a:t>
            </a:r>
            <a:r>
              <a:rPr lang="ru-RU" sz="2000" dirty="0" smtClean="0"/>
              <a:t> – перечень возможных значений атрибута принимают за связь-обобщение. </a:t>
            </a:r>
            <a:endParaRPr lang="ru-R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01622" y="4351352"/>
            <a:ext cx="1898676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Пол</a:t>
            </a: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01622" y="4779981"/>
            <a:ext cx="1898676" cy="438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Обозначение</a:t>
            </a:r>
            <a:endParaRPr lang="ru-RU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65109" y="1457298"/>
            <a:ext cx="78502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Например, пол может принимать два значения: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муж.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жен</a:t>
            </a:r>
            <a:r>
              <a:rPr lang="ru-RU" sz="2000" dirty="0" smtClean="0"/>
              <a:t>.</a:t>
            </a:r>
            <a:r>
              <a:rPr lang="ru-RU" sz="2000" dirty="0" smtClean="0"/>
              <a:t>  </a:t>
            </a:r>
          </a:p>
          <a:p>
            <a:pPr marL="177800" indent="-177800" algn="just"/>
            <a:r>
              <a:rPr lang="ru-RU" sz="2000" b="1" dirty="0" smtClean="0"/>
              <a:t>Как отличить?</a:t>
            </a:r>
          </a:p>
          <a:p>
            <a:pPr indent="355600" algn="just"/>
            <a:r>
              <a:rPr lang="ru-RU" sz="2000" dirty="0" smtClean="0"/>
              <a:t>Если это связь-обобщение, то у нижележащих классов должны быть новые атрибуты или методы.</a:t>
            </a:r>
            <a:endParaRPr lang="ru-RU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010156" y="3538539"/>
            <a:ext cx="235745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Пол</a:t>
            </a:r>
            <a:endParaRPr lang="ru-RU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010156" y="3940183"/>
            <a:ext cx="2357454" cy="438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???</a:t>
            </a:r>
            <a:endParaRPr lang="ru-R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805227" y="5145111"/>
            <a:ext cx="235745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Муж.</a:t>
            </a:r>
            <a:endParaRPr lang="ru-R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805227" y="5573740"/>
            <a:ext cx="2357454" cy="447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???</a:t>
            </a:r>
            <a:endParaRPr lang="ru-RU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507189" y="5145111"/>
            <a:ext cx="2357454" cy="42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Жен.</a:t>
            </a:r>
            <a:endParaRPr lang="ru-RU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507189" y="5573740"/>
            <a:ext cx="2357454" cy="447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???</a:t>
            </a:r>
            <a:endParaRPr lang="ru-RU" sz="2000" dirty="0" smtClean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5086388" y="4849800"/>
            <a:ext cx="585741" cy="7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Равнобедренный треугольник 15"/>
          <p:cNvSpPr/>
          <p:nvPr/>
        </p:nvSpPr>
        <p:spPr>
          <a:xfrm>
            <a:off x="5229234" y="4378338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V="1">
            <a:off x="6619934" y="4849800"/>
            <a:ext cx="585741" cy="7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Равнобедренный треугольник 17"/>
          <p:cNvSpPr/>
          <p:nvPr/>
        </p:nvSpPr>
        <p:spPr>
          <a:xfrm>
            <a:off x="6762780" y="4378338"/>
            <a:ext cx="292104" cy="2190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425948" y="3976695"/>
            <a:ext cx="3943404" cy="20447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535487" y="3976695"/>
            <a:ext cx="3541761" cy="21907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Зависимость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65109" y="727038"/>
            <a:ext cx="7923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Изменение основного класса приводит к изменению зависимого, хотя он не является частью или наследником.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3986" y="1530324"/>
            <a:ext cx="5915106" cy="496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Стереотипы классов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580986"/>
            <a:ext cx="7923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Стереотип указывается в «» или </a:t>
            </a:r>
            <a:r>
              <a:rPr lang="en-US" sz="2000" dirty="0" smtClean="0"/>
              <a:t>&lt;&lt;&gt;&gt;</a:t>
            </a:r>
            <a:r>
              <a:rPr lang="ru-RU" sz="2000" dirty="0" smtClean="0"/>
              <a:t> перед именем класса или специальным символом.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596" y="1347759"/>
            <a:ext cx="7959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Существует множество стереотипов. При разработке ИС рекомендуется использовать: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31" y="2078019"/>
          <a:ext cx="755819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0519"/>
                <a:gridCol w="1716111"/>
                <a:gridCol w="438156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boundary</a:t>
                      </a:r>
                      <a:r>
                        <a:rPr lang="ru-RU" sz="2000" dirty="0" smtClean="0"/>
                        <a:t>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Граничный</a:t>
                      </a:r>
                      <a:r>
                        <a:rPr lang="ru-RU" sz="2000" baseline="0" dirty="0" smtClean="0"/>
                        <a:t>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Осуществляет взаимодействие с пользователем или другими системами (форма,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сокет</a:t>
                      </a:r>
                      <a:r>
                        <a:rPr lang="ru-RU" sz="2000" baseline="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entity</a:t>
                      </a:r>
                      <a:r>
                        <a:rPr lang="ru-RU" sz="2000" dirty="0" smtClean="0"/>
                        <a:t>»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Сущностный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Соответствует</a:t>
                      </a:r>
                      <a:r>
                        <a:rPr lang="ru-RU" sz="2000" baseline="0" dirty="0" smtClean="0"/>
                        <a:t> сущностям </a:t>
                      </a:r>
                      <a:r>
                        <a:rPr lang="en-US" sz="2000" baseline="0" dirty="0" smtClean="0"/>
                        <a:t>ER-</a:t>
                      </a:r>
                      <a:r>
                        <a:rPr lang="ru-RU" sz="2000" baseline="0" dirty="0" smtClean="0"/>
                        <a:t>модели.</a:t>
                      </a:r>
                    </a:p>
                    <a:p>
                      <a:r>
                        <a:rPr lang="ru-RU" sz="2000" baseline="0" dirty="0" smtClean="0"/>
                        <a:t>Обычно не имеет методов, только содержит данные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control</a:t>
                      </a:r>
                      <a:r>
                        <a:rPr lang="ru-RU" sz="2000" dirty="0" smtClean="0"/>
                        <a:t>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Управляющий</a:t>
                      </a:r>
                      <a:r>
                        <a:rPr lang="ru-RU" sz="2000" baseline="0" dirty="0" smtClean="0"/>
                        <a:t>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Выполняет</a:t>
                      </a:r>
                      <a:r>
                        <a:rPr lang="ru-RU" sz="2000" baseline="0" dirty="0" smtClean="0"/>
                        <a:t> активные действия в системе, реализует ее функции (СУБД, клиентское приложение, сервер)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r="82171" b="33149"/>
          <a:stretch>
            <a:fillRect/>
          </a:stretch>
        </p:blipFill>
        <p:spPr bwMode="auto">
          <a:xfrm>
            <a:off x="409518" y="2114532"/>
            <a:ext cx="839799" cy="771450"/>
          </a:xfrm>
          <a:prstGeom prst="rect">
            <a:avLst/>
          </a:prstGeom>
          <a:noFill/>
        </p:spPr>
      </p:pic>
      <p:pic>
        <p:nvPicPr>
          <p:cNvPr id="8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l="41860" r="42636" b="33149"/>
          <a:stretch>
            <a:fillRect/>
          </a:stretch>
        </p:blipFill>
        <p:spPr bwMode="auto">
          <a:xfrm>
            <a:off x="409518" y="3173409"/>
            <a:ext cx="730260" cy="771450"/>
          </a:xfrm>
          <a:prstGeom prst="rect">
            <a:avLst/>
          </a:prstGeom>
          <a:noFill/>
        </p:spPr>
      </p:pic>
      <p:pic>
        <p:nvPicPr>
          <p:cNvPr id="9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l="84496" b="33149"/>
          <a:stretch>
            <a:fillRect/>
          </a:stretch>
        </p:blipFill>
        <p:spPr bwMode="auto">
          <a:xfrm>
            <a:off x="373005" y="4232286"/>
            <a:ext cx="730260" cy="771450"/>
          </a:xfrm>
          <a:prstGeom prst="rect">
            <a:avLst/>
          </a:prstGeom>
          <a:noFill/>
        </p:spPr>
      </p:pic>
      <p:pic>
        <p:nvPicPr>
          <p:cNvPr id="11" name="Picture 2" descr="http://i.stack.imgur.com/rQPvd.gif"/>
          <p:cNvPicPr>
            <a:picLocks noChangeAspect="1" noChangeArrowheads="1"/>
          </p:cNvPicPr>
          <p:nvPr/>
        </p:nvPicPr>
        <p:blipFill>
          <a:blip r:embed="rId2" cstate="print"/>
          <a:srcRect l="41860" r="42636" b="33149"/>
          <a:stretch>
            <a:fillRect/>
          </a:stretch>
        </p:blipFill>
        <p:spPr bwMode="auto">
          <a:xfrm>
            <a:off x="2855889" y="5254650"/>
            <a:ext cx="730260" cy="7714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673324" y="6021423"/>
            <a:ext cx="1160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Читатель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92721" y="5437215"/>
            <a:ext cx="160657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«</a:t>
            </a:r>
            <a:r>
              <a:rPr lang="en-US" sz="2000" dirty="0" smtClean="0"/>
              <a:t>entity</a:t>
            </a:r>
            <a:r>
              <a:rPr lang="ru-RU" sz="2000" dirty="0" smtClean="0"/>
              <a:t>»</a:t>
            </a:r>
          </a:p>
          <a:p>
            <a:pPr algn="ctr"/>
            <a:r>
              <a:rPr lang="ru-RU" sz="2000" dirty="0" smtClean="0"/>
              <a:t>Читатель</a:t>
            </a:r>
          </a:p>
        </p:txBody>
      </p:sp>
      <p:sp>
        <p:nvSpPr>
          <p:cNvPr id="14" name="Равно 13"/>
          <p:cNvSpPr/>
          <p:nvPr/>
        </p:nvSpPr>
        <p:spPr>
          <a:xfrm>
            <a:off x="4133844" y="5546754"/>
            <a:ext cx="766773" cy="584208"/>
          </a:xfrm>
          <a:prstGeom prst="mathEqual">
            <a:avLst>
              <a:gd name="adj1" fmla="val 18848"/>
              <a:gd name="adj2" fmla="val 164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38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376"/>
            <a:ext cx="9038253" cy="27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Включает: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b="1" dirty="0" smtClean="0"/>
              <a:t>Общение</a:t>
            </a:r>
            <a:r>
              <a:rPr lang="ru-RU" sz="2000" dirty="0" smtClean="0"/>
              <a:t> (интервью, семинары, конференции) с заказчиком и другими заинтересованными сторонами (</a:t>
            </a:r>
            <a:r>
              <a:rPr lang="ru-RU" sz="2000" dirty="0" err="1" smtClean="0"/>
              <a:t>стейкхолдерами</a:t>
            </a:r>
            <a:r>
              <a:rPr lang="ru-RU" sz="2000" dirty="0" smtClean="0"/>
              <a:t>, </a:t>
            </a:r>
            <a:r>
              <a:rPr lang="en-US" sz="2000" dirty="0" smtClean="0"/>
              <a:t>stakeholders)</a:t>
            </a:r>
            <a:endParaRPr lang="ru-RU" sz="2000" dirty="0" smtClean="0"/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b="1" dirty="0" smtClean="0"/>
              <a:t>Согласование</a:t>
            </a:r>
            <a:r>
              <a:rPr lang="ru-RU" sz="2000" dirty="0" smtClean="0"/>
              <a:t> (анализ) собранных требований, их уточнение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b="1" dirty="0" smtClean="0"/>
              <a:t>Документирование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792684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Требования указывают что должно быть сделано, но не говорят как это сделать.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3006866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Требование</a:t>
            </a:r>
            <a:r>
              <a:rPr lang="ru-RU" sz="2000" dirty="0" smtClean="0"/>
              <a:t> – это четкое описание того, что должно быть реализовано в системе.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928670"/>
            <a:ext cx="79233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Кто будет пользоваться системой и какие еще есть заинтересованные стороны (например, руководители, специалисты обслуживания, установщики)?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Чего хотят непосредственные пользователи системы?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Чего хотят другие заинтересованные стороны?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С какими другими системами будем взаимодействовать?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Какие будут аппаратные устройства?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Какие есть правовые и регулирующие ограничения?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Какие есть технические ограничения?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Каковы коммерческие цели?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анализа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896479"/>
            <a:ext cx="41434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err="1" smtClean="0"/>
              <a:t>Стейкхолдеры</a:t>
            </a:r>
            <a:r>
              <a:rPr lang="ru-RU" sz="2000" dirty="0" smtClean="0"/>
              <a:t>: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Нет ясного представления о требованиях.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 соглашаются с ранее записанными требованиями, настаивают на новых требованиях после утверждения плана. 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Медленная связь, низкая степень участия.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Слабая техническая не подготовка, непонимание процесса разработки ПО.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896479"/>
            <a:ext cx="421484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Разработчики</a:t>
            </a:r>
            <a:r>
              <a:rPr lang="ru-RU" sz="2000" dirty="0" smtClean="0"/>
              <a:t>: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Пытаются сделать, что умеют/хотят, а не что надо.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 хотят общаться с заказчиком, занимаются «телепатией».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Недостаточно ориентируются в предметной области.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4111189"/>
            <a:ext cx="4143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Посредники </a:t>
            </a:r>
            <a:r>
              <a:rPr lang="ru-RU" sz="2000" dirty="0" smtClean="0"/>
              <a:t>(специалисты по системному анализу, работе с персоналом, менеджеры):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Работают «в отрыве от производства».</a:t>
            </a:r>
          </a:p>
          <a:p>
            <a:pPr marL="273050" indent="-273050">
              <a:spcBef>
                <a:spcPts val="1200"/>
              </a:spcBef>
              <a:buAutoNum type="arabicPeriod"/>
            </a:pPr>
            <a:r>
              <a:rPr lang="ru-RU" sz="2000" dirty="0" smtClean="0"/>
              <a:t>Замедляют коммуникацию.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621172"/>
            <a:ext cx="828680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Функциональные </a:t>
            </a:r>
            <a:r>
              <a:rPr lang="ru-RU" sz="2000" dirty="0" smtClean="0"/>
              <a:t>– какое поведение предоставляет система.  </a:t>
            </a:r>
            <a:r>
              <a:rPr lang="ru-RU" sz="2000" u="sng" dirty="0" smtClean="0"/>
              <a:t>Что</a:t>
            </a:r>
            <a:r>
              <a:rPr lang="ru-RU" sz="2000" dirty="0" smtClean="0"/>
              <a:t> должна делать система?</a:t>
            </a:r>
            <a:endParaRPr lang="en-US" sz="2000" dirty="0" smtClean="0"/>
          </a:p>
          <a:p>
            <a:pPr marL="627063" indent="-285750" algn="just">
              <a:buFont typeface="+mj-lt"/>
              <a:buAutoNum type="arabicPeriod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</a:t>
            </a:r>
            <a:r>
              <a:rPr lang="ru-RU" sz="2000" dirty="0" smtClean="0"/>
              <a:t> считывать данные с банковских карт.</a:t>
            </a:r>
          </a:p>
          <a:p>
            <a:pPr marL="627063" indent="-285750" algn="just">
              <a:buFont typeface="+mj-lt"/>
              <a:buAutoNum type="arabicPeriod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аутентифицировать владельца карты.</a:t>
            </a:r>
          </a:p>
          <a:p>
            <a:pPr marL="627063" indent="-285750" algn="just">
              <a:buFont typeface="+mj-lt"/>
              <a:buAutoNum type="arabicPeriod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выдавать наличные аутентифицированному пользователю, но не более 30 000 руб. за одну операцию.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Нефункциональные </a:t>
            </a:r>
            <a:r>
              <a:rPr lang="ru-RU" sz="2000" dirty="0" smtClean="0"/>
              <a:t>– особое свойство или ограничение, накладываемое на систему. </a:t>
            </a:r>
            <a:r>
              <a:rPr lang="ru-RU" sz="2000" u="sng" dirty="0" smtClean="0"/>
              <a:t>Как</a:t>
            </a:r>
            <a:r>
              <a:rPr lang="ru-RU" sz="2000" dirty="0" smtClean="0"/>
              <a:t> должна работать система?</a:t>
            </a:r>
          </a:p>
          <a:p>
            <a:pPr marL="627063" indent="-285750" algn="just">
              <a:buFont typeface="+mj-lt"/>
              <a:buAutoNum type="arabicPeriod" startAt="4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</a:t>
            </a:r>
            <a:r>
              <a:rPr lang="ru-RU" sz="2000" dirty="0" smtClean="0"/>
              <a:t> проводить транзакцию не более чем за 5 сек.</a:t>
            </a:r>
          </a:p>
          <a:p>
            <a:pPr marL="627063" indent="-285750" algn="just">
              <a:buFont typeface="+mj-lt"/>
              <a:buAutoNum type="arabicPeriod" startAt="4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взаимодействовать с банковской системой по защищенному каналу.</a:t>
            </a:r>
          </a:p>
          <a:p>
            <a:pPr marL="627063" indent="-285750" algn="just">
              <a:buFont typeface="+mj-lt"/>
              <a:buAutoNum type="arabicPeriod" startAt="4"/>
            </a:pPr>
            <a:r>
              <a:rPr lang="ru-RU" sz="2000" dirty="0" smtClean="0"/>
              <a:t>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 </a:t>
            </a:r>
            <a:r>
              <a:rPr lang="ru-RU" sz="2000" dirty="0" smtClean="0"/>
              <a:t>должна быть реализована на </a:t>
            </a:r>
            <a:r>
              <a:rPr lang="en-US" sz="2000" dirty="0" smtClean="0"/>
              <a:t>C++</a:t>
            </a:r>
            <a:r>
              <a:rPr lang="ru-RU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Производные</a:t>
            </a:r>
            <a:r>
              <a:rPr lang="ru-RU" sz="2000" dirty="0" smtClean="0"/>
              <a:t> – возникают из других требований.</a:t>
            </a:r>
          </a:p>
          <a:p>
            <a:pPr marL="812800" indent="-457200">
              <a:spcBef>
                <a:spcPts val="1200"/>
              </a:spcBef>
              <a:buFont typeface="+mj-lt"/>
              <a:buAutoNum type="arabicPeriod" startAt="7"/>
            </a:pPr>
            <a:r>
              <a:rPr lang="ru-RU" sz="2000" dirty="0" smtClean="0"/>
              <a:t>Чтобы проводить транзакцию не более чем за 5 сек., терминал банкомата </a:t>
            </a:r>
            <a:r>
              <a:rPr lang="ru-RU" sz="2000" b="1" dirty="0" smtClean="0">
                <a:solidFill>
                  <a:srgbClr val="0000CC"/>
                </a:solidFill>
              </a:rPr>
              <a:t>должен</a:t>
            </a:r>
            <a:r>
              <a:rPr lang="ru-RU" sz="2000" dirty="0" smtClean="0"/>
              <a:t> иметь широкополосное соединение с банковской системой.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857232"/>
            <a:ext cx="792961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Обязательные: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Функциональные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Удобство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Надежность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Производительность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Поддержка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/>
              <a:t>Необязательные: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Реализация (ресурсы, языки, средства, аппаратура)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Интерфейс (взаимодействие с внешними системами)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Операции (способы управления системой)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Пакетирование (упаковка)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2000" dirty="0" smtClean="0"/>
              <a:t>Юридические (авторские права и т.п.)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Спецификация требований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785794"/>
            <a:ext cx="792961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Способы спецификации</a:t>
            </a:r>
            <a:r>
              <a:rPr lang="ru-RU" sz="2000" dirty="0" smtClean="0"/>
              <a:t>: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Текстовые списки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Варианты использования (</a:t>
            </a:r>
            <a:r>
              <a:rPr lang="en-US" sz="2000" dirty="0" smtClean="0"/>
              <a:t>UML)</a:t>
            </a:r>
            <a:endParaRPr lang="ru-RU" sz="2000" dirty="0" smtClean="0"/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Прототипы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2571744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Традиционное описание – текстовое. </a:t>
            </a:r>
            <a:r>
              <a:rPr lang="ru-RU" sz="2000" dirty="0" smtClean="0"/>
              <a:t>Каждое требование имеет вид:</a:t>
            </a:r>
          </a:p>
          <a:p>
            <a:pPr marL="177800" indent="-177800" algn="just"/>
            <a:r>
              <a:rPr lang="en-US" sz="2000" dirty="0" smtClean="0"/>
              <a:t>&lt;id&gt; &lt;</a:t>
            </a:r>
            <a:r>
              <a:rPr lang="ru-RU" sz="2000" dirty="0" smtClean="0"/>
              <a:t>система</a:t>
            </a:r>
            <a:r>
              <a:rPr lang="en-US" sz="2000" dirty="0" smtClean="0"/>
              <a:t>&gt; </a:t>
            </a:r>
            <a:r>
              <a:rPr lang="ru-RU" sz="2000" b="1" dirty="0" smtClean="0">
                <a:solidFill>
                  <a:srgbClr val="0000CC"/>
                </a:solidFill>
              </a:rPr>
              <a:t>должна</a:t>
            </a:r>
            <a:r>
              <a:rPr lang="ru-RU" sz="2000" dirty="0" smtClean="0"/>
              <a:t> </a:t>
            </a:r>
            <a:r>
              <a:rPr lang="en-US" sz="2000" dirty="0" smtClean="0"/>
              <a:t>&lt;</a:t>
            </a:r>
            <a:r>
              <a:rPr lang="ru-RU" sz="2000" dirty="0" smtClean="0"/>
              <a:t>действие</a:t>
            </a:r>
            <a:r>
              <a:rPr lang="en-US" sz="2000" dirty="0" smtClean="0"/>
              <a:t>&gt;</a:t>
            </a: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1472" y="3429000"/>
            <a:ext cx="39290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Преимущества:</a:t>
            </a:r>
          </a:p>
          <a:p>
            <a:pPr marL="266700" indent="-266700" algn="just">
              <a:spcBef>
                <a:spcPts val="1200"/>
              </a:spcBef>
              <a:buFont typeface="Calibri" pitchFamily="34" charset="0"/>
              <a:buChar char="+"/>
            </a:pPr>
            <a:r>
              <a:rPr lang="ru-RU" sz="2000" dirty="0" smtClean="0"/>
              <a:t>Полнота</a:t>
            </a:r>
          </a:p>
          <a:p>
            <a:pPr marL="266700" indent="-266700" algn="just">
              <a:spcBef>
                <a:spcPts val="1200"/>
              </a:spcBef>
              <a:buFont typeface="Calibri" pitchFamily="34" charset="0"/>
              <a:buChar char="+"/>
            </a:pPr>
            <a:r>
              <a:rPr lang="ru-RU" sz="2000" dirty="0" smtClean="0"/>
              <a:t>Доступность</a:t>
            </a:r>
          </a:p>
          <a:p>
            <a:pPr marL="266700" indent="-266700" algn="just">
              <a:spcBef>
                <a:spcPts val="1200"/>
              </a:spcBef>
              <a:buFont typeface="Calibri" pitchFamily="34" charset="0"/>
              <a:buChar char="+"/>
            </a:pPr>
            <a:r>
              <a:rPr lang="ru-RU" sz="2000" dirty="0" smtClean="0"/>
              <a:t>Не требует спец. средств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3429000"/>
            <a:ext cx="42148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Недостатки: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Большой объем (сотни страниц)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Размытое представление о системе в целом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Трудно отследить взаимосвязи требований</a:t>
            </a:r>
          </a:p>
          <a:p>
            <a:pPr marL="266700" indent="-266700">
              <a:spcBef>
                <a:spcPts val="1200"/>
              </a:spcBef>
              <a:buFont typeface="Calibri" pitchFamily="34" charset="0"/>
              <a:buChar char="−"/>
            </a:pPr>
            <a:r>
              <a:rPr lang="ru-RU" sz="2000" dirty="0" smtClean="0"/>
              <a:t>Ложное ощущение понимания и защищенности интересов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0" tIns="0" rIns="0" bIns="0" rtlCol="0" anchor="ctr"/>
      <a:lstStyle>
        <a:defPPr algn="ctr">
          <a:defRPr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just">
          <a:spcBef>
            <a:spcPts val="1200"/>
          </a:spcBef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3963</TotalTime>
  <Words>2732</Words>
  <Application>Microsoft Office PowerPoint</Application>
  <PresentationFormat>Экран (4:3)</PresentationFormat>
  <Paragraphs>513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ИС предприятия. Проектирование. UML</vt:lpstr>
      <vt:lpstr>Информационная система (ИС)</vt:lpstr>
      <vt:lpstr>Стоимость исправления ошибки на каждой стадии разработки</vt:lpstr>
      <vt:lpstr>Анализ требований</vt:lpstr>
      <vt:lpstr>Поиск требований</vt:lpstr>
      <vt:lpstr>Проблемы анализа требований</vt:lpstr>
      <vt:lpstr>Виды требований</vt:lpstr>
      <vt:lpstr>Категории требований</vt:lpstr>
      <vt:lpstr>Спецификация требований</vt:lpstr>
      <vt:lpstr>Типовые ошибки словесного описания</vt:lpstr>
      <vt:lpstr>Структура требований</vt:lpstr>
      <vt:lpstr>UML</vt:lpstr>
      <vt:lpstr>Использование UML</vt:lpstr>
      <vt:lpstr>Литература и ПО</vt:lpstr>
      <vt:lpstr>Диаграммы</vt:lpstr>
      <vt:lpstr>Диаграммы UML (2.3)</vt:lpstr>
      <vt:lpstr>Диаграмма вариантов использования</vt:lpstr>
      <vt:lpstr>Действующие лица (актеры)</vt:lpstr>
      <vt:lpstr>Вариант использования (прецедент)</vt:lpstr>
      <vt:lpstr>Отношения</vt:lpstr>
      <vt:lpstr>Детализация прецедентов</vt:lpstr>
      <vt:lpstr>Нужна ли модель прецедентов?</vt:lpstr>
      <vt:lpstr>Диаграмма классов UML</vt:lpstr>
      <vt:lpstr>Основные определения</vt:lpstr>
      <vt:lpstr>Представление класса на диаграмме</vt:lpstr>
      <vt:lpstr>Признаки хорошего класса</vt:lpstr>
      <vt:lpstr>Описание атрибутов</vt:lpstr>
      <vt:lpstr>Описание методов</vt:lpstr>
      <vt:lpstr>Пример класса</vt:lpstr>
      <vt:lpstr>Отношения между классами</vt:lpstr>
      <vt:lpstr>Ассоциация</vt:lpstr>
      <vt:lpstr>Агрегация</vt:lpstr>
      <vt:lpstr>Композиция</vt:lpstr>
      <vt:lpstr>Обобщение (наследование)</vt:lpstr>
      <vt:lpstr>НЕ обобщение</vt:lpstr>
      <vt:lpstr>Зависимость</vt:lpstr>
      <vt:lpstr>Стереотипы классов</vt:lpstr>
      <vt:lpstr>Взаимодействие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анализа и оптимизации бизнес-процессов</dc:title>
  <dc:creator>Анастасия</dc:creator>
  <cp:lastModifiedBy>Анастасия</cp:lastModifiedBy>
  <cp:revision>528</cp:revision>
  <dcterms:created xsi:type="dcterms:W3CDTF">2014-02-12T02:59:12Z</dcterms:created>
  <dcterms:modified xsi:type="dcterms:W3CDTF">2016-05-21T00:35:05Z</dcterms:modified>
</cp:coreProperties>
</file>