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3" r:id="rId4"/>
    <p:sldId id="258" r:id="rId5"/>
    <p:sldId id="259" r:id="rId6"/>
    <p:sldId id="266" r:id="rId7"/>
    <p:sldId id="265" r:id="rId8"/>
    <p:sldId id="257" r:id="rId9"/>
    <p:sldId id="264" r:id="rId10"/>
    <p:sldId id="263" r:id="rId11"/>
    <p:sldId id="260" r:id="rId12"/>
    <p:sldId id="261" r:id="rId13"/>
    <p:sldId id="273" r:id="rId14"/>
    <p:sldId id="277" r:id="rId15"/>
    <p:sldId id="278" r:id="rId16"/>
    <p:sldId id="262" r:id="rId17"/>
    <p:sldId id="272" r:id="rId18"/>
    <p:sldId id="267" r:id="rId19"/>
    <p:sldId id="268" r:id="rId20"/>
    <p:sldId id="269" r:id="rId21"/>
    <p:sldId id="270" r:id="rId22"/>
    <p:sldId id="271" r:id="rId23"/>
    <p:sldId id="275" r:id="rId24"/>
    <p:sldId id="276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BC34-95B7-46AC-9904-3D0EF2290B1B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8643998" cy="5500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14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BC34-95B7-46AC-9904-3D0EF2290B1B}" type="datetimeFigureOut">
              <a:rPr lang="ru-RU" smtClean="0"/>
              <a:pPr/>
              <a:t>03.03.2015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5852" y="6492875"/>
            <a:ext cx="67151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2462" y="6429397"/>
            <a:ext cx="1071538" cy="428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944CF3-C3A0-409F-8FA0-E6374C995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Лекция </a:t>
            </a:r>
            <a:r>
              <a:rPr lang="en-US" sz="4000" dirty="0" smtClean="0"/>
              <a:t>4</a:t>
            </a:r>
            <a:r>
              <a:rPr lang="ru-RU" sz="4000" dirty="0" smtClean="0"/>
              <a:t>. </a:t>
            </a:r>
            <a:r>
              <a:rPr lang="ru-RU" sz="4000" dirty="0" smtClean="0"/>
              <a:t>Аппаратное обеспечение. Основные устройства компьютера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плата</a:t>
            </a:r>
            <a:endParaRPr lang="ru-RU" dirty="0"/>
          </a:p>
        </p:txBody>
      </p:sp>
      <p:pic>
        <p:nvPicPr>
          <p:cNvPr id="17410" name="Picture 2" descr="http://informaks.narod.ru/Images_baz/Motherboar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667500" cy="40290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785794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 1: </a:t>
            </a:r>
            <a:r>
              <a:rPr lang="en-US" dirty="0" smtClean="0"/>
              <a:t>All-In-One</a:t>
            </a:r>
            <a:endParaRPr lang="ru-RU" dirty="0" smtClean="0"/>
          </a:p>
          <a:p>
            <a:r>
              <a:rPr lang="ru-RU" dirty="0" smtClean="0"/>
              <a:t>Вариант 2: материнская (системная) и дочерние платы (контроллеры, адаптеры)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Центральный процессор (ЦП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CPU)</a:t>
            </a:r>
            <a:endParaRPr lang="ru-RU" dirty="0"/>
          </a:p>
        </p:txBody>
      </p:sp>
      <p:pic>
        <p:nvPicPr>
          <p:cNvPr id="20482" name="Picture 2" descr="http://neistore.com/wp-content/uploads/2011/11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929066"/>
            <a:ext cx="2222145" cy="2281221"/>
          </a:xfrm>
          <a:prstGeom prst="rect">
            <a:avLst/>
          </a:prstGeom>
          <a:noFill/>
        </p:spPr>
      </p:pic>
      <p:pic>
        <p:nvPicPr>
          <p:cNvPr id="20484" name="Picture 4" descr="http://im8-tub-ru.yandex.net/i?id=238265623-3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142984"/>
            <a:ext cx="3048021" cy="22860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928802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блоки: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Арифметико-логическое устройство (АЛУ)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Устройство управления (УУ)</a:t>
            </a:r>
          </a:p>
          <a:p>
            <a:r>
              <a:rPr lang="ru-RU" dirty="0" smtClean="0"/>
              <a:t>Дополнительно: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Математический сопроцессор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Кеш (память процессора)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785794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Управление другими устройствами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Обработка информации (вычисления)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786190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Тактовая частота, ГГц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Разрядность, бит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Производительность (быстродействие), млн. оп. в сек.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Интерфейс с шиной</a:t>
            </a:r>
            <a:r>
              <a:rPr lang="en-US" dirty="0" smtClean="0"/>
              <a:t> (</a:t>
            </a:r>
            <a:r>
              <a:rPr lang="ru-RU" dirty="0" smtClean="0"/>
              <a:t>разрядность может не совпадать)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ru-RU" dirty="0" smtClean="0"/>
              <a:t>Энергопотребление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58578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Современные – </a:t>
            </a:r>
            <a:r>
              <a:rPr lang="ru-RU" b="1" dirty="0" smtClean="0"/>
              <a:t>многоядерные</a:t>
            </a:r>
            <a:r>
              <a:rPr lang="ru-RU" dirty="0" smtClean="0"/>
              <a:t> процессоры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72198" y="328612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ЦПУ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Сокет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память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7365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 Хранение информации для возможности быстрого доступа к ней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505538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Виды:</a:t>
            </a:r>
          </a:p>
          <a:p>
            <a:r>
              <a:rPr lang="ru-RU" dirty="0" smtClean="0"/>
              <a:t>Оперативная (ОЗУ, </a:t>
            </a:r>
            <a:r>
              <a:rPr lang="en-US" dirty="0" smtClean="0"/>
              <a:t>RAM)</a:t>
            </a:r>
            <a:r>
              <a:rPr lang="ru-RU" dirty="0" smtClean="0"/>
              <a:t> – перезаписываемая, информация удаляется при отключении питания </a:t>
            </a:r>
          </a:p>
          <a:p>
            <a:r>
              <a:rPr lang="ru-RU" dirty="0" smtClean="0"/>
              <a:t>Постоянная (ПЗУ, </a:t>
            </a:r>
            <a:r>
              <a:rPr lang="en-US" dirty="0" smtClean="0"/>
              <a:t>ROM)</a:t>
            </a:r>
            <a:r>
              <a:rPr lang="ru-RU" dirty="0" smtClean="0"/>
              <a:t> – </a:t>
            </a:r>
            <a:r>
              <a:rPr lang="ru-RU" dirty="0" err="1" smtClean="0"/>
              <a:t>неперезаписываемая</a:t>
            </a:r>
            <a:r>
              <a:rPr lang="ru-RU" dirty="0" smtClean="0"/>
              <a:t>, информация сохраняется при отключении питания</a:t>
            </a:r>
          </a:p>
        </p:txBody>
      </p:sp>
      <p:pic>
        <p:nvPicPr>
          <p:cNvPr id="19458" name="Picture 2" descr="http://21region.org/uploads/posts/2008-10/1225136667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71810"/>
            <a:ext cx="3810000" cy="3019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357562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 оперативной памяти:</a:t>
            </a:r>
          </a:p>
          <a:p>
            <a:r>
              <a:rPr lang="ru-RU" dirty="0" smtClean="0"/>
              <a:t>Емкость, Мбайт</a:t>
            </a:r>
          </a:p>
          <a:p>
            <a:r>
              <a:rPr lang="ru-RU" dirty="0" smtClean="0"/>
              <a:t>Частота, МГц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5715016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 подключаться одновременно несколько однотипных модулей памяти</a:t>
            </a:r>
            <a:r>
              <a:rPr lang="ru-RU" b="1" dirty="0" smtClean="0"/>
              <a:t>.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442913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Разъемы оперативной памяти:</a:t>
            </a:r>
          </a:p>
          <a:p>
            <a:r>
              <a:rPr lang="en-US" dirty="0" smtClean="0"/>
              <a:t>DDR1</a:t>
            </a:r>
          </a:p>
          <a:p>
            <a:r>
              <a:rPr lang="en-US" dirty="0" smtClean="0"/>
              <a:t>DDR2</a:t>
            </a:r>
          </a:p>
          <a:p>
            <a:r>
              <a:rPr lang="en-US" b="1" dirty="0" smtClean="0"/>
              <a:t>DDR3</a:t>
            </a:r>
            <a:endParaRPr lang="ru-RU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57884" y="607220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Оперативная память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память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84509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r>
              <a:rPr lang="ru-RU" dirty="0" smtClean="0"/>
              <a:t>: для длительного хранения и накопления информации.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Жесткий диск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Оптические диски и приводы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Flash-</a:t>
            </a:r>
            <a:r>
              <a:rPr lang="ru-RU" dirty="0" smtClean="0"/>
              <a:t>диски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Карты памяти (</a:t>
            </a:r>
            <a:r>
              <a:rPr lang="en-US" dirty="0" smtClean="0"/>
              <a:t>SD, </a:t>
            </a:r>
            <a:r>
              <a:rPr lang="en-US" dirty="0" err="1" smtClean="0"/>
              <a:t>microSD</a:t>
            </a:r>
            <a:r>
              <a:rPr lang="en-US" dirty="0" smtClean="0"/>
              <a:t>, MMC)</a:t>
            </a:r>
            <a:endParaRPr lang="ru-RU" dirty="0"/>
          </a:p>
        </p:txBody>
      </p:sp>
      <p:pic>
        <p:nvPicPr>
          <p:cNvPr id="30722" name="Picture 2" descr="http://upload.wikimedia.org/wikipedia/commons/thumb/8/86/Papertape.jpg/200px-Paperta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2"/>
            <a:ext cx="2428892" cy="25503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943051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Емкость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Скорость доступа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Уровень шума (у жестких дисков)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628652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Перфолента</a:t>
            </a:r>
            <a:endParaRPr lang="ru-RU" dirty="0"/>
          </a:p>
        </p:txBody>
      </p:sp>
      <p:pic>
        <p:nvPicPr>
          <p:cNvPr id="15362" name="Picture 2" descr="http://www.spinfold.com/wp-content/uploads/2013/04/800px-Punched_c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4002592" cy="1928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6446" y="314324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Перфокарта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Жесткий диск </a:t>
            </a:r>
            <a:r>
              <a:rPr lang="en-US" dirty="0" smtClean="0"/>
              <a:t>(HDD)</a:t>
            </a:r>
            <a:endParaRPr lang="ru-RU" dirty="0"/>
          </a:p>
        </p:txBody>
      </p:sp>
      <p:pic>
        <p:nvPicPr>
          <p:cNvPr id="14340" name="Picture 4" descr="File:Samsung HD753LJ 04-Actu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8058" y="4000504"/>
            <a:ext cx="3674917" cy="2462195"/>
          </a:xfrm>
          <a:prstGeom prst="rect">
            <a:avLst/>
          </a:prstGeom>
          <a:noFill/>
        </p:spPr>
      </p:pic>
      <p:pic>
        <p:nvPicPr>
          <p:cNvPr id="14342" name="Picture 6" descr="Cylinder Head Sector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2733163" cy="2951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66617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Разметка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дорожка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сектор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цилиндр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928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Интерфейсы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несъемный </a:t>
            </a:r>
            <a:r>
              <a:rPr lang="en-US" dirty="0" smtClean="0"/>
              <a:t>ATA (IDE), SATA, eSATA, SCSI, SAS</a:t>
            </a:r>
            <a:endParaRPr lang="ru-RU" dirty="0" smtClean="0"/>
          </a:p>
          <a:p>
            <a:r>
              <a:rPr lang="ru-RU" dirty="0" smtClean="0"/>
              <a:t>съемный </a:t>
            </a:r>
            <a:r>
              <a:rPr lang="en-US" dirty="0" smtClean="0"/>
              <a:t>USB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857232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Накопитель на жестких магнитных дисках (НЖМД)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428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Съемный и несъемный</a:t>
            </a:r>
            <a:endParaRPr lang="ru-RU" dirty="0"/>
          </a:p>
        </p:txBody>
      </p:sp>
      <p:pic>
        <p:nvPicPr>
          <p:cNvPr id="14344" name="Picture 8" descr="http://shop.ww.kz/upload/iblock/95e/61045_main_large%20xaevk_n%20mvpcb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642918"/>
            <a:ext cx="2056007" cy="1638279"/>
          </a:xfrm>
          <a:prstGeom prst="rect">
            <a:avLst/>
          </a:prstGeom>
          <a:noFill/>
        </p:spPr>
      </p:pic>
      <p:pic>
        <p:nvPicPr>
          <p:cNvPr id="14346" name="Picture 10" descr="http://www.discen.ru/admin/pictures/3861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357430"/>
            <a:ext cx="2401989" cy="146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D autolev 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71480"/>
            <a:ext cx="1714512" cy="1714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Оптические диски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0010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Compact disc</a:t>
            </a:r>
            <a:r>
              <a:rPr lang="ru-RU" dirty="0" smtClean="0"/>
              <a:t>: </a:t>
            </a:r>
            <a:r>
              <a:rPr lang="en-US" b="1" dirty="0" smtClean="0"/>
              <a:t>CD</a:t>
            </a:r>
            <a:r>
              <a:rPr lang="ru-RU" b="1" dirty="0" smtClean="0"/>
              <a:t>-</a:t>
            </a:r>
            <a:r>
              <a:rPr lang="en-US" b="1" dirty="0" smtClean="0"/>
              <a:t>ROM</a:t>
            </a:r>
            <a:r>
              <a:rPr lang="en-US" dirty="0" smtClean="0"/>
              <a:t>, CD-R, CD-RW</a:t>
            </a:r>
            <a:endParaRPr lang="ru-RU" dirty="0" smtClean="0"/>
          </a:p>
          <a:p>
            <a:r>
              <a:rPr lang="en-US" dirty="0" smtClean="0"/>
              <a:t>(600-800</a:t>
            </a:r>
            <a:r>
              <a:rPr lang="ru-RU" dirty="0" smtClean="0"/>
              <a:t>МБ)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DVD</a:t>
            </a:r>
            <a:r>
              <a:rPr lang="en-US" dirty="0" smtClean="0"/>
              <a:t>, DVD-R, DVD-RW, DVD+R, DVD+RW</a:t>
            </a:r>
            <a:r>
              <a:rPr lang="ru-RU" dirty="0" smtClean="0"/>
              <a:t>,</a:t>
            </a:r>
            <a:r>
              <a:rPr lang="en-US" dirty="0" smtClean="0"/>
              <a:t> DVD-RAM</a:t>
            </a:r>
            <a:endParaRPr lang="ru-RU" dirty="0" smtClean="0"/>
          </a:p>
          <a:p>
            <a:r>
              <a:rPr lang="ru-RU" dirty="0" smtClean="0"/>
              <a:t>(4,7ГБ – односторонний, 9,4ГБ – двухсторонний)</a:t>
            </a:r>
            <a:endParaRPr lang="en-US" dirty="0" smtClean="0"/>
          </a:p>
          <a:p>
            <a:r>
              <a:rPr lang="ru-RU" dirty="0" smtClean="0"/>
              <a:t> </a:t>
            </a:r>
            <a:endParaRPr lang="en-US" dirty="0" smtClean="0"/>
          </a:p>
          <a:p>
            <a:r>
              <a:rPr lang="en-US" b="1" dirty="0" err="1" smtClean="0"/>
              <a:t>Blu</a:t>
            </a:r>
            <a:r>
              <a:rPr lang="en-US" b="1" dirty="0" smtClean="0"/>
              <a:t>-ray: </a:t>
            </a:r>
            <a:r>
              <a:rPr lang="en-US" dirty="0" smtClean="0"/>
              <a:t>BR-R, BR-RE, BR-ROM</a:t>
            </a:r>
            <a:endParaRPr lang="ru-RU" dirty="0" smtClean="0"/>
          </a:p>
          <a:p>
            <a:r>
              <a:rPr lang="ru-RU" dirty="0" smtClean="0"/>
              <a:t>(25ГБ - однослойный, 50ГБ – двухслойный)</a:t>
            </a:r>
          </a:p>
          <a:p>
            <a:endParaRPr lang="en-US" dirty="0" smtClean="0"/>
          </a:p>
          <a:p>
            <a:r>
              <a:rPr lang="ru-RU" dirty="0" smtClean="0"/>
              <a:t>Отличия: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Плотность записи на дорожке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Лазер для чтения</a:t>
            </a:r>
            <a:endParaRPr lang="en-US" dirty="0" smtClean="0"/>
          </a:p>
        </p:txBody>
      </p:sp>
      <p:pic>
        <p:nvPicPr>
          <p:cNvPr id="13316" name="Picture 4" descr="DV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357298"/>
            <a:ext cx="1702667" cy="1643074"/>
          </a:xfrm>
          <a:prstGeom prst="rect">
            <a:avLst/>
          </a:prstGeom>
          <a:noFill/>
        </p:spPr>
      </p:pic>
      <p:pic>
        <p:nvPicPr>
          <p:cNvPr id="13314" name="Picture 2" descr="BluRayDiscB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928802"/>
            <a:ext cx="1857388" cy="1810954"/>
          </a:xfrm>
          <a:prstGeom prst="rect">
            <a:avLst/>
          </a:prstGeom>
          <a:noFill/>
        </p:spPr>
      </p:pic>
      <p:pic>
        <p:nvPicPr>
          <p:cNvPr id="13322" name="Picture 10" descr="http://www.compremont.org/images/pc_ustr-15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786322"/>
            <a:ext cx="4572032" cy="1524010"/>
          </a:xfrm>
          <a:prstGeom prst="rect">
            <a:avLst/>
          </a:prstGeom>
          <a:noFill/>
        </p:spPr>
      </p:pic>
      <p:pic>
        <p:nvPicPr>
          <p:cNvPr id="13324" name="Picture 12" descr="http://sebeadmin.ru/media/pit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762509"/>
            <a:ext cx="3000368" cy="149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Видеоадаптер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(видеоадаптер</a:t>
            </a:r>
            <a:r>
              <a:rPr lang="ru-RU" dirty="0" smtClean="0"/>
              <a:t>, </a:t>
            </a:r>
            <a:r>
              <a:rPr lang="ru-RU" b="1" dirty="0" smtClean="0"/>
              <a:t>графический адаптер</a:t>
            </a:r>
            <a:r>
              <a:rPr lang="ru-RU" dirty="0" smtClean="0"/>
              <a:t>, </a:t>
            </a:r>
            <a:r>
              <a:rPr lang="ru-RU" b="1" dirty="0" err="1" smtClean="0"/>
              <a:t>графи́ческая</a:t>
            </a:r>
            <a:r>
              <a:rPr lang="ru-RU" b="1" dirty="0" smtClean="0"/>
              <a:t> плата)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Сейчас под графическим адаптером понимают устройство с </a:t>
            </a:r>
            <a:r>
              <a:rPr lang="ru-RU" u="sng" dirty="0" smtClean="0"/>
              <a:t>графическим процессором</a:t>
            </a:r>
            <a:r>
              <a:rPr lang="ru-RU" dirty="0" smtClean="0"/>
              <a:t> — графический ускоритель, который и занимается формированием самого графического образа. Обрабатывает 2</a:t>
            </a:r>
            <a:r>
              <a:rPr lang="en-US" dirty="0" smtClean="0"/>
              <a:t>D, 3D </a:t>
            </a:r>
            <a:r>
              <a:rPr lang="ru-RU" dirty="0" smtClean="0"/>
              <a:t>графику и эффекты (тени, блики, отражение, частицы)</a:t>
            </a:r>
            <a:endParaRPr lang="ru-RU" dirty="0"/>
          </a:p>
        </p:txBody>
      </p:sp>
      <p:pic>
        <p:nvPicPr>
          <p:cNvPr id="18434" name="Picture 2" descr="http://upload.wikimedia.org/wikipedia/commons/thumb/c/c5/Gpu-connector.jpg/500px-Gpu-conn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929331"/>
            <a:ext cx="4405310" cy="616744"/>
          </a:xfrm>
          <a:prstGeom prst="rect">
            <a:avLst/>
          </a:prstGeom>
          <a:noFill/>
        </p:spPr>
      </p:pic>
      <p:pic>
        <p:nvPicPr>
          <p:cNvPr id="18438" name="Picture 6" descr="File:Nvidia GeForce 6600g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36065"/>
            <a:ext cx="4333852" cy="32503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2571744"/>
            <a:ext cx="4071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Содержит еще: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Контроллер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ОЗУ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ПЗУ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Разъемы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Система охлаждения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643446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Характеристики: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Объем памяти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Разрядность шины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Частота процессора и памяти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Скорость заполнения (млн. </a:t>
            </a:r>
            <a:r>
              <a:rPr lang="ru-RU" dirty="0" err="1" smtClean="0"/>
              <a:t>пикс</a:t>
            </a:r>
            <a:r>
              <a:rPr lang="ru-RU" dirty="0" smtClean="0"/>
              <a:t>. в сек.)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397675"/>
            <a:ext cx="35643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дисплея: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электронно-лучевая трубка;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err="1" smtClean="0"/>
              <a:t>ЖК-монитор</a:t>
            </a:r>
            <a:r>
              <a:rPr lang="ru-RU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плазменный;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проектор;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OLED-</a:t>
            </a:r>
            <a:r>
              <a:rPr lang="ru-RU" dirty="0" smtClean="0"/>
              <a:t>монитор 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и др.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135729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размерности изображения: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2D – </a:t>
            </a:r>
            <a:r>
              <a:rPr lang="ru-RU" dirty="0" smtClean="0"/>
              <a:t>одно изображения;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3D</a:t>
            </a:r>
            <a:r>
              <a:rPr lang="ru-RU" dirty="0" smtClean="0"/>
              <a:t> – два изображения для разных глаз.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571876"/>
            <a:ext cx="8072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Основные </a:t>
            </a:r>
            <a:r>
              <a:rPr lang="ru-RU" b="1" dirty="0" smtClean="0"/>
              <a:t>характеристики</a:t>
            </a:r>
            <a:r>
              <a:rPr lang="ru-RU" dirty="0" smtClean="0"/>
              <a:t>: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Соотношение сторон экрана — стандартный (4:3), широкоформатный (16:9, 16:10) или другое соотношение (например 5:4)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Размер экрана — длина диагонали, чаще всего в дюймах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Разрешение — число пикселей по горизонтали и вертикали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Глубина цвета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Частота обновления экрана (Гц)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Время отклика пикселей</a:t>
            </a:r>
          </a:p>
          <a:p>
            <a:pPr marL="180975" indent="180975" algn="just">
              <a:buFont typeface="Wingdings" pitchFamily="2" charset="2"/>
              <a:buChar char="§"/>
            </a:pPr>
            <a:r>
              <a:rPr lang="ru-RU" dirty="0" smtClean="0"/>
              <a:t>    Угол обзора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714356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Состоит из: дисплея (экрана); плат управления; блока питания; корпуса.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Электронно-лучевая трубка (ЭЛТ)</a:t>
            </a:r>
            <a:endParaRPr lang="ru-RU" dirty="0"/>
          </a:p>
        </p:txBody>
      </p:sp>
      <p:pic>
        <p:nvPicPr>
          <p:cNvPr id="3" name="Picture 4" descr="File:CRT color enhanc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071810"/>
            <a:ext cx="4286280" cy="3429024"/>
          </a:xfrm>
          <a:prstGeom prst="rect">
            <a:avLst/>
          </a:prstGeom>
          <a:noFill/>
        </p:spPr>
      </p:pic>
      <p:pic>
        <p:nvPicPr>
          <p:cNvPr id="4" name="Picture 6" descr="File:Cathode ray tube diagram-keys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118762" cy="2412268"/>
          </a:xfrm>
          <a:prstGeom prst="rect">
            <a:avLst/>
          </a:prstGeom>
          <a:noFill/>
        </p:spPr>
      </p:pic>
      <p:pic>
        <p:nvPicPr>
          <p:cNvPr id="7" name="Picture 8" descr="http://elektranews.ru/images/00001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00108"/>
            <a:ext cx="1692188" cy="1692188"/>
          </a:xfrm>
          <a:prstGeom prst="rect">
            <a:avLst/>
          </a:prstGeom>
          <a:noFill/>
        </p:spPr>
      </p:pic>
      <p:pic>
        <p:nvPicPr>
          <p:cNvPr id="8" name="Picture 10" descr="http://forum.ixbt.com/post.cgi?id=attach:28:23947:3716: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071546"/>
            <a:ext cx="1988331" cy="138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Жидкокристаллический монитор </a:t>
            </a:r>
            <a:r>
              <a:rPr lang="en-US" dirty="0" smtClean="0"/>
              <a:t>(LCD, TFT)</a:t>
            </a:r>
            <a:endParaRPr lang="ru-RU" dirty="0"/>
          </a:p>
        </p:txBody>
      </p:sp>
      <p:pic>
        <p:nvPicPr>
          <p:cNvPr id="3" name="Picture 2" descr="http://upload.wikimedia.org/wikipedia/ru/2/27/LCD_subpixel_%28ru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4319267" cy="3456384"/>
          </a:xfrm>
          <a:prstGeom prst="rect">
            <a:avLst/>
          </a:prstGeom>
          <a:noFill/>
        </p:spPr>
      </p:pic>
      <p:pic>
        <p:nvPicPr>
          <p:cNvPr id="4" name="Picture 4" descr="&amp;Fcy;&amp;acy;&amp;jcy;&amp;lcy;:Tn-fi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708412" cy="4797708"/>
          </a:xfrm>
          <a:prstGeom prst="rect">
            <a:avLst/>
          </a:prstGeom>
          <a:noFill/>
        </p:spPr>
      </p:pic>
      <p:pic>
        <p:nvPicPr>
          <p:cNvPr id="5" name="Picture 6" descr="File:MA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357298"/>
            <a:ext cx="1789017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2" y="1142984"/>
            <a:ext cx="2724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Аппаратное обеспечение</a:t>
            </a:r>
          </a:p>
          <a:p>
            <a:pPr algn="ctr"/>
            <a:r>
              <a:rPr lang="en-US" dirty="0" smtClean="0"/>
              <a:t>hardware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1142984"/>
            <a:ext cx="2938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Программное обеспечение</a:t>
            </a:r>
          </a:p>
          <a:p>
            <a:pPr algn="ctr"/>
            <a:r>
              <a:rPr lang="en-US" dirty="0" smtClean="0"/>
              <a:t>software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2" idx="2"/>
            <a:endCxn id="3" idx="0"/>
          </p:cNvCxnSpPr>
          <p:nvPr/>
        </p:nvCxnSpPr>
        <p:spPr>
          <a:xfrm rot="5400000">
            <a:off x="3806545" y="341810"/>
            <a:ext cx="357190" cy="124515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 rot="16200000" flipH="1">
            <a:off x="5217247" y="176266"/>
            <a:ext cx="357190" cy="15762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://upload.wikimedia.org/wikipedia/commons/e/ea/Soviet_computer_DVK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1571636" cy="1650219"/>
          </a:xfrm>
          <a:prstGeom prst="rect">
            <a:avLst/>
          </a:prstGeom>
          <a:noFill/>
        </p:spPr>
      </p:pic>
      <p:pic>
        <p:nvPicPr>
          <p:cNvPr id="31748" name="Picture 4" descr="http://gallery.sevstar.net/bPIC/201303/2013034154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86124"/>
            <a:ext cx="1758911" cy="1714512"/>
          </a:xfrm>
          <a:prstGeom prst="rect">
            <a:avLst/>
          </a:prstGeom>
          <a:noFill/>
        </p:spPr>
      </p:pic>
      <p:pic>
        <p:nvPicPr>
          <p:cNvPr id="31750" name="Picture 6" descr="http://www.bankfirm.ru/img/sg/94/9429_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357562"/>
            <a:ext cx="2071702" cy="1553777"/>
          </a:xfrm>
          <a:prstGeom prst="rect">
            <a:avLst/>
          </a:prstGeom>
          <a:noFill/>
        </p:spPr>
      </p:pic>
      <p:pic>
        <p:nvPicPr>
          <p:cNvPr id="31752" name="Picture 8" descr="http://www.netbooknews.com/wp-content/2010/11/viewsonic-gtabl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3571876"/>
            <a:ext cx="1398992" cy="11261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1714488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ru-RU" u="sng" dirty="0" smtClean="0"/>
              <a:t>персональный компьютер </a:t>
            </a:r>
            <a:r>
              <a:rPr lang="ru-RU" dirty="0" smtClean="0"/>
              <a:t>(настольный – </a:t>
            </a:r>
            <a:r>
              <a:rPr lang="ru-RU" dirty="0" err="1" smtClean="0"/>
              <a:t>десктоп</a:t>
            </a:r>
            <a:r>
              <a:rPr lang="ru-RU" dirty="0" smtClean="0"/>
              <a:t>, ноутбук, </a:t>
            </a:r>
            <a:r>
              <a:rPr lang="ru-RU" dirty="0" err="1" smtClean="0"/>
              <a:t>нетбук</a:t>
            </a:r>
            <a:r>
              <a:rPr lang="ru-RU" dirty="0" smtClean="0"/>
              <a:t>, </a:t>
            </a:r>
            <a:r>
              <a:rPr lang="ru-RU" dirty="0" smtClean="0"/>
              <a:t>планшет, </a:t>
            </a:r>
            <a:r>
              <a:rPr lang="ru-RU" dirty="0" smtClean="0"/>
              <a:t>карманный, коммуникатор, смартфон, игровая приставка, электронная книга)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сервер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рабочая станция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dirty="0" smtClean="0"/>
              <a:t>суперкомпьютер</a:t>
            </a:r>
            <a:endParaRPr lang="ru-RU" dirty="0"/>
          </a:p>
        </p:txBody>
      </p:sp>
      <p:pic>
        <p:nvPicPr>
          <p:cNvPr id="31756" name="Picture 12" descr="http://upload.wikimedia.org/wikipedia/commons/thumb/5/54/Floridaserversfront1.jpg/220px-Floridaserversfront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072074"/>
            <a:ext cx="2071702" cy="1610279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2143108" y="3929066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4572000" y="3929066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6858016" y="3929066"/>
            <a:ext cx="500066" cy="500066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60" name="Picture 16" descr="http://fe-planet.ru/img/tp_6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5000636"/>
            <a:ext cx="3071834" cy="169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Плазменная панель</a:t>
            </a:r>
            <a:endParaRPr lang="ru-RU" dirty="0"/>
          </a:p>
        </p:txBody>
      </p:sp>
      <p:pic>
        <p:nvPicPr>
          <p:cNvPr id="3" name="Picture 2" descr="http://upload.wikimedia.org/wikipedia/commons/thumb/5/5d/Plasma-display-composition.svg/500px-Plasma-display-composition.svg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857364"/>
            <a:ext cx="5429288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04089" y="778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Газоразрядный экран. Свечение люминофора под воздействием ультрафиолетовых лучей, возникающих при электрическом разряде в ионизированном газе (плазме).</a:t>
            </a:r>
            <a:endParaRPr lang="ru-RU" dirty="0"/>
          </a:p>
        </p:txBody>
      </p:sp>
      <p:pic>
        <p:nvPicPr>
          <p:cNvPr id="24578" name="Picture 2" descr="http://www.marcush.de/wp-content/uploads/2009/03/ps6000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928802"/>
            <a:ext cx="2574081" cy="303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Органический светодиод</a:t>
            </a:r>
            <a:r>
              <a:rPr lang="en-US" dirty="0" smtClean="0"/>
              <a:t> (OLED)</a:t>
            </a:r>
            <a:endParaRPr lang="ru-RU" dirty="0"/>
          </a:p>
        </p:txBody>
      </p:sp>
      <p:pic>
        <p:nvPicPr>
          <p:cNvPr id="3" name="Picture 4" descr="http://www.inteltronicinc.com/imgs/0s/201102260037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3898392" cy="3267658"/>
          </a:xfrm>
          <a:prstGeom prst="rect">
            <a:avLst/>
          </a:prstGeom>
          <a:noFill/>
        </p:spPr>
      </p:pic>
      <p:pic>
        <p:nvPicPr>
          <p:cNvPr id="4" name="Picture 6" descr="http://www.sandiegopchelp.com/wp-content/uploads/2011/10/Sony-TV-Repair-Servi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2576648" cy="2576648"/>
          </a:xfrm>
          <a:prstGeom prst="rect">
            <a:avLst/>
          </a:prstGeom>
          <a:noFill/>
        </p:spPr>
      </p:pic>
      <p:pic>
        <p:nvPicPr>
          <p:cNvPr id="5" name="Picture 8" descr="http://intesso.ru/images/newspost_images/news_budushee_oled_tehnolog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3290490" cy="2338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upload.wikimedia.org/wikipedia/ru/0/0f/%D0%9F%D1%80%D0%B8%D0%BD%D1%86%D0%B8%D0%BF_%D0%B4%D0%B5%D0%B9%D1%81%D1%82%D0%B2%D0%B8%D1%8F_%D1%8D%D0%BB%D0%B5%D0%BA%D1%82%D1%80%D0%BE%D0%BD%D0%BD%D0%BE%D0%B9_%D0%B1%D1%83%D0%BC%D0%B0%D0%B3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28604"/>
            <a:ext cx="5497291" cy="3848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Электронные чернила</a:t>
            </a:r>
            <a:r>
              <a:rPr lang="en-US" dirty="0" smtClean="0"/>
              <a:t> (</a:t>
            </a:r>
            <a:r>
              <a:rPr lang="ru-RU" dirty="0" err="1" smtClean="0"/>
              <a:t>e-ink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28674" name="Picture 2" descr="File:Lange Nacht der Entdeckungen 09.jpeg"/>
          <p:cNvPicPr>
            <a:picLocks noChangeAspect="1" noChangeArrowheads="1"/>
          </p:cNvPicPr>
          <p:nvPr/>
        </p:nvPicPr>
        <p:blipFill>
          <a:blip r:embed="rId3"/>
          <a:srcRect l="2969" t="4491" r="13879" b="12424"/>
          <a:stretch>
            <a:fillRect/>
          </a:stretch>
        </p:blipFill>
        <p:spPr bwMode="auto">
          <a:xfrm>
            <a:off x="785786" y="3643314"/>
            <a:ext cx="400052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http://plmpedia.ru/images/d/d2/Plotter_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2554" y="4357694"/>
            <a:ext cx="2721446" cy="2000264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857628"/>
            <a:ext cx="285749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печати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4452002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Плоттеры (графопостроители) </a:t>
            </a:r>
            <a:r>
              <a:rPr lang="ru-RU" dirty="0" smtClean="0"/>
              <a:t>– высококачественная печать и нарезка изображения: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Барабанные (рулонные)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Планшетные</a:t>
            </a:r>
            <a:endParaRPr lang="ru-RU" dirty="0"/>
          </a:p>
        </p:txBody>
      </p:sp>
      <p:sp>
        <p:nvSpPr>
          <p:cNvPr id="4098" name="AutoShape 2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www.%D0%BA%D1%83%D0%BF%D0%B8%D0%BC%D0%BE%D0%BD%D0%B8%D1%82%D0%BE%D1%80.%D1%80%D1%84/image/product/61688_big.jpg"/>
          <p:cNvSpPr>
            <a:spLocks noChangeAspect="1" noChangeArrowheads="1"/>
          </p:cNvSpPr>
          <p:nvPr/>
        </p:nvSpPr>
        <p:spPr bwMode="auto">
          <a:xfrm>
            <a:off x="155575" y="-2293938"/>
            <a:ext cx="4781550" cy="4781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 descr="http://upload.wikimedia.org/wikipedia/commons/thumb/b/bc/Amstrad_DMP_3000.JPG/220px-Amstrad_DMP_3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2095500" cy="981076"/>
          </a:xfrm>
          <a:prstGeom prst="rect">
            <a:avLst/>
          </a:prstGeom>
          <a:noFill/>
        </p:spPr>
      </p:pic>
      <p:pic>
        <p:nvPicPr>
          <p:cNvPr id="4115" name="Picture 19" descr="http://upload.wikimedia.org/wikipedia/commons/thumb/0/02/Dot_matrix_example_text.png/220px-Dot_matrix_example_tex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928670"/>
            <a:ext cx="2095500" cy="657226"/>
          </a:xfrm>
          <a:prstGeom prst="rect">
            <a:avLst/>
          </a:prstGeom>
          <a:noFill/>
        </p:spPr>
      </p:pic>
      <p:pic>
        <p:nvPicPr>
          <p:cNvPr id="4117" name="Picture 21" descr="http://upload.wikimedia.org/wikipedia/commons/thumb/0/0d/Epson_cx3200.jpg/220px-Epson_cx3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785927"/>
            <a:ext cx="2378131" cy="1643074"/>
          </a:xfrm>
          <a:prstGeom prst="rect">
            <a:avLst/>
          </a:prstGeom>
          <a:noFill/>
        </p:spPr>
      </p:pic>
      <p:pic>
        <p:nvPicPr>
          <p:cNvPr id="4119" name="Picture 23" descr="http://www.centrumdruku.com.pl/img/produkty/10568_4_5498154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714488"/>
            <a:ext cx="2500330" cy="18761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85794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Принтеры – </a:t>
            </a:r>
            <a:r>
              <a:rPr lang="ru-RU" dirty="0" smtClean="0"/>
              <a:t>офисная и фотографическая печать: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Матричные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Струйные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Лазерные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Монохромные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Цветные (</a:t>
            </a:r>
            <a:r>
              <a:rPr lang="en-US" b="1" dirty="0" smtClean="0"/>
              <a:t>CMYK</a:t>
            </a:r>
            <a:r>
              <a:rPr lang="en-US" dirty="0" smtClean="0"/>
              <a:t> – </a:t>
            </a:r>
            <a:r>
              <a:rPr lang="ru-RU" dirty="0" err="1" smtClean="0"/>
              <a:t>голубой</a:t>
            </a:r>
            <a:r>
              <a:rPr lang="ru-RU" dirty="0" smtClean="0"/>
              <a:t>, пурпурный, желтый, черный)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348829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характеристика – разрешение печати </a:t>
            </a:r>
            <a:r>
              <a:rPr lang="en-US" dirty="0" smtClean="0"/>
              <a:t>(</a:t>
            </a:r>
            <a:r>
              <a:rPr lang="ru-RU" dirty="0" smtClean="0"/>
              <a:t>не менее 300</a:t>
            </a:r>
            <a:r>
              <a:rPr lang="en-US" dirty="0" smtClean="0"/>
              <a:t>dpi)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Сканер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85794"/>
            <a:ext cx="77867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типу механики: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Ручной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Планшетный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Рулонный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Проекционный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Специальные:</a:t>
            </a:r>
          </a:p>
          <a:p>
            <a:r>
              <a:rPr lang="ru-RU" dirty="0" smtClean="0"/>
              <a:t>Сканер штрих-кода</a:t>
            </a:r>
          </a:p>
          <a:p>
            <a:r>
              <a:rPr lang="ru-RU" dirty="0" smtClean="0"/>
              <a:t>Сканер киноплёнки</a:t>
            </a:r>
          </a:p>
          <a:p>
            <a:endParaRPr lang="ru-RU" dirty="0" smtClean="0"/>
          </a:p>
          <a:p>
            <a:r>
              <a:rPr lang="ru-RU" dirty="0" smtClean="0"/>
              <a:t>3D-сканер.</a:t>
            </a:r>
          </a:p>
          <a:p>
            <a:endParaRPr lang="ru-RU" dirty="0" smtClean="0"/>
          </a:p>
          <a:p>
            <a:r>
              <a:rPr lang="ru-RU" dirty="0" smtClean="0"/>
              <a:t>Биометрические сканеры:</a:t>
            </a:r>
          </a:p>
          <a:p>
            <a:pPr lvl="1"/>
            <a:r>
              <a:rPr lang="ru-RU" dirty="0" smtClean="0"/>
              <a:t>Сканер сетчатки глаза</a:t>
            </a:r>
          </a:p>
          <a:p>
            <a:pPr lvl="1"/>
            <a:r>
              <a:rPr lang="ru-RU" dirty="0" smtClean="0"/>
              <a:t>Сканер отпечатка пальца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715016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Основная характеристика – разрешение сканирования </a:t>
            </a:r>
            <a:r>
              <a:rPr lang="en-US" dirty="0" smtClean="0"/>
              <a:t>(</a:t>
            </a:r>
            <a:r>
              <a:rPr lang="ru-RU" dirty="0" smtClean="0"/>
              <a:t>для возможности распознавания текста – минимум 300</a:t>
            </a:r>
            <a:r>
              <a:rPr lang="en-US" dirty="0" smtClean="0"/>
              <a:t>dpi)</a:t>
            </a:r>
            <a:endParaRPr lang="ru-RU" dirty="0"/>
          </a:p>
        </p:txBody>
      </p:sp>
      <p:pic>
        <p:nvPicPr>
          <p:cNvPr id="2055" name="Picture 7" descr="http://im0-tub-ru.yandex.net/i?id=10850702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928670"/>
            <a:ext cx="2040269" cy="2000264"/>
          </a:xfrm>
          <a:prstGeom prst="rect">
            <a:avLst/>
          </a:prstGeom>
          <a:noFill/>
        </p:spPr>
      </p:pic>
      <p:pic>
        <p:nvPicPr>
          <p:cNvPr id="2057" name="Picture 9" descr="http://im2-tub-ru.yandex.net/i?id=493607161-0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635" y="1000108"/>
            <a:ext cx="2880365" cy="1928816"/>
          </a:xfrm>
          <a:prstGeom prst="rect">
            <a:avLst/>
          </a:prstGeom>
          <a:noFill/>
        </p:spPr>
      </p:pic>
      <p:pic>
        <p:nvPicPr>
          <p:cNvPr id="2059" name="Picture 11" descr="http://www.imaging-resource.com/NPICS1/SCANJET_4670C_1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643314"/>
            <a:ext cx="2571768" cy="211555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868" y="29289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Ручной сканер штрих-кода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2928934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Планшетный сканер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578645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Планшетный сканер в вертикальном исполнении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fictionbook.ru/static/bookimages/00/21/46/00214610.bin.dir/h/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93256"/>
            <a:ext cx="6100764" cy="3593330"/>
          </a:xfrm>
          <a:prstGeom prst="rect">
            <a:avLst/>
          </a:prstGeom>
          <a:noFill/>
        </p:spPr>
      </p:pic>
      <p:pic>
        <p:nvPicPr>
          <p:cNvPr id="3080" name="Picture 8" descr="http://magazon.com.ua/images/products/0u/pz/i/oklick-780l-multimedia-keyboard-red-usb+p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1824" y="2143116"/>
            <a:ext cx="2659332" cy="19954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Клавиатура</a:t>
            </a:r>
            <a:endParaRPr lang="ru-RU" dirty="0"/>
          </a:p>
        </p:txBody>
      </p:sp>
      <p:pic>
        <p:nvPicPr>
          <p:cNvPr id="3076" name="Picture 4" descr="http://www.4mans.ru/images/catalog/zoom/00001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219589"/>
            <a:ext cx="2143776" cy="22098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642918"/>
            <a:ext cx="6572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Группы клавиш: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Функциональные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Алфавитно-цифровые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Специальные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Управления курсором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Дополнительная цифровая клавиатура </a:t>
            </a:r>
            <a:r>
              <a:rPr lang="en-US" dirty="0" smtClean="0"/>
              <a:t>(</a:t>
            </a:r>
            <a:r>
              <a:rPr lang="en-US" dirty="0" err="1" smtClean="0"/>
              <a:t>NumPad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Дополнительные (управления питанием, проигрывателя и т.п.)</a:t>
            </a:r>
          </a:p>
          <a:p>
            <a:endParaRPr lang="ru-RU" dirty="0" smtClean="0"/>
          </a:p>
          <a:p>
            <a:r>
              <a:rPr lang="ru-RU" dirty="0" smtClean="0"/>
              <a:t>Основная характеристика – </a:t>
            </a:r>
            <a:r>
              <a:rPr lang="ru-RU" b="1" dirty="0" smtClean="0"/>
              <a:t>эргономичность.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4" name="Picture 8" descr="http://images.hinnavaatlus.ee/w900h900/l_0372814_c5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913" y="4000504"/>
            <a:ext cx="2980161" cy="2643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Манипуляторы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65722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Мышь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Проводная </a:t>
            </a:r>
            <a:r>
              <a:rPr lang="en-US" dirty="0" smtClean="0"/>
              <a:t>(PC/2, USB)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Беспроводная (</a:t>
            </a:r>
            <a:r>
              <a:rPr lang="en-US" dirty="0" smtClean="0"/>
              <a:t>USB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Горизонтальная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Вертикальная</a:t>
            </a:r>
          </a:p>
          <a:p>
            <a:endParaRPr lang="ru-RU" dirty="0" smtClean="0"/>
          </a:p>
          <a:p>
            <a:r>
              <a:rPr lang="ru-RU" b="1" dirty="0" err="1" smtClean="0"/>
              <a:t>Тачпад</a:t>
            </a:r>
            <a:r>
              <a:rPr lang="ru-RU" dirty="0" smtClean="0"/>
              <a:t> (сенсорная панель)</a:t>
            </a:r>
          </a:p>
          <a:p>
            <a:endParaRPr lang="ru-RU" dirty="0" smtClean="0"/>
          </a:p>
          <a:p>
            <a:r>
              <a:rPr lang="ru-RU" b="1" dirty="0" smtClean="0"/>
              <a:t>Джойстик</a:t>
            </a:r>
          </a:p>
          <a:p>
            <a:endParaRPr lang="ru-RU" dirty="0" smtClean="0"/>
          </a:p>
          <a:p>
            <a:r>
              <a:rPr lang="ru-RU" dirty="0" smtClean="0"/>
              <a:t>Игровой </a:t>
            </a:r>
            <a:r>
              <a:rPr lang="ru-RU" b="1" dirty="0" smtClean="0"/>
              <a:t>руль</a:t>
            </a:r>
            <a:r>
              <a:rPr lang="ru-RU" dirty="0" smtClean="0"/>
              <a:t> и педали</a:t>
            </a:r>
          </a:p>
          <a:p>
            <a:endParaRPr lang="ru-RU" dirty="0" smtClean="0"/>
          </a:p>
          <a:p>
            <a:r>
              <a:rPr lang="ru-RU" b="1" dirty="0" smtClean="0"/>
              <a:t>Графический планшет</a:t>
            </a:r>
          </a:p>
          <a:p>
            <a:endParaRPr lang="ru-RU" dirty="0" smtClean="0"/>
          </a:p>
          <a:p>
            <a:r>
              <a:rPr lang="ru-RU" dirty="0" smtClean="0"/>
              <a:t>Основные характеристики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Эргономичность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Разрешение</a:t>
            </a:r>
            <a:endParaRPr lang="ru-RU" dirty="0"/>
          </a:p>
        </p:txBody>
      </p:sp>
      <p:pic>
        <p:nvPicPr>
          <p:cNvPr id="39938" name="Picture 2" descr="http://upload.wikimedia.org/wikipedia/commons/d/d3/TrackballPB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785794"/>
            <a:ext cx="2772685" cy="1643074"/>
          </a:xfrm>
          <a:prstGeom prst="rect">
            <a:avLst/>
          </a:prstGeom>
          <a:noFill/>
        </p:spPr>
      </p:pic>
      <p:pic>
        <p:nvPicPr>
          <p:cNvPr id="39940" name="Picture 4" descr="&amp;Fcy;&amp;acy;&amp;jcy;&amp;lcy;:Firstmouseundersid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571612"/>
            <a:ext cx="2333628" cy="1995253"/>
          </a:xfrm>
          <a:prstGeom prst="rect">
            <a:avLst/>
          </a:prstGeom>
          <a:noFill/>
        </p:spPr>
      </p:pic>
      <p:pic>
        <p:nvPicPr>
          <p:cNvPr id="39942" name="Picture 6" descr="http://www.gadgetmarket.tv/upload/iblock/f92/f92b5a5c53513089fce503163170d453.jpg"/>
          <p:cNvPicPr>
            <a:picLocks noChangeAspect="1" noChangeArrowheads="1"/>
          </p:cNvPicPr>
          <p:nvPr/>
        </p:nvPicPr>
        <p:blipFill>
          <a:blip r:embed="rId5"/>
          <a:srcRect l="8890" r="26660"/>
          <a:stretch>
            <a:fillRect/>
          </a:stretch>
        </p:blipFill>
        <p:spPr bwMode="auto">
          <a:xfrm>
            <a:off x="6286512" y="3000372"/>
            <a:ext cx="2643206" cy="26674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43636" y="24288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Трекбол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357187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Первая мышь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86512" y="564357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Эргономичная вертикальная мышь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621508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Графический планшет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вычислительной техники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642918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Нулевое поколение </a:t>
            </a:r>
            <a:r>
              <a:rPr lang="ru-RU" dirty="0" smtClean="0"/>
              <a:t>(</a:t>
            </a:r>
            <a:r>
              <a:rPr lang="ru-RU" dirty="0" err="1" smtClean="0"/>
              <a:t>докомпьютрные</a:t>
            </a:r>
            <a:r>
              <a:rPr lang="ru-RU" dirty="0" smtClean="0"/>
              <a:t> технологии): 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счеты абак,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логарифмическая линейка,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механические вычислительные и программируемые устройства (станки, арифмометры, шифровальные машины, музыкальные проигрыватели),</a:t>
            </a:r>
          </a:p>
          <a:p>
            <a:pPr marL="363538" indent="-174625" algn="just">
              <a:buFont typeface="Arial" pitchFamily="34" charset="0"/>
              <a:buChar char="•"/>
            </a:pPr>
            <a:r>
              <a:rPr lang="ru-RU" dirty="0" smtClean="0"/>
              <a:t>электронные калькуляторы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35743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Первое поколение (</a:t>
            </a:r>
            <a:r>
              <a:rPr lang="ru-RU" b="1" dirty="0" smtClean="0"/>
              <a:t>1940-1950-е) </a:t>
            </a:r>
            <a:r>
              <a:rPr lang="ru-RU" b="1" dirty="0" smtClean="0"/>
              <a:t>– ламповые </a:t>
            </a:r>
            <a:r>
              <a:rPr lang="ru-RU" b="1" dirty="0" smtClean="0"/>
              <a:t>компьютеры</a:t>
            </a:r>
            <a:r>
              <a:rPr lang="ru-RU" dirty="0" smtClean="0"/>
              <a:t>: очень большие (целое здание) , дорогие (могут купить государства и крупные корпорации), ненадежные (лампы перегорают каждые несколько часов), медленные (тысячи операций в сек.), хранение на перфокартах и перфолентах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50043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Второе поколение </a:t>
            </a:r>
            <a:r>
              <a:rPr lang="ru-RU" b="1" dirty="0" smtClean="0"/>
              <a:t>(</a:t>
            </a:r>
            <a:r>
              <a:rPr lang="ru-RU" b="1" dirty="0" smtClean="0"/>
              <a:t>1950-е - начало 1960-х) </a:t>
            </a:r>
            <a:r>
              <a:rPr lang="ru-RU" b="1" dirty="0" smtClean="0"/>
              <a:t>– </a:t>
            </a:r>
            <a:r>
              <a:rPr lang="ru-RU" b="1" dirty="0" smtClean="0"/>
              <a:t>транзисторы: </a:t>
            </a:r>
            <a:r>
              <a:rPr lang="ru-RU" dirty="0" smtClean="0"/>
              <a:t>большие (комната), дорогие (государства, корпорации, университеты), надежные, (сотни тыс. операций в сек.), хранение на магнитных лентах, дисках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42913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Третье поколение (втор.пол.1960-х - 1970-е) – интегральные схемы: </a:t>
            </a:r>
            <a:r>
              <a:rPr lang="ru-RU" dirty="0" smtClean="0"/>
              <a:t>резкое удешевление и уменьшение размеров (шкаф), начало массового производства, миллионы операций в сек., появление дисплеев, печатающих устройств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528638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Четвертое поколение (конец 1970-х - </a:t>
            </a:r>
            <a:r>
              <a:rPr lang="ru-RU" b="1" dirty="0" smtClean="0"/>
              <a:t>современность</a:t>
            </a:r>
            <a:r>
              <a:rPr lang="ru-RU" b="1" dirty="0" smtClean="0"/>
              <a:t>) </a:t>
            </a:r>
            <a:r>
              <a:rPr lang="ru-RU" b="1" dirty="0" smtClean="0"/>
              <a:t>– </a:t>
            </a:r>
            <a:r>
              <a:rPr lang="ru-RU" b="1" dirty="0" smtClean="0"/>
              <a:t>микропроцессоры: </a:t>
            </a:r>
            <a:r>
              <a:rPr lang="ru-RU" dirty="0" smtClean="0"/>
              <a:t>микрокомпьютеры, дешевизна (доступны мелким фирмам и населению), быстрота (десятки миллионов - миллиарды операций в сек.), внедрение компьютеров в различные устройства</a:t>
            </a:r>
          </a:p>
          <a:p>
            <a:pPr algn="just"/>
            <a:r>
              <a:rPr lang="ru-RU" b="1" dirty="0" smtClean="0"/>
              <a:t>1980-е – </a:t>
            </a:r>
            <a:r>
              <a:rPr lang="ru-RU" dirty="0" smtClean="0"/>
              <a:t>распространение</a:t>
            </a:r>
            <a:r>
              <a:rPr lang="ru-RU" b="1" dirty="0" smtClean="0"/>
              <a:t> персональных компьютеров (ПК, </a:t>
            </a:r>
            <a:r>
              <a:rPr lang="en-US" b="1" dirty="0" smtClean="0"/>
              <a:t>PC – personal computer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572000" y="785794"/>
            <a:ext cx="4143404" cy="5857916"/>
          </a:xfrm>
          <a:prstGeom prst="roundRect">
            <a:avLst>
              <a:gd name="adj" fmla="val 3760"/>
            </a:avLst>
          </a:prstGeom>
          <a:noFill/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Персональный компьютер. Внешнее устройство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86380" y="4286256"/>
            <a:ext cx="2428892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ru-RU" b="1" dirty="0"/>
              <a:t>Системный блок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8" y="928670"/>
            <a:ext cx="1785950" cy="1214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2428868"/>
            <a:ext cx="1143008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/>
              <a:t>Колонки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7422" y="928670"/>
            <a:ext cx="1285884" cy="785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Принтер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500174"/>
            <a:ext cx="1285884" cy="714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Сканер</a:t>
            </a:r>
            <a:endParaRPr lang="ru-RU" dirty="0"/>
          </a:p>
        </p:txBody>
      </p:sp>
      <p:cxnSp>
        <p:nvCxnSpPr>
          <p:cNvPr id="14" name="Скругленная соединительная линия 13"/>
          <p:cNvCxnSpPr>
            <a:stCxn id="6" idx="1"/>
            <a:endCxn id="3" idx="1"/>
          </p:cNvCxnSpPr>
          <p:nvPr/>
        </p:nvCxnSpPr>
        <p:spPr>
          <a:xfrm rot="10800000" flipH="1" flipV="1">
            <a:off x="5214942" y="3286124"/>
            <a:ext cx="71438" cy="1928826"/>
          </a:xfrm>
          <a:prstGeom prst="curvedConnector3">
            <a:avLst>
              <a:gd name="adj1" fmla="val -319998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7" idx="1"/>
            <a:endCxn id="3" idx="1"/>
          </p:cNvCxnSpPr>
          <p:nvPr/>
        </p:nvCxnSpPr>
        <p:spPr>
          <a:xfrm rot="10800000" flipV="1">
            <a:off x="5286380" y="3750470"/>
            <a:ext cx="2214578" cy="1464479"/>
          </a:xfrm>
          <a:prstGeom prst="curvedConnector3">
            <a:avLst>
              <a:gd name="adj1" fmla="val 110323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00958" y="3500438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Мышь</a:t>
            </a:r>
            <a:endParaRPr lang="ru-RU" dirty="0"/>
          </a:p>
        </p:txBody>
      </p:sp>
      <p:cxnSp>
        <p:nvCxnSpPr>
          <p:cNvPr id="31" name="Shape 30"/>
          <p:cNvCxnSpPr>
            <a:stCxn id="4" idx="1"/>
            <a:endCxn id="3" idx="1"/>
          </p:cNvCxnSpPr>
          <p:nvPr/>
        </p:nvCxnSpPr>
        <p:spPr>
          <a:xfrm rot="10800000" flipV="1">
            <a:off x="5286380" y="1535892"/>
            <a:ext cx="428628" cy="3679057"/>
          </a:xfrm>
          <a:prstGeom prst="curvedConnector3">
            <a:avLst>
              <a:gd name="adj1" fmla="val 201019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14942" y="2928934"/>
            <a:ext cx="192882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Клавиатура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286512" y="2143116"/>
            <a:ext cx="642942" cy="1428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000760" y="2285992"/>
            <a:ext cx="1143008" cy="1428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786446" y="1000108"/>
            <a:ext cx="1643074" cy="10715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http://www.ls-comp.ru/images/catalog/normal/128249_1_234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357694"/>
            <a:ext cx="1143008" cy="1467494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4929190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Основные устройства</a:t>
            </a:r>
            <a:endParaRPr lang="ru-RU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571472" y="621508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Периферийные устройства</a:t>
            </a:r>
            <a:endParaRPr lang="ru-RU" i="1" dirty="0"/>
          </a:p>
        </p:txBody>
      </p:sp>
      <p:sp>
        <p:nvSpPr>
          <p:cNvPr id="79" name="TextBox 78"/>
          <p:cNvSpPr txBox="1"/>
          <p:nvPr/>
        </p:nvSpPr>
        <p:spPr>
          <a:xfrm>
            <a:off x="357158" y="3500438"/>
            <a:ext cx="1357322" cy="64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Микрофон</a:t>
            </a:r>
            <a:endParaRPr lang="ru-RU" dirty="0"/>
          </a:p>
        </p:txBody>
      </p:sp>
      <p:cxnSp>
        <p:nvCxnSpPr>
          <p:cNvPr id="81" name="Скругленная соединительная линия 80"/>
          <p:cNvCxnSpPr>
            <a:stCxn id="71" idx="3"/>
            <a:endCxn id="3" idx="1"/>
          </p:cNvCxnSpPr>
          <p:nvPr/>
        </p:nvCxnSpPr>
        <p:spPr>
          <a:xfrm>
            <a:off x="2857488" y="4643446"/>
            <a:ext cx="2428892" cy="57150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Скругленная соединительная линия 83"/>
          <p:cNvCxnSpPr>
            <a:stCxn id="10" idx="3"/>
            <a:endCxn id="3" idx="1"/>
          </p:cNvCxnSpPr>
          <p:nvPr/>
        </p:nvCxnSpPr>
        <p:spPr>
          <a:xfrm>
            <a:off x="3643306" y="1321579"/>
            <a:ext cx="1643074" cy="389337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кругленная соединительная линия 85"/>
          <p:cNvCxnSpPr>
            <a:stCxn id="11" idx="3"/>
            <a:endCxn id="3" idx="1"/>
          </p:cNvCxnSpPr>
          <p:nvPr/>
        </p:nvCxnSpPr>
        <p:spPr>
          <a:xfrm>
            <a:off x="1928794" y="1857364"/>
            <a:ext cx="3357586" cy="335758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785918" y="4286256"/>
            <a:ext cx="1071570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dirty="0" smtClean="0"/>
              <a:t>Web-</a:t>
            </a:r>
            <a:r>
              <a:rPr lang="ru-RU" dirty="0" smtClean="0"/>
              <a:t>камера</a:t>
            </a:r>
            <a:endParaRPr lang="ru-RU" dirty="0"/>
          </a:p>
        </p:txBody>
      </p:sp>
      <p:cxnSp>
        <p:nvCxnSpPr>
          <p:cNvPr id="88" name="Скругленная соединительная линия 87"/>
          <p:cNvCxnSpPr>
            <a:stCxn id="5" idx="3"/>
            <a:endCxn id="3" idx="1"/>
          </p:cNvCxnSpPr>
          <p:nvPr/>
        </p:nvCxnSpPr>
        <p:spPr>
          <a:xfrm>
            <a:off x="2571736" y="2750339"/>
            <a:ext cx="2714644" cy="246461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кругленная соединительная линия 89"/>
          <p:cNvCxnSpPr>
            <a:stCxn id="79" idx="3"/>
            <a:endCxn id="3" idx="1"/>
          </p:cNvCxnSpPr>
          <p:nvPr/>
        </p:nvCxnSpPr>
        <p:spPr>
          <a:xfrm>
            <a:off x="1714480" y="3821909"/>
            <a:ext cx="3571900" cy="139304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143108" y="3214686"/>
            <a:ext cx="121444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Наушники</a:t>
            </a:r>
            <a:endParaRPr lang="ru-RU" dirty="0"/>
          </a:p>
        </p:txBody>
      </p:sp>
      <p:cxnSp>
        <p:nvCxnSpPr>
          <p:cNvPr id="107" name="Скругленная соединительная линия 106"/>
          <p:cNvCxnSpPr>
            <a:stCxn id="105" idx="3"/>
            <a:endCxn id="3" idx="1"/>
          </p:cNvCxnSpPr>
          <p:nvPr/>
        </p:nvCxnSpPr>
        <p:spPr>
          <a:xfrm>
            <a:off x="3357554" y="3500438"/>
            <a:ext cx="1928826" cy="17145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785918" y="5715016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800" dirty="0" smtClean="0"/>
              <a:t>...</a:t>
            </a:r>
            <a:endParaRPr lang="ru-RU" sz="2800" dirty="0"/>
          </a:p>
        </p:txBody>
      </p:sp>
      <p:sp>
        <p:nvSpPr>
          <p:cNvPr id="145" name="Cloud"/>
          <p:cNvSpPr>
            <a:spLocks noChangeAspect="1" noEditPoints="1" noChangeArrowheads="1"/>
          </p:cNvSpPr>
          <p:nvPr/>
        </p:nvSpPr>
        <p:spPr bwMode="auto">
          <a:xfrm>
            <a:off x="142844" y="5000636"/>
            <a:ext cx="1492425" cy="100013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TextBox 149"/>
          <p:cNvSpPr txBox="1"/>
          <p:nvPr/>
        </p:nvSpPr>
        <p:spPr>
          <a:xfrm>
            <a:off x="285688" y="5286388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Сеть</a:t>
            </a:r>
            <a:endParaRPr lang="ru-RU" dirty="0"/>
          </a:p>
        </p:txBody>
      </p:sp>
      <p:cxnSp>
        <p:nvCxnSpPr>
          <p:cNvPr id="152" name="Скругленная соединительная линия 151"/>
          <p:cNvCxnSpPr>
            <a:stCxn id="36" idx="3"/>
            <a:endCxn id="3" idx="1"/>
          </p:cNvCxnSpPr>
          <p:nvPr/>
        </p:nvCxnSpPr>
        <p:spPr>
          <a:xfrm flipV="1">
            <a:off x="3786182" y="5214950"/>
            <a:ext cx="1500198" cy="35719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14612" y="5286388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dirty="0" smtClean="0"/>
              <a:t>Модем</a:t>
            </a:r>
            <a:endParaRPr lang="ru-RU" dirty="0"/>
          </a:p>
        </p:txBody>
      </p:sp>
      <p:cxnSp>
        <p:nvCxnSpPr>
          <p:cNvPr id="42" name="Скругленная соединительная линия 41"/>
          <p:cNvCxnSpPr>
            <a:stCxn id="145" idx="2"/>
            <a:endCxn id="36" idx="1"/>
          </p:cNvCxnSpPr>
          <p:nvPr/>
        </p:nvCxnSpPr>
        <p:spPr>
          <a:xfrm>
            <a:off x="1634025" y="5500702"/>
            <a:ext cx="1080587" cy="7143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Системный блок. Внутреннее устройство</a:t>
            </a:r>
            <a:endParaRPr lang="ru-RU" dirty="0"/>
          </a:p>
        </p:txBody>
      </p:sp>
      <p:pic>
        <p:nvPicPr>
          <p:cNvPr id="1026" name="Picture 2" descr="http://www.ferra.ru/images/138/138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558" y="714356"/>
            <a:ext cx="6692442" cy="5889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785794"/>
            <a:ext cx="2643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ru-RU" dirty="0" smtClean="0"/>
              <a:t>Системная плата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Центральный процессор</a:t>
            </a:r>
          </a:p>
          <a:p>
            <a:pPr marL="182563" indent="-182563"/>
            <a:r>
              <a:rPr lang="ru-RU" dirty="0" smtClean="0"/>
              <a:t>Внутренняя память</a:t>
            </a:r>
          </a:p>
          <a:p>
            <a:pPr marL="182563" indent="-182563"/>
            <a:r>
              <a:rPr lang="ru-RU" dirty="0" smtClean="0"/>
              <a:t>Системная шина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Видеоадаптер</a:t>
            </a:r>
          </a:p>
          <a:p>
            <a:pPr marL="182563" indent="-182563"/>
            <a:r>
              <a:rPr lang="ru-RU" dirty="0" err="1" smtClean="0"/>
              <a:t>Аудиокарта</a:t>
            </a:r>
            <a:endParaRPr lang="ru-RU" dirty="0" smtClean="0"/>
          </a:p>
          <a:p>
            <a:pPr marL="182563" indent="-182563"/>
            <a:r>
              <a:rPr lang="ru-RU" dirty="0" smtClean="0"/>
              <a:t>Сетевая карта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Жесткий диск</a:t>
            </a:r>
          </a:p>
          <a:p>
            <a:pPr marL="182563" indent="-182563"/>
            <a:r>
              <a:rPr lang="ru-RU" dirty="0" smtClean="0"/>
              <a:t>Оптический привод </a:t>
            </a:r>
            <a:r>
              <a:rPr lang="en-US" dirty="0" smtClean="0"/>
              <a:t>(CD, DVD)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Блок питания</a:t>
            </a:r>
          </a:p>
          <a:p>
            <a:pPr marL="182563" indent="-182563"/>
            <a:r>
              <a:rPr lang="ru-RU" dirty="0" smtClean="0"/>
              <a:t>Шлейфы, кабели</a:t>
            </a:r>
          </a:p>
          <a:p>
            <a:pPr marL="182563" indent="-182563"/>
            <a:r>
              <a:rPr lang="ru-RU" dirty="0" smtClean="0"/>
              <a:t>Система охлаждения</a:t>
            </a:r>
          </a:p>
          <a:p>
            <a:pPr marL="182563" indent="-182563"/>
            <a:endParaRPr lang="ru-RU" dirty="0" smtClean="0"/>
          </a:p>
          <a:p>
            <a:pPr marL="182563" indent="-182563"/>
            <a:r>
              <a:rPr lang="ru-RU" dirty="0" smtClean="0"/>
              <a:t>Разъемы = слоты = интерфейсы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alestores.com/stores/images/images_747/27005.jpg"/>
          <p:cNvPicPr>
            <a:picLocks noChangeAspect="1" noChangeArrowheads="1"/>
          </p:cNvPicPr>
          <p:nvPr/>
        </p:nvPicPr>
        <p:blipFill>
          <a:blip r:embed="rId2"/>
          <a:srcRect l="64469" t="28175"/>
          <a:stretch>
            <a:fillRect/>
          </a:stretch>
        </p:blipFill>
        <p:spPr bwMode="auto">
          <a:xfrm>
            <a:off x="7572396" y="2714620"/>
            <a:ext cx="571504" cy="1092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Задняя панель системного блока</a:t>
            </a:r>
            <a:endParaRPr lang="ru-RU" dirty="0"/>
          </a:p>
        </p:txBody>
      </p:sp>
      <p:pic>
        <p:nvPicPr>
          <p:cNvPr id="21506" name="Picture 2" descr="&amp;Zcy;&amp;acy;&amp;dcy;&amp;ncy;&amp;yacy;&amp;yacy; &amp;pcy;&amp;acy;&amp;ncy;&amp;iecy;&amp;lcy;&amp;softcy; &amp;scy;&amp;icy;&amp;scy;&amp;tcy;&amp;iecy;&amp;mcy;&amp;ncy;&amp;ocy;&amp;gcy;&amp;ocy; &amp;bcy;&amp;lcy;&amp;o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2214578" cy="4779664"/>
          </a:xfrm>
          <a:prstGeom prst="rect">
            <a:avLst/>
          </a:prstGeom>
          <a:noFill/>
        </p:spPr>
      </p:pic>
      <p:pic>
        <p:nvPicPr>
          <p:cNvPr id="21508" name="Picture 4" descr="&amp;Rcy;&amp;acy;&amp;zcy;&amp;hardcy;&amp;iecy;&amp;mcy;&amp;ycy; &amp;ncy;&amp;acy; &amp;zcy;&amp;acy;&amp;dcy;&amp;ncy;&amp;iecy;&amp;jcy; &amp;pcy;&amp;acy;&amp;ncy;&amp;iecy;&amp;lcy;&amp;icy; &amp;scy;&amp;icy;&amp;scy;&amp;tcy;&amp;iecy;&amp;mcy;&amp;ncy;&amp;ocy;&amp;gcy;&amp;ocy; &amp;bcy;&amp;lcy;&amp;o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714356"/>
            <a:ext cx="1963592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715016"/>
            <a:ext cx="34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Разъем питания</a:t>
            </a:r>
          </a:p>
          <a:p>
            <a:r>
              <a:rPr lang="ru-RU" dirty="0" smtClean="0"/>
              <a:t>2. Стандартные разъемы</a:t>
            </a:r>
          </a:p>
          <a:p>
            <a:r>
              <a:rPr lang="ru-RU" dirty="0" smtClean="0"/>
              <a:t>3. Дополнительные разъемы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5143512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PC/2 </a:t>
            </a:r>
            <a:r>
              <a:rPr lang="ru-RU" dirty="0" smtClean="0"/>
              <a:t>(клавиатура и мышь)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USB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Разъемы для аудиоустройств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Сетевой разъем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Монитор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	7. LPT </a:t>
            </a:r>
            <a:r>
              <a:rPr lang="ru-RU" dirty="0" smtClean="0"/>
              <a:t>(устарели)</a:t>
            </a:r>
            <a:endParaRPr lang="ru-RU" dirty="0"/>
          </a:p>
        </p:txBody>
      </p:sp>
      <p:pic>
        <p:nvPicPr>
          <p:cNvPr id="21512" name="Picture 8" descr="http://infbiznull.ru/wp-content/uploads/2013/06/ps2-steckerRSA-300x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714356"/>
            <a:ext cx="928694" cy="601440"/>
          </a:xfrm>
          <a:prstGeom prst="rect">
            <a:avLst/>
          </a:prstGeom>
          <a:noFill/>
        </p:spPr>
      </p:pic>
      <p:pic>
        <p:nvPicPr>
          <p:cNvPr id="21514" name="Picture 10" descr="http://infbiznull.ru/wp-content/uploads/2013/06/Kabeli_pitaniya1-300x2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714356"/>
            <a:ext cx="2141541" cy="1518341"/>
          </a:xfrm>
          <a:prstGeom prst="rect">
            <a:avLst/>
          </a:prstGeom>
          <a:noFill/>
        </p:spPr>
      </p:pic>
      <p:pic>
        <p:nvPicPr>
          <p:cNvPr id="21516" name="Picture 12" descr="http://infbiznull.ru/wp-content/uploads/2013/06/cable_usb-300x2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2643182"/>
            <a:ext cx="1500198" cy="1128721"/>
          </a:xfrm>
          <a:prstGeom prst="rect">
            <a:avLst/>
          </a:prstGeom>
          <a:noFill/>
        </p:spPr>
      </p:pic>
      <p:pic>
        <p:nvPicPr>
          <p:cNvPr id="21518" name="Picture 14" descr="http://infbiznull.ru/wp-content/uploads/2013/06/vga_papa_mama-300x22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1500174"/>
            <a:ext cx="1571654" cy="1182483"/>
          </a:xfrm>
          <a:prstGeom prst="rect">
            <a:avLst/>
          </a:prstGeom>
          <a:noFill/>
        </p:spPr>
      </p:pic>
      <p:pic>
        <p:nvPicPr>
          <p:cNvPr id="21520" name="Picture 16" descr="http://infbiznull.ru/wp-content/uploads/2013/06/ethernet-cable-image-300x18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4071942"/>
            <a:ext cx="1618606" cy="984653"/>
          </a:xfrm>
          <a:prstGeom prst="rect">
            <a:avLst/>
          </a:prstGeom>
          <a:noFill/>
        </p:spPr>
      </p:pic>
      <p:pic>
        <p:nvPicPr>
          <p:cNvPr id="22532" name="Picture 4" descr="http://www.timpul.md/uploads/modules/news/2011/01/19265/658x0_microus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900" y="2786058"/>
            <a:ext cx="919444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устройств по назначению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871349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обработки</a:t>
            </a:r>
            <a:r>
              <a:rPr lang="ru-RU" dirty="0" smtClean="0"/>
              <a:t> информации: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Центральный процессор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Видеоадаптер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Аудиоадаптер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857232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вывода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Монитор, проектор, телевизор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Принтер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Плоттер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Колонки, наушники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42886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ввода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Клавиатура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Манипуляторы (мышь, </a:t>
            </a:r>
            <a:r>
              <a:rPr lang="ru-RU" dirty="0" err="1" smtClean="0"/>
              <a:t>тачпад</a:t>
            </a:r>
            <a:r>
              <a:rPr lang="ru-RU" dirty="0" smtClean="0"/>
              <a:t>, джойстик)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Сенсорный экран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Сканер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Микрофон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Цифровые фото- и видеокамеры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Графический планшет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326369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хранения </a:t>
            </a:r>
            <a:r>
              <a:rPr lang="ru-RU" dirty="0" smtClean="0"/>
              <a:t>(память):</a:t>
            </a:r>
          </a:p>
          <a:p>
            <a:pPr marL="342900" indent="-342900"/>
            <a:r>
              <a:rPr lang="ru-RU" dirty="0" smtClean="0"/>
              <a:t>1. Внутренняя память (</a:t>
            </a:r>
            <a:r>
              <a:rPr lang="en-US" dirty="0" smtClean="0"/>
              <a:t>RAM, ROM)</a:t>
            </a:r>
            <a:endParaRPr lang="ru-RU" dirty="0"/>
          </a:p>
          <a:p>
            <a:r>
              <a:rPr lang="ru-RU" dirty="0" smtClean="0"/>
              <a:t>2. Внешняя память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Жесткий диск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Оптические диски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Флешки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Карты памяти </a:t>
            </a:r>
            <a:r>
              <a:rPr lang="en-US" dirty="0" smtClean="0"/>
              <a:t>(SD, </a:t>
            </a:r>
            <a:r>
              <a:rPr lang="en-US" dirty="0" err="1" smtClean="0"/>
              <a:t>microSD</a:t>
            </a:r>
            <a:r>
              <a:rPr lang="en-US" dirty="0" smtClean="0"/>
              <a:t>, MMC)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57158" y="4675070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Устройства </a:t>
            </a:r>
            <a:r>
              <a:rPr lang="ru-RU" b="1" dirty="0" smtClean="0"/>
              <a:t>передачи данных</a:t>
            </a:r>
            <a:r>
              <a:rPr lang="ru-RU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Системная шина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Шлейфы, кабели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Сетевая карта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Беспроводные точки доступа (</a:t>
            </a:r>
            <a:r>
              <a:rPr lang="en-US" dirty="0" err="1" smtClean="0"/>
              <a:t>WiFi</a:t>
            </a:r>
            <a:r>
              <a:rPr lang="en-US" dirty="0" smtClean="0"/>
              <a:t>, </a:t>
            </a:r>
            <a:r>
              <a:rPr lang="en-US" dirty="0" err="1" smtClean="0"/>
              <a:t>BlueTooth</a:t>
            </a:r>
            <a:r>
              <a:rPr lang="en-US" dirty="0" smtClean="0"/>
              <a:t>, </a:t>
            </a:r>
            <a:r>
              <a:rPr lang="ru-RU" dirty="0" smtClean="0"/>
              <a:t>инфракрасный порт)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929198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Системные</a:t>
            </a:r>
            <a:r>
              <a:rPr lang="ru-RU" dirty="0" smtClean="0"/>
              <a:t> и обслуживающие устройства: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Системная плата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Контролеры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Питание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Охлаждение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Магистрально-модульный принцип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6" y="642918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 algn="just"/>
            <a:r>
              <a:rPr lang="ru-RU" dirty="0" smtClean="0"/>
              <a:t>Компьютер состоит из заменяемых частей (</a:t>
            </a:r>
            <a:r>
              <a:rPr lang="ru-RU" b="1" dirty="0" smtClean="0"/>
              <a:t>модулей</a:t>
            </a:r>
            <a:r>
              <a:rPr lang="ru-RU" dirty="0" smtClean="0"/>
              <a:t>), которые подключаются к общей системной шине (</a:t>
            </a:r>
            <a:r>
              <a:rPr lang="ru-RU" b="1" dirty="0" smtClean="0"/>
              <a:t>магистрали</a:t>
            </a:r>
            <a:r>
              <a:rPr lang="ru-RU" dirty="0" smtClean="0"/>
              <a:t>). Модульный принцип позволяет потребителю самому комплектовать нужную ему конфигурацию компьютера и производить при необходимости ее модернизацию.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500298" y="1857364"/>
            <a:ext cx="15716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Процессор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57818" y="1857364"/>
            <a:ext cx="157163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Внутренняя память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663" y="357187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данных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28663" y="428625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управления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28663" y="3929066"/>
            <a:ext cx="750099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Шина адреса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040" y="3922995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Магистраль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071671" y="5643578"/>
            <a:ext cx="185738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Устройства ввода-вывода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143505" y="5643578"/>
            <a:ext cx="150019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dirty="0" smtClean="0"/>
              <a:t>Внешняя </a:t>
            </a:r>
          </a:p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5400000">
            <a:off x="2715407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2215341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71671" y="485776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 flipH="1" flipV="1">
            <a:off x="5072861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644365" y="5142718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72067" y="4857760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28596" y="2786058"/>
            <a:ext cx="8429684" cy="2643206"/>
          </a:xfrm>
          <a:prstGeom prst="roundRect">
            <a:avLst>
              <a:gd name="adj" fmla="val 3145"/>
            </a:avLst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0161" y="5059932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/>
            <a:r>
              <a:rPr lang="ru-RU" i="1" dirty="0" smtClean="0"/>
              <a:t>Системная плата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>
            <a:off x="3001158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 flipH="1" flipV="1">
            <a:off x="2501092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5858678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5358612" y="3071016"/>
            <a:ext cx="1000132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28860" y="2928934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286380" y="2928934"/>
            <a:ext cx="17859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Контроллеры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шина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714356"/>
            <a:ext cx="513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Функция</a:t>
            </a:r>
            <a:r>
              <a:rPr lang="ru-RU" dirty="0" smtClean="0"/>
              <a:t>: передача сигналов между устройствами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1442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Шина данных.</a:t>
            </a:r>
            <a:r>
              <a:rPr lang="ru-RU" dirty="0" smtClean="0"/>
              <a:t> Данные передаются от устройства к устройству в любом направлении.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192880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адреса.</a:t>
            </a:r>
            <a:r>
              <a:rPr lang="ru-RU" dirty="0" smtClean="0"/>
              <a:t> Адрес устройства или ячейки памяти передается по адресной шине, причем только в одном направлении - от процессора к памяти и устройствам (однонаправленная шина).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000372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Шина управления.</a:t>
            </a:r>
            <a:r>
              <a:rPr lang="ru-RU" dirty="0" smtClean="0"/>
              <a:t> Сигналы управления показывают, какую операцию нужно производить устройству, синхронизируют обмен информацией между устройствами и т.д.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14338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Характеристики: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Разрядность шины</a:t>
            </a:r>
            <a:r>
              <a:rPr lang="en-US" dirty="0" smtClean="0"/>
              <a:t> (8, 16, 32, 64)</a:t>
            </a:r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Частота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Адресное пространство (разрядность шины адреса)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1308</Words>
  <Application>Microsoft Office PowerPoint</Application>
  <PresentationFormat>Экран (4:3)</PresentationFormat>
  <Paragraphs>303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Лекция 4. Аппаратное обеспечение. Основные устройства компьютера</vt:lpstr>
      <vt:lpstr>Компьютер</vt:lpstr>
      <vt:lpstr>История вычислительной техники</vt:lpstr>
      <vt:lpstr>Персональный компьютер. Внешнее устройство</vt:lpstr>
      <vt:lpstr>Системный блок. Внутреннее устройство</vt:lpstr>
      <vt:lpstr>Задняя панель системного блока</vt:lpstr>
      <vt:lpstr>Классификация устройств по назначению</vt:lpstr>
      <vt:lpstr>Магистрально-модульный принцип</vt:lpstr>
      <vt:lpstr>Системная шина</vt:lpstr>
      <vt:lpstr>Системная плата</vt:lpstr>
      <vt:lpstr>Центральный процессор (ЦП, CPU)</vt:lpstr>
      <vt:lpstr>Внутренняя память</vt:lpstr>
      <vt:lpstr>Внешняя память</vt:lpstr>
      <vt:lpstr>Жесткий диск (HDD)</vt:lpstr>
      <vt:lpstr>Оптические диски</vt:lpstr>
      <vt:lpstr>Видеоадаптер</vt:lpstr>
      <vt:lpstr>Монитор</vt:lpstr>
      <vt:lpstr>Электронно-лучевая трубка (ЭЛТ)</vt:lpstr>
      <vt:lpstr>Жидкокристаллический монитор (LCD, TFT)</vt:lpstr>
      <vt:lpstr>Плазменная панель</vt:lpstr>
      <vt:lpstr>Органический светодиод (OLED)</vt:lpstr>
      <vt:lpstr>Электронные чернила (e-ink)</vt:lpstr>
      <vt:lpstr>Устройства печати</vt:lpstr>
      <vt:lpstr>Сканер</vt:lpstr>
      <vt:lpstr>Клавиатура</vt:lpstr>
      <vt:lpstr>Манипуляторы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82</cp:revision>
  <dcterms:created xsi:type="dcterms:W3CDTF">2013-10-15T20:24:09Z</dcterms:created>
  <dcterms:modified xsi:type="dcterms:W3CDTF">2015-03-03T21:17:17Z</dcterms:modified>
</cp:coreProperties>
</file>