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9" r:id="rId14"/>
    <p:sldId id="270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6" autoAdjust="0"/>
    <p:restoredTop sz="94660"/>
  </p:normalViewPr>
  <p:slideViewPr>
    <p:cSldViewPr>
      <p:cViewPr varScale="1">
        <p:scale>
          <a:sx n="71" d="100"/>
          <a:sy n="71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465-ADBA-48A0-AF61-A8F0C5D8CA92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136E-BF14-4B90-BCE6-6EB590BFE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465-ADBA-48A0-AF61-A8F0C5D8CA92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136E-BF14-4B90-BCE6-6EB590BFE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465-ADBA-48A0-AF61-A8F0C5D8CA92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136E-BF14-4B90-BCE6-6EB590BFE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465-ADBA-48A0-AF61-A8F0C5D8CA92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136E-BF14-4B90-BCE6-6EB590BFE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465-ADBA-48A0-AF61-A8F0C5D8CA92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136E-BF14-4B90-BCE6-6EB590BFE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465-ADBA-48A0-AF61-A8F0C5D8CA92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136E-BF14-4B90-BCE6-6EB590BFE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465-ADBA-48A0-AF61-A8F0C5D8CA92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136E-BF14-4B90-BCE6-6EB590BFE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465-ADBA-48A0-AF61-A8F0C5D8CA92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136E-BF14-4B90-BCE6-6EB590BFE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465-ADBA-48A0-AF61-A8F0C5D8CA92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136E-BF14-4B90-BCE6-6EB590BFE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465-ADBA-48A0-AF61-A8F0C5D8CA92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136E-BF14-4B90-BCE6-6EB590BFE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465-ADBA-48A0-AF61-A8F0C5D8CA92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136E-BF14-4B90-BCE6-6EB590BFE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857232"/>
            <a:ext cx="8258204" cy="5268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D8465-ADBA-48A0-AF61-A8F0C5D8CA92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 b="1" i="0">
                <a:solidFill>
                  <a:schemeClr val="tx1"/>
                </a:solidFill>
              </a:defRPr>
            </a:lvl1pPr>
          </a:lstStyle>
          <a:p>
            <a:fld id="{706F136E-BF14-4B90-BCE6-6EB590BFE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5. Программное обеспечение (ПО). Базы данных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Базы данных (БД)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2500306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БД</a:t>
            </a:r>
            <a:r>
              <a:rPr lang="ru-RU" dirty="0"/>
              <a:t> представляет собой электронное хранилище, в котором находятся структурированные данные для ускорения их поиска и обработки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714356"/>
            <a:ext cx="80010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Гражданский кодекс РФ, ст.1260:</a:t>
            </a:r>
          </a:p>
          <a:p>
            <a:pPr algn="just"/>
            <a:r>
              <a:rPr lang="ru-RU" b="1" dirty="0" smtClean="0"/>
              <a:t>Базой данных </a:t>
            </a:r>
            <a:r>
              <a:rPr lang="ru-RU" dirty="0" smtClean="0"/>
              <a:t>является представленная в объективной форме совокупность самостоятельных материалов (статей, расчетов, нормативных актов, судебных решений и иных подобных материалов), систематизированных таким образом, чтобы эти материалы могли быть найдены и обработаны с помощью электронной вычислительной машины (ЭВМ).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071810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БД = </a:t>
            </a:r>
            <a:r>
              <a:rPr lang="ru-RU" dirty="0" smtClean="0"/>
              <a:t>данные </a:t>
            </a:r>
            <a:r>
              <a:rPr lang="ru-RU" dirty="0"/>
              <a:t>+ </a:t>
            </a:r>
            <a:r>
              <a:rPr lang="ru-RU" dirty="0" smtClean="0"/>
              <a:t>структура (схема) данных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3429000"/>
            <a:ext cx="79296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Признаки БД:</a:t>
            </a:r>
          </a:p>
          <a:p>
            <a:pPr marL="363538" lvl="0" indent="-174625">
              <a:buFont typeface="Arial" pitchFamily="34" charset="0"/>
              <a:buChar char="•"/>
            </a:pPr>
            <a:r>
              <a:rPr lang="ru-RU" dirty="0"/>
              <a:t>электронный </a:t>
            </a:r>
            <a:r>
              <a:rPr lang="ru-RU" dirty="0" smtClean="0"/>
              <a:t>формат;</a:t>
            </a:r>
            <a:endParaRPr lang="ru-RU" dirty="0"/>
          </a:p>
          <a:p>
            <a:pPr marL="363538" lvl="0" indent="-174625">
              <a:buFont typeface="Arial" pitchFamily="34" charset="0"/>
              <a:buChar char="•"/>
            </a:pPr>
            <a:r>
              <a:rPr lang="ru-RU" dirty="0" smtClean="0"/>
              <a:t>структурированность;</a:t>
            </a:r>
            <a:endParaRPr lang="ru-RU" dirty="0"/>
          </a:p>
          <a:p>
            <a:pPr marL="363538" lvl="0" indent="-174625">
              <a:buFont typeface="Arial" pitchFamily="34" charset="0"/>
              <a:buChar char="•"/>
            </a:pPr>
            <a:r>
              <a:rPr lang="ru-RU" dirty="0"/>
              <a:t>наличие схемы </a:t>
            </a:r>
            <a:r>
              <a:rPr lang="ru-RU" dirty="0" smtClean="0"/>
              <a:t>данных;</a:t>
            </a:r>
            <a:endParaRPr lang="ru-RU" dirty="0"/>
          </a:p>
          <a:p>
            <a:pPr marL="363538" lvl="0" indent="-174625">
              <a:buFont typeface="Arial" pitchFamily="34" charset="0"/>
              <a:buChar char="•"/>
            </a:pPr>
            <a:r>
              <a:rPr lang="ru-RU" dirty="0" smtClean="0"/>
              <a:t>большой </a:t>
            </a:r>
            <a:r>
              <a:rPr lang="ru-RU" dirty="0"/>
              <a:t>объем </a:t>
            </a:r>
            <a:r>
              <a:rPr lang="ru-RU" dirty="0" smtClean="0"/>
              <a:t>информации.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42910" y="6131502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Реляционные</a:t>
            </a:r>
            <a:r>
              <a:rPr lang="ru-RU" dirty="0" smtClean="0"/>
              <a:t> (</a:t>
            </a:r>
            <a:r>
              <a:rPr lang="ru-RU" b="1" dirty="0" smtClean="0"/>
              <a:t>табличные</a:t>
            </a:r>
            <a:r>
              <a:rPr lang="ru-RU" dirty="0" smtClean="0"/>
              <a:t>) </a:t>
            </a:r>
            <a:r>
              <a:rPr lang="ru-RU" b="1" dirty="0" smtClean="0"/>
              <a:t>БД</a:t>
            </a:r>
            <a:r>
              <a:rPr lang="ru-RU" dirty="0" smtClean="0"/>
              <a:t> – совокупность взаимосвязанных таблиц.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4929198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СУБД</a:t>
            </a:r>
            <a:r>
              <a:rPr lang="ru-RU" dirty="0" smtClean="0"/>
              <a:t>  (система управления базами данных) – программный комплекс для доступа к этим данным и работы с ними.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5572140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Microsoft Access, Microsoft SQL Server, dBase, Oracle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Однотабличное представление данных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4" y="797242"/>
          <a:ext cx="8858308" cy="2682240"/>
        </p:xfrm>
        <a:graphic>
          <a:graphicData uri="http://schemas.openxmlformats.org/drawingml/2006/table">
            <a:tbl>
              <a:tblPr/>
              <a:tblGrid>
                <a:gridCol w="714380"/>
                <a:gridCol w="857256"/>
                <a:gridCol w="1214446"/>
                <a:gridCol w="571504"/>
                <a:gridCol w="714380"/>
                <a:gridCol w="500066"/>
                <a:gridCol w="871800"/>
                <a:gridCol w="771274"/>
                <a:gridCol w="935964"/>
                <a:gridCol w="853619"/>
                <a:gridCol w="853619"/>
              </a:tblGrid>
              <a:tr h="0">
                <a:tc gridSpan="1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u="sng" dirty="0" smtClean="0">
                          <a:latin typeface="+mn-lt"/>
                          <a:ea typeface="Calibri"/>
                          <a:cs typeface="Times New Roman"/>
                        </a:rPr>
                        <a:t>Продажа товара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Дата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Артикул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Ед. </a:t>
                      </a:r>
                      <a:r>
                        <a:rPr lang="ru-RU" sz="1600" i="1" dirty="0" err="1">
                          <a:latin typeface="+mn-lt"/>
                          <a:ea typeface="Calibri"/>
                          <a:cs typeface="Times New Roman"/>
                        </a:rPr>
                        <a:t>изм</a:t>
                      </a: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Цена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Нас. пункт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Адрес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Телефон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Директор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0001765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Костюм детский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шт.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1240,0р.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Светлячок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пр. Ленина 1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3365514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Иванов А.И.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22.01.13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Ткань Сатин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м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240,1р.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Светлячок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пр. Ленина 1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3365514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Иванов А.И.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Ткань Сатин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м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240,1р.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3,4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Магазин №1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ул. Садовая, 85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4535254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Дубков Н.С.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2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0001767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Сахар-песок развесной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кг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34,4р.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Светлячок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Сызрань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ул. Дизельная, 11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3365514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Иванов А.И.</a:t>
                      </a:r>
                    </a:p>
                  </a:txBody>
                  <a:tcPr marL="18000" marR="18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28596" y="3929066"/>
            <a:ext cx="82868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Достоинство: все данные хранятся в одном месте.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облегчает поиск и сортировку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ускоряет выдачу запросов</a:t>
            </a:r>
          </a:p>
          <a:p>
            <a:pPr algn="just"/>
            <a:r>
              <a:rPr lang="ru-RU" dirty="0" smtClean="0"/>
              <a:t>Недостаток: данные повторяются.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увеличивается объем БД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увеличивается вероятность ошибки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при большом объеме данных поиск, наоборот, замедляется</a:t>
            </a:r>
          </a:p>
          <a:p>
            <a:pPr algn="just"/>
            <a:r>
              <a:rPr lang="ru-RU" dirty="0" smtClean="0"/>
              <a:t>Кроме того, в одной таблице невозможно или очень сложно показать разные типы связей.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Многотабличное представление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96B6-944A-4A11-9064-95E51A78E860}" type="slidenum">
              <a:rPr lang="ru-RU" smtClean="0"/>
              <a:pPr/>
              <a:t>12</a:t>
            </a:fld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215076" y="2428074"/>
            <a:ext cx="428628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28596" y="2643182"/>
            <a:ext cx="3000396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3286910" y="2785264"/>
            <a:ext cx="285752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465241" y="4321975"/>
            <a:ext cx="499272" cy="79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714480" y="4572008"/>
            <a:ext cx="1928826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 flipH="1" flipV="1">
            <a:off x="2393141" y="1107265"/>
            <a:ext cx="214314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500298" y="1000108"/>
            <a:ext cx="5072098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 flipH="1" flipV="1">
            <a:off x="4286248" y="435769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429124" y="4214818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 flipH="1" flipV="1">
            <a:off x="5392743" y="4107661"/>
            <a:ext cx="21510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6072992" y="264238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28596" y="2428868"/>
            <a:ext cx="58579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8596" y="5791818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Товар, магазин </a:t>
            </a:r>
            <a:r>
              <a:rPr lang="ru-RU" dirty="0" smtClean="0"/>
              <a:t>– основные таблицы</a:t>
            </a:r>
          </a:p>
          <a:p>
            <a:r>
              <a:rPr lang="ru-RU" b="1" dirty="0" smtClean="0"/>
              <a:t>Наличие</a:t>
            </a:r>
            <a:r>
              <a:rPr lang="en-US" b="1" dirty="0" smtClean="0"/>
              <a:t>,</a:t>
            </a:r>
            <a:r>
              <a:rPr lang="ru-RU" b="1" dirty="0" smtClean="0"/>
              <a:t> продажа  </a:t>
            </a:r>
            <a:r>
              <a:rPr lang="ru-RU" dirty="0" smtClean="0"/>
              <a:t>– промежуточные таблицы</a:t>
            </a:r>
          </a:p>
          <a:p>
            <a:r>
              <a:rPr lang="ru-RU" b="1" dirty="0" smtClean="0"/>
              <a:t>Нас. пункт </a:t>
            </a:r>
            <a:r>
              <a:rPr lang="ru-RU" dirty="0" smtClean="0"/>
              <a:t>– справочник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643306" y="4214818"/>
          <a:ext cx="5286412" cy="1219200"/>
        </p:xfrm>
        <a:graphic>
          <a:graphicData uri="http://schemas.openxmlformats.org/drawingml/2006/table">
            <a:tbl>
              <a:tblPr/>
              <a:tblGrid>
                <a:gridCol w="1000132"/>
                <a:gridCol w="2214578"/>
                <a:gridCol w="928694"/>
                <a:gridCol w="1143008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latin typeface="+mn-lt"/>
                          <a:ea typeface="Calibri"/>
                          <a:cs typeface="Times New Roman"/>
                        </a:rPr>
                        <a:t>Товар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Артикул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+mn-lt"/>
                          <a:ea typeface="Calibri"/>
                          <a:cs typeface="Times New Roman"/>
                        </a:rPr>
                        <a:t>Ед. изм.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Цена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0001765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Костюм детский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шт.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1240,0 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Ткань Сатин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240,1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0001767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Сахар-песок развесной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кг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34,4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2643182"/>
          <a:ext cx="3786214" cy="1475426"/>
        </p:xfrm>
        <a:graphic>
          <a:graphicData uri="http://schemas.openxmlformats.org/drawingml/2006/table">
            <a:tbl>
              <a:tblPr/>
              <a:tblGrid>
                <a:gridCol w="928694"/>
                <a:gridCol w="1000132"/>
                <a:gridCol w="785818"/>
                <a:gridCol w="1071570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latin typeface="+mn-lt"/>
                          <a:ea typeface="Calibri"/>
                          <a:cs typeface="Times New Roman"/>
                        </a:rPr>
                        <a:t>Продажа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2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Дата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Товар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0001765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22.01.13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21.01.13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5000628" y="2571744"/>
          <a:ext cx="4000528" cy="1463040"/>
        </p:xfrm>
        <a:graphic>
          <a:graphicData uri="http://schemas.openxmlformats.org/drawingml/2006/table">
            <a:tbl>
              <a:tblPr/>
              <a:tblGrid>
                <a:gridCol w="928694"/>
                <a:gridCol w="1000132"/>
                <a:gridCol w="2071702"/>
              </a:tblGrid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u="sng" dirty="0" smtClean="0">
                          <a:latin typeface="+mn-lt"/>
                          <a:ea typeface="Calibri"/>
                          <a:cs typeface="Times New Roman"/>
                        </a:rPr>
                        <a:t>Наличие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Товар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+mn-lt"/>
                          <a:ea typeface="Calibri"/>
                          <a:cs typeface="Times New Roman"/>
                        </a:rPr>
                        <a:t>Остаток на складе</a:t>
                      </a:r>
                      <a:endParaRPr lang="ru-RU" sz="16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0001765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110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65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0001767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324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000108"/>
          <a:ext cx="7024694" cy="1219200"/>
        </p:xfrm>
        <a:graphic>
          <a:graphicData uri="http://schemas.openxmlformats.org/drawingml/2006/table">
            <a:tbl>
              <a:tblPr/>
              <a:tblGrid>
                <a:gridCol w="571504"/>
                <a:gridCol w="1240705"/>
                <a:gridCol w="902435"/>
                <a:gridCol w="1702785"/>
                <a:gridCol w="966057"/>
                <a:gridCol w="1641208"/>
              </a:tblGrid>
              <a:tr h="243840">
                <a:tc grid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Код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Название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+mn-lt"/>
                          <a:ea typeface="Calibri"/>
                          <a:cs typeface="Times New Roman"/>
                        </a:rPr>
                        <a:t>Город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Адрес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Телефон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Директор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001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Светлячок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пр. Ленина 1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3365514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Иванов А.И.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002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Магазин №1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ул. Садовая, 85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4535254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Дубков Н.С.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003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Светлячок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Сызрань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ул. Дизельная, 11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3365514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Иванов А.И.</a:t>
                      </a:r>
                    </a:p>
                  </a:txBody>
                  <a:tcPr marL="63851" marR="63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572396" y="642918"/>
          <a:ext cx="1148715" cy="1219200"/>
        </p:xfrm>
        <a:graphic>
          <a:graphicData uri="http://schemas.openxmlformats.org/drawingml/2006/table">
            <a:tbl>
              <a:tblPr/>
              <a:tblGrid>
                <a:gridCol w="114871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u="sng" dirty="0" smtClean="0">
                          <a:latin typeface="+mn-lt"/>
                          <a:ea typeface="Calibri"/>
                          <a:cs typeface="Times New Roman"/>
                        </a:rPr>
                        <a:t>Город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/>
                        </a:rPr>
                        <a:t>Название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Самара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Сызрань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Тольятти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данных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714356"/>
            <a:ext cx="7429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>
              <a:buFont typeface="Arial" pitchFamily="34" charset="0"/>
              <a:buChar char="•"/>
            </a:pPr>
            <a:r>
              <a:rPr lang="ru-RU" dirty="0" smtClean="0"/>
              <a:t>Таблицы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ru-RU" dirty="0" smtClean="0"/>
              <a:t>Содержание таблиц (столбцы и их типы данных)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ru-RU" dirty="0" smtClean="0"/>
              <a:t>Связи между таблицами</a:t>
            </a:r>
            <a:endParaRPr lang="ru-RU" dirty="0"/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500034" y="3214686"/>
          <a:ext cx="1979933" cy="1097280"/>
        </p:xfrm>
        <a:graphic>
          <a:graphicData uri="http://schemas.openxmlformats.org/drawingml/2006/table">
            <a:tbl>
              <a:tblPr/>
              <a:tblGrid>
                <a:gridCol w="1979933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Артикул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Ед. изм.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Цена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3143240" y="2143116"/>
          <a:ext cx="1551305" cy="1097280"/>
        </p:xfrm>
        <a:graphic>
          <a:graphicData uri="http://schemas.openxmlformats.org/drawingml/2006/table">
            <a:tbl>
              <a:tblPr/>
              <a:tblGrid>
                <a:gridCol w="1551305"/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Дата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Товар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Кол-во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5357818" y="3500438"/>
          <a:ext cx="2000264" cy="1645920"/>
        </p:xfrm>
        <a:graphic>
          <a:graphicData uri="http://schemas.openxmlformats.org/drawingml/2006/table">
            <a:tbl>
              <a:tblPr/>
              <a:tblGrid>
                <a:gridCol w="2000264"/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Код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Название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Город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Адрес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Телефон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Директор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6" name="Таблица 35"/>
          <p:cNvGraphicFramePr>
            <a:graphicFrameLocks noGrp="1"/>
          </p:cNvGraphicFramePr>
          <p:nvPr/>
        </p:nvGraphicFramePr>
        <p:xfrm>
          <a:off x="6500826" y="2285992"/>
          <a:ext cx="1551305" cy="274320"/>
        </p:xfrm>
        <a:graphic>
          <a:graphicData uri="http://schemas.openxmlformats.org/drawingml/2006/table">
            <a:tbl>
              <a:tblPr/>
              <a:tblGrid>
                <a:gridCol w="1551305"/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Название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143240" y="4643446"/>
          <a:ext cx="1551305" cy="1097280"/>
        </p:xfrm>
        <a:graphic>
          <a:graphicData uri="http://schemas.openxmlformats.org/drawingml/2006/table">
            <a:tbl>
              <a:tblPr/>
              <a:tblGrid>
                <a:gridCol w="1551305"/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Товар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Магазин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Остаток на складе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" name="Прямоугольник 37"/>
          <p:cNvSpPr/>
          <p:nvPr/>
        </p:nvSpPr>
        <p:spPr>
          <a:xfrm>
            <a:off x="5357818" y="3131106"/>
            <a:ext cx="1047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u="sng" dirty="0" smtClean="0">
                <a:latin typeface="+mn-lt"/>
                <a:ea typeface="Calibri"/>
                <a:cs typeface="Times New Roman"/>
              </a:rPr>
              <a:t>Магазин</a:t>
            </a:r>
            <a:endParaRPr lang="ru-RU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143240" y="4286256"/>
            <a:ext cx="105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u="sng" dirty="0" smtClean="0">
                <a:latin typeface="+mn-lt"/>
                <a:ea typeface="Calibri"/>
                <a:cs typeface="Times New Roman"/>
              </a:rPr>
              <a:t>Наличие</a:t>
            </a:r>
            <a:endParaRPr lang="ru-RU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143240" y="1773784"/>
            <a:ext cx="11001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>
                <a:latin typeface="+mn-lt"/>
                <a:ea typeface="Calibri"/>
                <a:cs typeface="Times New Roman"/>
              </a:rPr>
              <a:t>Продажа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500034" y="2857496"/>
            <a:ext cx="754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>
                <a:latin typeface="+mn-lt"/>
                <a:ea typeface="Calibri"/>
                <a:cs typeface="Times New Roman"/>
              </a:rPr>
              <a:t>Товар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6500826" y="1928802"/>
            <a:ext cx="762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>
                <a:latin typeface="+mn-lt"/>
                <a:ea typeface="Calibri"/>
                <a:cs typeface="Times New Roman"/>
              </a:rPr>
              <a:t>Город</a:t>
            </a:r>
            <a:endParaRPr lang="ru-RU" dirty="0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2500298" y="3357562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1679555" y="3678239"/>
            <a:ext cx="221457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786050" y="2571744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2786050" y="4786322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5400000">
            <a:off x="4108447" y="4106867"/>
            <a:ext cx="192882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4714876" y="3143248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4714876" y="5072074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5072066" y="3643314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8072462" y="2428868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7358082" y="4214818"/>
            <a:ext cx="107157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rot="5400000">
            <a:off x="7537471" y="3321049"/>
            <a:ext cx="178595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Содержимое БД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1428736"/>
            <a:ext cx="79296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БД обычно содержат: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ru-RU" dirty="0" smtClean="0"/>
              <a:t>таблицы с исходными данными;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ru-RU" dirty="0" smtClean="0"/>
              <a:t>связи между этими таблицами;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ru-RU" dirty="0" smtClean="0"/>
              <a:t>запросы к таблицам для:</a:t>
            </a:r>
          </a:p>
          <a:p>
            <a:pPr marL="541338" lvl="1" indent="-180975">
              <a:buFont typeface="Arial" pitchFamily="34" charset="0"/>
              <a:buChar char="•"/>
            </a:pPr>
            <a:r>
              <a:rPr lang="ru-RU" dirty="0" smtClean="0"/>
              <a:t>расчетов (например, стоимость = цена * кол-во);</a:t>
            </a:r>
          </a:p>
          <a:p>
            <a:pPr marL="541338" lvl="1" indent="-180975">
              <a:buFont typeface="Arial" pitchFamily="34" charset="0"/>
              <a:buChar char="•"/>
            </a:pPr>
            <a:r>
              <a:rPr lang="ru-RU" dirty="0" smtClean="0"/>
              <a:t>выборки нужных данных (показать продажи за март 2015г в </a:t>
            </a:r>
            <a:r>
              <a:rPr lang="ru-RU" dirty="0" err="1" smtClean="0"/>
              <a:t>маназине</a:t>
            </a:r>
            <a:r>
              <a:rPr lang="ru-RU" dirty="0" smtClean="0"/>
              <a:t> «Светлячок);</a:t>
            </a:r>
          </a:p>
          <a:p>
            <a:pPr marL="541338" lvl="1" indent="-180975">
              <a:buFont typeface="Arial" pitchFamily="34" charset="0"/>
              <a:buChar char="•"/>
            </a:pPr>
            <a:r>
              <a:rPr lang="ru-RU" dirty="0" smtClean="0"/>
              <a:t>агрегирования данных (сумма продаж по чеку, за определенный день, в определенном магазине).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ru-RU" dirty="0" smtClean="0"/>
              <a:t>представления данных (формы) в удобном для пользователя виде;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ru-RU" dirty="0" smtClean="0"/>
              <a:t>отчеты для вывода на печать в виде документов;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ru-RU" dirty="0" smtClean="0"/>
              <a:t>сохраненные процедуры для автоматизации часто повторяющихся действий.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БД и СУБД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928794" y="1285860"/>
            <a:ext cx="22860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Локальные (настольные)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86314" y="1285860"/>
            <a:ext cx="22860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Распределенные (сетевые)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786182" y="2571744"/>
            <a:ext cx="19288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Клиент-сервер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000760" y="2571744"/>
            <a:ext cx="19288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Файл-сервер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>
            <a:stCxn id="2" idx="2"/>
            <a:endCxn id="4" idx="0"/>
          </p:cNvCxnSpPr>
          <p:nvPr/>
        </p:nvCxnSpPr>
        <p:spPr>
          <a:xfrm rot="5400000">
            <a:off x="3557566" y="300030"/>
            <a:ext cx="500066" cy="14715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2" idx="2"/>
            <a:endCxn id="5" idx="0"/>
          </p:cNvCxnSpPr>
          <p:nvPr/>
        </p:nvCxnSpPr>
        <p:spPr>
          <a:xfrm rot="16200000" flipH="1">
            <a:off x="4986326" y="342864"/>
            <a:ext cx="500066" cy="13859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2"/>
            <a:endCxn id="6" idx="0"/>
          </p:cNvCxnSpPr>
          <p:nvPr/>
        </p:nvCxnSpPr>
        <p:spPr>
          <a:xfrm rot="5400000">
            <a:off x="5020183" y="1662604"/>
            <a:ext cx="639553" cy="11787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2"/>
            <a:endCxn id="7" idx="0"/>
          </p:cNvCxnSpPr>
          <p:nvPr/>
        </p:nvCxnSpPr>
        <p:spPr>
          <a:xfrm rot="16200000" flipH="1">
            <a:off x="6127471" y="1734041"/>
            <a:ext cx="639553" cy="1035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71472" y="3786190"/>
            <a:ext cx="70009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Где применяются БД в экономике и менеджменте:</a:t>
            </a:r>
          </a:p>
          <a:p>
            <a:pPr marL="358775" indent="-185738">
              <a:buFont typeface="Arial" pitchFamily="34" charset="0"/>
              <a:buChar char="•"/>
            </a:pPr>
            <a:r>
              <a:rPr lang="ru-RU" dirty="0" smtClean="0"/>
              <a:t>Бухгалтерия, финансы и налоги</a:t>
            </a:r>
          </a:p>
          <a:p>
            <a:pPr marL="358775" indent="-185738">
              <a:buFont typeface="Arial" pitchFamily="34" charset="0"/>
              <a:buChar char="•"/>
            </a:pPr>
            <a:r>
              <a:rPr lang="ru-RU" dirty="0" smtClean="0"/>
              <a:t>Учет кадров и делопроизводство</a:t>
            </a:r>
          </a:p>
          <a:p>
            <a:pPr marL="358775" indent="-185738">
              <a:buFont typeface="Arial" pitchFamily="34" charset="0"/>
              <a:buChar char="•"/>
            </a:pPr>
            <a:r>
              <a:rPr lang="ru-RU" dirty="0" smtClean="0"/>
              <a:t>Учет товаров и логистика</a:t>
            </a:r>
          </a:p>
          <a:p>
            <a:pPr marL="358775" indent="-185738">
              <a:buFont typeface="Arial" pitchFamily="34" charset="0"/>
              <a:buChar char="•"/>
            </a:pPr>
            <a:r>
              <a:rPr lang="ru-RU" dirty="0" smtClean="0"/>
              <a:t>Статистика и демография</a:t>
            </a:r>
          </a:p>
          <a:p>
            <a:pPr marL="358775" indent="-185738">
              <a:buFont typeface="Arial" pitchFamily="34" charset="0"/>
              <a:buChar char="•"/>
            </a:pPr>
            <a:r>
              <a:rPr lang="ru-RU" dirty="0" smtClean="0"/>
              <a:t>Библиотеки, архивы, фонды и т.п.</a:t>
            </a:r>
          </a:p>
          <a:p>
            <a:pPr marL="358775" indent="-185738">
              <a:buFont typeface="Arial" pitchFamily="34" charset="0"/>
              <a:buChar char="•"/>
            </a:pPr>
            <a:r>
              <a:rPr lang="ru-RU" dirty="0" smtClean="0"/>
              <a:t>Проектирование и планирование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ПО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571480"/>
            <a:ext cx="785818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По </a:t>
            </a:r>
            <a:r>
              <a:rPr lang="ru-RU" sz="2000" b="1" dirty="0" smtClean="0"/>
              <a:t>стоимости</a:t>
            </a:r>
            <a:r>
              <a:rPr lang="ru-RU" sz="2000" dirty="0"/>
              <a:t>:</a:t>
            </a:r>
          </a:p>
          <a:p>
            <a:pPr marL="538163" lvl="0" indent="-174625">
              <a:buFont typeface="Arial" pitchFamily="34" charset="0"/>
              <a:buChar char="•"/>
            </a:pPr>
            <a:r>
              <a:rPr lang="ru-RU" sz="2000" dirty="0"/>
              <a:t>платное (</a:t>
            </a:r>
            <a:r>
              <a:rPr lang="ru-RU" sz="2000" dirty="0" err="1"/>
              <a:t>проприетарное</a:t>
            </a:r>
            <a:r>
              <a:rPr lang="en-US" sz="2000" dirty="0"/>
              <a:t>, proprietary</a:t>
            </a:r>
            <a:r>
              <a:rPr lang="ru-RU" sz="2000" dirty="0"/>
              <a:t>);</a:t>
            </a:r>
          </a:p>
          <a:p>
            <a:pPr marL="538163" lvl="0" indent="-174625">
              <a:buFont typeface="Arial" pitchFamily="34" charset="0"/>
              <a:buChar char="•"/>
            </a:pPr>
            <a:r>
              <a:rPr lang="ru-RU" sz="2000" dirty="0"/>
              <a:t>условно-бесплатное (</a:t>
            </a:r>
            <a:r>
              <a:rPr lang="en-US" sz="2000" dirty="0"/>
              <a:t>shareware</a:t>
            </a:r>
            <a:r>
              <a:rPr lang="ru-RU" sz="2000" dirty="0"/>
              <a:t>);</a:t>
            </a:r>
          </a:p>
          <a:p>
            <a:pPr marL="538163" lvl="0" indent="-174625">
              <a:buFont typeface="Arial" pitchFamily="34" charset="0"/>
              <a:buChar char="•"/>
            </a:pPr>
            <a:r>
              <a:rPr lang="ru-RU" sz="2000" dirty="0"/>
              <a:t>бесплатное (</a:t>
            </a:r>
            <a:r>
              <a:rPr lang="ru-RU" sz="2000" dirty="0" err="1"/>
              <a:t>freeware</a:t>
            </a:r>
            <a:r>
              <a:rPr lang="ru-RU" sz="2000" dirty="0"/>
              <a:t>).</a:t>
            </a:r>
          </a:p>
          <a:p>
            <a:pPr>
              <a:spcBef>
                <a:spcPts val="600"/>
              </a:spcBef>
            </a:pPr>
            <a:r>
              <a:rPr lang="ru-RU" sz="2000" dirty="0" smtClean="0"/>
              <a:t>По </a:t>
            </a:r>
            <a:r>
              <a:rPr lang="ru-RU" sz="2000" b="1" dirty="0" smtClean="0"/>
              <a:t>открытости</a:t>
            </a:r>
            <a:r>
              <a:rPr lang="ru-RU" sz="2000" dirty="0"/>
              <a:t>:</a:t>
            </a:r>
          </a:p>
          <a:p>
            <a:pPr marL="538163" lvl="0" indent="-174625">
              <a:buFont typeface="Arial" pitchFamily="34" charset="0"/>
              <a:buChar char="•"/>
            </a:pPr>
            <a:r>
              <a:rPr lang="ru-RU" sz="2000" dirty="0"/>
              <a:t>с закрытым исходным </a:t>
            </a:r>
            <a:r>
              <a:rPr lang="ru-RU" sz="2000" dirty="0" smtClean="0"/>
              <a:t>кодом;</a:t>
            </a:r>
            <a:endParaRPr lang="ru-RU" sz="2000" dirty="0"/>
          </a:p>
          <a:p>
            <a:pPr marL="538163" lvl="0" indent="-174625">
              <a:buFont typeface="Arial" pitchFamily="34" charset="0"/>
              <a:buChar char="•"/>
            </a:pPr>
            <a:r>
              <a:rPr lang="ru-RU" sz="2000" dirty="0"/>
              <a:t>с открытым исходным </a:t>
            </a:r>
            <a:r>
              <a:rPr lang="ru-RU" sz="2000" dirty="0" smtClean="0"/>
              <a:t>кодом.</a:t>
            </a:r>
            <a:endParaRPr lang="ru-RU" sz="2000" dirty="0"/>
          </a:p>
          <a:p>
            <a:pPr>
              <a:spcBef>
                <a:spcPts val="600"/>
              </a:spcBef>
            </a:pPr>
            <a:r>
              <a:rPr lang="ru-RU" sz="2000" i="1" dirty="0"/>
              <a:t>Свободное ПО</a:t>
            </a:r>
            <a:r>
              <a:rPr lang="ru-RU" sz="2000" dirty="0"/>
              <a:t> </a:t>
            </a:r>
            <a:r>
              <a:rPr lang="ru-RU" sz="2000" dirty="0" smtClean="0"/>
              <a:t>= </a:t>
            </a:r>
            <a:r>
              <a:rPr lang="ru-RU" sz="2000" dirty="0"/>
              <a:t>бесплатное и открытое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214686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По </a:t>
            </a:r>
            <a:r>
              <a:rPr lang="ru-RU" sz="2000" b="1" dirty="0" smtClean="0"/>
              <a:t>назначению</a:t>
            </a:r>
            <a:r>
              <a:rPr lang="ru-RU" sz="2000" dirty="0" smtClean="0"/>
              <a:t>:</a:t>
            </a:r>
          </a:p>
          <a:p>
            <a:pPr marL="714375" lvl="0" indent="-349250">
              <a:buFont typeface="+mj-lt"/>
              <a:buAutoNum type="arabicParenR"/>
            </a:pPr>
            <a:r>
              <a:rPr lang="ru-RU" sz="2000" dirty="0" smtClean="0"/>
              <a:t>системное:</a:t>
            </a:r>
          </a:p>
          <a:p>
            <a:pPr marL="714375" lvl="0" indent="-349250">
              <a:buFont typeface="+mj-lt"/>
              <a:buAutoNum type="arabicParenR"/>
            </a:pPr>
            <a:r>
              <a:rPr lang="ru-RU" sz="2000" dirty="0" smtClean="0"/>
              <a:t>прикладное</a:t>
            </a:r>
          </a:p>
          <a:p>
            <a:pPr marL="714375" lvl="0" indent="-349250">
              <a:buFont typeface="+mj-lt"/>
              <a:buAutoNum type="arabicParenR"/>
            </a:pPr>
            <a:r>
              <a:rPr lang="ru-RU" sz="2000" dirty="0" smtClean="0"/>
              <a:t>инструментальное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4572008"/>
            <a:ext cx="81439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По виду </a:t>
            </a:r>
            <a:r>
              <a:rPr lang="ru-RU" sz="2000" b="1" dirty="0" smtClean="0"/>
              <a:t>пользовательского интерфейса</a:t>
            </a:r>
            <a:r>
              <a:rPr lang="ru-RU" sz="2000" dirty="0" smtClean="0"/>
              <a:t>:</a:t>
            </a:r>
          </a:p>
          <a:p>
            <a:pPr marL="538163" lvl="0" indent="-174625">
              <a:buFont typeface="Arial" pitchFamily="34" charset="0"/>
              <a:buChar char="•"/>
            </a:pPr>
            <a:r>
              <a:rPr lang="ru-RU" sz="2000" dirty="0" smtClean="0"/>
              <a:t>текстовый </a:t>
            </a:r>
            <a:r>
              <a:rPr lang="en-US" sz="2000" dirty="0" smtClean="0"/>
              <a:t>TUI</a:t>
            </a:r>
            <a:r>
              <a:rPr lang="ru-RU" sz="2000" dirty="0" smtClean="0"/>
              <a:t> </a:t>
            </a:r>
            <a:r>
              <a:rPr lang="ru-RU" sz="2000" dirty="0"/>
              <a:t>(командная строка)</a:t>
            </a:r>
          </a:p>
          <a:p>
            <a:pPr marL="538163" lvl="0" indent="-174625">
              <a:buFont typeface="Arial" pitchFamily="34" charset="0"/>
              <a:buChar char="•"/>
            </a:pPr>
            <a:r>
              <a:rPr lang="ru-RU" sz="2000" dirty="0" smtClean="0"/>
              <a:t>графический</a:t>
            </a:r>
            <a:r>
              <a:rPr lang="en-US" sz="2000" dirty="0" smtClean="0"/>
              <a:t> GUI</a:t>
            </a:r>
            <a:r>
              <a:rPr lang="ru-RU" sz="2000" dirty="0" smtClean="0"/>
              <a:t> </a:t>
            </a:r>
            <a:r>
              <a:rPr lang="ru-RU" sz="2000" dirty="0"/>
              <a:t>(</a:t>
            </a:r>
            <a:r>
              <a:rPr lang="ru-RU" sz="2000" dirty="0" smtClean="0"/>
              <a:t>оконный, </a:t>
            </a:r>
            <a:r>
              <a:rPr lang="ru-RU" sz="2000" dirty="0"/>
              <a:t>оконный, масштабируемый, </a:t>
            </a:r>
            <a:r>
              <a:rPr lang="ru-RU" sz="2000" dirty="0" err="1" smtClean="0"/>
              <a:t>веб</a:t>
            </a:r>
            <a:r>
              <a:rPr lang="en-US" sz="2000" dirty="0" smtClean="0"/>
              <a:t>, 3D</a:t>
            </a:r>
            <a:r>
              <a:rPr lang="ru-RU" sz="2000" dirty="0" smtClean="0"/>
              <a:t>)</a:t>
            </a:r>
            <a:endParaRPr lang="ru-RU" sz="2000" dirty="0"/>
          </a:p>
          <a:p>
            <a:pPr marL="538163" lvl="0" indent="-174625">
              <a:buFont typeface="Arial" pitchFamily="34" charset="0"/>
              <a:buChar char="•"/>
            </a:pPr>
            <a:r>
              <a:rPr lang="ru-RU" sz="2000" dirty="0"/>
              <a:t>голосовой</a:t>
            </a:r>
          </a:p>
          <a:p>
            <a:pPr marL="538163" lvl="0" indent="-174625">
              <a:buFont typeface="Arial" pitchFamily="34" charset="0"/>
              <a:buChar char="•"/>
            </a:pPr>
            <a:r>
              <a:rPr lang="ru-RU" sz="2000" dirty="0" smtClean="0"/>
              <a:t>жестовый</a:t>
            </a:r>
          </a:p>
          <a:p>
            <a:pPr marL="538163" lvl="0" indent="-174625">
              <a:buFont typeface="Arial" pitchFamily="34" charset="0"/>
              <a:buChar char="•"/>
            </a:pPr>
            <a:r>
              <a:rPr lang="ru-RU" sz="2000" dirty="0" smtClean="0"/>
              <a:t>др.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Операционная система (ОС)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642918"/>
            <a:ext cx="7929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ОС</a:t>
            </a:r>
            <a:r>
              <a:rPr lang="ru-RU" dirty="0"/>
              <a:t> – это системное ПО, которое является средой для работы всех остальных программ и обеспечивает взаимодействия с аппаратным обеспечением и пользователем (через интерфейсы).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1643050"/>
            <a:ext cx="79296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Семейство </a:t>
            </a:r>
            <a:r>
              <a:rPr lang="en-US" b="1" dirty="0" smtClean="0"/>
              <a:t>Windows</a:t>
            </a:r>
            <a:endParaRPr lang="ru-RU" b="1" dirty="0"/>
          </a:p>
          <a:p>
            <a:r>
              <a:rPr lang="en-US" b="1" dirty="0" smtClean="0"/>
              <a:t>DOS</a:t>
            </a:r>
            <a:endParaRPr lang="ru-RU" b="1" dirty="0" smtClean="0"/>
          </a:p>
          <a:p>
            <a:r>
              <a:rPr lang="ru-RU" b="1" dirty="0" smtClean="0"/>
              <a:t>Unix</a:t>
            </a:r>
            <a:r>
              <a:rPr lang="ru-RU" dirty="0" smtClean="0"/>
              <a:t>-подобные </a:t>
            </a:r>
            <a:r>
              <a:rPr lang="ru-RU" dirty="0"/>
              <a:t>системы, в том </a:t>
            </a:r>
            <a:r>
              <a:rPr lang="ru-RU" dirty="0" smtClean="0"/>
              <a:t>числе</a:t>
            </a:r>
          </a:p>
          <a:p>
            <a:pPr marL="363538" indent="-174625">
              <a:buFont typeface="Arial" pitchFamily="34" charset="0"/>
              <a:buChar char="•"/>
            </a:pPr>
            <a:r>
              <a:rPr lang="ru-RU" b="1" dirty="0" err="1" smtClean="0"/>
              <a:t>Linux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Ubuntu</a:t>
            </a:r>
            <a:r>
              <a:rPr lang="ru-RU" dirty="0"/>
              <a:t>, </a:t>
            </a:r>
            <a:r>
              <a:rPr lang="ru-RU" dirty="0" err="1"/>
              <a:t>Debian</a:t>
            </a:r>
            <a:r>
              <a:rPr lang="ru-RU" dirty="0"/>
              <a:t>, </a:t>
            </a:r>
            <a:r>
              <a:rPr lang="en-US" dirty="0" err="1"/>
              <a:t>Mandriva</a:t>
            </a:r>
            <a:r>
              <a:rPr lang="ru-RU" dirty="0"/>
              <a:t>, </a:t>
            </a:r>
            <a:r>
              <a:rPr lang="ru-RU" dirty="0" err="1"/>
              <a:t>AltLinux</a:t>
            </a:r>
            <a:r>
              <a:rPr lang="ru-RU" dirty="0"/>
              <a:t> и др</a:t>
            </a:r>
            <a:r>
              <a:rPr lang="ru-RU" dirty="0" smtClean="0"/>
              <a:t>.)</a:t>
            </a:r>
          </a:p>
          <a:p>
            <a:pPr marL="363538" indent="-174625">
              <a:buFont typeface="Arial" pitchFamily="34" charset="0"/>
              <a:buChar char="•"/>
            </a:pPr>
            <a:r>
              <a:rPr lang="en-US" b="1" dirty="0" err="1" smtClean="0"/>
              <a:t>MacOS</a:t>
            </a:r>
            <a:r>
              <a:rPr lang="ru-RU" dirty="0"/>
              <a:t>.</a:t>
            </a:r>
          </a:p>
          <a:p>
            <a:r>
              <a:rPr lang="ru-RU" dirty="0" smtClean="0"/>
              <a:t>ОС </a:t>
            </a:r>
            <a:r>
              <a:rPr lang="ru-RU" dirty="0"/>
              <a:t>мобильных устройств: </a:t>
            </a:r>
            <a:r>
              <a:rPr lang="ru-RU" b="1" dirty="0" err="1"/>
              <a:t>Android</a:t>
            </a:r>
            <a:r>
              <a:rPr lang="ru-RU" dirty="0"/>
              <a:t>, </a:t>
            </a:r>
            <a:r>
              <a:rPr lang="ru-RU" b="1" dirty="0" err="1"/>
              <a:t>iOS</a:t>
            </a:r>
            <a:r>
              <a:rPr lang="ru-RU" dirty="0"/>
              <a:t>, </a:t>
            </a:r>
            <a:r>
              <a:rPr lang="en-US" dirty="0"/>
              <a:t>BlackBerry</a:t>
            </a:r>
            <a:r>
              <a:rPr lang="ru-RU" dirty="0"/>
              <a:t>, </a:t>
            </a:r>
            <a:r>
              <a:rPr lang="en-US" dirty="0"/>
              <a:t>Windows Phone</a:t>
            </a:r>
            <a:r>
              <a:rPr lang="ru-RU" dirty="0"/>
              <a:t>, </a:t>
            </a:r>
            <a:r>
              <a:rPr lang="en-US" dirty="0" err="1"/>
              <a:t>SymbianOS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3571876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Драйвер</a:t>
            </a:r>
            <a:r>
              <a:rPr lang="ru-RU" dirty="0"/>
              <a:t> – ПО, с помощью которого другое ПО (операционная система) получает доступ к аппаратному обеспечению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4429132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Plug and Play</a:t>
            </a:r>
            <a:r>
              <a:rPr lang="en-US" dirty="0"/>
              <a:t> </a:t>
            </a:r>
            <a:r>
              <a:rPr lang="ru-RU" dirty="0"/>
              <a:t>(«включил и работай», </a:t>
            </a:r>
            <a:r>
              <a:rPr lang="en-US" dirty="0"/>
              <a:t>PnP</a:t>
            </a:r>
            <a:r>
              <a:rPr lang="ru-RU" dirty="0"/>
              <a:t>) – технология, благодаря которой устройства можно использовать сразу после подключения к компьютеру, с автоматической установкой драйверов с минимальным участием пользователя.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Файловая система и файловая структура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785794"/>
            <a:ext cx="792961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Файл</a:t>
            </a:r>
            <a:r>
              <a:rPr lang="ru-RU" dirty="0"/>
              <a:t> </a:t>
            </a:r>
            <a:r>
              <a:rPr lang="ru-RU" dirty="0" smtClean="0"/>
              <a:t>- независимая единица </a:t>
            </a:r>
            <a:r>
              <a:rPr lang="ru-RU" dirty="0"/>
              <a:t>информации определенного </a:t>
            </a:r>
            <a:r>
              <a:rPr lang="ru-RU" dirty="0" smtClean="0"/>
              <a:t>типа, область памяти с размещенными в ней данными. Задается именем, расширением и адресом (путь к файлу).</a:t>
            </a:r>
          </a:p>
          <a:p>
            <a:pPr algn="just"/>
            <a:r>
              <a:rPr lang="ru-RU" dirty="0" smtClean="0"/>
              <a:t>Для пользователя файлы располагаются внутри каталогов (папок, директорий), образующих иерархическое дерево – файловую структуру.</a:t>
            </a:r>
          </a:p>
          <a:p>
            <a:pPr algn="just">
              <a:spcBef>
                <a:spcPts val="1200"/>
              </a:spcBef>
            </a:pPr>
            <a:r>
              <a:rPr lang="ru-RU" b="1" dirty="0" smtClean="0"/>
              <a:t>Путь к файлу</a:t>
            </a:r>
          </a:p>
          <a:p>
            <a:pPr algn="just"/>
            <a:r>
              <a:rPr lang="ru-RU" dirty="0" smtClean="0"/>
              <a:t>Абсолютный:</a:t>
            </a:r>
          </a:p>
          <a:p>
            <a:pPr marL="363538"/>
            <a:r>
              <a:rPr lang="en-US" dirty="0"/>
              <a:t>Win: </a:t>
            </a:r>
            <a:r>
              <a:rPr lang="ru-RU" dirty="0"/>
              <a:t>С</a:t>
            </a:r>
            <a:r>
              <a:rPr lang="en-US" dirty="0"/>
              <a:t>:\</a:t>
            </a:r>
            <a:r>
              <a:rPr lang="ru-RU" dirty="0"/>
              <a:t>Мои документы</a:t>
            </a:r>
            <a:r>
              <a:rPr lang="en-US" dirty="0"/>
              <a:t>\1.docx</a:t>
            </a:r>
            <a:endParaRPr lang="ru-RU" dirty="0"/>
          </a:p>
          <a:p>
            <a:pPr marL="363538"/>
            <a:r>
              <a:rPr lang="en-US" dirty="0"/>
              <a:t>Linux: /home/user/documents/1.docx</a:t>
            </a:r>
            <a:endParaRPr lang="ru-RU" dirty="0"/>
          </a:p>
          <a:p>
            <a:pPr algn="just"/>
            <a:r>
              <a:rPr lang="ru-RU" dirty="0" smtClean="0"/>
              <a:t>Относительный</a:t>
            </a:r>
          </a:p>
          <a:p>
            <a:pPr marL="363538"/>
            <a:r>
              <a:rPr lang="ru-RU" dirty="0"/>
              <a:t>\</a:t>
            </a:r>
            <a:r>
              <a:rPr lang="en-US" dirty="0" err="1"/>
              <a:t>pics</a:t>
            </a:r>
            <a:r>
              <a:rPr lang="ru-RU" dirty="0"/>
              <a:t>\1.</a:t>
            </a:r>
            <a:r>
              <a:rPr lang="en-US" dirty="0" smtClean="0"/>
              <a:t>gif</a:t>
            </a:r>
            <a:endParaRPr lang="ru-RU" dirty="0"/>
          </a:p>
          <a:p>
            <a:pPr marL="363538"/>
            <a:r>
              <a:rPr lang="ru-RU" dirty="0"/>
              <a:t>..\</a:t>
            </a:r>
            <a:r>
              <a:rPr lang="en-US" dirty="0" err="1"/>
              <a:t>progr</a:t>
            </a:r>
            <a:r>
              <a:rPr lang="ru-RU" dirty="0"/>
              <a:t>.</a:t>
            </a:r>
            <a:r>
              <a:rPr lang="en-US" dirty="0" smtClean="0"/>
              <a:t>exe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4429132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Файловая система </a:t>
            </a:r>
            <a:r>
              <a:rPr lang="ru-RU" dirty="0" smtClean="0"/>
              <a:t>– способ организации хранения файлов.</a:t>
            </a:r>
          </a:p>
          <a:p>
            <a:pPr algn="just"/>
            <a:r>
              <a:rPr lang="ru-RU" dirty="0" err="1"/>
              <a:t>Windows</a:t>
            </a:r>
            <a:r>
              <a:rPr lang="ru-RU" dirty="0"/>
              <a:t> </a:t>
            </a:r>
            <a:r>
              <a:rPr lang="ru-RU" dirty="0" smtClean="0"/>
              <a:t>NFTS</a:t>
            </a:r>
            <a:r>
              <a:rPr lang="ru-RU" dirty="0"/>
              <a:t>, FAT32, F</a:t>
            </a:r>
            <a:r>
              <a:rPr lang="en-US" dirty="0"/>
              <a:t>A</a:t>
            </a:r>
            <a:r>
              <a:rPr lang="ru-RU" dirty="0"/>
              <a:t>T16; </a:t>
            </a:r>
            <a:endParaRPr lang="ru-RU" dirty="0" smtClean="0"/>
          </a:p>
          <a:p>
            <a:pPr algn="just"/>
            <a:r>
              <a:rPr lang="en-US" dirty="0" smtClean="0"/>
              <a:t>Linux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en-US" dirty="0"/>
              <a:t>ext</a:t>
            </a:r>
            <a:r>
              <a:rPr lang="ru-RU" dirty="0"/>
              <a:t>32, </a:t>
            </a:r>
            <a:endParaRPr lang="ru-RU" dirty="0" smtClean="0"/>
          </a:p>
          <a:p>
            <a:pPr algn="just"/>
            <a:r>
              <a:rPr lang="en-US" dirty="0" smtClean="0"/>
              <a:t>CD</a:t>
            </a:r>
            <a:r>
              <a:rPr lang="ru-RU" dirty="0"/>
              <a:t>/</a:t>
            </a:r>
            <a:r>
              <a:rPr lang="en-US" dirty="0"/>
              <a:t>DVD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en-US" dirty="0"/>
              <a:t>ISO</a:t>
            </a:r>
            <a:r>
              <a:rPr lang="ru-RU" dirty="0"/>
              <a:t>, </a:t>
            </a:r>
            <a:r>
              <a:rPr lang="en-US" dirty="0"/>
              <a:t>UDF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5929330"/>
            <a:ext cx="2552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Exe, </a:t>
            </a:r>
            <a:r>
              <a:rPr lang="en-US" dirty="0" err="1" smtClean="0"/>
              <a:t>dll</a:t>
            </a:r>
            <a:r>
              <a:rPr lang="en-US" dirty="0" smtClean="0"/>
              <a:t>, </a:t>
            </a:r>
            <a:r>
              <a:rPr lang="en-US" dirty="0" err="1" smtClean="0"/>
              <a:t>msi</a:t>
            </a:r>
            <a:r>
              <a:rPr lang="en-US" dirty="0" smtClean="0"/>
              <a:t>, </a:t>
            </a:r>
            <a:r>
              <a:rPr lang="en-US" dirty="0" err="1" smtClean="0"/>
              <a:t>ini</a:t>
            </a:r>
            <a:r>
              <a:rPr lang="en-US" dirty="0" smtClean="0"/>
              <a:t>, bat, </a:t>
            </a:r>
            <a:r>
              <a:rPr lang="en-US" dirty="0" err="1" smtClean="0"/>
              <a:t>cmd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Обработка текстовой информации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754733"/>
            <a:ext cx="78581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lvl="0" indent="-174625">
              <a:buFont typeface="Arial" pitchFamily="34" charset="0"/>
              <a:buChar char="•"/>
            </a:pPr>
            <a:r>
              <a:rPr lang="ru-RU" dirty="0"/>
              <a:t>текстовый</a:t>
            </a:r>
            <a:r>
              <a:rPr lang="ru-RU" b="1" dirty="0"/>
              <a:t> редактор </a:t>
            </a:r>
            <a:r>
              <a:rPr lang="ru-RU" dirty="0"/>
              <a:t>(Блокнот, </a:t>
            </a:r>
            <a:r>
              <a:rPr lang="en-US" dirty="0"/>
              <a:t>Notepad++)</a:t>
            </a:r>
            <a:r>
              <a:rPr lang="ru-RU" dirty="0"/>
              <a:t>;</a:t>
            </a:r>
          </a:p>
          <a:p>
            <a:pPr marL="174625" lvl="0" indent="-174625">
              <a:buFont typeface="Arial" pitchFamily="34" charset="0"/>
              <a:buChar char="•"/>
            </a:pPr>
            <a:r>
              <a:rPr lang="ru-RU" dirty="0"/>
              <a:t>текстовый</a:t>
            </a:r>
            <a:r>
              <a:rPr lang="ru-RU" b="1" dirty="0"/>
              <a:t> процессор</a:t>
            </a:r>
            <a:r>
              <a:rPr lang="en-US" b="1" dirty="0"/>
              <a:t> </a:t>
            </a:r>
            <a:r>
              <a:rPr lang="en-US" dirty="0"/>
              <a:t>(Microsoft Word, Open Office.org Writer);</a:t>
            </a:r>
            <a:endParaRPr lang="ru-RU" dirty="0"/>
          </a:p>
          <a:p>
            <a:pPr marL="174625" lvl="0" indent="-174625">
              <a:buFont typeface="Arial" pitchFamily="34" charset="0"/>
              <a:buChar char="•"/>
            </a:pPr>
            <a:r>
              <a:rPr lang="ru-RU" dirty="0"/>
              <a:t>редакционно-издательские системы (для профессиональной верстки);</a:t>
            </a:r>
          </a:p>
          <a:p>
            <a:pPr marL="174625" lvl="0" indent="-174625">
              <a:buFont typeface="Arial" pitchFamily="34" charset="0"/>
              <a:buChar char="•"/>
            </a:pPr>
            <a:r>
              <a:rPr lang="ru-RU" dirty="0"/>
              <a:t>переводчики (</a:t>
            </a:r>
            <a:r>
              <a:rPr lang="en-US" dirty="0"/>
              <a:t>PROMT)</a:t>
            </a:r>
            <a:r>
              <a:rPr lang="ru-RU" dirty="0"/>
              <a:t>;</a:t>
            </a:r>
          </a:p>
          <a:p>
            <a:pPr marL="174625" lvl="0" indent="-174625">
              <a:buFont typeface="Arial" pitchFamily="34" charset="0"/>
              <a:buChar char="•"/>
            </a:pPr>
            <a:r>
              <a:rPr lang="ru-RU" dirty="0"/>
              <a:t>проверка орфографии;</a:t>
            </a:r>
          </a:p>
          <a:p>
            <a:pPr marL="174625" lvl="0" indent="-174625">
              <a:buFont typeface="Arial" pitchFamily="34" charset="0"/>
              <a:buChar char="•"/>
            </a:pPr>
            <a:r>
              <a:rPr lang="ru-RU" dirty="0" smtClean="0"/>
              <a:t>специальное ПО.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500306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типы </a:t>
            </a:r>
            <a:r>
              <a:rPr lang="ru-RU" b="1" dirty="0" smtClean="0"/>
              <a:t>файлов</a:t>
            </a:r>
            <a:r>
              <a:rPr lang="ru-RU" dirty="0" smtClean="0"/>
              <a:t>: </a:t>
            </a:r>
            <a:r>
              <a:rPr lang="en-US" dirty="0" smtClean="0"/>
              <a:t>txt</a:t>
            </a:r>
            <a:r>
              <a:rPr lang="ru-RU" dirty="0" smtClean="0"/>
              <a:t>, </a:t>
            </a:r>
            <a:r>
              <a:rPr lang="en-US" dirty="0" smtClean="0"/>
              <a:t>rtf</a:t>
            </a:r>
            <a:r>
              <a:rPr lang="ru-RU" dirty="0" smtClean="0"/>
              <a:t>, </a:t>
            </a:r>
            <a:r>
              <a:rPr lang="en-US" dirty="0" err="1" smtClean="0"/>
              <a:t>htm</a:t>
            </a:r>
            <a:r>
              <a:rPr lang="ru-RU" dirty="0" smtClean="0"/>
              <a:t> </a:t>
            </a:r>
            <a:r>
              <a:rPr lang="ru-RU" dirty="0"/>
              <a:t>= </a:t>
            </a:r>
            <a:r>
              <a:rPr lang="en-US" dirty="0" smtClean="0"/>
              <a:t>html</a:t>
            </a:r>
            <a:r>
              <a:rPr lang="ru-RU" dirty="0" smtClean="0"/>
              <a:t>, </a:t>
            </a:r>
            <a:r>
              <a:rPr lang="en-US" dirty="0" smtClean="0"/>
              <a:t>doc</a:t>
            </a:r>
            <a:r>
              <a:rPr lang="ru-RU" dirty="0" smtClean="0"/>
              <a:t>/</a:t>
            </a:r>
            <a:r>
              <a:rPr lang="en-US" dirty="0" err="1" smtClean="0"/>
              <a:t>docx</a:t>
            </a:r>
            <a:r>
              <a:rPr lang="ru-RU" dirty="0" smtClean="0"/>
              <a:t>, </a:t>
            </a:r>
            <a:r>
              <a:rPr lang="en-US" dirty="0" smtClean="0"/>
              <a:t>dot</a:t>
            </a:r>
            <a:r>
              <a:rPr lang="ru-RU" dirty="0" smtClean="0"/>
              <a:t>/</a:t>
            </a:r>
            <a:r>
              <a:rPr lang="en-US" dirty="0" err="1" smtClean="0"/>
              <a:t>dotx</a:t>
            </a:r>
            <a:r>
              <a:rPr lang="ru-RU" dirty="0" smtClean="0"/>
              <a:t>, </a:t>
            </a:r>
            <a:r>
              <a:rPr lang="en-US" dirty="0" err="1" smtClean="0"/>
              <a:t>pdf</a:t>
            </a:r>
            <a:r>
              <a:rPr lang="ru-RU" dirty="0"/>
              <a:t>, </a:t>
            </a:r>
            <a:r>
              <a:rPr lang="en-US" dirty="0" err="1"/>
              <a:t>djvu</a:t>
            </a:r>
            <a:r>
              <a:rPr lang="ru-RU" dirty="0"/>
              <a:t>, </a:t>
            </a:r>
            <a:r>
              <a:rPr lang="en-US" dirty="0" err="1"/>
              <a:t>fb</a:t>
            </a: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2928934"/>
            <a:ext cx="79296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Уровни представления текста:</a:t>
            </a:r>
          </a:p>
          <a:p>
            <a:pPr marL="363538" indent="-174625">
              <a:buFont typeface="Arial" pitchFamily="34" charset="0"/>
              <a:buChar char="•"/>
            </a:pPr>
            <a:r>
              <a:rPr lang="ru-RU" b="1" dirty="0" smtClean="0"/>
              <a:t>символ</a:t>
            </a:r>
          </a:p>
          <a:p>
            <a:pPr marL="363538" indent="-174625">
              <a:buFont typeface="Arial" pitchFamily="34" charset="0"/>
              <a:buChar char="•"/>
            </a:pPr>
            <a:r>
              <a:rPr lang="ru-RU" b="1" dirty="0" smtClean="0"/>
              <a:t>абзац</a:t>
            </a:r>
          </a:p>
          <a:p>
            <a:pPr marL="363538" indent="-174625">
              <a:buFont typeface="Arial" pitchFamily="34" charset="0"/>
              <a:buChar char="•"/>
            </a:pPr>
            <a:r>
              <a:rPr lang="ru-RU" b="1" dirty="0" smtClean="0"/>
              <a:t>страница</a:t>
            </a:r>
          </a:p>
          <a:p>
            <a:pPr marL="363538" indent="-174625">
              <a:buFont typeface="Arial" pitchFamily="34" charset="0"/>
              <a:buChar char="•"/>
            </a:pPr>
            <a:r>
              <a:rPr lang="ru-RU" b="1" dirty="0" smtClean="0"/>
              <a:t>раздел</a:t>
            </a:r>
          </a:p>
          <a:p>
            <a:pPr marL="363538" indent="-174625">
              <a:buFont typeface="Arial" pitchFamily="34" charset="0"/>
              <a:buChar char="•"/>
            </a:pPr>
            <a:r>
              <a:rPr lang="ru-RU" b="1" dirty="0" smtClean="0"/>
              <a:t>документ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910" y="4929198"/>
            <a:ext cx="792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По </a:t>
            </a:r>
            <a:r>
              <a:rPr lang="ru-RU" dirty="0"/>
              <a:t>ГОСТ Р </a:t>
            </a:r>
            <a:r>
              <a:rPr lang="ru-RU" dirty="0" smtClean="0"/>
              <a:t>6.30-2003 </a:t>
            </a:r>
            <a:r>
              <a:rPr lang="ru-RU" i="1" dirty="0" smtClean="0"/>
              <a:t>служебные документы </a:t>
            </a:r>
            <a:r>
              <a:rPr lang="ru-RU" dirty="0" smtClean="0"/>
              <a:t>состоят из </a:t>
            </a:r>
            <a:r>
              <a:rPr lang="ru-RU" b="1" dirty="0" smtClean="0"/>
              <a:t>реквизитов</a:t>
            </a:r>
            <a:r>
              <a:rPr lang="ru-RU" dirty="0" smtClean="0"/>
              <a:t> – структурных элементов, размещение и содержание которых закреплено в стандарте.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Электронные таблицы (ЭТ)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785794"/>
            <a:ext cx="792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Предназначены для обработки больших массивов </a:t>
            </a:r>
            <a:r>
              <a:rPr lang="ru-RU" b="1" dirty="0" smtClean="0"/>
              <a:t>числовых данных</a:t>
            </a:r>
            <a:r>
              <a:rPr lang="ru-RU" dirty="0" smtClean="0"/>
              <a:t>, хотя могут содержать и текст, рисунки, элементы управления (кнопки, переключатели, выпадающие списки и т.п.).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2910" y="1857364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Типы файлов</a:t>
            </a:r>
            <a:r>
              <a:rPr lang="ru-RU" dirty="0" smtClean="0"/>
              <a:t>: </a:t>
            </a:r>
            <a:r>
              <a:rPr lang="en-US" dirty="0" err="1" smtClean="0"/>
              <a:t>xls</a:t>
            </a:r>
            <a:r>
              <a:rPr lang="en-US" dirty="0" smtClean="0"/>
              <a:t>/</a:t>
            </a:r>
            <a:r>
              <a:rPr lang="en-US" dirty="0" err="1" smtClean="0"/>
              <a:t>xlsx</a:t>
            </a:r>
            <a:r>
              <a:rPr lang="en-US" dirty="0" smtClean="0"/>
              <a:t>, </a:t>
            </a:r>
            <a:r>
              <a:rPr lang="en-US" dirty="0" err="1" smtClean="0"/>
              <a:t>csv</a:t>
            </a:r>
            <a:r>
              <a:rPr lang="en-US" dirty="0" smtClean="0"/>
              <a:t>.</a:t>
            </a: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42910" y="2500306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/>
              <a:t>MS Excel, </a:t>
            </a:r>
            <a:r>
              <a:rPr lang="en-US" b="1" dirty="0" err="1" smtClean="0"/>
              <a:t>OpenOffice</a:t>
            </a:r>
            <a:r>
              <a:rPr lang="en-US" b="1" dirty="0" smtClean="0"/>
              <a:t> Calc, </a:t>
            </a:r>
            <a:r>
              <a:rPr lang="en-US" b="1" dirty="0" err="1" smtClean="0"/>
              <a:t>LibreOffice</a:t>
            </a:r>
            <a:r>
              <a:rPr lang="en-US" b="1" dirty="0" smtClean="0"/>
              <a:t> Calc, Numbers</a:t>
            </a: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42910" y="3429000"/>
            <a:ext cx="37862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Основные элементы:</a:t>
            </a:r>
          </a:p>
          <a:p>
            <a:pPr marL="363538" indent="-174625" algn="just">
              <a:buFont typeface="Arial" pitchFamily="34" charset="0"/>
              <a:buChar char="•"/>
            </a:pPr>
            <a:r>
              <a:rPr lang="ru-RU" dirty="0" smtClean="0"/>
              <a:t>ячейка, диапазон ячеек</a:t>
            </a:r>
          </a:p>
          <a:p>
            <a:pPr marL="363538" indent="-174625" algn="just">
              <a:buFont typeface="Arial" pitchFamily="34" charset="0"/>
              <a:buChar char="•"/>
            </a:pPr>
            <a:r>
              <a:rPr lang="ru-RU" dirty="0" smtClean="0"/>
              <a:t>столбец</a:t>
            </a:r>
          </a:p>
          <a:p>
            <a:pPr marL="363538" indent="-174625" algn="just">
              <a:buFont typeface="Arial" pitchFamily="34" charset="0"/>
              <a:buChar char="•"/>
            </a:pPr>
            <a:r>
              <a:rPr lang="ru-RU" dirty="0" smtClean="0"/>
              <a:t>строка</a:t>
            </a:r>
          </a:p>
          <a:p>
            <a:pPr marL="363538" indent="-174625" algn="just">
              <a:buFont typeface="Arial" pitchFamily="34" charset="0"/>
              <a:buChar char="•"/>
            </a:pPr>
            <a:r>
              <a:rPr lang="ru-RU" dirty="0" smtClean="0"/>
              <a:t>лист</a:t>
            </a:r>
          </a:p>
          <a:p>
            <a:pPr marL="363538" indent="-174625" algn="just">
              <a:buFont typeface="Arial" pitchFamily="34" charset="0"/>
              <a:buChar char="•"/>
            </a:pPr>
            <a:r>
              <a:rPr lang="ru-RU" dirty="0" smtClean="0"/>
              <a:t>книга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3429000"/>
            <a:ext cx="39290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Форматы данных:</a:t>
            </a:r>
          </a:p>
          <a:p>
            <a:pPr marL="363538" lvl="0" indent="-174625">
              <a:buFont typeface="Arial" pitchFamily="34" charset="0"/>
              <a:buChar char="•"/>
            </a:pPr>
            <a:r>
              <a:rPr lang="ru-RU" dirty="0"/>
              <a:t>текстовый</a:t>
            </a:r>
          </a:p>
          <a:p>
            <a:pPr marL="363538" lvl="0" indent="-174625">
              <a:buFont typeface="Arial" pitchFamily="34" charset="0"/>
              <a:buChar char="•"/>
            </a:pPr>
            <a:r>
              <a:rPr lang="ru-RU" dirty="0"/>
              <a:t>числовой</a:t>
            </a:r>
          </a:p>
          <a:p>
            <a:pPr marL="363538" lvl="0" indent="-174625">
              <a:buFont typeface="Arial" pitchFamily="34" charset="0"/>
              <a:buChar char="•"/>
            </a:pPr>
            <a:r>
              <a:rPr lang="ru-RU" dirty="0"/>
              <a:t>денежный</a:t>
            </a:r>
          </a:p>
          <a:p>
            <a:pPr marL="363538" lvl="0" indent="-174625">
              <a:buFont typeface="Arial" pitchFamily="34" charset="0"/>
              <a:buChar char="•"/>
            </a:pPr>
            <a:r>
              <a:rPr lang="ru-RU" dirty="0"/>
              <a:t>дата/время</a:t>
            </a:r>
          </a:p>
          <a:p>
            <a:pPr marL="363538" lvl="0" indent="-174625">
              <a:buFont typeface="Arial" pitchFamily="34" charset="0"/>
              <a:buChar char="•"/>
            </a:pPr>
            <a:r>
              <a:rPr lang="ru-RU" dirty="0"/>
              <a:t>процентный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2910" y="5357826"/>
            <a:ext cx="3786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Адрес ячейки: </a:t>
            </a:r>
            <a:r>
              <a:rPr lang="en-US" dirty="0" smtClean="0"/>
              <a:t>[</a:t>
            </a:r>
            <a:r>
              <a:rPr lang="ru-RU" dirty="0" smtClean="0"/>
              <a:t>Книга</a:t>
            </a:r>
            <a:r>
              <a:rPr lang="en-US" dirty="0" smtClean="0"/>
              <a:t>]'</a:t>
            </a:r>
            <a:r>
              <a:rPr lang="ru-RU" dirty="0" smtClean="0"/>
              <a:t>Лист</a:t>
            </a:r>
            <a:r>
              <a:rPr lang="en-US" dirty="0" smtClean="0"/>
              <a:t> 1'!A6</a:t>
            </a:r>
          </a:p>
          <a:p>
            <a:pPr marL="363538" indent="-174625" algn="just">
              <a:buFont typeface="Arial" pitchFamily="34" charset="0"/>
              <a:buChar char="•"/>
            </a:pPr>
            <a:r>
              <a:rPr lang="ru-RU" dirty="0" smtClean="0"/>
              <a:t>Относительный</a:t>
            </a:r>
            <a:r>
              <a:rPr lang="en-US" dirty="0" smtClean="0"/>
              <a:t>: C5</a:t>
            </a:r>
            <a:endParaRPr lang="ru-RU" dirty="0" smtClean="0"/>
          </a:p>
          <a:p>
            <a:pPr marL="363538" indent="-174625" algn="just">
              <a:buFont typeface="Arial" pitchFamily="34" charset="0"/>
              <a:buChar char="•"/>
            </a:pPr>
            <a:r>
              <a:rPr lang="ru-RU" dirty="0" smtClean="0"/>
              <a:t>Абсолютный</a:t>
            </a:r>
            <a:r>
              <a:rPr lang="en-US" dirty="0" smtClean="0"/>
              <a:t>: $C$4, $C4, C$4</a:t>
            </a:r>
            <a:endParaRPr lang="en-US" dirty="0"/>
          </a:p>
          <a:p>
            <a:pPr indent="14288" algn="just"/>
            <a:r>
              <a:rPr lang="ru-RU" dirty="0" smtClean="0"/>
              <a:t>Стиль </a:t>
            </a:r>
            <a:r>
              <a:rPr lang="en-US" dirty="0" smtClean="0"/>
              <a:t>R1C1 (row-column): R5C4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Графические редакторы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71670" y="571480"/>
            <a:ext cx="52149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Виды компьютерной </a:t>
            </a:r>
            <a:r>
              <a:rPr lang="ru-RU" dirty="0" smtClean="0"/>
              <a:t>графики:</a:t>
            </a:r>
            <a:endParaRPr lang="ru-RU" dirty="0"/>
          </a:p>
          <a:p>
            <a:pPr marL="363538" lvl="0" indent="-174625">
              <a:buFont typeface="Arial" pitchFamily="34" charset="0"/>
              <a:buChar char="•"/>
            </a:pPr>
            <a:r>
              <a:rPr lang="ru-RU" dirty="0"/>
              <a:t>растровая (пиксельная);</a:t>
            </a:r>
          </a:p>
          <a:p>
            <a:pPr marL="363538" lvl="0" indent="-174625">
              <a:buFont typeface="Arial" pitchFamily="34" charset="0"/>
              <a:buChar char="•"/>
            </a:pPr>
            <a:r>
              <a:rPr lang="ru-RU" dirty="0"/>
              <a:t>векторная;</a:t>
            </a:r>
          </a:p>
          <a:p>
            <a:pPr marL="363538" lvl="0" indent="-174625">
              <a:buFont typeface="Arial" pitchFamily="34" charset="0"/>
              <a:buChar char="•"/>
            </a:pPr>
            <a:r>
              <a:rPr lang="en-US" dirty="0"/>
              <a:t>3D</a:t>
            </a:r>
            <a:r>
              <a:rPr lang="ru-RU" dirty="0"/>
              <a:t>-графика.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0628" y="928670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174625">
              <a:buFont typeface="Arial" pitchFamily="34" charset="0"/>
              <a:buChar char="•"/>
            </a:pPr>
            <a:r>
              <a:rPr lang="ru-RU" dirty="0" smtClean="0"/>
              <a:t>статическая;</a:t>
            </a:r>
            <a:endParaRPr lang="ru-RU" dirty="0"/>
          </a:p>
          <a:p>
            <a:pPr marL="363538" lvl="0" indent="-174625">
              <a:buFont typeface="Arial" pitchFamily="34" charset="0"/>
              <a:buChar char="•"/>
            </a:pPr>
            <a:r>
              <a:rPr lang="ru-RU" dirty="0" smtClean="0"/>
              <a:t>анимированная.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5929330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Разрешение</a:t>
            </a:r>
            <a:r>
              <a:rPr lang="ru-RU" dirty="0"/>
              <a:t> </a:t>
            </a:r>
            <a:r>
              <a:rPr lang="ru-RU" dirty="0" smtClean="0"/>
              <a:t>- сколько </a:t>
            </a:r>
            <a:r>
              <a:rPr lang="ru-RU" dirty="0"/>
              <a:t>пикселей приходится на 1 единицу длины (см, дюйм). </a:t>
            </a:r>
            <a:r>
              <a:rPr lang="en-US" b="1" dirty="0" smtClean="0"/>
              <a:t>dpi</a:t>
            </a:r>
            <a:r>
              <a:rPr lang="ru-RU" dirty="0" smtClean="0"/>
              <a:t> </a:t>
            </a:r>
            <a:r>
              <a:rPr lang="ru-RU" dirty="0"/>
              <a:t>(точек на дюйм = </a:t>
            </a:r>
            <a:r>
              <a:rPr lang="en-US" dirty="0"/>
              <a:t>dot per inch</a:t>
            </a:r>
            <a:r>
              <a:rPr lang="ru-RU" dirty="0"/>
              <a:t>). </a:t>
            </a:r>
            <a:r>
              <a:rPr lang="ru-RU" dirty="0" smtClean="0"/>
              <a:t>72 </a:t>
            </a:r>
            <a:r>
              <a:rPr lang="en-US" dirty="0" smtClean="0"/>
              <a:t>dpi</a:t>
            </a:r>
            <a:r>
              <a:rPr lang="ru-RU" dirty="0" smtClean="0"/>
              <a:t>, 200 </a:t>
            </a:r>
            <a:r>
              <a:rPr lang="en-US" dirty="0" smtClean="0"/>
              <a:t>dpi</a:t>
            </a:r>
            <a:r>
              <a:rPr lang="ru-RU" dirty="0" smtClean="0"/>
              <a:t>, 300 </a:t>
            </a:r>
            <a:r>
              <a:rPr lang="en-US" dirty="0" smtClean="0"/>
              <a:t>dpi</a:t>
            </a:r>
            <a:r>
              <a:rPr lang="ru-RU" dirty="0" smtClean="0"/>
              <a:t>, 600 </a:t>
            </a:r>
            <a:r>
              <a:rPr lang="en-US" dirty="0" smtClean="0"/>
              <a:t>dpi</a:t>
            </a:r>
            <a:r>
              <a:rPr lang="ru-RU" dirty="0" smtClean="0"/>
              <a:t>, 1200 </a:t>
            </a:r>
            <a:r>
              <a:rPr lang="en-US" dirty="0" smtClean="0"/>
              <a:t>dpi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1714488"/>
            <a:ext cx="792961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lvl="0" indent="-174625">
              <a:buFont typeface="Arial" pitchFamily="34" charset="0"/>
              <a:buChar char="•"/>
            </a:pPr>
            <a:r>
              <a:rPr lang="ru-RU" dirty="0"/>
              <a:t>графические редакторы (условно подразделяются на программы для рисования «с нуля» и редактирования готовых фото и рисунков):</a:t>
            </a:r>
          </a:p>
          <a:p>
            <a:pPr marL="538163" lvl="1" indent="-174625">
              <a:buFont typeface="Arial" pitchFamily="34" charset="0"/>
              <a:buChar char="•"/>
            </a:pPr>
            <a:r>
              <a:rPr lang="ru-RU" dirty="0"/>
              <a:t>растровые </a:t>
            </a:r>
            <a:r>
              <a:rPr lang="en-US" dirty="0"/>
              <a:t>Paint, Adobe </a:t>
            </a:r>
            <a:r>
              <a:rPr lang="en-US" dirty="0" err="1"/>
              <a:t>PhotoShop</a:t>
            </a:r>
            <a:r>
              <a:rPr lang="en-US" dirty="0"/>
              <a:t>, GIMP</a:t>
            </a:r>
            <a:endParaRPr lang="ru-RU" dirty="0"/>
          </a:p>
          <a:p>
            <a:pPr marL="538163" lvl="1" indent="-174625">
              <a:buFont typeface="Arial" pitchFamily="34" charset="0"/>
              <a:buChar char="•"/>
            </a:pPr>
            <a:r>
              <a:rPr lang="ru-RU" dirty="0"/>
              <a:t>векторные </a:t>
            </a:r>
            <a:r>
              <a:rPr lang="en-US" dirty="0"/>
              <a:t>CorelDraw, Adobe Illustrator, </a:t>
            </a:r>
            <a:r>
              <a:rPr lang="en-US" dirty="0" err="1"/>
              <a:t>InkScape</a:t>
            </a:r>
            <a:endParaRPr lang="ru-RU" dirty="0"/>
          </a:p>
          <a:p>
            <a:pPr marL="174625" lvl="0" indent="-174625">
              <a:buFont typeface="Arial" pitchFamily="34" charset="0"/>
              <a:buChar char="•"/>
            </a:pPr>
            <a:r>
              <a:rPr lang="ru-RU" dirty="0"/>
              <a:t>среды 3</a:t>
            </a:r>
            <a:r>
              <a:rPr lang="en-US" dirty="0"/>
              <a:t>D</a:t>
            </a:r>
            <a:r>
              <a:rPr lang="ru-RU" dirty="0"/>
              <a:t>-моделирования: 3</a:t>
            </a:r>
            <a:r>
              <a:rPr lang="en-US" dirty="0" err="1"/>
              <a:t>ds</a:t>
            </a:r>
            <a:r>
              <a:rPr lang="en-US" dirty="0"/>
              <a:t> MAX</a:t>
            </a:r>
            <a:r>
              <a:rPr lang="ru-RU" dirty="0"/>
              <a:t>, </a:t>
            </a:r>
            <a:r>
              <a:rPr lang="en-US" dirty="0"/>
              <a:t>Blender</a:t>
            </a:r>
            <a:endParaRPr lang="ru-RU" dirty="0"/>
          </a:p>
          <a:p>
            <a:pPr marL="174625" lvl="0" indent="-174625">
              <a:buFont typeface="Arial" pitchFamily="34" charset="0"/>
              <a:buChar char="•"/>
            </a:pPr>
            <a:r>
              <a:rPr lang="ru-RU" dirty="0"/>
              <a:t>аниматоры </a:t>
            </a:r>
            <a:r>
              <a:rPr lang="en-US" dirty="0"/>
              <a:t>(Flash)</a:t>
            </a:r>
            <a:endParaRPr lang="ru-RU" dirty="0"/>
          </a:p>
          <a:p>
            <a:pPr marL="174625" lvl="0" indent="-174625">
              <a:buFont typeface="Arial" pitchFamily="34" charset="0"/>
              <a:buChar char="•"/>
            </a:pPr>
            <a:r>
              <a:rPr lang="ru-RU" dirty="0"/>
              <a:t>средства деловой графики</a:t>
            </a:r>
          </a:p>
          <a:p>
            <a:pPr marL="174625" lvl="0" indent="-174625">
              <a:buFont typeface="Arial" pitchFamily="34" charset="0"/>
              <a:buChar char="•"/>
            </a:pPr>
            <a:r>
              <a:rPr lang="ru-RU" dirty="0"/>
              <a:t>программы просмотра изображений (</a:t>
            </a:r>
            <a:r>
              <a:rPr lang="en-US" dirty="0" err="1"/>
              <a:t>ACDSee</a:t>
            </a:r>
            <a:r>
              <a:rPr lang="ru-RU" dirty="0"/>
              <a:t>, </a:t>
            </a:r>
            <a:r>
              <a:rPr lang="en-US" dirty="0" err="1"/>
              <a:t>IfranView</a:t>
            </a:r>
            <a:r>
              <a:rPr lang="ru-RU" dirty="0"/>
              <a:t>, </a:t>
            </a:r>
            <a:r>
              <a:rPr lang="en-US" dirty="0" err="1"/>
              <a:t>FastStone</a:t>
            </a:r>
            <a:r>
              <a:rPr lang="ru-RU" dirty="0"/>
              <a:t>)</a:t>
            </a:r>
          </a:p>
          <a:p>
            <a:pPr marL="174625" lvl="0" indent="-174625">
              <a:buFont typeface="Arial" pitchFamily="34" charset="0"/>
              <a:buChar char="•"/>
            </a:pPr>
            <a:r>
              <a:rPr lang="ru-RU" dirty="0"/>
              <a:t>генераторы изображений и 3</a:t>
            </a:r>
            <a:r>
              <a:rPr lang="en-US" dirty="0"/>
              <a:t>D</a:t>
            </a:r>
            <a:r>
              <a:rPr lang="ru-RU" dirty="0" smtClean="0"/>
              <a:t>-моделей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4214818"/>
            <a:ext cx="78581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Форматы файлов</a:t>
            </a:r>
            <a:r>
              <a:rPr lang="ru-RU" dirty="0"/>
              <a:t>:</a:t>
            </a:r>
          </a:p>
          <a:p>
            <a:pPr lvl="0"/>
            <a:r>
              <a:rPr lang="en-US" dirty="0"/>
              <a:t>bmp</a:t>
            </a:r>
            <a:r>
              <a:rPr lang="ru-RU" dirty="0"/>
              <a:t>, </a:t>
            </a:r>
            <a:r>
              <a:rPr lang="en-US" dirty="0" err="1"/>
              <a:t>png</a:t>
            </a:r>
            <a:r>
              <a:rPr lang="ru-RU" dirty="0"/>
              <a:t>, </a:t>
            </a:r>
            <a:r>
              <a:rPr lang="en-US" dirty="0"/>
              <a:t>gif</a:t>
            </a:r>
            <a:r>
              <a:rPr lang="ru-RU" dirty="0"/>
              <a:t>, </a:t>
            </a:r>
            <a:r>
              <a:rPr lang="en-US" dirty="0"/>
              <a:t>jpg</a:t>
            </a:r>
            <a:r>
              <a:rPr lang="ru-RU" dirty="0"/>
              <a:t> – растровая (общепринятые форматы)</a:t>
            </a:r>
          </a:p>
          <a:p>
            <a:pPr lvl="0"/>
            <a:r>
              <a:rPr lang="en-US" dirty="0" err="1"/>
              <a:t>svg</a:t>
            </a:r>
            <a:r>
              <a:rPr lang="ru-RU" dirty="0"/>
              <a:t>, </a:t>
            </a:r>
            <a:r>
              <a:rPr lang="en-US" dirty="0" err="1"/>
              <a:t>wmf</a:t>
            </a:r>
            <a:r>
              <a:rPr lang="ru-RU" dirty="0"/>
              <a:t>, </a:t>
            </a:r>
            <a:r>
              <a:rPr lang="en-US" dirty="0" err="1"/>
              <a:t>emf</a:t>
            </a:r>
            <a:r>
              <a:rPr lang="ru-RU" dirty="0"/>
              <a:t> – векторная (общепринятые форматы)</a:t>
            </a:r>
          </a:p>
          <a:p>
            <a:pPr lvl="0"/>
            <a:r>
              <a:rPr lang="en-US" dirty="0" err="1"/>
              <a:t>psd</a:t>
            </a:r>
            <a:r>
              <a:rPr lang="en-US" dirty="0"/>
              <a:t> –</a:t>
            </a:r>
            <a:r>
              <a:rPr lang="ru-RU" dirty="0"/>
              <a:t> файл </a:t>
            </a:r>
            <a:r>
              <a:rPr lang="en-US" dirty="0"/>
              <a:t>Photoshop</a:t>
            </a:r>
            <a:endParaRPr lang="ru-RU" dirty="0"/>
          </a:p>
          <a:p>
            <a:pPr lvl="0"/>
            <a:r>
              <a:rPr lang="en-US" dirty="0" err="1"/>
              <a:t>xcf</a:t>
            </a:r>
            <a:r>
              <a:rPr lang="en-US" dirty="0"/>
              <a:t> – </a:t>
            </a:r>
            <a:r>
              <a:rPr lang="ru-RU" dirty="0"/>
              <a:t>файл </a:t>
            </a:r>
            <a:r>
              <a:rPr lang="en-US" dirty="0"/>
              <a:t>GIMP</a:t>
            </a:r>
            <a:endParaRPr lang="ru-RU" dirty="0"/>
          </a:p>
          <a:p>
            <a:pPr lvl="0"/>
            <a:r>
              <a:rPr lang="en-US" dirty="0" err="1"/>
              <a:t>cdr</a:t>
            </a:r>
            <a:r>
              <a:rPr lang="en-US" dirty="0"/>
              <a:t> – </a:t>
            </a:r>
            <a:r>
              <a:rPr lang="ru-RU" dirty="0"/>
              <a:t>файл </a:t>
            </a:r>
            <a:r>
              <a:rPr lang="en-US" dirty="0"/>
              <a:t>CorelDraw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Мультимедиа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785794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Объединяет различные </a:t>
            </a:r>
            <a:r>
              <a:rPr lang="ru-RU" dirty="0"/>
              <a:t>способы представления информации: текстовую, графическую, таблицы, рисунки, анимацию, аудио, видео</a:t>
            </a:r>
            <a:r>
              <a:rPr lang="ru-RU" dirty="0" smtClean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130974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Может быть </a:t>
            </a:r>
            <a:r>
              <a:rPr lang="ru-RU" b="1" dirty="0" smtClean="0"/>
              <a:t>линейной (слайд-шоу)</a:t>
            </a:r>
            <a:r>
              <a:rPr lang="ru-RU" dirty="0" smtClean="0"/>
              <a:t> и </a:t>
            </a:r>
            <a:r>
              <a:rPr lang="ru-RU" b="1" dirty="0" smtClean="0"/>
              <a:t>интерактивной</a:t>
            </a:r>
            <a:r>
              <a:rPr lang="ru-RU" dirty="0" smtClean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571744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Цель: </a:t>
            </a:r>
            <a:r>
              <a:rPr lang="ru-RU" dirty="0"/>
              <a:t>удобство и полнота восприятия </a:t>
            </a:r>
            <a:r>
              <a:rPr lang="ru-RU" dirty="0" smtClean="0"/>
              <a:t>информации, максимально </a:t>
            </a:r>
            <a:r>
              <a:rPr lang="ru-RU" dirty="0"/>
              <a:t>задействуются различные каналы </a:t>
            </a:r>
            <a:r>
              <a:rPr lang="ru-RU" dirty="0" smtClean="0"/>
              <a:t>восприятия.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428736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Презентации, сайты, </a:t>
            </a:r>
            <a:r>
              <a:rPr lang="ru-RU" dirty="0" err="1" smtClean="0"/>
              <a:t>флеш-ролики</a:t>
            </a:r>
            <a:r>
              <a:rPr lang="ru-RU" dirty="0" smtClean="0"/>
              <a:t>, виртуальные экскурсии, </a:t>
            </a:r>
            <a:r>
              <a:rPr lang="ru-RU" dirty="0" smtClean="0"/>
              <a:t>интерактивные </a:t>
            </a:r>
            <a:r>
              <a:rPr lang="ru-RU" dirty="0" smtClean="0"/>
              <a:t>карты и т.д.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4214818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Форматы</a:t>
            </a:r>
            <a:r>
              <a:rPr lang="ru-RU" dirty="0"/>
              <a:t> </a:t>
            </a:r>
            <a:r>
              <a:rPr lang="ru-RU" dirty="0" smtClean="0"/>
              <a:t>файлов: </a:t>
            </a:r>
            <a:r>
              <a:rPr lang="en-US" dirty="0" err="1" smtClean="0"/>
              <a:t>ppt</a:t>
            </a:r>
            <a:r>
              <a:rPr lang="ru-RU" dirty="0" smtClean="0"/>
              <a:t>/</a:t>
            </a:r>
            <a:r>
              <a:rPr lang="en-US" dirty="0" err="1" smtClean="0"/>
              <a:t>pptx</a:t>
            </a:r>
            <a:r>
              <a:rPr lang="ru-RU" dirty="0"/>
              <a:t>, </a:t>
            </a:r>
            <a:r>
              <a:rPr lang="en-US" dirty="0" err="1" smtClean="0"/>
              <a:t>pps</a:t>
            </a:r>
            <a:r>
              <a:rPr lang="ru-RU" dirty="0"/>
              <a:t>/</a:t>
            </a:r>
            <a:r>
              <a:rPr lang="en-US" dirty="0" err="1" smtClean="0"/>
              <a:t>ppsx</a:t>
            </a:r>
            <a:r>
              <a:rPr lang="ru-RU" dirty="0" smtClean="0"/>
              <a:t>, </a:t>
            </a:r>
            <a:r>
              <a:rPr lang="en-US" dirty="0" err="1" smtClean="0"/>
              <a:t>swf</a:t>
            </a:r>
            <a:r>
              <a:rPr lang="en-US" dirty="0" smtClean="0"/>
              <a:t>, </a:t>
            </a:r>
            <a:r>
              <a:rPr lang="en-US" dirty="0" err="1" smtClean="0"/>
              <a:t>pdf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4857760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Microsoft PowerPoint</a:t>
            </a:r>
            <a:r>
              <a:rPr lang="ru-RU" dirty="0"/>
              <a:t>, </a:t>
            </a:r>
            <a:r>
              <a:rPr lang="en-US" dirty="0"/>
              <a:t>Open </a:t>
            </a:r>
            <a:r>
              <a:rPr lang="en-US" dirty="0" smtClean="0"/>
              <a:t>Office </a:t>
            </a:r>
            <a:r>
              <a:rPr lang="en-US" dirty="0" smtClean="0"/>
              <a:t>Impress</a:t>
            </a:r>
            <a:r>
              <a:rPr lang="ru-RU" dirty="0"/>
              <a:t>, </a:t>
            </a:r>
            <a:r>
              <a:rPr lang="en-US" dirty="0" err="1"/>
              <a:t>MatchWare</a:t>
            </a:r>
            <a:r>
              <a:rPr lang="en-US" dirty="0"/>
              <a:t> </a:t>
            </a:r>
            <a:r>
              <a:rPr lang="en-US" dirty="0" smtClean="0"/>
              <a:t>Mediator,</a:t>
            </a:r>
            <a:r>
              <a:rPr lang="ru-RU" dirty="0" smtClean="0"/>
              <a:t> </a:t>
            </a:r>
            <a:r>
              <a:rPr lang="en-US" dirty="0" smtClean="0"/>
              <a:t>Adobe </a:t>
            </a:r>
            <a:r>
              <a:rPr lang="en-US" dirty="0"/>
              <a:t>Flash </a:t>
            </a:r>
            <a:r>
              <a:rPr lang="ru-RU" dirty="0" smtClean="0"/>
              <a:t>(</a:t>
            </a:r>
            <a:r>
              <a:rPr lang="en-US" dirty="0" smtClean="0"/>
              <a:t>Macromedia </a:t>
            </a:r>
            <a:r>
              <a:rPr lang="en-US" dirty="0"/>
              <a:t>Flash</a:t>
            </a:r>
            <a:r>
              <a:rPr lang="ru-RU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Электронный офис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571480"/>
            <a:ext cx="79296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Программно-аппаратный комплекс, предназначенный </a:t>
            </a:r>
            <a:r>
              <a:rPr lang="ru-RU" dirty="0"/>
              <a:t>для обработки документов и автоматизации </a:t>
            </a:r>
            <a:r>
              <a:rPr lang="ru-RU" dirty="0" smtClean="0"/>
              <a:t>работы пользователей </a:t>
            </a:r>
            <a:r>
              <a:rPr lang="ru-RU" dirty="0"/>
              <a:t>в системах </a:t>
            </a:r>
            <a:r>
              <a:rPr lang="ru-RU" dirty="0" smtClean="0"/>
              <a:t>управления:</a:t>
            </a:r>
          </a:p>
          <a:p>
            <a:pPr marL="358775" indent="-185738">
              <a:buFont typeface="Arial" pitchFamily="34" charset="0"/>
              <a:buChar char="•"/>
            </a:pPr>
            <a:r>
              <a:rPr lang="ru-RU" dirty="0"/>
              <a:t>делопроизводство;</a:t>
            </a:r>
          </a:p>
          <a:p>
            <a:pPr marL="358775" indent="-185738">
              <a:buFont typeface="Arial" pitchFamily="34" charset="0"/>
              <a:buChar char="•"/>
            </a:pPr>
            <a:r>
              <a:rPr lang="ru-RU" dirty="0" smtClean="0"/>
              <a:t>контроль исполнения </a:t>
            </a:r>
            <a:r>
              <a:rPr lang="ru-RU" dirty="0"/>
              <a:t>документов;</a:t>
            </a:r>
          </a:p>
          <a:p>
            <a:pPr marL="358775" indent="-185738">
              <a:buFont typeface="Arial" pitchFamily="34" charset="0"/>
              <a:buChar char="•"/>
            </a:pPr>
            <a:r>
              <a:rPr lang="ru-RU" dirty="0" smtClean="0"/>
              <a:t>составление </a:t>
            </a:r>
            <a:r>
              <a:rPr lang="ru-RU" dirty="0"/>
              <a:t>отчетов;</a:t>
            </a:r>
          </a:p>
          <a:p>
            <a:pPr marL="358775" indent="-185738">
              <a:buFont typeface="Arial" pitchFamily="34" charset="0"/>
              <a:buChar char="•"/>
            </a:pPr>
            <a:r>
              <a:rPr lang="ru-RU" dirty="0" smtClean="0"/>
              <a:t>хранение и поиск </a:t>
            </a:r>
            <a:r>
              <a:rPr lang="ru-RU" dirty="0"/>
              <a:t>информации;</a:t>
            </a:r>
          </a:p>
          <a:p>
            <a:pPr marL="358775" indent="-185738">
              <a:buFont typeface="Arial" pitchFamily="34" charset="0"/>
              <a:buChar char="•"/>
            </a:pPr>
            <a:r>
              <a:rPr lang="ru-RU" dirty="0" smtClean="0"/>
              <a:t>составление </a:t>
            </a:r>
            <a:r>
              <a:rPr lang="ru-RU" dirty="0"/>
              <a:t>расписаний;</a:t>
            </a:r>
          </a:p>
          <a:p>
            <a:pPr marL="358775" indent="-185738">
              <a:buFont typeface="Arial" pitchFamily="34" charset="0"/>
              <a:buChar char="•"/>
            </a:pPr>
            <a:r>
              <a:rPr lang="ru-RU" dirty="0" smtClean="0"/>
              <a:t>обмен </a:t>
            </a:r>
            <a:r>
              <a:rPr lang="ru-RU" dirty="0"/>
              <a:t>информацией между отделами </a:t>
            </a:r>
            <a:r>
              <a:rPr lang="ru-RU" dirty="0" smtClean="0"/>
              <a:t>предприятия.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857496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/>
              <a:t>Виртуальный офис </a:t>
            </a:r>
            <a:r>
              <a:rPr lang="ru-RU" dirty="0" smtClean="0"/>
              <a:t>– доступ работников к виртуальному рабочему месту по сети с любого компьютера, удаленная работа в режиме реального времени.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3629759"/>
            <a:ext cx="79296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/>
              <a:t>Интегрированный офисный пакет </a:t>
            </a:r>
            <a:r>
              <a:rPr lang="ru-RU" dirty="0" smtClean="0"/>
              <a:t>включает:</a:t>
            </a:r>
          </a:p>
          <a:p>
            <a:pPr marL="358775" indent="-185738" algn="just">
              <a:buFont typeface="Arial" pitchFamily="34" charset="0"/>
              <a:buChar char="•"/>
            </a:pPr>
            <a:r>
              <a:rPr lang="ru-RU" dirty="0" smtClean="0"/>
              <a:t>текстовый процессор</a:t>
            </a:r>
          </a:p>
          <a:p>
            <a:pPr marL="358775" indent="-185738" algn="just">
              <a:buFont typeface="Arial" pitchFamily="34" charset="0"/>
              <a:buChar char="•"/>
            </a:pPr>
            <a:r>
              <a:rPr lang="ru-RU" dirty="0" smtClean="0"/>
              <a:t>табличный процессор</a:t>
            </a:r>
          </a:p>
          <a:p>
            <a:pPr marL="358775" indent="-185738" algn="just">
              <a:buFont typeface="Arial" pitchFamily="34" charset="0"/>
              <a:buChar char="•"/>
            </a:pPr>
            <a:r>
              <a:rPr lang="ru-RU" dirty="0" smtClean="0"/>
              <a:t>прочие программы:</a:t>
            </a:r>
          </a:p>
          <a:p>
            <a:pPr marL="815975" lvl="1" indent="-185738" algn="just">
              <a:buFont typeface="Arial" pitchFamily="34" charset="0"/>
              <a:buChar char="•"/>
            </a:pPr>
            <a:r>
              <a:rPr lang="ru-RU" dirty="0" smtClean="0"/>
              <a:t>редактор презентаций, графический редактор</a:t>
            </a:r>
          </a:p>
          <a:p>
            <a:pPr marL="815975" lvl="1" indent="-185738" algn="just">
              <a:buFont typeface="Arial" pitchFamily="34" charset="0"/>
              <a:buChar char="•"/>
            </a:pPr>
            <a:r>
              <a:rPr lang="ru-RU" dirty="0" smtClean="0"/>
              <a:t>органайзер</a:t>
            </a:r>
          </a:p>
          <a:p>
            <a:pPr marL="815975" lvl="1" indent="-185738" algn="just">
              <a:buFont typeface="Arial" pitchFamily="34" charset="0"/>
              <a:buChar char="•"/>
            </a:pPr>
            <a:r>
              <a:rPr lang="ru-RU" dirty="0" smtClean="0"/>
              <a:t>базы данных</a:t>
            </a:r>
          </a:p>
          <a:p>
            <a:pPr marL="815975" lvl="1" indent="-185738" algn="just">
              <a:buFont typeface="Arial" pitchFamily="34" charset="0"/>
              <a:buChar char="•"/>
            </a:pPr>
            <a:r>
              <a:rPr lang="ru-RU" dirty="0" smtClean="0"/>
              <a:t>редактор формул</a:t>
            </a:r>
          </a:p>
          <a:p>
            <a:pPr marL="815975" lvl="1" indent="-185738" algn="just">
              <a:buFont typeface="Arial" pitchFamily="34" charset="0"/>
              <a:buChar char="•"/>
            </a:pPr>
            <a:r>
              <a:rPr lang="ru-RU" dirty="0" smtClean="0"/>
              <a:t>электронная почта, </a:t>
            </a:r>
            <a:r>
              <a:rPr lang="ru-RU" dirty="0" err="1" smtClean="0"/>
              <a:t>веб-браузер</a:t>
            </a:r>
            <a:r>
              <a:rPr lang="ru-RU" dirty="0" smtClean="0"/>
              <a:t>, </a:t>
            </a:r>
            <a:r>
              <a:rPr lang="ru-RU" dirty="0" err="1" smtClean="0"/>
              <a:t>веб-редактор</a:t>
            </a:r>
            <a:r>
              <a:rPr lang="ru-RU" dirty="0" smtClean="0"/>
              <a:t>, </a:t>
            </a:r>
            <a:r>
              <a:rPr lang="ru-RU" dirty="0" err="1" smtClean="0"/>
              <a:t>мессенджер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6345816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12700" algn="just"/>
            <a:r>
              <a:rPr lang="en-US" dirty="0" smtClean="0"/>
              <a:t>Microsoft Office, OpenOffice.org, </a:t>
            </a:r>
            <a:r>
              <a:rPr lang="en-US" dirty="0" err="1" smtClean="0"/>
              <a:t>LibreOffice</a:t>
            </a:r>
            <a:r>
              <a:rPr lang="en-US" dirty="0" smtClean="0"/>
              <a:t>, </a:t>
            </a:r>
            <a:r>
              <a:rPr lang="en-US" dirty="0" err="1" smtClean="0"/>
              <a:t>iWork</a:t>
            </a:r>
            <a:r>
              <a:rPr lang="ru-RU" dirty="0" smtClean="0"/>
              <a:t>, </a:t>
            </a:r>
            <a:r>
              <a:rPr lang="ru-RU" dirty="0" err="1" smtClean="0"/>
              <a:t>Облако@</a:t>
            </a:r>
            <a:r>
              <a:rPr lang="en-GB" dirty="0" err="1" smtClean="0"/>
              <a:t>Mail.Ru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1472</Words>
  <Application>Microsoft Office PowerPoint</Application>
  <PresentationFormat>Экран (4:3)</PresentationFormat>
  <Paragraphs>346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Лекция 5. Программное обеспечение (ПО). Базы данных</vt:lpstr>
      <vt:lpstr>Виды ПО</vt:lpstr>
      <vt:lpstr>Операционная система (ОС)</vt:lpstr>
      <vt:lpstr>Файловая система и файловая структура</vt:lpstr>
      <vt:lpstr>Обработка текстовой информации</vt:lpstr>
      <vt:lpstr>Электронные таблицы (ЭТ)</vt:lpstr>
      <vt:lpstr>Графические редакторы</vt:lpstr>
      <vt:lpstr>Мультимедиа</vt:lpstr>
      <vt:lpstr>Электронный офис</vt:lpstr>
      <vt:lpstr>Базы данных (БД)</vt:lpstr>
      <vt:lpstr>Однотабличное представление данных</vt:lpstr>
      <vt:lpstr>Многотабличное представление</vt:lpstr>
      <vt:lpstr>Схема данных</vt:lpstr>
      <vt:lpstr>Содержимое БД</vt:lpstr>
      <vt:lpstr>Виды БД и СУБД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5. Программное обеспечение (ПО)</dc:title>
  <dc:creator>Анастасия</dc:creator>
  <cp:lastModifiedBy>Student</cp:lastModifiedBy>
  <cp:revision>49</cp:revision>
  <dcterms:created xsi:type="dcterms:W3CDTF">2015-03-10T18:32:11Z</dcterms:created>
  <dcterms:modified xsi:type="dcterms:W3CDTF">2015-04-15T06:17:12Z</dcterms:modified>
</cp:coreProperties>
</file>