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4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83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4" r:id="rId23"/>
    <p:sldId id="286" r:id="rId24"/>
    <p:sldId id="287" r:id="rId25"/>
    <p:sldId id="288" r:id="rId26"/>
    <p:sldId id="285" r:id="rId27"/>
    <p:sldId id="289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58214" y="6357959"/>
            <a:ext cx="785786" cy="500042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8229600" cy="519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F0DB1-D569-4AD3-A38D-3076CE2A3865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2C088-B756-4422-8096-5CBBF0D5E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Базы данных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886200"/>
            <a:ext cx="7572428" cy="1752600"/>
          </a:xfrm>
        </p:spPr>
        <p:txBody>
          <a:bodyPr>
            <a:normAutofit/>
          </a:bodyPr>
          <a:lstStyle/>
          <a:p>
            <a:pPr algn="r"/>
            <a:r>
              <a:rPr lang="ru-RU" sz="2800" i="1" dirty="0" smtClean="0">
                <a:solidFill>
                  <a:schemeClr val="tx1"/>
                </a:solidFill>
              </a:rPr>
              <a:t>Коробецкая А.А.</a:t>
            </a:r>
            <a:endParaRPr lang="ru-RU" sz="2800" i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6143644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Самара 2014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Содержимое БД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428736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БД обычно содержат: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таблицы с исходными данными;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связи между этими таблицами;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запросы к таблицам для:</a:t>
            </a:r>
          </a:p>
          <a:p>
            <a:pPr marL="541338" lvl="1" indent="-180975">
              <a:buFont typeface="Arial" pitchFamily="34" charset="0"/>
              <a:buChar char="•"/>
            </a:pPr>
            <a:r>
              <a:rPr lang="ru-RU" dirty="0" smtClean="0"/>
              <a:t>расчетов (например, стоимость товара = цена * кол-во);</a:t>
            </a:r>
          </a:p>
          <a:p>
            <a:pPr marL="541338" lvl="1" indent="-180975">
              <a:buFont typeface="Arial" pitchFamily="34" charset="0"/>
              <a:buChar char="•"/>
            </a:pPr>
            <a:r>
              <a:rPr lang="ru-RU" dirty="0" smtClean="0"/>
              <a:t>выборки нужных данных (показать продажи за март 2015г. в магазине «Светлячок);</a:t>
            </a:r>
          </a:p>
          <a:p>
            <a:pPr marL="541338" lvl="1" indent="-180975">
              <a:buFont typeface="Arial" pitchFamily="34" charset="0"/>
              <a:buChar char="•"/>
            </a:pPr>
            <a:r>
              <a:rPr lang="ru-RU" dirty="0" smtClean="0"/>
              <a:t>агрегирования данных (сумма продаж по чеку, за определенный день, в определенном магазине).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представления данных (формы) в удобном для пользователя виде;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отчеты для вывода на печать в виде документов;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сохраненные процедуры для автоматизации часто повторяющихся действий.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298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Концептуальная (инфологическая) модель</a:t>
            </a:r>
            <a:br>
              <a:rPr lang="ru-RU" sz="3200" dirty="0" smtClean="0"/>
            </a:br>
            <a:r>
              <a:rPr lang="ru-RU" sz="3200" dirty="0" smtClean="0"/>
              <a:t>«сущность – связь»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071546"/>
            <a:ext cx="785818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Entity</a:t>
            </a:r>
            <a:r>
              <a:rPr lang="ru-RU" sz="2000" b="1" dirty="0" smtClean="0"/>
              <a:t>-</a:t>
            </a:r>
            <a:r>
              <a:rPr lang="en-US" sz="2000" b="1" dirty="0" smtClean="0"/>
              <a:t>Relation (ER-</a:t>
            </a:r>
            <a:r>
              <a:rPr lang="ru-RU" sz="2000" b="1" dirty="0" smtClean="0"/>
              <a:t>модель) </a:t>
            </a:r>
            <a:r>
              <a:rPr lang="ru-RU" sz="2000" dirty="0" smtClean="0"/>
              <a:t>была предложена Питером </a:t>
            </a:r>
            <a:r>
              <a:rPr lang="ru-RU" sz="2000" dirty="0" err="1" smtClean="0"/>
              <a:t>Ченом</a:t>
            </a:r>
            <a:r>
              <a:rPr lang="ru-RU" sz="2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P.Chen</a:t>
            </a:r>
            <a:r>
              <a:rPr lang="en-US" sz="2000" dirty="0" smtClean="0"/>
              <a:t>)</a:t>
            </a:r>
            <a:r>
              <a:rPr lang="ru-RU" sz="2000" dirty="0" smtClean="0"/>
              <a:t> в 1976г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С нее начинается проектирование БД, еще до решения, в какой СУБД реализовывать. Описывает </a:t>
            </a:r>
            <a:r>
              <a:rPr lang="ru-RU" sz="2000" b="1" dirty="0" smtClean="0"/>
              <a:t>предметную область</a:t>
            </a:r>
            <a:r>
              <a:rPr lang="ru-RU" sz="2000" dirty="0" smtClean="0"/>
              <a:t>, что должно содержаться в БД.</a:t>
            </a:r>
            <a:endParaRPr lang="ru-RU" sz="2000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Модель описывает:</a:t>
            </a:r>
          </a:p>
          <a:p>
            <a:pPr marL="355600" indent="-173038">
              <a:buFont typeface="Arial" pitchFamily="34" charset="0"/>
              <a:buChar char="•"/>
            </a:pPr>
            <a:r>
              <a:rPr lang="ru-RU" sz="2000" dirty="0" smtClean="0"/>
              <a:t>Сущности</a:t>
            </a:r>
            <a:endParaRPr lang="ru-RU" sz="2000" dirty="0" smtClean="0"/>
          </a:p>
          <a:p>
            <a:pPr marL="355600" indent="-173038">
              <a:buFont typeface="Arial" pitchFamily="34" charset="0"/>
              <a:buChar char="•"/>
            </a:pPr>
            <a:r>
              <a:rPr lang="ru-RU" sz="2000" dirty="0" smtClean="0"/>
              <a:t>Атрибуты сущностей</a:t>
            </a:r>
          </a:p>
          <a:p>
            <a:pPr marL="355600" indent="-173038">
              <a:buFont typeface="Arial" pitchFamily="34" charset="0"/>
              <a:buChar char="•"/>
            </a:pPr>
            <a:r>
              <a:rPr lang="ru-RU" sz="2000" dirty="0" smtClean="0"/>
              <a:t>Связи между сущностями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2910" y="4429132"/>
            <a:ext cx="78581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Модель может быть представлена в </a:t>
            </a:r>
            <a:r>
              <a:rPr lang="ru-RU" sz="2000" b="1" dirty="0" smtClean="0"/>
              <a:t>графическом</a:t>
            </a:r>
            <a:r>
              <a:rPr lang="ru-RU" sz="2000" dirty="0" smtClean="0"/>
              <a:t> (</a:t>
            </a:r>
            <a:r>
              <a:rPr lang="en-US" sz="2000" b="1" dirty="0" smtClean="0"/>
              <a:t>ER-</a:t>
            </a:r>
            <a:r>
              <a:rPr lang="ru-RU" sz="2000" b="1" dirty="0" smtClean="0"/>
              <a:t>диаграмма</a:t>
            </a:r>
            <a:r>
              <a:rPr lang="ru-RU" sz="2000" dirty="0" smtClean="0"/>
              <a:t>) или в </a:t>
            </a:r>
            <a:r>
              <a:rPr lang="ru-RU" sz="2000" b="1" dirty="0" smtClean="0"/>
              <a:t>текстовом</a:t>
            </a:r>
            <a:r>
              <a:rPr lang="ru-RU" sz="2000" dirty="0" smtClean="0"/>
              <a:t> виде.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Существует большое число </a:t>
            </a:r>
            <a:r>
              <a:rPr lang="ru-RU" sz="2000" i="1" dirty="0" smtClean="0"/>
              <a:t>нотаций</a:t>
            </a:r>
            <a:r>
              <a:rPr lang="ru-RU" sz="2000" dirty="0" smtClean="0"/>
              <a:t> (способов изображения)</a:t>
            </a:r>
            <a:r>
              <a:rPr lang="en-US" sz="2000" b="1" dirty="0" smtClean="0"/>
              <a:t> ER-</a:t>
            </a:r>
            <a:r>
              <a:rPr lang="ru-RU" sz="2000" b="1" dirty="0" smtClean="0"/>
              <a:t>диаграмм.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Соотношение основных понятий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57224" y="1285860"/>
          <a:ext cx="7411504" cy="211568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420000"/>
                <a:gridCol w="571504"/>
                <a:gridCol w="3420000"/>
              </a:tblGrid>
              <a:tr h="530727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Сущность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Таблица</a:t>
                      </a:r>
                      <a:endParaRPr lang="ru-RU" sz="2000" dirty="0"/>
                    </a:p>
                  </a:txBody>
                  <a:tcPr/>
                </a:tc>
              </a:tr>
              <a:tr h="255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Экземпляр сущности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Запись (строка)</a:t>
                      </a:r>
                      <a:endParaRPr lang="ru-RU" sz="2000" dirty="0"/>
                    </a:p>
                  </a:txBody>
                  <a:tcPr/>
                </a:tc>
              </a:tr>
              <a:tr h="18651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Атрибут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Поле (столбец)</a:t>
                      </a:r>
                      <a:endParaRPr lang="ru-RU" sz="2000" dirty="0"/>
                    </a:p>
                  </a:txBody>
                  <a:tcPr/>
                </a:tc>
              </a:tr>
              <a:tr h="2493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Тип данных</a:t>
                      </a:r>
                      <a:endParaRPr lang="ru-RU" sz="2000" dirty="0"/>
                    </a:p>
                  </a:txBody>
                  <a:tcPr/>
                </a:tc>
              </a:tr>
              <a:tr h="2493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Связь</a:t>
                      </a:r>
                      <a:r>
                        <a:rPr lang="ru-RU" sz="2000" baseline="0" dirty="0" smtClean="0"/>
                        <a:t> между сущностями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Связь между</a:t>
                      </a:r>
                      <a:r>
                        <a:rPr lang="ru-RU" sz="2000" baseline="0" dirty="0" smtClean="0"/>
                        <a:t> полями</a:t>
                      </a:r>
                      <a:endParaRPr lang="ru-RU" sz="2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142976" y="785794"/>
            <a:ext cx="2066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/>
              <a:t>Концептуальное</a:t>
            </a:r>
            <a:endParaRPr lang="ru-RU" sz="20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72132" y="785794"/>
            <a:ext cx="1454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/>
              <a:t>Физическое</a:t>
            </a:r>
            <a:endParaRPr lang="ru-RU" sz="2000" i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42910" y="4071942"/>
            <a:ext cx="807249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b="1" dirty="0" smtClean="0">
                <a:solidFill>
                  <a:srgbClr val="FF0000"/>
                </a:solidFill>
              </a:rPr>
              <a:t>Распространенные ошибки!</a:t>
            </a:r>
          </a:p>
          <a:p>
            <a:pPr algn="just">
              <a:spcBef>
                <a:spcPts val="1200"/>
              </a:spcBef>
            </a:pPr>
            <a:r>
              <a:rPr lang="ru-RU" dirty="0" smtClean="0"/>
              <a:t>На концептуальном уровне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dirty="0" smtClean="0"/>
              <a:t>не бывает </a:t>
            </a:r>
            <a:r>
              <a:rPr lang="ru-RU" b="1" dirty="0" smtClean="0"/>
              <a:t>бессмысленных атрибутов</a:t>
            </a:r>
            <a:r>
              <a:rPr lang="ru-RU" dirty="0" smtClean="0"/>
              <a:t>, не имеющих значения вне БД (код, </a:t>
            </a:r>
            <a:r>
              <a:rPr lang="en-US" dirty="0" smtClean="0"/>
              <a:t>ID)</a:t>
            </a:r>
            <a:r>
              <a:rPr lang="ru-RU" dirty="0" smtClean="0"/>
              <a:t>.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dirty="0" smtClean="0"/>
              <a:t>не бывает </a:t>
            </a:r>
            <a:r>
              <a:rPr lang="ru-RU" b="1" dirty="0" smtClean="0"/>
              <a:t>сущностей</a:t>
            </a:r>
            <a:r>
              <a:rPr lang="ru-RU" dirty="0" smtClean="0"/>
              <a:t> </a:t>
            </a:r>
            <a:r>
              <a:rPr lang="ru-RU" b="1" dirty="0" smtClean="0"/>
              <a:t>без атрибутов </a:t>
            </a:r>
            <a:r>
              <a:rPr lang="ru-RU" dirty="0" smtClean="0"/>
              <a:t>(бывают связи без атрибутов)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dirty="0" smtClean="0"/>
              <a:t>не бывает </a:t>
            </a:r>
            <a:r>
              <a:rPr lang="ru-RU" b="1" dirty="0" smtClean="0"/>
              <a:t>связей без кратности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714356"/>
            <a:ext cx="80010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Сущность</a:t>
            </a:r>
            <a:r>
              <a:rPr lang="ru-RU" sz="2000" dirty="0" smtClean="0"/>
              <a:t> – любой различимый объект, реальный или мыслимый, (объект, который мы можем отличить от другого), информацию о котором необходимо хранить в базе данных объект предметной области. </a:t>
            </a:r>
          </a:p>
          <a:p>
            <a:pPr algn="just"/>
            <a:r>
              <a:rPr lang="ru-RU" sz="2000" dirty="0" smtClean="0"/>
              <a:t>Обозначается </a:t>
            </a:r>
            <a:r>
              <a:rPr lang="ru-RU" sz="2000" u="sng" dirty="0" smtClean="0"/>
              <a:t>существительным в единственном числе.</a:t>
            </a:r>
            <a:endParaRPr lang="ru-RU" sz="2000" u="sng" dirty="0" smtClean="0"/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Необходимо различать </a:t>
            </a:r>
            <a:r>
              <a:rPr lang="ru-RU" sz="2000" i="1" dirty="0" smtClean="0"/>
              <a:t>тип</a:t>
            </a:r>
            <a:r>
              <a:rPr lang="ru-RU" sz="2000" dirty="0" smtClean="0"/>
              <a:t> и </a:t>
            </a:r>
            <a:r>
              <a:rPr lang="ru-RU" sz="2000" i="1" dirty="0" smtClean="0"/>
              <a:t>экземпляр</a:t>
            </a:r>
            <a:r>
              <a:rPr lang="ru-RU" sz="2000" dirty="0" smtClean="0"/>
              <a:t> сущности.</a:t>
            </a:r>
          </a:p>
          <a:p>
            <a:pPr algn="just"/>
            <a:endParaRPr lang="ru-RU" sz="2000" dirty="0" smtClean="0"/>
          </a:p>
          <a:p>
            <a:r>
              <a:rPr lang="ru-RU" sz="2000" b="1" dirty="0" smtClean="0"/>
              <a:t>Тип сущности</a:t>
            </a:r>
            <a:r>
              <a:rPr lang="ru-RU" sz="2000" dirty="0" smtClean="0"/>
              <a:t>: ГОРОД</a:t>
            </a:r>
          </a:p>
          <a:p>
            <a:r>
              <a:rPr lang="ru-RU" sz="2000" b="1" dirty="0" smtClean="0"/>
              <a:t>Экземпляр сущности</a:t>
            </a:r>
            <a:r>
              <a:rPr lang="ru-RU" sz="2000" dirty="0" smtClean="0"/>
              <a:t>: МОСКВА, САМАРА, КАЛУГА</a:t>
            </a:r>
          </a:p>
          <a:p>
            <a:endParaRPr lang="ru-RU" sz="2000" dirty="0" smtClean="0"/>
          </a:p>
          <a:p>
            <a:r>
              <a:rPr lang="ru-RU" sz="2000" b="1" dirty="0" smtClean="0"/>
              <a:t>Тип сущности</a:t>
            </a:r>
            <a:r>
              <a:rPr lang="ru-RU" sz="2000" dirty="0" smtClean="0"/>
              <a:t>: ФИРМА</a:t>
            </a:r>
          </a:p>
          <a:p>
            <a:r>
              <a:rPr lang="ru-RU" sz="2000" b="1" dirty="0" smtClean="0"/>
              <a:t>Экземпляр сущности</a:t>
            </a:r>
            <a:r>
              <a:rPr lang="ru-RU" sz="2000" dirty="0" smtClean="0"/>
              <a:t>: ОАО «Сбербанк», ООО «Луч», ИП Удальцов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357826"/>
            <a:ext cx="1500198" cy="642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sz="2000" dirty="0" smtClean="0"/>
              <a:t>Город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Атрибут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571480"/>
            <a:ext cx="80010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Атрибут</a:t>
            </a:r>
            <a:r>
              <a:rPr lang="ru-RU" sz="2000" dirty="0" smtClean="0"/>
              <a:t>  – поименованная характеристика сущности. </a:t>
            </a:r>
          </a:p>
          <a:p>
            <a:pPr algn="just"/>
            <a:r>
              <a:rPr lang="ru-RU" sz="2000" dirty="0" smtClean="0"/>
              <a:t>Обозначается </a:t>
            </a:r>
            <a:r>
              <a:rPr lang="ru-RU" sz="2000" u="sng" dirty="0" smtClean="0"/>
              <a:t>существительным</a:t>
            </a:r>
            <a:r>
              <a:rPr lang="ru-RU" sz="2000" dirty="0" smtClean="0"/>
              <a:t>. Наименование должно быть </a:t>
            </a:r>
            <a:r>
              <a:rPr lang="ru-RU" sz="2000" u="sng" dirty="0" smtClean="0"/>
              <a:t>уникальным</a:t>
            </a:r>
            <a:r>
              <a:rPr lang="ru-RU" sz="2000" dirty="0" smtClean="0"/>
              <a:t> для конкретного типа сущности, но может быть одинаковым для различного типа сущностей.</a:t>
            </a:r>
          </a:p>
          <a:p>
            <a:pPr marL="355600" algn="just"/>
            <a:endParaRPr lang="ru-RU" sz="20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3000372"/>
            <a:ext cx="1500198" cy="642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sz="2000" dirty="0" smtClean="0"/>
              <a:t>Город</a:t>
            </a:r>
          </a:p>
        </p:txBody>
      </p:sp>
      <p:sp>
        <p:nvSpPr>
          <p:cNvPr id="7" name="Овал 6"/>
          <p:cNvSpPr/>
          <p:nvPr/>
        </p:nvSpPr>
        <p:spPr>
          <a:xfrm>
            <a:off x="2786050" y="2214554"/>
            <a:ext cx="164307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Название</a:t>
            </a:r>
          </a:p>
        </p:txBody>
      </p:sp>
      <p:sp>
        <p:nvSpPr>
          <p:cNvPr id="8" name="Овал 7"/>
          <p:cNvSpPr/>
          <p:nvPr/>
        </p:nvSpPr>
        <p:spPr>
          <a:xfrm>
            <a:off x="3214678" y="3000372"/>
            <a:ext cx="1785950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Координаты</a:t>
            </a:r>
          </a:p>
        </p:txBody>
      </p:sp>
      <p:sp>
        <p:nvSpPr>
          <p:cNvPr id="9" name="Овал 8"/>
          <p:cNvSpPr/>
          <p:nvPr/>
        </p:nvSpPr>
        <p:spPr>
          <a:xfrm>
            <a:off x="2714612" y="3857628"/>
            <a:ext cx="1785950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Население</a:t>
            </a:r>
          </a:p>
        </p:txBody>
      </p:sp>
      <p:cxnSp>
        <p:nvCxnSpPr>
          <p:cNvPr id="11" name="Прямая соединительная линия 10"/>
          <p:cNvCxnSpPr>
            <a:stCxn id="6" idx="3"/>
            <a:endCxn id="7" idx="3"/>
          </p:cNvCxnSpPr>
          <p:nvPr/>
        </p:nvCxnSpPr>
        <p:spPr>
          <a:xfrm flipV="1">
            <a:off x="2214546" y="2763339"/>
            <a:ext cx="812127" cy="5585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3"/>
            <a:endCxn id="8" idx="2"/>
          </p:cNvCxnSpPr>
          <p:nvPr/>
        </p:nvCxnSpPr>
        <p:spPr>
          <a:xfrm>
            <a:off x="2214546" y="3321843"/>
            <a:ext cx="1000132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3"/>
            <a:endCxn id="9" idx="1"/>
          </p:cNvCxnSpPr>
          <p:nvPr/>
        </p:nvCxnSpPr>
        <p:spPr>
          <a:xfrm>
            <a:off x="2214546" y="3321843"/>
            <a:ext cx="761613" cy="62994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214942" y="2500306"/>
            <a:ext cx="1367828" cy="1214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sz="2000" dirty="0" smtClean="0"/>
              <a:t>Фирма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72264" y="2428868"/>
            <a:ext cx="2428892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85725" algn="just">
              <a:buFont typeface="Calibri" pitchFamily="34" charset="0"/>
              <a:buChar char="-"/>
            </a:pPr>
            <a:r>
              <a:rPr lang="ru-RU" sz="2000" dirty="0" smtClean="0"/>
              <a:t>Название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dirty="0" smtClean="0"/>
              <a:t>Адрес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dirty="0" smtClean="0"/>
              <a:t>Телефон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dirty="0" smtClean="0"/>
              <a:t>ФИО руководителя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357554" y="4929198"/>
            <a:ext cx="2214578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sz="2000" dirty="0" smtClean="0"/>
              <a:t>Гражданин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357554" y="5286388"/>
            <a:ext cx="2214578" cy="1357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36000" rIns="72000" bIns="0" rtlCol="0" anchor="t">
            <a:noAutofit/>
          </a:bodyPr>
          <a:lstStyle/>
          <a:p>
            <a:r>
              <a:rPr lang="ru-RU" sz="2000" dirty="0" smtClean="0"/>
              <a:t>ФИО</a:t>
            </a:r>
          </a:p>
          <a:p>
            <a:r>
              <a:rPr lang="ru-RU" sz="2000" dirty="0" smtClean="0"/>
              <a:t>№ паспорта</a:t>
            </a:r>
          </a:p>
          <a:p>
            <a:r>
              <a:rPr lang="ru-RU" sz="2000" dirty="0" smtClean="0"/>
              <a:t>Дата рождения</a:t>
            </a:r>
          </a:p>
          <a:p>
            <a:r>
              <a:rPr lang="ru-RU" sz="2000" dirty="0" smtClean="0"/>
              <a:t>Место рождения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500042"/>
            <a:ext cx="8001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Атрибут (или атрибуты) однозначно идентифицирующий сущность называется </a:t>
            </a:r>
            <a:r>
              <a:rPr lang="ru-RU" sz="2000" b="1" dirty="0" smtClean="0"/>
              <a:t>ключом</a:t>
            </a:r>
            <a:r>
              <a:rPr lang="ru-RU" sz="2000" dirty="0" smtClean="0"/>
              <a:t>. На схеме ключевой атрибут </a:t>
            </a:r>
            <a:r>
              <a:rPr lang="ru-RU" sz="2000" u="sng" dirty="0" smtClean="0"/>
              <a:t>подчеркивается,</a:t>
            </a:r>
            <a:r>
              <a:rPr lang="ru-RU" sz="2000" dirty="0" smtClean="0"/>
              <a:t> или рядом ставится значок </a:t>
            </a:r>
            <a:r>
              <a:rPr lang="ru-RU" sz="2000" dirty="0" smtClean="0"/>
              <a:t>ключа.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2571744"/>
            <a:ext cx="80010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Ключ, состоящий из нескольких атрибутов, называется </a:t>
            </a:r>
            <a:r>
              <a:rPr lang="ru-RU" sz="2000" b="1" dirty="0" smtClean="0"/>
              <a:t>составным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1500174"/>
            <a:ext cx="1367828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sz="2000" dirty="0" smtClean="0"/>
              <a:t>Товар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9058" y="1428736"/>
            <a:ext cx="207170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85725" algn="just">
              <a:buFont typeface="Calibri" pitchFamily="34" charset="0"/>
              <a:buChar char="-"/>
            </a:pPr>
            <a:r>
              <a:rPr lang="ru-RU" sz="2000" dirty="0" smtClean="0"/>
              <a:t>Наименование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u="sng" dirty="0" smtClean="0"/>
              <a:t>Артикул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dirty="0" smtClean="0"/>
              <a:t>Производитель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71736" y="3000372"/>
            <a:ext cx="136782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sz="2000" dirty="0" smtClean="0"/>
              <a:t>Книга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29058" y="2928934"/>
            <a:ext cx="2071702" cy="1631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85725" algn="just">
              <a:buFont typeface="Calibri" pitchFamily="34" charset="0"/>
              <a:buChar char="-"/>
            </a:pPr>
            <a:r>
              <a:rPr lang="ru-RU" sz="2000" u="sng" dirty="0" smtClean="0"/>
              <a:t>Название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u="sng" dirty="0" smtClean="0"/>
              <a:t>Автор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u="sng" dirty="0" smtClean="0"/>
              <a:t>Год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dirty="0" smtClean="0"/>
              <a:t>Издательство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dirty="0" smtClean="0"/>
              <a:t>Число страниц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42910" y="4572008"/>
            <a:ext cx="8001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Составной ключ не надо путать с </a:t>
            </a:r>
            <a:r>
              <a:rPr lang="ru-RU" sz="2000" b="1" dirty="0" smtClean="0"/>
              <a:t>потенциальными</a:t>
            </a:r>
            <a:r>
              <a:rPr lang="ru-RU" sz="2000" dirty="0" smtClean="0"/>
              <a:t> ключами. Любой из потенциальных ключей может быть выбран как </a:t>
            </a:r>
            <a:r>
              <a:rPr lang="ru-RU" sz="2000" b="1" dirty="0" smtClean="0"/>
              <a:t>первичный</a:t>
            </a:r>
            <a:r>
              <a:rPr lang="ru-RU" sz="2000" dirty="0" smtClean="0"/>
              <a:t>. </a:t>
            </a:r>
            <a:r>
              <a:rPr lang="ru-RU" sz="2000" dirty="0" smtClean="0"/>
              <a:t>Остальные </a:t>
            </a:r>
            <a:r>
              <a:rPr lang="ru-RU" sz="2000" dirty="0" smtClean="0"/>
              <a:t>– альтернативные.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57290" y="5628047"/>
            <a:ext cx="1367828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sz="2000" dirty="0" smtClean="0"/>
              <a:t>Студент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14612" y="5556609"/>
            <a:ext cx="3071834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85725" algn="just">
              <a:buFont typeface="Calibri" pitchFamily="34" charset="0"/>
              <a:buChar char="-"/>
            </a:pPr>
            <a:r>
              <a:rPr lang="ru-RU" sz="2000" dirty="0" smtClean="0"/>
              <a:t>ФИО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u="sng" dirty="0" smtClean="0"/>
              <a:t>№ студенческого билета</a:t>
            </a:r>
          </a:p>
          <a:p>
            <a:pPr indent="85725" algn="just">
              <a:buFont typeface="Calibri" pitchFamily="34" charset="0"/>
              <a:buChar char="-"/>
            </a:pPr>
            <a:r>
              <a:rPr lang="ru-RU" sz="2000" dirty="0" smtClean="0"/>
              <a:t>№ паспорта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43570" y="6143644"/>
            <a:ext cx="249234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(альтернативный ключ)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43570" y="5857892"/>
            <a:ext cx="198323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(первичный ключ)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500042"/>
            <a:ext cx="8001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Связь </a:t>
            </a:r>
            <a:r>
              <a:rPr lang="ru-RU" sz="2000" dirty="0" smtClean="0"/>
              <a:t>– соответствие (отображение, ассоциация) между экземплярами сущности. Обозначается обычно глаголом или причастием, но не обязательно.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428728" y="1957320"/>
            <a:ext cx="164307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Фирма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5008" y="1957320"/>
            <a:ext cx="164307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Город</a:t>
            </a:r>
          </a:p>
        </p:txBody>
      </p:sp>
      <p:cxnSp>
        <p:nvCxnSpPr>
          <p:cNvPr id="18" name="Прямая соединительная линия 17"/>
          <p:cNvCxnSpPr>
            <a:stCxn id="15" idx="3"/>
            <a:endCxn id="16" idx="1"/>
          </p:cNvCxnSpPr>
          <p:nvPr/>
        </p:nvCxnSpPr>
        <p:spPr>
          <a:xfrm>
            <a:off x="3071802" y="2141986"/>
            <a:ext cx="2643206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143240" y="2171634"/>
            <a:ext cx="2571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</a:rPr>
              <a:t>зарегистрирована в </a:t>
            </a:r>
            <a:endParaRPr lang="ru-RU" dirty="0"/>
          </a:p>
        </p:txBody>
      </p:sp>
      <p:sp>
        <p:nvSpPr>
          <p:cNvPr id="53" name="Ромб 52"/>
          <p:cNvSpPr/>
          <p:nvPr/>
        </p:nvSpPr>
        <p:spPr>
          <a:xfrm>
            <a:off x="3357554" y="3128989"/>
            <a:ext cx="2143140" cy="857256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ru-RU" sz="2000" dirty="0" smtClean="0"/>
              <a:t>Гражданство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57224" y="3357562"/>
            <a:ext cx="164307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Страна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572264" y="3357562"/>
            <a:ext cx="164307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Житель</a:t>
            </a:r>
          </a:p>
        </p:txBody>
      </p:sp>
      <p:cxnSp>
        <p:nvCxnSpPr>
          <p:cNvPr id="60" name="Прямая соединительная линия 59"/>
          <p:cNvCxnSpPr>
            <a:stCxn id="55" idx="3"/>
          </p:cNvCxnSpPr>
          <p:nvPr/>
        </p:nvCxnSpPr>
        <p:spPr>
          <a:xfrm>
            <a:off x="2500298" y="3557617"/>
            <a:ext cx="857256" cy="7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endCxn id="57" idx="1"/>
          </p:cNvCxnSpPr>
          <p:nvPr/>
        </p:nvCxnSpPr>
        <p:spPr>
          <a:xfrm>
            <a:off x="5500694" y="3556823"/>
            <a:ext cx="1071570" cy="7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Блок-схема: подготовка 102"/>
          <p:cNvSpPr/>
          <p:nvPr/>
        </p:nvSpPr>
        <p:spPr>
          <a:xfrm>
            <a:off x="3500430" y="4643446"/>
            <a:ext cx="2143140" cy="571504"/>
          </a:xfrm>
          <a:prstGeom prst="flowChartPrepa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ru-RU" sz="2000" dirty="0" smtClean="0"/>
              <a:t>Владеет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28662" y="4729143"/>
            <a:ext cx="164307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Имущество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500826" y="4729143"/>
            <a:ext cx="164307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Собственник</a:t>
            </a:r>
          </a:p>
        </p:txBody>
      </p:sp>
      <p:cxnSp>
        <p:nvCxnSpPr>
          <p:cNvPr id="106" name="Прямая соединительная линия 105"/>
          <p:cNvCxnSpPr>
            <a:stCxn id="104" idx="3"/>
            <a:endCxn id="103" idx="1"/>
          </p:cNvCxnSpPr>
          <p:nvPr/>
        </p:nvCxnSpPr>
        <p:spPr>
          <a:xfrm>
            <a:off x="2571736" y="4929198"/>
            <a:ext cx="928694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>
            <a:stCxn id="103" idx="3"/>
            <a:endCxn id="105" idx="1"/>
          </p:cNvCxnSpPr>
          <p:nvPr/>
        </p:nvCxnSpPr>
        <p:spPr>
          <a:xfrm>
            <a:off x="5643570" y="4929198"/>
            <a:ext cx="857256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(кратность) связей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17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642918"/>
          <a:ext cx="8358244" cy="454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941"/>
                <a:gridCol w="1143008"/>
                <a:gridCol w="4643470"/>
                <a:gridCol w="192882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1:1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Один-к</a:t>
                      </a:r>
                      <a:r>
                        <a:rPr lang="ru-RU" sz="2000" baseline="0" dirty="0" err="1" smtClean="0"/>
                        <a:t>-одному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 конкретный момент времени одному экземпляру сущности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en-US" sz="2000" baseline="0" dirty="0" smtClean="0"/>
                        <a:t>A </a:t>
                      </a:r>
                      <a:r>
                        <a:rPr lang="ru-RU" sz="2000" baseline="0" dirty="0" smtClean="0"/>
                        <a:t>соответствует </a:t>
                      </a:r>
                      <a:r>
                        <a:rPr lang="ru-RU" sz="2000" b="1" i="1" baseline="0" dirty="0" smtClean="0"/>
                        <a:t>0 или 1 </a:t>
                      </a:r>
                      <a:r>
                        <a:rPr lang="ru-RU" sz="2000" baseline="0" dirty="0" smtClean="0"/>
                        <a:t>экземпляров сущности </a:t>
                      </a:r>
                      <a:r>
                        <a:rPr lang="en-US" sz="2000" baseline="0" dirty="0" smtClean="0"/>
                        <a:t>B</a:t>
                      </a:r>
                      <a:r>
                        <a:rPr lang="ru-RU" sz="2000" baseline="0" dirty="0" smtClean="0"/>
                        <a:t>, и наоборот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Студент </a:t>
                      </a:r>
                      <a:r>
                        <a:rPr lang="ru-RU" sz="2000" baseline="0" dirty="0" smtClean="0"/>
                        <a:t>- Зачетная книжка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1:</a:t>
                      </a:r>
                      <a:r>
                        <a:rPr lang="en-US" sz="2000" dirty="0" smtClean="0"/>
                        <a:t>n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Один-ко-многим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Одному </a:t>
                      </a:r>
                      <a:r>
                        <a:rPr lang="ru-RU" sz="2000" dirty="0" smtClean="0"/>
                        <a:t>экземпляру 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сущности А соответствуют 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 1 или более </a:t>
                      </a:r>
                      <a:r>
                        <a:rPr lang="ru-RU" sz="2000" dirty="0" smtClean="0"/>
                        <a:t>экземпляров 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сущности В, но одному экземпляру 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 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соответствует </a:t>
                      </a:r>
                      <a:r>
                        <a:rPr lang="en-US" sz="20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r>
                        <a:rPr lang="ru-RU" sz="20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или 1 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экземпляр 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2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Студент - Группа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n:m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Многие-ко-многим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Каждому </a:t>
                      </a:r>
                      <a:r>
                        <a:rPr lang="ru-RU" sz="2000" dirty="0" smtClean="0"/>
                        <a:t>экземпляру 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сущности А соответствуют 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 1 или более </a:t>
                      </a:r>
                      <a:r>
                        <a:rPr lang="ru-RU" sz="2000" dirty="0" smtClean="0"/>
                        <a:t>экземпляров 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сущности В, и каждому экземпляру 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 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соответствует </a:t>
                      </a:r>
                      <a:r>
                        <a:rPr lang="ru-RU" sz="20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 1 или более 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экземпляр 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Студент - Преподаватель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5929330"/>
            <a:ext cx="150019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Автомобиль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928926" y="5929330"/>
            <a:ext cx="150019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Колесо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>
            <a:stCxn id="7" idx="3"/>
            <a:endCxn id="8" idx="1"/>
          </p:cNvCxnSpPr>
          <p:nvPr/>
        </p:nvCxnSpPr>
        <p:spPr>
          <a:xfrm>
            <a:off x="2000232" y="6113996"/>
            <a:ext cx="928694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00232" y="5715016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2643174" y="5715016"/>
            <a:ext cx="28575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1472" y="5286388"/>
            <a:ext cx="559954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Можно указать точную кратность связи</a:t>
            </a:r>
            <a:r>
              <a:rPr lang="en-US" dirty="0" smtClean="0"/>
              <a:t> </a:t>
            </a:r>
            <a:r>
              <a:rPr lang="ru-RU" smtClean="0"/>
              <a:t>или диапазон</a:t>
            </a:r>
            <a:endParaRPr lang="ru-RU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5000628" y="5929330"/>
            <a:ext cx="150019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Сумма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429520" y="5929330"/>
            <a:ext cx="150019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Слагаемые</a:t>
            </a:r>
            <a:endParaRPr lang="ru-RU" dirty="0"/>
          </a:p>
        </p:txBody>
      </p:sp>
      <p:cxnSp>
        <p:nvCxnSpPr>
          <p:cNvPr id="23" name="Прямая соединительная линия 22"/>
          <p:cNvCxnSpPr>
            <a:stCxn id="21" idx="3"/>
            <a:endCxn id="22" idx="1"/>
          </p:cNvCxnSpPr>
          <p:nvPr/>
        </p:nvCxnSpPr>
        <p:spPr>
          <a:xfrm>
            <a:off x="6500826" y="6113996"/>
            <a:ext cx="928694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00826" y="5715016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 flipH="1">
            <a:off x="6929454" y="5715016"/>
            <a:ext cx="57150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2..</a:t>
            </a:r>
            <a:r>
              <a:rPr lang="en-US" dirty="0" smtClean="0"/>
              <a:t>n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642918"/>
            <a:ext cx="785818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 зависимости от ситуации, одни и те же сущности могут иметь разные типы связи.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4414" y="1500174"/>
            <a:ext cx="11430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429256" y="1500174"/>
            <a:ext cx="12144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85984" y="5143512"/>
            <a:ext cx="12858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Супруг</a:t>
            </a:r>
            <a:endParaRPr lang="ru-RU" dirty="0"/>
          </a:p>
        </p:txBody>
      </p:sp>
      <p:sp>
        <p:nvSpPr>
          <p:cNvPr id="14" name="Ромб 13"/>
          <p:cNvSpPr/>
          <p:nvPr/>
        </p:nvSpPr>
        <p:spPr>
          <a:xfrm>
            <a:off x="3071802" y="1357298"/>
            <a:ext cx="1643074" cy="642942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Брак</a:t>
            </a:r>
          </a:p>
        </p:txBody>
      </p:sp>
      <p:cxnSp>
        <p:nvCxnSpPr>
          <p:cNvPr id="16" name="Прямая соединительная линия 15"/>
          <p:cNvCxnSpPr>
            <a:stCxn id="5" idx="3"/>
            <a:endCxn id="14" idx="1"/>
          </p:cNvCxnSpPr>
          <p:nvPr/>
        </p:nvCxnSpPr>
        <p:spPr>
          <a:xfrm flipV="1">
            <a:off x="2357422" y="1678769"/>
            <a:ext cx="714380" cy="60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4" idx="3"/>
            <a:endCxn id="6" idx="1"/>
          </p:cNvCxnSpPr>
          <p:nvPr/>
        </p:nvCxnSpPr>
        <p:spPr>
          <a:xfrm>
            <a:off x="4714876" y="1678769"/>
            <a:ext cx="714380" cy="60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Ромб 24"/>
          <p:cNvSpPr/>
          <p:nvPr/>
        </p:nvSpPr>
        <p:spPr>
          <a:xfrm>
            <a:off x="3714744" y="5643578"/>
            <a:ext cx="1643074" cy="642942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Брак</a:t>
            </a:r>
          </a:p>
        </p:txBody>
      </p:sp>
      <p:cxnSp>
        <p:nvCxnSpPr>
          <p:cNvPr id="27" name="Shape 26"/>
          <p:cNvCxnSpPr>
            <a:stCxn id="11" idx="3"/>
            <a:endCxn id="25" idx="0"/>
          </p:cNvCxnSpPr>
          <p:nvPr/>
        </p:nvCxnSpPr>
        <p:spPr>
          <a:xfrm>
            <a:off x="3571868" y="5328178"/>
            <a:ext cx="964413" cy="315400"/>
          </a:xfrm>
          <a:prstGeom prst="bentConnector2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hape 28"/>
          <p:cNvCxnSpPr>
            <a:stCxn id="11" idx="2"/>
            <a:endCxn id="25" idx="1"/>
          </p:cNvCxnSpPr>
          <p:nvPr/>
        </p:nvCxnSpPr>
        <p:spPr>
          <a:xfrm rot="16200000" flipH="1">
            <a:off x="3095733" y="5346037"/>
            <a:ext cx="452205" cy="785818"/>
          </a:xfrm>
          <a:prstGeom prst="bentConnector2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28860" y="1285860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43504" y="1285860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14414" y="2357430"/>
            <a:ext cx="11430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429256" y="2357430"/>
            <a:ext cx="12144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Жена</a:t>
            </a:r>
            <a:endParaRPr lang="ru-RU" dirty="0"/>
          </a:p>
        </p:txBody>
      </p:sp>
      <p:sp>
        <p:nvSpPr>
          <p:cNvPr id="43" name="Ромб 42"/>
          <p:cNvSpPr/>
          <p:nvPr/>
        </p:nvSpPr>
        <p:spPr>
          <a:xfrm>
            <a:off x="3071802" y="2214554"/>
            <a:ext cx="1643074" cy="642942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Брак</a:t>
            </a:r>
          </a:p>
        </p:txBody>
      </p:sp>
      <p:cxnSp>
        <p:nvCxnSpPr>
          <p:cNvPr id="44" name="Прямая соединительная линия 43"/>
          <p:cNvCxnSpPr>
            <a:stCxn id="41" idx="3"/>
            <a:endCxn id="43" idx="1"/>
          </p:cNvCxnSpPr>
          <p:nvPr/>
        </p:nvCxnSpPr>
        <p:spPr>
          <a:xfrm flipV="1">
            <a:off x="2357422" y="2536025"/>
            <a:ext cx="714380" cy="60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43" idx="3"/>
            <a:endCxn id="42" idx="1"/>
          </p:cNvCxnSpPr>
          <p:nvPr/>
        </p:nvCxnSpPr>
        <p:spPr>
          <a:xfrm>
            <a:off x="4714876" y="2536025"/>
            <a:ext cx="714380" cy="60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428860" y="2143116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143504" y="2143116"/>
            <a:ext cx="30649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n</a:t>
            </a:r>
            <a:endParaRPr lang="ru-RU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1214414" y="3214686"/>
            <a:ext cx="11430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5429256" y="3214686"/>
            <a:ext cx="12144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Жена</a:t>
            </a:r>
            <a:endParaRPr lang="ru-RU" dirty="0"/>
          </a:p>
        </p:txBody>
      </p:sp>
      <p:sp>
        <p:nvSpPr>
          <p:cNvPr id="50" name="Ромб 49"/>
          <p:cNvSpPr/>
          <p:nvPr/>
        </p:nvSpPr>
        <p:spPr>
          <a:xfrm>
            <a:off x="3071802" y="3071810"/>
            <a:ext cx="1643074" cy="642942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Брак</a:t>
            </a:r>
          </a:p>
        </p:txBody>
      </p:sp>
      <p:cxnSp>
        <p:nvCxnSpPr>
          <p:cNvPr id="51" name="Прямая соединительная линия 50"/>
          <p:cNvCxnSpPr>
            <a:stCxn id="48" idx="3"/>
            <a:endCxn id="50" idx="1"/>
          </p:cNvCxnSpPr>
          <p:nvPr/>
        </p:nvCxnSpPr>
        <p:spPr>
          <a:xfrm flipV="1">
            <a:off x="2357422" y="3393281"/>
            <a:ext cx="714380" cy="60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50" idx="3"/>
            <a:endCxn id="49" idx="1"/>
          </p:cNvCxnSpPr>
          <p:nvPr/>
        </p:nvCxnSpPr>
        <p:spPr>
          <a:xfrm>
            <a:off x="4714876" y="3393281"/>
            <a:ext cx="714380" cy="60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428860" y="3000372"/>
            <a:ext cx="30649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n</a:t>
            </a:r>
            <a:endParaRPr lang="ru-RU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5143504" y="3000372"/>
            <a:ext cx="30649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1</a:t>
            </a:r>
            <a:endParaRPr lang="ru-RU" dirty="0" smtClean="0"/>
          </a:p>
        </p:txBody>
      </p:sp>
      <p:sp>
        <p:nvSpPr>
          <p:cNvPr id="55" name="TextBox 54"/>
          <p:cNvSpPr txBox="1"/>
          <p:nvPr/>
        </p:nvSpPr>
        <p:spPr>
          <a:xfrm>
            <a:off x="1214414" y="4071942"/>
            <a:ext cx="11430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5429256" y="4071942"/>
            <a:ext cx="12144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Жена</a:t>
            </a:r>
            <a:endParaRPr lang="ru-RU" dirty="0"/>
          </a:p>
        </p:txBody>
      </p:sp>
      <p:sp>
        <p:nvSpPr>
          <p:cNvPr id="57" name="Ромб 56"/>
          <p:cNvSpPr/>
          <p:nvPr/>
        </p:nvSpPr>
        <p:spPr>
          <a:xfrm>
            <a:off x="3071802" y="3929066"/>
            <a:ext cx="1643074" cy="642942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Брак</a:t>
            </a:r>
          </a:p>
        </p:txBody>
      </p:sp>
      <p:cxnSp>
        <p:nvCxnSpPr>
          <p:cNvPr id="58" name="Прямая соединительная линия 57"/>
          <p:cNvCxnSpPr>
            <a:stCxn id="55" idx="3"/>
            <a:endCxn id="57" idx="1"/>
          </p:cNvCxnSpPr>
          <p:nvPr/>
        </p:nvCxnSpPr>
        <p:spPr>
          <a:xfrm flipV="1">
            <a:off x="2357422" y="4250537"/>
            <a:ext cx="714380" cy="60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57" idx="3"/>
            <a:endCxn id="56" idx="1"/>
          </p:cNvCxnSpPr>
          <p:nvPr/>
        </p:nvCxnSpPr>
        <p:spPr>
          <a:xfrm>
            <a:off x="4714876" y="4250537"/>
            <a:ext cx="714380" cy="60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428860" y="3857628"/>
            <a:ext cx="30649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n</a:t>
            </a:r>
            <a:endParaRPr lang="ru-RU" dirty="0" smtClean="0"/>
          </a:p>
        </p:txBody>
      </p:sp>
      <p:sp>
        <p:nvSpPr>
          <p:cNvPr id="61" name="TextBox 60"/>
          <p:cNvSpPr txBox="1"/>
          <p:nvPr/>
        </p:nvSpPr>
        <p:spPr>
          <a:xfrm>
            <a:off x="5072066" y="3857628"/>
            <a:ext cx="36901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m</a:t>
            </a:r>
            <a:endParaRPr lang="ru-RU" dirty="0" smtClean="0"/>
          </a:p>
        </p:txBody>
      </p:sp>
      <p:sp>
        <p:nvSpPr>
          <p:cNvPr id="62" name="TextBox 61"/>
          <p:cNvSpPr txBox="1"/>
          <p:nvPr/>
        </p:nvSpPr>
        <p:spPr>
          <a:xfrm>
            <a:off x="3571868" y="4929198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643174" y="5500702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858016" y="1500174"/>
            <a:ext cx="1286763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i="1" dirty="0" smtClean="0"/>
              <a:t>моногамия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858016" y="2357430"/>
            <a:ext cx="171136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i="1" dirty="0" smtClean="0"/>
              <a:t>многоженство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58016" y="3214686"/>
            <a:ext cx="146110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i="1" dirty="0" smtClean="0"/>
              <a:t>многомужие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858016" y="4071942"/>
            <a:ext cx="124399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i="1" dirty="0" smtClean="0"/>
              <a:t>полигамия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Сложные связи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905312"/>
            <a:ext cx="6239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Множественные связи </a:t>
            </a:r>
            <a:r>
              <a:rPr lang="ru-RU" dirty="0" smtClean="0"/>
              <a:t>между одними и теми же сущностями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3916924"/>
            <a:ext cx="4494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Тернарные связи </a:t>
            </a:r>
            <a:r>
              <a:rPr lang="ru-RU" dirty="0" smtClean="0"/>
              <a:t>между тремя сущностями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71604" y="2834006"/>
            <a:ext cx="21431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Сотрудник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500694" y="2834006"/>
            <a:ext cx="21431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Фирма</a:t>
            </a:r>
            <a:endParaRPr lang="ru-RU" dirty="0"/>
          </a:p>
        </p:txBody>
      </p:sp>
      <p:cxnSp>
        <p:nvCxnSpPr>
          <p:cNvPr id="9" name="Соединительная линия уступом 8"/>
          <p:cNvCxnSpPr>
            <a:stCxn id="6" idx="0"/>
            <a:endCxn id="7" idx="0"/>
          </p:cNvCxnSpPr>
          <p:nvPr/>
        </p:nvCxnSpPr>
        <p:spPr>
          <a:xfrm rot="5400000" flipH="1" flipV="1">
            <a:off x="4607719" y="869461"/>
            <a:ext cx="1588" cy="3929090"/>
          </a:xfrm>
          <a:prstGeom prst="bentConnector3">
            <a:avLst>
              <a:gd name="adj1" fmla="val 14395466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>
            <a:stCxn id="6" idx="2"/>
            <a:endCxn id="7" idx="2"/>
          </p:cNvCxnSpPr>
          <p:nvPr/>
        </p:nvCxnSpPr>
        <p:spPr>
          <a:xfrm rot="16200000" flipH="1">
            <a:off x="4607719" y="1238793"/>
            <a:ext cx="1588" cy="3929090"/>
          </a:xfrm>
          <a:prstGeom prst="bentConnector3">
            <a:avLst>
              <a:gd name="adj1" fmla="val 14395466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71934" y="2214554"/>
            <a:ext cx="1225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Работает в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071934" y="3429000"/>
            <a:ext cx="120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Руководит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71472" y="4559866"/>
            <a:ext cx="21431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Врач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215074" y="4559866"/>
            <a:ext cx="21431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Пациент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428992" y="5631436"/>
            <a:ext cx="21431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Болезнь</a:t>
            </a:r>
            <a:endParaRPr lang="ru-RU" dirty="0"/>
          </a:p>
        </p:txBody>
      </p:sp>
      <p:sp>
        <p:nvSpPr>
          <p:cNvPr id="23" name="Блок-схема: решение 22"/>
          <p:cNvSpPr/>
          <p:nvPr/>
        </p:nvSpPr>
        <p:spPr>
          <a:xfrm>
            <a:off x="3500430" y="4345552"/>
            <a:ext cx="2000264" cy="785818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Диагноз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>
            <a:stCxn id="20" idx="3"/>
            <a:endCxn id="23" idx="1"/>
          </p:cNvCxnSpPr>
          <p:nvPr/>
        </p:nvCxnSpPr>
        <p:spPr>
          <a:xfrm flipV="1">
            <a:off x="2714612" y="4738461"/>
            <a:ext cx="785818" cy="60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23" idx="3"/>
            <a:endCxn id="21" idx="1"/>
          </p:cNvCxnSpPr>
          <p:nvPr/>
        </p:nvCxnSpPr>
        <p:spPr>
          <a:xfrm>
            <a:off x="5500694" y="4738461"/>
            <a:ext cx="714380" cy="60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22" idx="0"/>
            <a:endCxn id="23" idx="2"/>
          </p:cNvCxnSpPr>
          <p:nvPr/>
        </p:nvCxnSpPr>
        <p:spPr>
          <a:xfrm rot="5400000" flipH="1" flipV="1">
            <a:off x="4250529" y="5381403"/>
            <a:ext cx="500066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42910" y="6143644"/>
            <a:ext cx="6780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Связи более высоких порядков </a:t>
            </a:r>
            <a:r>
              <a:rPr lang="ru-RU" dirty="0" smtClean="0"/>
              <a:t>– между 4-мя и более сущностями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42910" y="500042"/>
            <a:ext cx="4615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Петля </a:t>
            </a:r>
            <a:r>
              <a:rPr lang="ru-RU" dirty="0" smtClean="0"/>
              <a:t>между экземплярами одной сущности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2143108" y="1428736"/>
            <a:ext cx="21431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Аудиозапись</a:t>
            </a:r>
            <a:endParaRPr lang="ru-RU" dirty="0"/>
          </a:p>
        </p:txBody>
      </p:sp>
      <p:sp>
        <p:nvSpPr>
          <p:cNvPr id="48" name="Блок-схема: решение 47"/>
          <p:cNvSpPr/>
          <p:nvPr/>
        </p:nvSpPr>
        <p:spPr>
          <a:xfrm>
            <a:off x="4500562" y="928670"/>
            <a:ext cx="1785950" cy="500066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ru-RU" dirty="0" err="1" smtClean="0"/>
              <a:t>Ремикс</a:t>
            </a:r>
            <a:endParaRPr lang="ru-RU" dirty="0"/>
          </a:p>
        </p:txBody>
      </p:sp>
      <p:cxnSp>
        <p:nvCxnSpPr>
          <p:cNvPr id="50" name="Shape 49"/>
          <p:cNvCxnSpPr>
            <a:stCxn id="48" idx="1"/>
            <a:endCxn id="44" idx="0"/>
          </p:cNvCxnSpPr>
          <p:nvPr/>
        </p:nvCxnSpPr>
        <p:spPr>
          <a:xfrm rot="10800000" flipV="1">
            <a:off x="3214678" y="1178702"/>
            <a:ext cx="1285884" cy="250033"/>
          </a:xfrm>
          <a:prstGeom prst="bentConnector2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44" idx="3"/>
            <a:endCxn id="48" idx="2"/>
          </p:cNvCxnSpPr>
          <p:nvPr/>
        </p:nvCxnSpPr>
        <p:spPr>
          <a:xfrm flipV="1">
            <a:off x="4286248" y="1428736"/>
            <a:ext cx="1107289" cy="184666"/>
          </a:xfrm>
          <a:prstGeom prst="bentConnector2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912992" y="1071546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1</a:t>
            </a:r>
            <a:endParaRPr lang="ru-RU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4286248" y="1571612"/>
            <a:ext cx="36901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m</a:t>
            </a:r>
            <a:endParaRPr lang="ru-RU" dirty="0" smtClean="0"/>
          </a:p>
        </p:txBody>
      </p:sp>
      <p:sp>
        <p:nvSpPr>
          <p:cNvPr id="61" name="TextBox 60"/>
          <p:cNvSpPr txBox="1"/>
          <p:nvPr/>
        </p:nvSpPr>
        <p:spPr>
          <a:xfrm>
            <a:off x="6572264" y="2428868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1</a:t>
            </a:r>
            <a:endParaRPr lang="ru-RU" dirty="0" smtClean="0"/>
          </a:p>
        </p:txBody>
      </p:sp>
      <p:sp>
        <p:nvSpPr>
          <p:cNvPr id="62" name="TextBox 61"/>
          <p:cNvSpPr txBox="1"/>
          <p:nvPr/>
        </p:nvSpPr>
        <p:spPr>
          <a:xfrm>
            <a:off x="2357422" y="2428868"/>
            <a:ext cx="30649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n</a:t>
            </a:r>
            <a:endParaRPr lang="ru-RU" dirty="0" smtClean="0"/>
          </a:p>
        </p:txBody>
      </p:sp>
      <p:sp>
        <p:nvSpPr>
          <p:cNvPr id="63" name="TextBox 62"/>
          <p:cNvSpPr txBox="1"/>
          <p:nvPr/>
        </p:nvSpPr>
        <p:spPr>
          <a:xfrm>
            <a:off x="6572264" y="3214686"/>
            <a:ext cx="36901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m</a:t>
            </a:r>
            <a:endParaRPr lang="ru-RU" dirty="0" smtClean="0"/>
          </a:p>
        </p:txBody>
      </p:sp>
      <p:sp>
        <p:nvSpPr>
          <p:cNvPr id="64" name="TextBox 63"/>
          <p:cNvSpPr txBox="1"/>
          <p:nvPr/>
        </p:nvSpPr>
        <p:spPr>
          <a:xfrm>
            <a:off x="2357422" y="3214686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1</a:t>
            </a:r>
            <a:endParaRPr lang="ru-RU" dirty="0" smtClean="0"/>
          </a:p>
        </p:txBody>
      </p:sp>
      <p:sp>
        <p:nvSpPr>
          <p:cNvPr id="66" name="TextBox 65"/>
          <p:cNvSpPr txBox="1"/>
          <p:nvPr/>
        </p:nvSpPr>
        <p:spPr>
          <a:xfrm>
            <a:off x="5857884" y="4357694"/>
            <a:ext cx="30649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n</a:t>
            </a:r>
            <a:endParaRPr lang="ru-RU" dirty="0" smtClean="0"/>
          </a:p>
        </p:txBody>
      </p:sp>
      <p:sp>
        <p:nvSpPr>
          <p:cNvPr id="67" name="TextBox 66"/>
          <p:cNvSpPr txBox="1"/>
          <p:nvPr/>
        </p:nvSpPr>
        <p:spPr>
          <a:xfrm>
            <a:off x="2714612" y="4357694"/>
            <a:ext cx="36901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m</a:t>
            </a:r>
            <a:endParaRPr lang="ru-RU" dirty="0" smtClean="0"/>
          </a:p>
        </p:txBody>
      </p:sp>
      <p:sp>
        <p:nvSpPr>
          <p:cNvPr id="68" name="TextBox 67"/>
          <p:cNvSpPr txBox="1"/>
          <p:nvPr/>
        </p:nvSpPr>
        <p:spPr>
          <a:xfrm>
            <a:off x="4500562" y="5214950"/>
            <a:ext cx="30649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p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База данных (БД)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4583866"/>
            <a:ext cx="81439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Признаки БД:</a:t>
            </a:r>
          </a:p>
          <a:p>
            <a:pPr marL="355600" lvl="0" indent="-173038">
              <a:buFont typeface="Calibri" pitchFamily="34" charset="0"/>
              <a:buChar char="-"/>
            </a:pPr>
            <a:r>
              <a:rPr lang="ru-RU" sz="2000" dirty="0" smtClean="0"/>
              <a:t>электронный формат;</a:t>
            </a:r>
          </a:p>
          <a:p>
            <a:pPr marL="355600" lvl="0" indent="-173038">
              <a:buFont typeface="Calibri" pitchFamily="34" charset="0"/>
              <a:buChar char="-"/>
            </a:pPr>
            <a:r>
              <a:rPr lang="ru-RU" sz="2000" dirty="0" smtClean="0"/>
              <a:t>структурированность;</a:t>
            </a:r>
          </a:p>
          <a:p>
            <a:pPr marL="355600" lvl="0" indent="-173038">
              <a:buFont typeface="Calibri" pitchFamily="34" charset="0"/>
              <a:buChar char="-"/>
            </a:pPr>
            <a:r>
              <a:rPr lang="ru-RU" sz="2000" dirty="0" smtClean="0"/>
              <a:t>наличие схемы данных (метаданных) в составе БД;</a:t>
            </a:r>
          </a:p>
          <a:p>
            <a:pPr marL="355600" lvl="0" indent="-173038">
              <a:buFont typeface="Calibri" pitchFamily="34" charset="0"/>
              <a:buChar char="-"/>
            </a:pPr>
            <a:r>
              <a:rPr lang="ru-RU" sz="2000" dirty="0" smtClean="0"/>
              <a:t>большой объем хранимых данных;</a:t>
            </a:r>
          </a:p>
          <a:p>
            <a:pPr marL="355600" lvl="0" indent="-173038">
              <a:buFont typeface="Calibri" pitchFamily="34" charset="0"/>
              <a:buChar char="+"/>
            </a:pPr>
            <a:r>
              <a:rPr lang="ru-RU" sz="2000" dirty="0" smtClean="0"/>
              <a:t>общая предметная область.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571480"/>
            <a:ext cx="8286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sz="2000" b="1" dirty="0" smtClean="0"/>
              <a:t>БД</a:t>
            </a:r>
            <a:r>
              <a:rPr lang="ru-RU" sz="2000" dirty="0" smtClean="0"/>
              <a:t> представляет собой электронное хранилище, в котором находятся структурированные данные для ускорения их поиска и обработки.</a:t>
            </a:r>
          </a:p>
          <a:p>
            <a:pPr indent="355600" algn="just"/>
            <a:endParaRPr lang="ru-RU" sz="2000" dirty="0" smtClean="0"/>
          </a:p>
          <a:p>
            <a:pPr indent="355600" algn="just"/>
            <a:r>
              <a:rPr lang="ru-RU" sz="2000" b="1" dirty="0" smtClean="0"/>
              <a:t>БД</a:t>
            </a:r>
            <a:r>
              <a:rPr lang="ru-RU" sz="2000" dirty="0" smtClean="0"/>
              <a:t> — организованная в соответствии с определёнными правилами и поддерживаемая в памяти компьютера совокупность данных, характеризующая актуальное состояние некоторой предметной области и используемая для удовлетворения информационных потребностей пользователей.</a:t>
            </a:r>
          </a:p>
          <a:p>
            <a:pPr indent="355600" algn="just"/>
            <a:endParaRPr lang="ru-RU" sz="2000" dirty="0" smtClean="0"/>
          </a:p>
          <a:p>
            <a:pPr indent="355600" algn="just"/>
            <a:r>
              <a:rPr lang="ru-RU" sz="2000" b="1" dirty="0" smtClean="0"/>
              <a:t>БД</a:t>
            </a:r>
            <a:r>
              <a:rPr lang="ru-RU" sz="2000" dirty="0" smtClean="0"/>
              <a:t> – совокупность данных (файлов, документов), организованных специальным образом и описывающих определенную предметную область.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 принадлежности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751344"/>
            <a:ext cx="785818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spcBef>
                <a:spcPts val="1200"/>
              </a:spcBef>
            </a:pPr>
            <a:r>
              <a:rPr lang="ru-RU" dirty="0" smtClean="0"/>
              <a:t>Класс принадлежности сущности называется </a:t>
            </a:r>
            <a:r>
              <a:rPr lang="ru-RU" b="1" i="1" dirty="0" smtClean="0"/>
              <a:t>обязательным</a:t>
            </a:r>
            <a:r>
              <a:rPr lang="ru-RU" dirty="0" smtClean="0"/>
              <a:t>, если экземпляры данной сущности должны участвовать в связи обязательно. Обозначается </a:t>
            </a:r>
            <a:r>
              <a:rPr lang="ru-RU" b="1" dirty="0" smtClean="0"/>
              <a:t>закрашенной точкой </a:t>
            </a:r>
            <a:r>
              <a:rPr lang="ru-RU" dirty="0" smtClean="0"/>
              <a:t>на конце связи.</a:t>
            </a:r>
          </a:p>
          <a:p>
            <a:pPr indent="355600" algn="just">
              <a:spcBef>
                <a:spcPts val="1200"/>
              </a:spcBef>
            </a:pPr>
            <a:r>
              <a:rPr lang="ru-RU" dirty="0" smtClean="0"/>
              <a:t>Класс принадлежности сущности называется </a:t>
            </a:r>
            <a:r>
              <a:rPr lang="ru-RU" b="1" i="1" dirty="0" smtClean="0"/>
              <a:t>необязательным</a:t>
            </a:r>
            <a:r>
              <a:rPr lang="ru-RU" dirty="0" smtClean="0"/>
              <a:t>, если экземпляры данной сущности могут не участвовать в связи. Точка не ставится или ставится </a:t>
            </a:r>
            <a:r>
              <a:rPr lang="ru-RU" dirty="0" err="1" smtClean="0"/>
              <a:t>незакрашенный</a:t>
            </a:r>
            <a:r>
              <a:rPr lang="ru-RU" dirty="0" smtClean="0"/>
              <a:t> кружок.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48" y="3000372"/>
            <a:ext cx="21431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Преподаватель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715140" y="3000372"/>
            <a:ext cx="17145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Лекция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85786" y="3500438"/>
            <a:ext cx="771530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на практике трудности:</a:t>
            </a:r>
          </a:p>
          <a:p>
            <a:pPr algn="ctr"/>
            <a:r>
              <a:rPr lang="ru-RU" i="1" dirty="0" smtClean="0"/>
              <a:t>обязательно одновременно создавать экземпляры обеих сущностей</a:t>
            </a:r>
          </a:p>
        </p:txBody>
      </p:sp>
      <p:sp>
        <p:nvSpPr>
          <p:cNvPr id="18" name="Ромб 17"/>
          <p:cNvSpPr/>
          <p:nvPr/>
        </p:nvSpPr>
        <p:spPr>
          <a:xfrm>
            <a:off x="3857620" y="2857496"/>
            <a:ext cx="1785950" cy="642942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dirty="0" smtClean="0"/>
              <a:t>Читает</a:t>
            </a:r>
            <a:endParaRPr lang="ru-RU" dirty="0" smtClean="0"/>
          </a:p>
        </p:txBody>
      </p:sp>
      <p:cxnSp>
        <p:nvCxnSpPr>
          <p:cNvPr id="20" name="Прямая соединительная линия 19"/>
          <p:cNvCxnSpPr>
            <a:stCxn id="18" idx="3"/>
            <a:endCxn id="6" idx="1"/>
          </p:cNvCxnSpPr>
          <p:nvPr/>
        </p:nvCxnSpPr>
        <p:spPr>
          <a:xfrm>
            <a:off x="5643570" y="3178967"/>
            <a:ext cx="1071570" cy="6071"/>
          </a:xfrm>
          <a:prstGeom prst="line">
            <a:avLst/>
          </a:prstGeom>
          <a:ln w="19050">
            <a:headEnd type="none" w="lg" len="lg"/>
            <a:tail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8" idx="1"/>
            <a:endCxn id="5" idx="3"/>
          </p:cNvCxnSpPr>
          <p:nvPr/>
        </p:nvCxnSpPr>
        <p:spPr>
          <a:xfrm rot="10800000" flipV="1">
            <a:off x="2857488" y="3178966"/>
            <a:ext cx="1000132" cy="6071"/>
          </a:xfrm>
          <a:prstGeom prst="line">
            <a:avLst/>
          </a:prstGeom>
          <a:ln w="19050">
            <a:headEnd type="none" w="lg" len="lg"/>
            <a:tail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14348" y="4572008"/>
            <a:ext cx="21431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Преподаватель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786578" y="4572008"/>
            <a:ext cx="17145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Лекция</a:t>
            </a:r>
            <a:endParaRPr lang="ru-RU" dirty="0"/>
          </a:p>
        </p:txBody>
      </p:sp>
      <p:sp>
        <p:nvSpPr>
          <p:cNvPr id="31" name="Ромб 30"/>
          <p:cNvSpPr/>
          <p:nvPr/>
        </p:nvSpPr>
        <p:spPr>
          <a:xfrm>
            <a:off x="3929058" y="4429132"/>
            <a:ext cx="1785950" cy="642942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dirty="0" smtClean="0"/>
              <a:t>Читает</a:t>
            </a:r>
            <a:endParaRPr lang="ru-RU" dirty="0" smtClean="0"/>
          </a:p>
        </p:txBody>
      </p:sp>
      <p:cxnSp>
        <p:nvCxnSpPr>
          <p:cNvPr id="32" name="Прямая соединительная линия 31"/>
          <p:cNvCxnSpPr>
            <a:stCxn id="31" idx="3"/>
            <a:endCxn id="30" idx="1"/>
          </p:cNvCxnSpPr>
          <p:nvPr/>
        </p:nvCxnSpPr>
        <p:spPr>
          <a:xfrm>
            <a:off x="5715008" y="4750603"/>
            <a:ext cx="1071570" cy="6071"/>
          </a:xfrm>
          <a:prstGeom prst="line">
            <a:avLst/>
          </a:prstGeom>
          <a:ln w="19050">
            <a:headEnd type="none" w="lg" len="lg"/>
            <a:tail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31" idx="1"/>
            <a:endCxn id="29" idx="3"/>
          </p:cNvCxnSpPr>
          <p:nvPr/>
        </p:nvCxnSpPr>
        <p:spPr>
          <a:xfrm rot="10800000" flipV="1">
            <a:off x="2857488" y="4750602"/>
            <a:ext cx="1071570" cy="607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928926" y="278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6357950" y="27860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857488" y="43576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429388" y="435769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714348" y="5000636"/>
            <a:ext cx="771530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i="1" dirty="0" smtClean="0"/>
              <a:t>Так можно создать лекцию, даже если неизвестно, кто ее читает</a:t>
            </a:r>
            <a:endParaRPr lang="ru-RU" i="1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714348" y="6072206"/>
            <a:ext cx="19288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Человек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6715140" y="6072206"/>
            <a:ext cx="17859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Автомобиль</a:t>
            </a:r>
            <a:endParaRPr lang="ru-RU" dirty="0"/>
          </a:p>
        </p:txBody>
      </p:sp>
      <p:sp>
        <p:nvSpPr>
          <p:cNvPr id="49" name="Ромб 48"/>
          <p:cNvSpPr/>
          <p:nvPr/>
        </p:nvSpPr>
        <p:spPr>
          <a:xfrm>
            <a:off x="3857620" y="5929330"/>
            <a:ext cx="1785950" cy="642942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dirty="0" smtClean="0"/>
              <a:t>Владеет</a:t>
            </a:r>
            <a:endParaRPr lang="ru-RU" dirty="0" smtClean="0"/>
          </a:p>
        </p:txBody>
      </p:sp>
      <p:cxnSp>
        <p:nvCxnSpPr>
          <p:cNvPr id="50" name="Прямая соединительная линия 49"/>
          <p:cNvCxnSpPr>
            <a:stCxn id="49" idx="3"/>
            <a:endCxn id="48" idx="1"/>
          </p:cNvCxnSpPr>
          <p:nvPr/>
        </p:nvCxnSpPr>
        <p:spPr>
          <a:xfrm>
            <a:off x="5643570" y="6250801"/>
            <a:ext cx="1071570" cy="607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49" idx="1"/>
            <a:endCxn id="47" idx="3"/>
          </p:cNvCxnSpPr>
          <p:nvPr/>
        </p:nvCxnSpPr>
        <p:spPr>
          <a:xfrm rot="10800000" flipV="1">
            <a:off x="2643174" y="6250800"/>
            <a:ext cx="1214446" cy="607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714612" y="585789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6286512" y="585789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Ассоциативная сущность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857232"/>
            <a:ext cx="8001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Связь тоже может иметь атрибуты. Такая связь превращается в </a:t>
            </a:r>
            <a:r>
              <a:rPr lang="ru-RU" sz="2000" b="1" i="1" dirty="0" smtClean="0"/>
              <a:t>ассоциативную сущность.</a:t>
            </a:r>
            <a:endParaRPr lang="ru-RU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928662" y="2143116"/>
            <a:ext cx="1643074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Фирма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15074" y="2143116"/>
            <a:ext cx="1643074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Город</a:t>
            </a:r>
          </a:p>
        </p:txBody>
      </p:sp>
      <p:cxnSp>
        <p:nvCxnSpPr>
          <p:cNvPr id="21" name="Прямая соединительная линия 20"/>
          <p:cNvCxnSpPr>
            <a:stCxn id="19" idx="3"/>
            <a:endCxn id="37" idx="1"/>
          </p:cNvCxnSpPr>
          <p:nvPr/>
        </p:nvCxnSpPr>
        <p:spPr>
          <a:xfrm>
            <a:off x="2571736" y="2357430"/>
            <a:ext cx="500066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Ромб 36"/>
          <p:cNvSpPr/>
          <p:nvPr/>
        </p:nvSpPr>
        <p:spPr>
          <a:xfrm>
            <a:off x="3071802" y="2000240"/>
            <a:ext cx="2500330" cy="714380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dirty="0" smtClean="0"/>
              <a:t>Регистрация</a:t>
            </a:r>
          </a:p>
        </p:txBody>
      </p:sp>
      <p:cxnSp>
        <p:nvCxnSpPr>
          <p:cNvPr id="41" name="Прямая соединительная линия 40"/>
          <p:cNvCxnSpPr>
            <a:stCxn id="37" idx="3"/>
            <a:endCxn id="20" idx="1"/>
          </p:cNvCxnSpPr>
          <p:nvPr/>
        </p:nvCxnSpPr>
        <p:spPr>
          <a:xfrm>
            <a:off x="5572132" y="2357430"/>
            <a:ext cx="642942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2571736" y="3286124"/>
            <a:ext cx="1643074" cy="5000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Адрес</a:t>
            </a:r>
            <a:endParaRPr lang="ru-RU" dirty="0" smtClean="0"/>
          </a:p>
        </p:txBody>
      </p:sp>
      <p:sp>
        <p:nvSpPr>
          <p:cNvPr id="48" name="Овал 47"/>
          <p:cNvSpPr/>
          <p:nvPr/>
        </p:nvSpPr>
        <p:spPr>
          <a:xfrm>
            <a:off x="4500562" y="3286124"/>
            <a:ext cx="1714512" cy="5000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Дата</a:t>
            </a:r>
            <a:endParaRPr lang="ru-RU" dirty="0"/>
          </a:p>
        </p:txBody>
      </p:sp>
      <p:cxnSp>
        <p:nvCxnSpPr>
          <p:cNvPr id="50" name="Прямая соединительная линия 49"/>
          <p:cNvCxnSpPr>
            <a:stCxn id="47" idx="0"/>
            <a:endCxn id="37" idx="2"/>
          </p:cNvCxnSpPr>
          <p:nvPr/>
        </p:nvCxnSpPr>
        <p:spPr>
          <a:xfrm rot="5400000" flipH="1" flipV="1">
            <a:off x="3571868" y="2536025"/>
            <a:ext cx="571504" cy="9286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37" idx="2"/>
            <a:endCxn id="48" idx="0"/>
          </p:cNvCxnSpPr>
          <p:nvPr/>
        </p:nvCxnSpPr>
        <p:spPr>
          <a:xfrm rot="16200000" flipH="1">
            <a:off x="4554140" y="2482446"/>
            <a:ext cx="571504" cy="10358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28662" y="4572008"/>
            <a:ext cx="1643074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Книга</a:t>
            </a:r>
            <a:endParaRPr lang="ru-RU" dirty="0" smtClean="0"/>
          </a:p>
        </p:txBody>
      </p:sp>
      <p:sp>
        <p:nvSpPr>
          <p:cNvPr id="51" name="TextBox 50"/>
          <p:cNvSpPr txBox="1"/>
          <p:nvPr/>
        </p:nvSpPr>
        <p:spPr>
          <a:xfrm>
            <a:off x="6215074" y="4572008"/>
            <a:ext cx="1643074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Издательство</a:t>
            </a:r>
            <a:endParaRPr lang="ru-RU" dirty="0" smtClean="0"/>
          </a:p>
        </p:txBody>
      </p:sp>
      <p:cxnSp>
        <p:nvCxnSpPr>
          <p:cNvPr id="53" name="Прямая соединительная линия 52"/>
          <p:cNvCxnSpPr>
            <a:stCxn id="49" idx="3"/>
            <a:endCxn id="54" idx="1"/>
          </p:cNvCxnSpPr>
          <p:nvPr/>
        </p:nvCxnSpPr>
        <p:spPr>
          <a:xfrm>
            <a:off x="2571736" y="4786322"/>
            <a:ext cx="857256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Ромб 53"/>
          <p:cNvSpPr/>
          <p:nvPr/>
        </p:nvSpPr>
        <p:spPr>
          <a:xfrm>
            <a:off x="3428992" y="4429132"/>
            <a:ext cx="1857388" cy="714380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dirty="0" smtClean="0"/>
              <a:t>Издание</a:t>
            </a:r>
            <a:endParaRPr lang="ru-RU" dirty="0" smtClean="0"/>
          </a:p>
        </p:txBody>
      </p:sp>
      <p:cxnSp>
        <p:nvCxnSpPr>
          <p:cNvPr id="55" name="Прямая соединительная линия 54"/>
          <p:cNvCxnSpPr>
            <a:stCxn id="54" idx="3"/>
            <a:endCxn id="51" idx="1"/>
          </p:cNvCxnSpPr>
          <p:nvPr/>
        </p:nvCxnSpPr>
        <p:spPr>
          <a:xfrm>
            <a:off x="5286380" y="4786322"/>
            <a:ext cx="928694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Овал 55"/>
          <p:cNvSpPr/>
          <p:nvPr/>
        </p:nvSpPr>
        <p:spPr>
          <a:xfrm>
            <a:off x="1857356" y="5715016"/>
            <a:ext cx="1643074" cy="5000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Год</a:t>
            </a:r>
            <a:endParaRPr lang="ru-RU" dirty="0" smtClean="0"/>
          </a:p>
        </p:txBody>
      </p:sp>
      <p:sp>
        <p:nvSpPr>
          <p:cNvPr id="57" name="Овал 56"/>
          <p:cNvSpPr/>
          <p:nvPr/>
        </p:nvSpPr>
        <p:spPr>
          <a:xfrm>
            <a:off x="3786182" y="5715016"/>
            <a:ext cx="1714512" cy="5000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Тираж</a:t>
            </a:r>
            <a:endParaRPr lang="ru-RU" dirty="0"/>
          </a:p>
        </p:txBody>
      </p:sp>
      <p:cxnSp>
        <p:nvCxnSpPr>
          <p:cNvPr id="58" name="Прямая соединительная линия 57"/>
          <p:cNvCxnSpPr>
            <a:stCxn id="56" idx="0"/>
            <a:endCxn id="54" idx="2"/>
          </p:cNvCxnSpPr>
          <p:nvPr/>
        </p:nvCxnSpPr>
        <p:spPr>
          <a:xfrm rot="5400000" flipH="1" flipV="1">
            <a:off x="3232537" y="4589868"/>
            <a:ext cx="571504" cy="167879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54" idx="2"/>
            <a:endCxn id="57" idx="0"/>
          </p:cNvCxnSpPr>
          <p:nvPr/>
        </p:nvCxnSpPr>
        <p:spPr>
          <a:xfrm rot="16200000" flipH="1">
            <a:off x="4214810" y="5286388"/>
            <a:ext cx="571504" cy="28575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Овал 93"/>
          <p:cNvSpPr/>
          <p:nvPr/>
        </p:nvSpPr>
        <p:spPr>
          <a:xfrm>
            <a:off x="5857884" y="5715016"/>
            <a:ext cx="1714512" cy="5000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-RU" dirty="0" smtClean="0"/>
              <a:t>Обложка</a:t>
            </a:r>
            <a:endParaRPr lang="ru-RU" dirty="0"/>
          </a:p>
        </p:txBody>
      </p:sp>
      <p:cxnSp>
        <p:nvCxnSpPr>
          <p:cNvPr id="96" name="Прямая соединительная линия 95"/>
          <p:cNvCxnSpPr>
            <a:stCxn id="54" idx="2"/>
            <a:endCxn id="94" idx="0"/>
          </p:cNvCxnSpPr>
          <p:nvPr/>
        </p:nvCxnSpPr>
        <p:spPr>
          <a:xfrm rot="16200000" flipH="1">
            <a:off x="5250661" y="4250537"/>
            <a:ext cx="571504" cy="23574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857884" y="20002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2571736" y="200024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101" name="TextBox 100"/>
          <p:cNvSpPr txBox="1"/>
          <p:nvPr/>
        </p:nvSpPr>
        <p:spPr>
          <a:xfrm>
            <a:off x="2571736" y="442913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102" name="TextBox 101"/>
          <p:cNvSpPr txBox="1"/>
          <p:nvPr/>
        </p:nvSpPr>
        <p:spPr>
          <a:xfrm>
            <a:off x="5857884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Примерная последовательность </a:t>
            </a:r>
            <a:r>
              <a:rPr lang="ru-RU" dirty="0" smtClean="0"/>
              <a:t>концептуального проектирования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85786" y="1428736"/>
            <a:ext cx="6314357" cy="3170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 algn="just">
              <a:spcBef>
                <a:spcPts val="1200"/>
              </a:spcBef>
              <a:buAutoNum type="arabicPeriod"/>
            </a:pPr>
            <a:r>
              <a:rPr lang="ru-RU" sz="2000" dirty="0" smtClean="0"/>
              <a:t>Выделить сущности.</a:t>
            </a:r>
          </a:p>
          <a:p>
            <a:pPr marL="342900" indent="-342900" algn="just">
              <a:spcBef>
                <a:spcPts val="1200"/>
              </a:spcBef>
              <a:buAutoNum type="arabicPeriod"/>
            </a:pPr>
            <a:r>
              <a:rPr lang="ru-RU" sz="2000" dirty="0" smtClean="0"/>
              <a:t>Определить связи между сущностями.</a:t>
            </a:r>
          </a:p>
          <a:p>
            <a:pPr marL="342900" indent="-342900" algn="just">
              <a:spcBef>
                <a:spcPts val="1200"/>
              </a:spcBef>
              <a:buAutoNum type="arabicPeriod"/>
            </a:pPr>
            <a:r>
              <a:rPr lang="ru-RU" sz="2000" dirty="0" smtClean="0"/>
              <a:t>Определить тип связей.</a:t>
            </a:r>
          </a:p>
          <a:p>
            <a:pPr marL="342900" indent="-342900" algn="just">
              <a:spcBef>
                <a:spcPts val="1200"/>
              </a:spcBef>
              <a:buAutoNum type="arabicPeriod"/>
            </a:pPr>
            <a:r>
              <a:rPr lang="ru-RU" sz="2000" dirty="0" smtClean="0"/>
              <a:t>Перечислить атрибуты каждой сущности.</a:t>
            </a:r>
          </a:p>
          <a:p>
            <a:pPr marL="342900" indent="-342900" algn="just">
              <a:spcBef>
                <a:spcPts val="1200"/>
              </a:spcBef>
              <a:buAutoNum type="arabicPeriod"/>
            </a:pPr>
            <a:r>
              <a:rPr lang="ru-RU" sz="2000" dirty="0" smtClean="0"/>
              <a:t>Найти потенциальные ключи среди атрибутов.</a:t>
            </a:r>
          </a:p>
          <a:p>
            <a:pPr marL="342900" indent="-342900" algn="just">
              <a:spcBef>
                <a:spcPts val="1200"/>
              </a:spcBef>
              <a:buAutoNum type="arabicPeriod"/>
            </a:pPr>
            <a:r>
              <a:rPr lang="ru-RU" sz="2000" dirty="0" smtClean="0"/>
              <a:t>Выбрать первичные ключи из потенциальных</a:t>
            </a:r>
            <a:r>
              <a:rPr lang="ru-RU" sz="2000" dirty="0" smtClean="0"/>
              <a:t>.</a:t>
            </a:r>
          </a:p>
          <a:p>
            <a:pPr marL="342900" indent="-342900" algn="just">
              <a:spcBef>
                <a:spcPts val="1200"/>
              </a:spcBef>
              <a:buAutoNum type="arabicPeriod"/>
            </a:pPr>
            <a:r>
              <a:rPr lang="ru-RU" sz="2000" dirty="0" smtClean="0"/>
              <a:t>Проверить результат, при необходимости повторить.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Общие требования к логической схеме БД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559338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1. Атрибуты </a:t>
            </a:r>
            <a:r>
              <a:rPr lang="ru-RU" sz="2000" dirty="0" smtClean="0"/>
              <a:t>должны быть </a:t>
            </a:r>
            <a:r>
              <a:rPr lang="ru-RU" sz="2000" b="1" dirty="0" smtClean="0"/>
              <a:t>атомарными</a:t>
            </a:r>
            <a:r>
              <a:rPr lang="ru-RU" sz="2000" dirty="0" smtClean="0"/>
              <a:t> (простыми, неделимыми) – значение атрибута не должно быть списком чего-либо.</a:t>
            </a:r>
          </a:p>
          <a:p>
            <a:pPr algn="just"/>
            <a:r>
              <a:rPr lang="ru-RU" sz="2000" u="sng" dirty="0" smtClean="0"/>
              <a:t>Примеры</a:t>
            </a:r>
            <a:r>
              <a:rPr lang="ru-RU" sz="2000" dirty="0" smtClean="0"/>
              <a:t> неатомарных атрибутов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500174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Сотрудник </a:t>
            </a:r>
            <a:r>
              <a:rPr lang="ru-RU" dirty="0" smtClean="0"/>
              <a:t>(</a:t>
            </a:r>
            <a:r>
              <a:rPr lang="ru-RU" u="sng" dirty="0" smtClean="0"/>
              <a:t>Табельный №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ФИО</a:t>
            </a:r>
            <a:r>
              <a:rPr lang="ru-RU" dirty="0" smtClean="0"/>
              <a:t>, </a:t>
            </a:r>
            <a:r>
              <a:rPr lang="ru-RU" dirty="0" err="1" smtClean="0"/>
              <a:t>Дата_рождения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Телефоны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Адрес</a:t>
            </a:r>
            <a:r>
              <a:rPr lang="ru-RU" dirty="0" smtClean="0"/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История_работы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Дети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214554"/>
            <a:ext cx="8215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ФИО</a:t>
            </a:r>
            <a:r>
              <a:rPr lang="ru-RU" dirty="0" smtClean="0"/>
              <a:t> = Фамилия, Имя, Отчество</a:t>
            </a:r>
          </a:p>
          <a:p>
            <a:r>
              <a:rPr lang="ru-RU" dirty="0" smtClean="0"/>
              <a:t>Не всегда требуется разбивать на практике.</a:t>
            </a:r>
          </a:p>
          <a:p>
            <a:pPr marL="179388" indent="-179388"/>
            <a:r>
              <a:rPr lang="ru-RU" dirty="0" smtClean="0"/>
              <a:t>+ контроль, что все сведения введены</a:t>
            </a:r>
          </a:p>
          <a:p>
            <a:pPr marL="179388" indent="-179388"/>
            <a:r>
              <a:rPr lang="ru-RU" dirty="0" smtClean="0"/>
              <a:t>+ автоматически можно собрать текст в любом порядке: Фамилия И.О., Имя Фамилия, И.О. Фамилия и т.д.</a:t>
            </a:r>
          </a:p>
          <a:p>
            <a:pPr marL="179388" indent="-179388"/>
            <a:r>
              <a:rPr lang="ru-RU" dirty="0" smtClean="0"/>
              <a:t>- усложнение БД, замедление поиска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4214818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Адрес </a:t>
            </a:r>
            <a:r>
              <a:rPr lang="ru-RU" dirty="0" smtClean="0"/>
              <a:t>= Индекс, Регион, Город, Улица, Дом, Корпус, Квартира</a:t>
            </a:r>
          </a:p>
          <a:p>
            <a:r>
              <a:rPr lang="ru-RU" dirty="0" smtClean="0"/>
              <a:t>+ аналогично ФИО</a:t>
            </a:r>
          </a:p>
          <a:p>
            <a:pPr marL="179388" indent="-179388">
              <a:buFontTx/>
              <a:buChar char="-"/>
            </a:pPr>
            <a:r>
              <a:rPr lang="ru-RU" dirty="0" smtClean="0"/>
              <a:t>избыточность, не все части адреса требуют заполнения</a:t>
            </a:r>
          </a:p>
          <a:p>
            <a:pPr marL="179388" indent="-179388"/>
            <a:r>
              <a:rPr lang="ru-RU" dirty="0" smtClean="0"/>
              <a:t>В данном случае нет веских причин разбивать адрес на части</a:t>
            </a:r>
            <a:endParaRPr lang="ru-RU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142873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Телефоны </a:t>
            </a:r>
            <a:r>
              <a:rPr lang="ru-RU" dirty="0" smtClean="0"/>
              <a:t>– само название подразумевает, что их может быть несколько. Присутствует связь 1 – </a:t>
            </a:r>
            <a:r>
              <a:rPr lang="en-US" dirty="0" smtClean="0"/>
              <a:t>n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Требуется вынести в отдельную таблицу.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714620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История работы </a:t>
            </a:r>
            <a:r>
              <a:rPr lang="ru-RU" dirty="0" smtClean="0"/>
              <a:t>= Дата приема на работу, Организация, Должность, Дата увольнения</a:t>
            </a:r>
          </a:p>
          <a:p>
            <a:r>
              <a:rPr lang="ru-RU" dirty="0" smtClean="0"/>
              <a:t>Связь 1 – </a:t>
            </a:r>
            <a:r>
              <a:rPr lang="en-US" dirty="0" smtClean="0"/>
              <a:t>n</a:t>
            </a:r>
          </a:p>
          <a:p>
            <a:r>
              <a:rPr lang="ru-RU" dirty="0" smtClean="0"/>
              <a:t>В отдельную таблицу.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214818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Дети </a:t>
            </a:r>
            <a:r>
              <a:rPr lang="ru-RU" dirty="0" smtClean="0"/>
              <a:t>= Фамилия, Имя, Отчество, Дата рождения</a:t>
            </a:r>
          </a:p>
          <a:p>
            <a:r>
              <a:rPr lang="ru-RU" dirty="0" smtClean="0"/>
              <a:t>Связь 1 – </a:t>
            </a:r>
            <a:r>
              <a:rPr lang="en-US" dirty="0" smtClean="0"/>
              <a:t>n</a:t>
            </a:r>
          </a:p>
          <a:p>
            <a:r>
              <a:rPr lang="ru-RU" dirty="0" smtClean="0"/>
              <a:t>В отдельную таблицу.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500042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Сотрудник </a:t>
            </a:r>
            <a:r>
              <a:rPr lang="ru-RU" dirty="0" smtClean="0"/>
              <a:t>(Табельный №, </a:t>
            </a:r>
            <a:r>
              <a:rPr lang="ru-RU" dirty="0" smtClean="0">
                <a:solidFill>
                  <a:srgbClr val="FF0000"/>
                </a:solidFill>
              </a:rPr>
              <a:t>ФИО</a:t>
            </a:r>
            <a:r>
              <a:rPr lang="ru-RU" dirty="0" smtClean="0"/>
              <a:t>, </a:t>
            </a:r>
            <a:r>
              <a:rPr lang="ru-RU" dirty="0" err="1" smtClean="0"/>
              <a:t>Дата_рождения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Телефоны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Адрес</a:t>
            </a:r>
            <a:r>
              <a:rPr lang="ru-RU" dirty="0" smtClean="0"/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История_работы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Дети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286900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500034" y="214290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Сотрудник </a:t>
            </a:r>
            <a:r>
              <a:rPr lang="ru-RU" dirty="0" smtClean="0"/>
              <a:t>(</a:t>
            </a:r>
            <a:r>
              <a:rPr lang="ru-RU" u="sng" dirty="0" smtClean="0"/>
              <a:t>Табельный №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Фамилия, Имя, </a:t>
            </a:r>
            <a:r>
              <a:rPr lang="ru-RU" dirty="0" err="1" smtClean="0">
                <a:solidFill>
                  <a:srgbClr val="FF0000"/>
                </a:solidFill>
              </a:rPr>
              <a:t>Отчетство</a:t>
            </a:r>
            <a:r>
              <a:rPr lang="ru-RU" dirty="0" smtClean="0"/>
              <a:t>, Дата рождения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Адрес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Телефон (Номер)</a:t>
            </a:r>
          </a:p>
          <a:p>
            <a:r>
              <a:rPr lang="ru-RU" dirty="0" err="1" smtClean="0"/>
              <a:t>Место_работы</a:t>
            </a:r>
            <a:r>
              <a:rPr lang="ru-RU" dirty="0" smtClean="0"/>
              <a:t> (</a:t>
            </a:r>
            <a:r>
              <a:rPr lang="ru-RU" dirty="0" err="1" smtClean="0"/>
              <a:t>Дата_приема</a:t>
            </a:r>
            <a:r>
              <a:rPr lang="ru-RU" dirty="0" smtClean="0"/>
              <a:t>, Организация, Должность, </a:t>
            </a:r>
            <a:r>
              <a:rPr lang="ru-RU" dirty="0" err="1" smtClean="0"/>
              <a:t>Дата_увольнения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Ребенок (Фамилия, Имя, Отчество, </a:t>
            </a:r>
            <a:r>
              <a:rPr lang="ru-RU" dirty="0" err="1" smtClean="0"/>
              <a:t>Дата_рождения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Общие требования к логической схеме БД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642918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2. Исключить внутренние зависимости. </a:t>
            </a:r>
            <a:r>
              <a:rPr lang="ru-RU" sz="2000" dirty="0" smtClean="0"/>
              <a:t>Если значения каких-то атрибутов зависят от других атрибутов (кроме ключа), их нужно вынести в отдельную таблицу. Минимизировать повторение информации.</a:t>
            </a:r>
            <a:r>
              <a:rPr lang="ru-RU" sz="2000" b="1" dirty="0" smtClean="0"/>
              <a:t> </a:t>
            </a:r>
            <a:endParaRPr lang="ru-RU" sz="2000" dirty="0" smtClean="0"/>
          </a:p>
          <a:p>
            <a:pPr algn="just"/>
            <a:r>
              <a:rPr lang="ru-RU" sz="2000" u="sng" dirty="0" smtClean="0"/>
              <a:t>Пример</a:t>
            </a:r>
            <a:r>
              <a:rPr lang="ru-RU" sz="2000" dirty="0" smtClean="0"/>
              <a:t>: цена зависит от </a:t>
            </a:r>
            <a:r>
              <a:rPr lang="ru-RU" sz="2000" dirty="0" smtClean="0"/>
              <a:t>товара, дата продажи зависит от чека</a:t>
            </a: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71604" y="2285992"/>
          <a:ext cx="5857916" cy="1645920"/>
        </p:xfrm>
        <a:graphic>
          <a:graphicData uri="http://schemas.openxmlformats.org/drawingml/2006/table">
            <a:tbl>
              <a:tblPr/>
              <a:tblGrid>
                <a:gridCol w="1724468"/>
                <a:gridCol w="1724468"/>
                <a:gridCol w="1181580"/>
                <a:gridCol w="12274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latin typeface="+mn-lt"/>
                          <a:ea typeface="Times New Roman"/>
                        </a:rPr>
                        <a:t>№ чека</a:t>
                      </a:r>
                      <a:endParaRPr lang="ru-RU" sz="1800" i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latin typeface="+mn-lt"/>
                          <a:ea typeface="Times New Roman"/>
                        </a:rPr>
                        <a:t>Дата продажи</a:t>
                      </a:r>
                      <a:endParaRPr lang="ru-RU" sz="1800" i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+mn-lt"/>
                          <a:ea typeface="Times New Roman"/>
                        </a:rPr>
                        <a:t>Товар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+mn-lt"/>
                          <a:ea typeface="Times New Roman"/>
                        </a:rPr>
                        <a:t>Цена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00016210041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01.09.14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Мыло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00032817214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02.09.14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Сахар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2500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00032817214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02.09.14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Мыло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00032817217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02.09.14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Сыр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20000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00075046021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04.09.14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Сыр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20000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28728" y="192880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Продажа</a:t>
            </a:r>
            <a:endParaRPr lang="ru-RU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000504"/>
            <a:ext cx="8072817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00100" y="1285860"/>
          <a:ext cx="5429288" cy="1371600"/>
        </p:xfrm>
        <a:graphic>
          <a:graphicData uri="http://schemas.openxmlformats.org/drawingml/2006/table">
            <a:tbl>
              <a:tblPr/>
              <a:tblGrid>
                <a:gridCol w="1428760"/>
                <a:gridCol w="1214446"/>
                <a:gridCol w="1285884"/>
                <a:gridCol w="150019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latin typeface="+mn-lt"/>
                          <a:ea typeface="Times New Roman"/>
                        </a:rPr>
                        <a:t>Фирма</a:t>
                      </a:r>
                      <a:endParaRPr lang="ru-RU" sz="1800" i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+mn-lt"/>
                          <a:ea typeface="Times New Roman"/>
                        </a:rPr>
                        <a:t>Склад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+mn-lt"/>
                          <a:ea typeface="Times New Roman"/>
                        </a:rPr>
                        <a:t>Объем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latin typeface="+mn-lt"/>
                          <a:ea typeface="Times New Roman"/>
                        </a:rPr>
                        <a:t>Срок аренды</a:t>
                      </a:r>
                      <a:endParaRPr lang="ru-RU" sz="1800" i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МЕНАТЕП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МКЧ-1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60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ИКС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ДП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600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30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АСКО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ДП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600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90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ПАРУС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СК-14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30</a:t>
                      </a:r>
                      <a:endParaRPr lang="ru-RU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71473" y="285728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u="sng" dirty="0" smtClean="0"/>
              <a:t>Пример</a:t>
            </a:r>
            <a:r>
              <a:rPr lang="ru-RU" dirty="0" smtClean="0"/>
              <a:t>: </a:t>
            </a:r>
            <a:r>
              <a:rPr lang="ru-RU" dirty="0" smtClean="0"/>
              <a:t>объем зависит от склада, а аренда – по сути, связь между фирмой и складом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00100" y="92867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Аренда</a:t>
            </a:r>
            <a:endParaRPr lang="ru-RU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14686"/>
            <a:ext cx="8594453" cy="304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Виды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785794"/>
            <a:ext cx="8286808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/>
              <a:t>По </a:t>
            </a:r>
            <a:r>
              <a:rPr lang="ru-RU" sz="2000" b="1" dirty="0" smtClean="0"/>
              <a:t>модели данных</a:t>
            </a:r>
            <a:r>
              <a:rPr lang="ru-RU" sz="2000" dirty="0" smtClean="0"/>
              <a:t>:</a:t>
            </a:r>
          </a:p>
          <a:p>
            <a:pPr marL="355600" indent="-173038" algn="just">
              <a:buFont typeface="Arial" pitchFamily="34" charset="0"/>
              <a:buChar char="•"/>
            </a:pPr>
            <a:r>
              <a:rPr lang="ru-RU" sz="2000" b="1" dirty="0" smtClean="0"/>
              <a:t>Реляционная (табличная)</a:t>
            </a:r>
          </a:p>
          <a:p>
            <a:pPr marL="355600" indent="-173038" algn="just">
              <a:buFont typeface="Arial" pitchFamily="34" charset="0"/>
              <a:buChar char="•"/>
            </a:pPr>
            <a:r>
              <a:rPr lang="ru-RU" sz="2000" dirty="0" smtClean="0"/>
              <a:t>Иерархическая</a:t>
            </a:r>
          </a:p>
          <a:p>
            <a:pPr marL="355600" indent="-173038" algn="just">
              <a:buFont typeface="Arial" pitchFamily="34" charset="0"/>
              <a:buChar char="•"/>
            </a:pPr>
            <a:r>
              <a:rPr lang="ru-RU" sz="2000" dirty="0" smtClean="0"/>
              <a:t>Сетевая</a:t>
            </a:r>
          </a:p>
          <a:p>
            <a:pPr marL="355600" indent="-173038" algn="just">
              <a:buFont typeface="Arial" pitchFamily="34" charset="0"/>
              <a:buChar char="•"/>
            </a:pPr>
            <a:r>
              <a:rPr lang="ru-RU" sz="2000" dirty="0" smtClean="0"/>
              <a:t>Объектно-ориентированная</a:t>
            </a:r>
          </a:p>
          <a:p>
            <a:pPr marL="355600" indent="-173038" algn="just">
              <a:buFont typeface="Arial" pitchFamily="34" charset="0"/>
              <a:buChar char="•"/>
            </a:pPr>
            <a:r>
              <a:rPr lang="ru-RU" sz="2000" dirty="0" err="1" smtClean="0"/>
              <a:t>Постреляционная</a:t>
            </a:r>
            <a:endParaRPr lang="ru-RU" sz="2000" dirty="0" smtClean="0"/>
          </a:p>
          <a:p>
            <a:pPr marL="355600" indent="-173038" algn="just">
              <a:buFont typeface="Arial" pitchFamily="34" charset="0"/>
              <a:buChar char="•"/>
            </a:pPr>
            <a:r>
              <a:rPr lang="ru-RU" sz="2000" dirty="0" smtClean="0"/>
              <a:t>Хронологическая (хранилище данных)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3534179"/>
            <a:ext cx="8286808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/>
              <a:t>По </a:t>
            </a:r>
            <a:r>
              <a:rPr lang="ru-RU" sz="2000" b="1" dirty="0" smtClean="0"/>
              <a:t>способу хранения данных</a:t>
            </a:r>
            <a:r>
              <a:rPr lang="ru-RU" sz="2000" dirty="0" smtClean="0"/>
              <a:t>:</a:t>
            </a:r>
          </a:p>
          <a:p>
            <a:pPr marL="355600" indent="-173038">
              <a:buFont typeface="Arial" pitchFamily="34" charset="0"/>
              <a:buChar char="•"/>
            </a:pPr>
            <a:r>
              <a:rPr lang="ru-RU" sz="2000" dirty="0" smtClean="0"/>
              <a:t>Локальная (централизованная)</a:t>
            </a:r>
          </a:p>
          <a:p>
            <a:pPr marL="355600" indent="-173038">
              <a:buFont typeface="Arial" pitchFamily="34" charset="0"/>
              <a:buChar char="•"/>
            </a:pPr>
            <a:r>
              <a:rPr lang="ru-RU" sz="2000" dirty="0" smtClean="0"/>
              <a:t>Распределенная</a:t>
            </a:r>
          </a:p>
          <a:p>
            <a:pPr marL="812800" lvl="1" indent="-173038">
              <a:buFont typeface="Arial" pitchFamily="34" charset="0"/>
              <a:buChar char="•"/>
            </a:pPr>
            <a:r>
              <a:rPr lang="ru-RU" sz="2000" dirty="0" smtClean="0"/>
              <a:t>Файл-серверная</a:t>
            </a:r>
          </a:p>
          <a:p>
            <a:pPr marL="812800" lvl="1" indent="-173038">
              <a:buFont typeface="Arial" pitchFamily="34" charset="0"/>
              <a:buChar char="•"/>
            </a:pPr>
            <a:r>
              <a:rPr lang="ru-RU" sz="2000" dirty="0" smtClean="0"/>
              <a:t>Клиент-серверная</a:t>
            </a:r>
          </a:p>
          <a:p>
            <a:pPr marL="1270000" lvl="2" indent="-173038">
              <a:buFont typeface="Arial" pitchFamily="34" charset="0"/>
              <a:buChar char="•"/>
            </a:pPr>
            <a:r>
              <a:rPr lang="ru-RU" sz="2000" dirty="0" smtClean="0"/>
              <a:t>Двухзвенная</a:t>
            </a:r>
          </a:p>
          <a:p>
            <a:pPr marL="1270000" lvl="2" indent="-173038">
              <a:buFont typeface="Arial" pitchFamily="34" charset="0"/>
              <a:buChar char="•"/>
            </a:pPr>
            <a:r>
              <a:rPr lang="ru-RU" sz="2000" dirty="0" smtClean="0"/>
              <a:t>Многозвенная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 способы реализации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071546"/>
            <a:ext cx="80010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Файловая система + собственный пользовательский сервис </a:t>
            </a:r>
            <a:r>
              <a:rPr lang="ru-RU" sz="2000" dirty="0" smtClean="0"/>
              <a:t>на языке высокого уровня.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СУБД</a:t>
            </a:r>
            <a:r>
              <a:rPr lang="ru-RU" sz="2000" dirty="0" smtClean="0"/>
              <a:t> - система управления базами данных, выполняющая все функции файловой системы, средства создания и ведения БД, средства манипулирования данными (добавление, удаление, изменение данных), средства поиска данных (поиск, выбор, сортировка).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Машины баз данных </a:t>
            </a:r>
            <a:r>
              <a:rPr lang="ru-RU" sz="2000" dirty="0" smtClean="0"/>
              <a:t>– программно-аппаратные средства реализации баз данных. Значительно быстрее СУБД, но менее универсальны.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Жизненный цикл БД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714356"/>
            <a:ext cx="78581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/>
              <a:t>Проектирование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/>
              <a:t>Реализация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/>
              <a:t>Эксплуатация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285992"/>
            <a:ext cx="792961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Основные этапы </a:t>
            </a:r>
            <a:r>
              <a:rPr lang="ru-RU" sz="2000" b="1" dirty="0" smtClean="0"/>
              <a:t>проектирования БД:</a:t>
            </a:r>
            <a:endParaRPr lang="ru-RU" sz="2000" dirty="0" smtClean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/>
              <a:t>Определение требований к системе.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Инфологическое</a:t>
            </a:r>
            <a:r>
              <a:rPr lang="ru-RU" sz="2000" dirty="0" smtClean="0"/>
              <a:t> </a:t>
            </a:r>
            <a:r>
              <a:rPr lang="ru-RU" sz="2000" b="1" dirty="0" smtClean="0"/>
              <a:t>проектирование</a:t>
            </a:r>
            <a:r>
              <a:rPr lang="ru-RU" sz="2000" dirty="0" smtClean="0"/>
              <a:t> БД – получение семантических (смысловых) моделей данных.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/>
              <a:t>Выбор СУБД и других инструментальных средств.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Логическое</a:t>
            </a:r>
            <a:r>
              <a:rPr lang="ru-RU" sz="2000" dirty="0" smtClean="0"/>
              <a:t> </a:t>
            </a:r>
            <a:r>
              <a:rPr lang="ru-RU" sz="2000" b="1" dirty="0" smtClean="0"/>
              <a:t>проектирование</a:t>
            </a:r>
            <a:r>
              <a:rPr lang="ru-RU" sz="2000" dirty="0" smtClean="0"/>
              <a:t> БД – организация данных в виде структур данных.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Физическое</a:t>
            </a:r>
            <a:r>
              <a:rPr lang="ru-RU" sz="2000" dirty="0" smtClean="0"/>
              <a:t> </a:t>
            </a:r>
            <a:r>
              <a:rPr lang="ru-RU" sz="2000" b="1" dirty="0" smtClean="0"/>
              <a:t>проектирование</a:t>
            </a:r>
            <a:r>
              <a:rPr lang="ru-RU" sz="2000" dirty="0" smtClean="0"/>
              <a:t> БД – выбор рациональной структуры хранения данных и методов доступа к ним.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представления данных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714488"/>
            <a:ext cx="592935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i="1" dirty="0" smtClean="0"/>
              <a:t>Концептуальный уровень</a:t>
            </a:r>
            <a:r>
              <a:rPr lang="ru-RU" sz="2000" dirty="0" smtClean="0"/>
              <a:t> - это семантический уровень представления данных в виде абстрактных понятий, учитывающих особенности предметной области.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i="1" dirty="0" smtClean="0"/>
              <a:t>Логический уровень</a:t>
            </a:r>
            <a:r>
              <a:rPr lang="ru-RU" sz="2000" dirty="0" smtClean="0"/>
              <a:t> - </a:t>
            </a:r>
            <a:r>
              <a:rPr lang="ru-RU" sz="2000" dirty="0" err="1" smtClean="0"/>
              <a:t>уровень</a:t>
            </a:r>
            <a:r>
              <a:rPr lang="ru-RU" sz="2000" dirty="0" smtClean="0"/>
              <a:t> представления в виде структуры данных (таблицы, списки, деревья, графы, и т.д.).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i="1" dirty="0" smtClean="0"/>
              <a:t>Физический уровень</a:t>
            </a:r>
            <a:r>
              <a:rPr lang="ru-RU" sz="2000" dirty="0" smtClean="0"/>
              <a:t> - способ организации данных на машинном носителе (в виде бит, байт и т.д. и их структур).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215206" y="1857364"/>
            <a:ext cx="1714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Абстрактный уровень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215206" y="4214818"/>
            <a:ext cx="1714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Конкретный уровень</a:t>
            </a:r>
            <a:endParaRPr lang="ru-RU" sz="20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5537207" y="3392487"/>
            <a:ext cx="292895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Однотабличное представление данных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797242"/>
          <a:ext cx="8858308" cy="2682240"/>
        </p:xfrm>
        <a:graphic>
          <a:graphicData uri="http://schemas.openxmlformats.org/drawingml/2006/table">
            <a:tbl>
              <a:tblPr/>
              <a:tblGrid>
                <a:gridCol w="714380"/>
                <a:gridCol w="857256"/>
                <a:gridCol w="1214446"/>
                <a:gridCol w="571504"/>
                <a:gridCol w="714380"/>
                <a:gridCol w="500066"/>
                <a:gridCol w="871800"/>
                <a:gridCol w="771274"/>
                <a:gridCol w="935964"/>
                <a:gridCol w="853619"/>
                <a:gridCol w="853619"/>
              </a:tblGrid>
              <a:tr h="0">
                <a:tc gridSpan="1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u="sng" dirty="0" smtClean="0">
                          <a:latin typeface="+mn-lt"/>
                          <a:ea typeface="Calibri"/>
                          <a:cs typeface="Times New Roman"/>
                        </a:rPr>
                        <a:t>Продажа товара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Артикул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Ед. </a:t>
                      </a:r>
                      <a:r>
                        <a:rPr lang="ru-RU" sz="1600" i="1" dirty="0" err="1">
                          <a:latin typeface="+mn-lt"/>
                          <a:ea typeface="Calibri"/>
                          <a:cs typeface="Times New Roman"/>
                        </a:rPr>
                        <a:t>изм</a:t>
                      </a: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Цена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Нас. пункт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Адрес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Телефон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Директор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Костюм детский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шт.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1240,0р.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пр. Ленина 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22.01.13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Ткань Сатин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240,1р.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пр. Ленина 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Ткань Сатин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240,1р.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Магазин №1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ул. Садовая, 85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4535254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Дубков Н.С.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2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Сахар-песок развесной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кг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34,4р.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Сызрань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ул. Дизельная, 11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28596" y="3929066"/>
            <a:ext cx="8286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Достоинство: все данные хранятся в одном месте.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облегчает поиск и сортировку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ускоряет выдачу запросов</a:t>
            </a:r>
          </a:p>
          <a:p>
            <a:pPr algn="just"/>
            <a:r>
              <a:rPr lang="ru-RU" dirty="0" smtClean="0"/>
              <a:t>Недостаток: данные повторяются.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увеличивается объем БД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увеличивается вероятность ошибки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при большом объеме данных поиск, наоборот, замедляется</a:t>
            </a:r>
          </a:p>
          <a:p>
            <a:pPr algn="just"/>
            <a:r>
              <a:rPr lang="ru-RU" dirty="0" smtClean="0"/>
              <a:t>Кроме того, в одной таблице невозможно или очень сложно показать разные типы связей.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Многотабличное представление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8</a:t>
            </a:fld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215076" y="2428074"/>
            <a:ext cx="428628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8596" y="2643182"/>
            <a:ext cx="3000396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286910" y="2785264"/>
            <a:ext cx="285752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465241" y="4321975"/>
            <a:ext cx="499272" cy="79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714480" y="4572008"/>
            <a:ext cx="1928826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2393141" y="1107265"/>
            <a:ext cx="214314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500298" y="1000108"/>
            <a:ext cx="5072098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 flipH="1" flipV="1">
            <a:off x="4286248" y="4357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429124" y="4214818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5392743" y="4107661"/>
            <a:ext cx="21510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6072992" y="264238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28596" y="2428868"/>
            <a:ext cx="58579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8596" y="5791818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Товар, магазин </a:t>
            </a:r>
            <a:r>
              <a:rPr lang="ru-RU" dirty="0" smtClean="0"/>
              <a:t>– основные таблицы</a:t>
            </a:r>
          </a:p>
          <a:p>
            <a:r>
              <a:rPr lang="ru-RU" b="1" dirty="0" smtClean="0"/>
              <a:t>Наличие</a:t>
            </a:r>
            <a:r>
              <a:rPr lang="en-US" b="1" dirty="0" smtClean="0"/>
              <a:t>,</a:t>
            </a:r>
            <a:r>
              <a:rPr lang="ru-RU" b="1" dirty="0" smtClean="0"/>
              <a:t> продажа  </a:t>
            </a:r>
            <a:r>
              <a:rPr lang="ru-RU" dirty="0" smtClean="0"/>
              <a:t>– промежуточные таблицы</a:t>
            </a:r>
          </a:p>
          <a:p>
            <a:r>
              <a:rPr lang="ru-RU" b="1" dirty="0" smtClean="0"/>
              <a:t>Нас. пункт </a:t>
            </a:r>
            <a:r>
              <a:rPr lang="ru-RU" dirty="0" smtClean="0"/>
              <a:t>– справочник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643306" y="4214818"/>
          <a:ext cx="5286412" cy="1219200"/>
        </p:xfrm>
        <a:graphic>
          <a:graphicData uri="http://schemas.openxmlformats.org/drawingml/2006/table">
            <a:tbl>
              <a:tblPr/>
              <a:tblGrid>
                <a:gridCol w="1000132"/>
                <a:gridCol w="2214578"/>
                <a:gridCol w="928694"/>
                <a:gridCol w="114300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Артикул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Ед. изм.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Цена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Костюм детский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шт.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1240,0 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Ткань Сатин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240,1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Сахар-песок развесной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кг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34,4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643182"/>
          <a:ext cx="3786214" cy="1475426"/>
        </p:xfrm>
        <a:graphic>
          <a:graphicData uri="http://schemas.openxmlformats.org/drawingml/2006/table">
            <a:tbl>
              <a:tblPr/>
              <a:tblGrid>
                <a:gridCol w="928694"/>
                <a:gridCol w="1000132"/>
                <a:gridCol w="785818"/>
                <a:gridCol w="1071570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+mn-lt"/>
                          <a:ea typeface="Calibri"/>
                          <a:cs typeface="Times New Roman"/>
                        </a:rPr>
                        <a:t>Продажа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22.01.13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5000628" y="2571744"/>
          <a:ext cx="4000528" cy="1463040"/>
        </p:xfrm>
        <a:graphic>
          <a:graphicData uri="http://schemas.openxmlformats.org/drawingml/2006/table">
            <a:tbl>
              <a:tblPr/>
              <a:tblGrid>
                <a:gridCol w="928694"/>
                <a:gridCol w="1000132"/>
                <a:gridCol w="2071702"/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 smtClean="0">
                          <a:latin typeface="+mn-lt"/>
                          <a:ea typeface="Calibri"/>
                          <a:cs typeface="Times New Roman"/>
                        </a:rPr>
                        <a:t>Наличие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+mn-lt"/>
                          <a:ea typeface="Calibri"/>
                          <a:cs typeface="Times New Roman"/>
                        </a:rPr>
                        <a:t>Остаток на складе</a:t>
                      </a:r>
                      <a:endParaRPr lang="ru-RU" sz="16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110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65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324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000108"/>
          <a:ext cx="7024694" cy="1219200"/>
        </p:xfrm>
        <a:graphic>
          <a:graphicData uri="http://schemas.openxmlformats.org/drawingml/2006/table">
            <a:tbl>
              <a:tblPr/>
              <a:tblGrid>
                <a:gridCol w="571504"/>
                <a:gridCol w="1240705"/>
                <a:gridCol w="902435"/>
                <a:gridCol w="1702785"/>
                <a:gridCol w="966057"/>
                <a:gridCol w="1641208"/>
              </a:tblGrid>
              <a:tr h="243840"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+mn-lt"/>
                          <a:ea typeface="Calibri"/>
                          <a:cs typeface="Times New Roman"/>
                        </a:rPr>
                        <a:t>Город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Адрес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Телефон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Директор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пр. Ленина 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002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Магазин №1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ул. Садовая, 85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4535254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Дубков Н.С.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003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Сызрань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ул. Дизельная, 11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72396" y="642918"/>
          <a:ext cx="1148715" cy="1219200"/>
        </p:xfrm>
        <a:graphic>
          <a:graphicData uri="http://schemas.openxmlformats.org/drawingml/2006/table">
            <a:tbl>
              <a:tblPr/>
              <a:tblGrid>
                <a:gridCol w="114871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 smtClean="0">
                          <a:latin typeface="+mn-lt"/>
                          <a:ea typeface="Calibri"/>
                          <a:cs typeface="Times New Roman"/>
                        </a:rPr>
                        <a:t>Город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Сызрань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Тольятти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данных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714356"/>
            <a:ext cx="74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 typeface="Arial" pitchFamily="34" charset="0"/>
              <a:buChar char="•"/>
            </a:pPr>
            <a:r>
              <a:rPr lang="ru-RU" dirty="0" smtClean="0"/>
              <a:t>Таблицы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dirty="0" smtClean="0"/>
              <a:t>Содержание таблиц (столбцы и их типы данных)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dirty="0" smtClean="0"/>
              <a:t>Связи между таблицами</a:t>
            </a:r>
            <a:endParaRPr lang="ru-RU" dirty="0"/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500034" y="3214686"/>
          <a:ext cx="1979933" cy="1097280"/>
        </p:xfrm>
        <a:graphic>
          <a:graphicData uri="http://schemas.openxmlformats.org/drawingml/2006/table">
            <a:tbl>
              <a:tblPr/>
              <a:tblGrid>
                <a:gridCol w="197993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Артикул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Ед. изм.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Цена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3143240" y="2143116"/>
          <a:ext cx="1551305" cy="1097280"/>
        </p:xfrm>
        <a:graphic>
          <a:graphicData uri="http://schemas.openxmlformats.org/drawingml/2006/table">
            <a:tbl>
              <a:tblPr/>
              <a:tblGrid>
                <a:gridCol w="1551305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Дата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Кол-во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5357818" y="3500438"/>
          <a:ext cx="2000264" cy="1645920"/>
        </p:xfrm>
        <a:graphic>
          <a:graphicData uri="http://schemas.openxmlformats.org/drawingml/2006/table">
            <a:tbl>
              <a:tblPr/>
              <a:tblGrid>
                <a:gridCol w="2000264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Город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Адрес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Телефон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Директор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6500826" y="2285992"/>
          <a:ext cx="1551305" cy="274320"/>
        </p:xfrm>
        <a:graphic>
          <a:graphicData uri="http://schemas.openxmlformats.org/drawingml/2006/table">
            <a:tbl>
              <a:tblPr/>
              <a:tblGrid>
                <a:gridCol w="1551305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143240" y="4643446"/>
          <a:ext cx="1551305" cy="1097280"/>
        </p:xfrm>
        <a:graphic>
          <a:graphicData uri="http://schemas.openxmlformats.org/drawingml/2006/table">
            <a:tbl>
              <a:tblPr/>
              <a:tblGrid>
                <a:gridCol w="1551305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Остаток на складе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" name="Прямоугольник 37"/>
          <p:cNvSpPr/>
          <p:nvPr/>
        </p:nvSpPr>
        <p:spPr>
          <a:xfrm>
            <a:off x="5357818" y="3131106"/>
            <a:ext cx="1047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u="sng" dirty="0" smtClean="0">
                <a:latin typeface="+mn-lt"/>
                <a:ea typeface="Calibri"/>
                <a:cs typeface="Times New Roman"/>
              </a:rPr>
              <a:t>Магазин</a:t>
            </a:r>
            <a:endParaRPr lang="ru-RU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143240" y="4286256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u="sng" dirty="0" smtClean="0">
                <a:latin typeface="+mn-lt"/>
                <a:ea typeface="Calibri"/>
                <a:cs typeface="Times New Roman"/>
              </a:rPr>
              <a:t>Наличие</a:t>
            </a:r>
            <a:endParaRPr lang="ru-RU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143240" y="1773784"/>
            <a:ext cx="1100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latin typeface="+mn-lt"/>
                <a:ea typeface="Calibri"/>
                <a:cs typeface="Times New Roman"/>
              </a:rPr>
              <a:t>Продажа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00034" y="2857496"/>
            <a:ext cx="754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latin typeface="+mn-lt"/>
                <a:ea typeface="Calibri"/>
                <a:cs typeface="Times New Roman"/>
              </a:rPr>
              <a:t>Товар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500826" y="1928802"/>
            <a:ext cx="762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latin typeface="+mn-lt"/>
                <a:ea typeface="Calibri"/>
                <a:cs typeface="Times New Roman"/>
              </a:rPr>
              <a:t>Город</a:t>
            </a:r>
            <a:endParaRPr lang="ru-RU" dirty="0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2500298" y="3357562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1679555" y="3678239"/>
            <a:ext cx="221457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786050" y="2571744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2786050" y="4786322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4108447" y="4106867"/>
            <a:ext cx="192882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4714876" y="3143248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4714876" y="5072074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5072066" y="364331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8072462" y="2428868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7358082" y="4214818"/>
            <a:ext cx="107157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>
            <a:off x="7537471" y="3321049"/>
            <a:ext cx="178595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1840</Words>
  <Application>Microsoft Office PowerPoint</Application>
  <PresentationFormat>Экран (4:3)</PresentationFormat>
  <Paragraphs>548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Базы данных</vt:lpstr>
      <vt:lpstr>База данных (БД)</vt:lpstr>
      <vt:lpstr>Виды БД</vt:lpstr>
      <vt:lpstr>Основные  способы реализации БД</vt:lpstr>
      <vt:lpstr>Жизненный цикл БД</vt:lpstr>
      <vt:lpstr>Уровни представления данных</vt:lpstr>
      <vt:lpstr>Однотабличное представление данных</vt:lpstr>
      <vt:lpstr>Многотабличное представление</vt:lpstr>
      <vt:lpstr>Схема данных</vt:lpstr>
      <vt:lpstr>Содержимое БД</vt:lpstr>
      <vt:lpstr>Концептуальная (инфологическая) модель «сущность – связь»</vt:lpstr>
      <vt:lpstr>Соотношение основных понятий БД</vt:lpstr>
      <vt:lpstr>Сущность</vt:lpstr>
      <vt:lpstr>Атрибут</vt:lpstr>
      <vt:lpstr>Ключ</vt:lpstr>
      <vt:lpstr>Связи</vt:lpstr>
      <vt:lpstr>Типы (кратность) связей </vt:lpstr>
      <vt:lpstr>Пример</vt:lpstr>
      <vt:lpstr>Сложные связи</vt:lpstr>
      <vt:lpstr>Класс принадлежности</vt:lpstr>
      <vt:lpstr>Ассоциативная сущность</vt:lpstr>
      <vt:lpstr>Примерная последовательность концептуального проектирования</vt:lpstr>
      <vt:lpstr>Общие требования к логической схеме БД</vt:lpstr>
      <vt:lpstr>Слайд 24</vt:lpstr>
      <vt:lpstr>Слайд 25</vt:lpstr>
      <vt:lpstr>Общие требования к логической схеме БД</vt:lpstr>
      <vt:lpstr>Слайд 27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Базы данных</dc:title>
  <dc:creator>Александр</dc:creator>
  <cp:lastModifiedBy>Анастасия</cp:lastModifiedBy>
  <cp:revision>35</cp:revision>
  <dcterms:created xsi:type="dcterms:W3CDTF">2015-11-06T19:58:48Z</dcterms:created>
  <dcterms:modified xsi:type="dcterms:W3CDTF">2015-11-20T10:48:07Z</dcterms:modified>
</cp:coreProperties>
</file>